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16"/>
  </p:notesMasterIdLst>
  <p:handoutMasterIdLst>
    <p:handoutMasterId r:id="rId17"/>
  </p:handoutMasterIdLst>
  <p:sldIdLst>
    <p:sldId id="256" r:id="rId2"/>
    <p:sldId id="261" r:id="rId3"/>
    <p:sldId id="262" r:id="rId4"/>
    <p:sldId id="263" r:id="rId5"/>
    <p:sldId id="264" r:id="rId6"/>
    <p:sldId id="269" r:id="rId7"/>
    <p:sldId id="265" r:id="rId8"/>
    <p:sldId id="266" r:id="rId9"/>
    <p:sldId id="267" r:id="rId10"/>
    <p:sldId id="268" r:id="rId11"/>
    <p:sldId id="270" r:id="rId12"/>
    <p:sldId id="274" r:id="rId13"/>
    <p:sldId id="272" r:id="rId14"/>
    <p:sldId id="273" r:id="rId15"/>
  </p:sldIdLst>
  <p:sldSz cx="9144000" cy="6858000" type="screen4x3"/>
  <p:notesSz cx="6954838" cy="9309100"/>
  <p:defaultTextStyle>
    <a:defPPr>
      <a:defRPr lang="en-US"/>
    </a:defPPr>
    <a:lvl1pPr algn="l" rtl="0" eaLnBrk="0" fontAlgn="base" hangingPunct="0">
      <a:spcBef>
        <a:spcPct val="0"/>
      </a:spcBef>
      <a:spcAft>
        <a:spcPct val="0"/>
      </a:spcAft>
      <a:defRPr sz="20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0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0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0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a:srgbClr val="FFFF00"/>
    <a:srgbClr val="FFCC00"/>
    <a:srgbClr val="FF33CC"/>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27"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31E15536-2FA6-4462-92DB-8BFAC0FCF3BD}" type="datetimeFigureOut">
              <a:rPr lang="en-US" smtClean="0"/>
              <a:t>9/27/2017</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F42113D0-03CA-45AB-ADF3-DD563FBE5EE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45059" name="Rectangle 3"/>
          <p:cNvSpPr>
            <a:spLocks noGrp="1" noChangeArrowheads="1"/>
          </p:cNvSpPr>
          <p:nvPr>
            <p:ph type="dt" idx="1"/>
          </p:nvPr>
        </p:nvSpPr>
        <p:spPr bwMode="auto">
          <a:xfrm>
            <a:off x="3939466" y="0"/>
            <a:ext cx="3013763" cy="46545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1" hangingPunct="1">
              <a:defRPr sz="1200">
                <a:latin typeface="Times New Roman" pitchFamily="18"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50938" y="698500"/>
            <a:ext cx="4652962" cy="3490913"/>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95484" y="4421823"/>
            <a:ext cx="5563870" cy="4189095"/>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6"/>
          <p:cNvSpPr>
            <a:spLocks noGrp="1" noChangeArrowheads="1"/>
          </p:cNvSpPr>
          <p:nvPr>
            <p:ph type="ftr" sz="quarter" idx="4"/>
          </p:nvPr>
        </p:nvSpPr>
        <p:spPr bwMode="auto">
          <a:xfrm>
            <a:off x="0"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45063" name="Rectangle 7"/>
          <p:cNvSpPr>
            <a:spLocks noGrp="1" noChangeArrowheads="1"/>
          </p:cNvSpPr>
          <p:nvPr>
            <p:ph type="sldNum" sz="quarter" idx="5"/>
          </p:nvPr>
        </p:nvSpPr>
        <p:spPr bwMode="auto">
          <a:xfrm>
            <a:off x="3939466" y="8842029"/>
            <a:ext cx="3013763" cy="465455"/>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1" hangingPunct="1">
              <a:defRPr sz="1200">
                <a:latin typeface="Times New Roman" pitchFamily="18" charset="0"/>
              </a:defRPr>
            </a:lvl1pPr>
          </a:lstStyle>
          <a:p>
            <a:pPr>
              <a:defRPr/>
            </a:pPr>
            <a:fld id="{0D8F5523-56CA-48D9-B509-1B760BC0D37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April 2007</a:t>
            </a:r>
          </a:p>
        </p:txBody>
      </p:sp>
      <p:sp>
        <p:nvSpPr>
          <p:cNvPr id="5"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6" name="Slide Number Placeholder 5"/>
          <p:cNvSpPr>
            <a:spLocks noGrp="1"/>
          </p:cNvSpPr>
          <p:nvPr>
            <p:ph type="sldNum" sz="quarter" idx="12"/>
          </p:nvPr>
        </p:nvSpPr>
        <p:spPr/>
        <p:txBody>
          <a:bodyPr/>
          <a:lstStyle>
            <a:lvl1pPr>
              <a:defRPr/>
            </a:lvl1pPr>
          </a:lstStyle>
          <a:p>
            <a:pPr>
              <a:defRPr/>
            </a:pPr>
            <a:fld id="{15075C13-2B5A-43CC-B6BF-C9FCAF9B594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April 2007</a:t>
            </a:r>
          </a:p>
        </p:txBody>
      </p:sp>
      <p:sp>
        <p:nvSpPr>
          <p:cNvPr id="5"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6" name="Slide Number Placeholder 5"/>
          <p:cNvSpPr>
            <a:spLocks noGrp="1"/>
          </p:cNvSpPr>
          <p:nvPr>
            <p:ph type="sldNum" sz="quarter" idx="12"/>
          </p:nvPr>
        </p:nvSpPr>
        <p:spPr/>
        <p:txBody>
          <a:bodyPr/>
          <a:lstStyle>
            <a:lvl1pPr>
              <a:defRPr/>
            </a:lvl1pPr>
          </a:lstStyle>
          <a:p>
            <a:pPr>
              <a:defRPr/>
            </a:pPr>
            <a:fld id="{AF596BAC-D533-4468-BBDA-CE552C58ACB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April 2007</a:t>
            </a:r>
          </a:p>
        </p:txBody>
      </p:sp>
      <p:sp>
        <p:nvSpPr>
          <p:cNvPr id="5"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6" name="Slide Number Placeholder 5"/>
          <p:cNvSpPr>
            <a:spLocks noGrp="1"/>
          </p:cNvSpPr>
          <p:nvPr>
            <p:ph type="sldNum" sz="quarter" idx="12"/>
          </p:nvPr>
        </p:nvSpPr>
        <p:spPr/>
        <p:txBody>
          <a:bodyPr/>
          <a:lstStyle>
            <a:lvl1pPr>
              <a:defRPr/>
            </a:lvl1pPr>
          </a:lstStyle>
          <a:p>
            <a:pPr>
              <a:defRPr/>
            </a:pPr>
            <a:fld id="{537DBC8E-6ADC-4DB9-9B62-7D5B43A923B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April 2007</a:t>
            </a:r>
          </a:p>
        </p:txBody>
      </p:sp>
      <p:sp>
        <p:nvSpPr>
          <p:cNvPr id="5"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6" name="Slide Number Placeholder 5"/>
          <p:cNvSpPr>
            <a:spLocks noGrp="1"/>
          </p:cNvSpPr>
          <p:nvPr>
            <p:ph type="sldNum" sz="quarter" idx="12"/>
          </p:nvPr>
        </p:nvSpPr>
        <p:spPr/>
        <p:txBody>
          <a:bodyPr/>
          <a:lstStyle>
            <a:lvl1pPr>
              <a:defRPr/>
            </a:lvl1pPr>
          </a:lstStyle>
          <a:p>
            <a:pPr>
              <a:defRPr/>
            </a:pPr>
            <a:fld id="{D7ED9125-C118-48D9-9D57-62068243D94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April 2007</a:t>
            </a:r>
          </a:p>
        </p:txBody>
      </p:sp>
      <p:sp>
        <p:nvSpPr>
          <p:cNvPr id="5"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6" name="Slide Number Placeholder 5"/>
          <p:cNvSpPr>
            <a:spLocks noGrp="1"/>
          </p:cNvSpPr>
          <p:nvPr>
            <p:ph type="sldNum" sz="quarter" idx="12"/>
          </p:nvPr>
        </p:nvSpPr>
        <p:spPr/>
        <p:txBody>
          <a:bodyPr/>
          <a:lstStyle>
            <a:lvl1pPr>
              <a:defRPr/>
            </a:lvl1pPr>
          </a:lstStyle>
          <a:p>
            <a:pPr>
              <a:defRPr/>
            </a:pPr>
            <a:fld id="{88362237-8BEF-4939-ACC3-8BA843F31FC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t>April 2007</a:t>
            </a:r>
          </a:p>
        </p:txBody>
      </p:sp>
      <p:sp>
        <p:nvSpPr>
          <p:cNvPr id="6"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7" name="Slide Number Placeholder 5"/>
          <p:cNvSpPr>
            <a:spLocks noGrp="1"/>
          </p:cNvSpPr>
          <p:nvPr>
            <p:ph type="sldNum" sz="quarter" idx="12"/>
          </p:nvPr>
        </p:nvSpPr>
        <p:spPr/>
        <p:txBody>
          <a:bodyPr/>
          <a:lstStyle>
            <a:lvl1pPr>
              <a:defRPr/>
            </a:lvl1pPr>
          </a:lstStyle>
          <a:p>
            <a:pPr>
              <a:defRPr/>
            </a:pPr>
            <a:fld id="{CCB3AAD0-671B-4A4A-90A3-B2D24EBD41D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April 2007</a:t>
            </a:r>
          </a:p>
        </p:txBody>
      </p:sp>
      <p:sp>
        <p:nvSpPr>
          <p:cNvPr id="8"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9" name="Slide Number Placeholder 5"/>
          <p:cNvSpPr>
            <a:spLocks noGrp="1"/>
          </p:cNvSpPr>
          <p:nvPr>
            <p:ph type="sldNum" sz="quarter" idx="12"/>
          </p:nvPr>
        </p:nvSpPr>
        <p:spPr/>
        <p:txBody>
          <a:bodyPr/>
          <a:lstStyle>
            <a:lvl1pPr>
              <a:defRPr/>
            </a:lvl1pPr>
          </a:lstStyle>
          <a:p>
            <a:pPr>
              <a:defRPr/>
            </a:pPr>
            <a:fld id="{365E4872-21C6-437A-BB54-34A92117F0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April 2007</a:t>
            </a:r>
          </a:p>
        </p:txBody>
      </p:sp>
      <p:sp>
        <p:nvSpPr>
          <p:cNvPr id="4"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5" name="Slide Number Placeholder 5"/>
          <p:cNvSpPr>
            <a:spLocks noGrp="1"/>
          </p:cNvSpPr>
          <p:nvPr>
            <p:ph type="sldNum" sz="quarter" idx="12"/>
          </p:nvPr>
        </p:nvSpPr>
        <p:spPr/>
        <p:txBody>
          <a:bodyPr/>
          <a:lstStyle>
            <a:lvl1pPr>
              <a:defRPr/>
            </a:lvl1pPr>
          </a:lstStyle>
          <a:p>
            <a:pPr>
              <a:defRPr/>
            </a:pPr>
            <a:fld id="{6218752B-FA88-4C6A-A60F-96BF141A995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April 2007</a:t>
            </a:r>
          </a:p>
        </p:txBody>
      </p:sp>
      <p:sp>
        <p:nvSpPr>
          <p:cNvPr id="3"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4" name="Slide Number Placeholder 5"/>
          <p:cNvSpPr>
            <a:spLocks noGrp="1"/>
          </p:cNvSpPr>
          <p:nvPr>
            <p:ph type="sldNum" sz="quarter" idx="12"/>
          </p:nvPr>
        </p:nvSpPr>
        <p:spPr/>
        <p:txBody>
          <a:bodyPr/>
          <a:lstStyle>
            <a:lvl1pPr>
              <a:defRPr/>
            </a:lvl1pPr>
          </a:lstStyle>
          <a:p>
            <a:pPr>
              <a:defRPr/>
            </a:pPr>
            <a:fld id="{FCC38761-424D-4F0D-8B96-2122D1BD079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April 2007</a:t>
            </a:r>
          </a:p>
        </p:txBody>
      </p:sp>
      <p:sp>
        <p:nvSpPr>
          <p:cNvPr id="6"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7" name="Slide Number Placeholder 5"/>
          <p:cNvSpPr>
            <a:spLocks noGrp="1"/>
          </p:cNvSpPr>
          <p:nvPr>
            <p:ph type="sldNum" sz="quarter" idx="12"/>
          </p:nvPr>
        </p:nvSpPr>
        <p:spPr/>
        <p:txBody>
          <a:bodyPr/>
          <a:lstStyle>
            <a:lvl1pPr>
              <a:defRPr/>
            </a:lvl1pPr>
          </a:lstStyle>
          <a:p>
            <a:pPr>
              <a:defRPr/>
            </a:pPr>
            <a:fld id="{1E989E8F-4B0C-4410-A466-8298C2E23DA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April 2007</a:t>
            </a:r>
          </a:p>
        </p:txBody>
      </p:sp>
      <p:sp>
        <p:nvSpPr>
          <p:cNvPr id="6" name="Footer Placeholder 4"/>
          <p:cNvSpPr>
            <a:spLocks noGrp="1"/>
          </p:cNvSpPr>
          <p:nvPr>
            <p:ph type="ftr" sz="quarter" idx="11"/>
          </p:nvPr>
        </p:nvSpPr>
        <p:spPr/>
        <p:txBody>
          <a:bodyPr/>
          <a:lstStyle>
            <a:lvl1pPr>
              <a:defRPr/>
            </a:lvl1pPr>
          </a:lstStyle>
          <a:p>
            <a:pPr>
              <a:defRPr/>
            </a:pPr>
            <a:r>
              <a:rPr lang="en-US"/>
              <a:t>Computer Science and Engineering, VJCET, Vazhakulam</a:t>
            </a:r>
          </a:p>
        </p:txBody>
      </p:sp>
      <p:sp>
        <p:nvSpPr>
          <p:cNvPr id="7" name="Slide Number Placeholder 5"/>
          <p:cNvSpPr>
            <a:spLocks noGrp="1"/>
          </p:cNvSpPr>
          <p:nvPr>
            <p:ph type="sldNum" sz="quarter" idx="12"/>
          </p:nvPr>
        </p:nvSpPr>
        <p:spPr/>
        <p:txBody>
          <a:bodyPr/>
          <a:lstStyle>
            <a:lvl1pPr>
              <a:defRPr/>
            </a:lvl1pPr>
          </a:lstStyle>
          <a:p>
            <a:pPr>
              <a:defRPr/>
            </a:pPr>
            <a:fld id="{454350D3-D76B-4455-B2CD-085FA3D40FA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r>
              <a:rPr lang="en-US"/>
              <a:t>April 2007</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a:t>Computer Science and Engineering, VJCET, Vazhakulam</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F7E844E-F815-478A-A8BC-46097C3877D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57200" y="457200"/>
            <a:ext cx="8229600" cy="1333500"/>
          </a:xfrm>
          <a:prstGeom prst="rect">
            <a:avLst/>
          </a:prstGeom>
        </p:spPr>
        <p:txBody>
          <a:bodyPr/>
          <a:lstStyle/>
          <a:p>
            <a:pPr algn="ctr" eaLnBrk="1" fontAlgn="auto" hangingPunct="1">
              <a:spcAft>
                <a:spcPts val="0"/>
              </a:spcAft>
              <a:defRPr/>
            </a:pPr>
            <a:r>
              <a:rPr lang="en-US" sz="5000" b="1" dirty="0">
                <a:solidFill>
                  <a:srgbClr val="C00000"/>
                </a:solidFill>
                <a:latin typeface="Tahoma" pitchFamily="34" charset="0"/>
                <a:ea typeface="+mj-ea"/>
                <a:cs typeface="Tahoma" pitchFamily="34" charset="0"/>
              </a:rPr>
              <a:t>CHAPTER 10</a:t>
            </a:r>
          </a:p>
        </p:txBody>
      </p:sp>
      <p:sp>
        <p:nvSpPr>
          <p:cNvPr id="7" name="Rectangle 6"/>
          <p:cNvSpPr/>
          <p:nvPr/>
        </p:nvSpPr>
        <p:spPr>
          <a:xfrm>
            <a:off x="457200" y="2613025"/>
            <a:ext cx="8229600" cy="830263"/>
          </a:xfrm>
          <a:prstGeom prst="rect">
            <a:avLst/>
          </a:prstGeom>
        </p:spPr>
        <p:txBody>
          <a:bodyPr>
            <a:spAutoFit/>
          </a:bodyPr>
          <a:lstStyle/>
          <a:p>
            <a:pPr algn="ctr">
              <a:defRPr/>
            </a:pPr>
            <a:r>
              <a:rPr lang="en-US" sz="4800" b="1" dirty="0">
                <a:solidFill>
                  <a:schemeClr val="accent6">
                    <a:lumMod val="50000"/>
                  </a:schemeClr>
                </a:solidFill>
                <a:latin typeface="Tahoma" pitchFamily="34" charset="0"/>
                <a:ea typeface="+mj-ea"/>
                <a:cs typeface="Tahoma" pitchFamily="34" charset="0"/>
              </a:rPr>
              <a:t>DEFUZZIFICATION</a:t>
            </a:r>
          </a:p>
        </p:txBody>
      </p:sp>
      <p:sp>
        <p:nvSpPr>
          <p:cNvPr id="4" name="Footer Placeholder 3"/>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457200" y="457200"/>
            <a:ext cx="7848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MEAN MAX MEMBERSHIP METHOD</a:t>
            </a:r>
          </a:p>
        </p:txBody>
      </p:sp>
      <p:pic>
        <p:nvPicPr>
          <p:cNvPr id="11267" name="Picture 6"/>
          <p:cNvPicPr>
            <a:picLocks noChangeAspect="1" noChangeArrowheads="1"/>
          </p:cNvPicPr>
          <p:nvPr/>
        </p:nvPicPr>
        <p:blipFill>
          <a:blip r:embed="rId2"/>
          <a:srcRect/>
          <a:stretch>
            <a:fillRect/>
          </a:stretch>
        </p:blipFill>
        <p:spPr bwMode="auto">
          <a:xfrm>
            <a:off x="571500" y="1143000"/>
            <a:ext cx="8001000" cy="2438400"/>
          </a:xfrm>
          <a:prstGeom prst="rect">
            <a:avLst/>
          </a:prstGeom>
          <a:noFill/>
          <a:ln w="9525">
            <a:noFill/>
            <a:miter lim="800000"/>
            <a:headEnd/>
            <a:tailEnd/>
          </a:ln>
        </p:spPr>
      </p:pic>
      <p:pic>
        <p:nvPicPr>
          <p:cNvPr id="11268" name="Picture 7"/>
          <p:cNvPicPr>
            <a:picLocks noChangeAspect="1" noChangeArrowheads="1"/>
          </p:cNvPicPr>
          <p:nvPr/>
        </p:nvPicPr>
        <p:blipFill>
          <a:blip r:embed="rId3"/>
          <a:srcRect/>
          <a:stretch>
            <a:fillRect/>
          </a:stretch>
        </p:blipFill>
        <p:spPr bwMode="auto">
          <a:xfrm>
            <a:off x="3733800" y="3429000"/>
            <a:ext cx="4343400" cy="2576513"/>
          </a:xfrm>
          <a:prstGeom prst="rect">
            <a:avLst/>
          </a:prstGeom>
          <a:noFill/>
          <a:ln w="9525">
            <a:noFill/>
            <a:miter lim="800000"/>
            <a:headEnd/>
            <a:tailEnd/>
          </a:ln>
        </p:spPr>
      </p:pic>
      <p:pic>
        <p:nvPicPr>
          <p:cNvPr id="11269" name="Picture 8"/>
          <p:cNvPicPr>
            <a:picLocks noChangeAspect="1" noChangeArrowheads="1"/>
          </p:cNvPicPr>
          <p:nvPr/>
        </p:nvPicPr>
        <p:blipFill>
          <a:blip r:embed="rId4"/>
          <a:srcRect/>
          <a:stretch>
            <a:fillRect/>
          </a:stretch>
        </p:blipFill>
        <p:spPr bwMode="auto">
          <a:xfrm>
            <a:off x="1295400" y="4114800"/>
            <a:ext cx="1981200" cy="1114425"/>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457200" y="457200"/>
            <a:ext cx="77724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CENTER OF SUMS</a:t>
            </a:r>
          </a:p>
        </p:txBody>
      </p:sp>
      <p:sp>
        <p:nvSpPr>
          <p:cNvPr id="13317" name="TextBox 6"/>
          <p:cNvSpPr txBox="1">
            <a:spLocks noChangeArrowheads="1"/>
          </p:cNvSpPr>
          <p:nvPr/>
        </p:nvSpPr>
        <p:spPr bwMode="auto">
          <a:xfrm>
            <a:off x="533400" y="1143000"/>
            <a:ext cx="8153400" cy="1323975"/>
          </a:xfrm>
          <a:prstGeom prst="rect">
            <a:avLst/>
          </a:prstGeom>
          <a:noFill/>
          <a:ln w="9525">
            <a:noFill/>
            <a:miter lim="800000"/>
            <a:headEnd/>
            <a:tailEnd/>
          </a:ln>
        </p:spPr>
        <p:txBody>
          <a:bodyPr>
            <a:spAutoFit/>
          </a:bodyPr>
          <a:lstStyle/>
          <a:p>
            <a:pPr algn="just">
              <a:defRPr/>
            </a:pPr>
            <a:r>
              <a:rPr lang="en-US" dirty="0">
                <a:solidFill>
                  <a:schemeClr val="accent6">
                    <a:lumMod val="50000"/>
                  </a:schemeClr>
                </a:solidFill>
                <a:latin typeface="Tahoma" pitchFamily="34" charset="0"/>
                <a:ea typeface="+mj-ea"/>
                <a:cs typeface="Tahoma" pitchFamily="34" charset="0"/>
              </a:rPr>
              <a:t>This method employs the algebraic sum of the individual fuzzy subsets instead of their unions. The calculations here are very fast but the main drawback is that the intersecting areas are added twice. The </a:t>
            </a:r>
            <a:r>
              <a:rPr lang="en-US" dirty="0" err="1">
                <a:solidFill>
                  <a:schemeClr val="accent6">
                    <a:lumMod val="50000"/>
                  </a:schemeClr>
                </a:solidFill>
                <a:latin typeface="Tahoma" pitchFamily="34" charset="0"/>
                <a:ea typeface="+mj-ea"/>
                <a:cs typeface="Tahoma" pitchFamily="34" charset="0"/>
              </a:rPr>
              <a:t>defuzzified</a:t>
            </a:r>
            <a:r>
              <a:rPr lang="en-US" dirty="0">
                <a:solidFill>
                  <a:schemeClr val="accent6">
                    <a:lumMod val="50000"/>
                  </a:schemeClr>
                </a:solidFill>
                <a:latin typeface="Tahoma" pitchFamily="34" charset="0"/>
                <a:ea typeface="+mj-ea"/>
                <a:cs typeface="Tahoma" pitchFamily="34" charset="0"/>
              </a:rPr>
              <a:t> value x* is given by</a:t>
            </a:r>
            <a:endParaRPr lang="en-IN" dirty="0">
              <a:solidFill>
                <a:schemeClr val="accent6">
                  <a:lumMod val="50000"/>
                </a:schemeClr>
              </a:solidFill>
              <a:latin typeface="Tahoma" pitchFamily="34" charset="0"/>
              <a:ea typeface="+mj-ea"/>
              <a:cs typeface="Tahoma" pitchFamily="34" charset="0"/>
            </a:endParaRPr>
          </a:p>
        </p:txBody>
      </p:sp>
      <p:pic>
        <p:nvPicPr>
          <p:cNvPr id="12292" name="Picture 7" descr="10.jpg"/>
          <p:cNvPicPr>
            <a:picLocks noChangeAspect="1"/>
          </p:cNvPicPr>
          <p:nvPr/>
        </p:nvPicPr>
        <p:blipFill>
          <a:blip r:embed="rId2"/>
          <a:srcRect/>
          <a:stretch>
            <a:fillRect/>
          </a:stretch>
        </p:blipFill>
        <p:spPr bwMode="auto">
          <a:xfrm>
            <a:off x="2622550" y="2686050"/>
            <a:ext cx="3898900" cy="148590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42913" y="457200"/>
            <a:ext cx="8243887" cy="457200"/>
          </a:xfrm>
        </p:spPr>
        <p:txBody>
          <a:bodyPr/>
          <a:lstStyle/>
          <a:p>
            <a:pPr algn="l" eaLnBrk="1" hangingPunct="1">
              <a:spcBef>
                <a:spcPct val="50000"/>
              </a:spcBef>
            </a:pPr>
            <a:r>
              <a:rPr lang="en-US" sz="2600" b="1" smtClean="0">
                <a:solidFill>
                  <a:srgbClr val="C00000"/>
                </a:solidFill>
                <a:latin typeface="Tahoma" pitchFamily="34" charset="0"/>
                <a:cs typeface="Tahoma" pitchFamily="34" charset="0"/>
              </a:rPr>
              <a:t>CENTER OF LARGEST AREA</a:t>
            </a:r>
            <a:endParaRPr lang="en-IN" sz="2600" b="1" smtClean="0">
              <a:solidFill>
                <a:srgbClr val="C00000"/>
              </a:solidFill>
              <a:latin typeface="Tahoma" pitchFamily="34" charset="0"/>
              <a:cs typeface="Tahoma" pitchFamily="34" charset="0"/>
            </a:endParaRPr>
          </a:p>
        </p:txBody>
      </p:sp>
      <p:sp>
        <p:nvSpPr>
          <p:cNvPr id="14341" name="TextBox 5"/>
          <p:cNvSpPr txBox="1">
            <a:spLocks noChangeArrowheads="1"/>
          </p:cNvSpPr>
          <p:nvPr/>
        </p:nvSpPr>
        <p:spPr bwMode="auto">
          <a:xfrm>
            <a:off x="457200" y="1143000"/>
            <a:ext cx="8229600" cy="1938338"/>
          </a:xfrm>
          <a:prstGeom prst="rect">
            <a:avLst/>
          </a:prstGeom>
          <a:noFill/>
          <a:ln w="9525">
            <a:noFill/>
            <a:miter lim="800000"/>
            <a:headEnd/>
            <a:tailEnd/>
          </a:ln>
        </p:spPr>
        <p:txBody>
          <a:bodyPr>
            <a:spAutoFit/>
          </a:bodyPr>
          <a:lstStyle/>
          <a:p>
            <a:pPr algn="just">
              <a:defRPr/>
            </a:pPr>
            <a:r>
              <a:rPr lang="en-US" dirty="0">
                <a:solidFill>
                  <a:schemeClr val="accent6">
                    <a:lumMod val="50000"/>
                  </a:schemeClr>
                </a:solidFill>
                <a:latin typeface="Tahoma" pitchFamily="34" charset="0"/>
                <a:ea typeface="+mj-ea"/>
                <a:cs typeface="Tahoma" pitchFamily="34" charset="0"/>
              </a:rPr>
              <a:t>This method can be adopted when the output consists of at least two convex fuzzy subsets which are not overlapping. The output in this case is biased towards a side of one membership function. When output fuzzy set has at least two convex regions then the center-of-gravity of the convex fuzzy </a:t>
            </a:r>
            <a:r>
              <a:rPr lang="en-US" dirty="0" err="1">
                <a:solidFill>
                  <a:schemeClr val="accent6">
                    <a:lumMod val="50000"/>
                  </a:schemeClr>
                </a:solidFill>
                <a:latin typeface="Tahoma" pitchFamily="34" charset="0"/>
                <a:ea typeface="+mj-ea"/>
                <a:cs typeface="Tahoma" pitchFamily="34" charset="0"/>
              </a:rPr>
              <a:t>subregion</a:t>
            </a:r>
            <a:r>
              <a:rPr lang="en-US" dirty="0">
                <a:solidFill>
                  <a:schemeClr val="accent6">
                    <a:lumMod val="50000"/>
                  </a:schemeClr>
                </a:solidFill>
                <a:latin typeface="Tahoma" pitchFamily="34" charset="0"/>
                <a:ea typeface="+mj-ea"/>
                <a:cs typeface="Tahoma" pitchFamily="34" charset="0"/>
              </a:rPr>
              <a:t> having the largest area is used to obtain the </a:t>
            </a:r>
            <a:r>
              <a:rPr lang="en-US" dirty="0" err="1">
                <a:solidFill>
                  <a:schemeClr val="accent6">
                    <a:lumMod val="50000"/>
                  </a:schemeClr>
                </a:solidFill>
                <a:latin typeface="Tahoma" pitchFamily="34" charset="0"/>
                <a:ea typeface="+mj-ea"/>
                <a:cs typeface="Tahoma" pitchFamily="34" charset="0"/>
              </a:rPr>
              <a:t>defuzzified</a:t>
            </a:r>
            <a:r>
              <a:rPr lang="en-US" dirty="0">
                <a:solidFill>
                  <a:schemeClr val="accent6">
                    <a:lumMod val="50000"/>
                  </a:schemeClr>
                </a:solidFill>
                <a:latin typeface="Tahoma" pitchFamily="34" charset="0"/>
                <a:ea typeface="+mj-ea"/>
                <a:cs typeface="Tahoma" pitchFamily="34" charset="0"/>
              </a:rPr>
              <a:t> value x*. This value is given by</a:t>
            </a:r>
            <a:endParaRPr lang="en-IN" dirty="0">
              <a:solidFill>
                <a:schemeClr val="accent6">
                  <a:lumMod val="50000"/>
                </a:schemeClr>
              </a:solidFill>
              <a:latin typeface="Tahoma" pitchFamily="34" charset="0"/>
              <a:ea typeface="+mj-ea"/>
              <a:cs typeface="Tahoma" pitchFamily="34" charset="0"/>
            </a:endParaRPr>
          </a:p>
        </p:txBody>
      </p:sp>
      <p:pic>
        <p:nvPicPr>
          <p:cNvPr id="13316" name="Picture 7" descr="1.jpg"/>
          <p:cNvPicPr>
            <a:picLocks noChangeAspect="1"/>
          </p:cNvPicPr>
          <p:nvPr/>
        </p:nvPicPr>
        <p:blipFill>
          <a:blip r:embed="rId2"/>
          <a:srcRect/>
          <a:stretch>
            <a:fillRect/>
          </a:stretch>
        </p:blipFill>
        <p:spPr bwMode="auto">
          <a:xfrm>
            <a:off x="2667000" y="3429000"/>
            <a:ext cx="3340100" cy="1130300"/>
          </a:xfrm>
          <a:prstGeom prst="rect">
            <a:avLst/>
          </a:prstGeom>
          <a:noFill/>
          <a:ln w="9525">
            <a:noFill/>
            <a:miter lim="800000"/>
            <a:headEnd/>
            <a:tailEnd/>
          </a:ln>
        </p:spPr>
      </p:pic>
      <p:pic>
        <p:nvPicPr>
          <p:cNvPr id="13317" name="Picture 9" descr="2.jpg"/>
          <p:cNvPicPr>
            <a:picLocks noChangeAspect="1"/>
          </p:cNvPicPr>
          <p:nvPr/>
        </p:nvPicPr>
        <p:blipFill>
          <a:blip r:embed="rId3"/>
          <a:srcRect/>
          <a:stretch>
            <a:fillRect/>
          </a:stretch>
        </p:blipFill>
        <p:spPr bwMode="auto">
          <a:xfrm>
            <a:off x="1193800" y="4914900"/>
            <a:ext cx="406400" cy="419100"/>
          </a:xfrm>
          <a:prstGeom prst="rect">
            <a:avLst/>
          </a:prstGeom>
          <a:noFill/>
          <a:ln w="9525">
            <a:noFill/>
            <a:miter lim="800000"/>
            <a:headEnd/>
            <a:tailEnd/>
          </a:ln>
        </p:spPr>
      </p:pic>
      <p:sp>
        <p:nvSpPr>
          <p:cNvPr id="14344" name="TextBox 10"/>
          <p:cNvSpPr txBox="1">
            <a:spLocks noChangeArrowheads="1"/>
          </p:cNvSpPr>
          <p:nvPr/>
        </p:nvSpPr>
        <p:spPr bwMode="auto">
          <a:xfrm>
            <a:off x="381000" y="4876800"/>
            <a:ext cx="8153400" cy="400050"/>
          </a:xfrm>
          <a:prstGeom prst="rect">
            <a:avLst/>
          </a:prstGeom>
          <a:noFill/>
          <a:ln w="9525">
            <a:noFill/>
            <a:miter lim="800000"/>
            <a:headEnd/>
            <a:tailEnd/>
          </a:ln>
        </p:spPr>
        <p:txBody>
          <a:bodyPr>
            <a:spAutoFit/>
          </a:bodyPr>
          <a:lstStyle/>
          <a:p>
            <a:pPr>
              <a:defRPr/>
            </a:pPr>
            <a:r>
              <a:rPr lang="en-US" dirty="0">
                <a:solidFill>
                  <a:schemeClr val="accent6">
                    <a:lumMod val="50000"/>
                  </a:schemeClr>
                </a:solidFill>
                <a:latin typeface="Tahoma" pitchFamily="34" charset="0"/>
                <a:ea typeface="+mj-ea"/>
                <a:cs typeface="Tahoma" pitchFamily="34" charset="0"/>
              </a:rPr>
              <a:t>where      is the convex </a:t>
            </a:r>
            <a:r>
              <a:rPr lang="en-US" dirty="0" err="1">
                <a:solidFill>
                  <a:schemeClr val="accent6">
                    <a:lumMod val="50000"/>
                  </a:schemeClr>
                </a:solidFill>
                <a:latin typeface="Tahoma" pitchFamily="34" charset="0"/>
                <a:ea typeface="+mj-ea"/>
                <a:cs typeface="Tahoma" pitchFamily="34" charset="0"/>
              </a:rPr>
              <a:t>subregion</a:t>
            </a:r>
            <a:r>
              <a:rPr lang="en-US" dirty="0">
                <a:solidFill>
                  <a:schemeClr val="accent6">
                    <a:lumMod val="50000"/>
                  </a:schemeClr>
                </a:solidFill>
                <a:latin typeface="Tahoma" pitchFamily="34" charset="0"/>
                <a:ea typeface="+mj-ea"/>
                <a:cs typeface="Tahoma" pitchFamily="34" charset="0"/>
              </a:rPr>
              <a:t> that has the largest area making up  </a:t>
            </a:r>
            <a:endParaRPr lang="en-IN" dirty="0">
              <a:solidFill>
                <a:schemeClr val="accent6">
                  <a:lumMod val="50000"/>
                </a:schemeClr>
              </a:solidFill>
              <a:latin typeface="Tahoma" pitchFamily="34" charset="0"/>
              <a:ea typeface="+mj-ea"/>
              <a:cs typeface="Tahoma" pitchFamily="34" charset="0"/>
            </a:endParaRPr>
          </a:p>
        </p:txBody>
      </p:sp>
      <p:pic>
        <p:nvPicPr>
          <p:cNvPr id="13319" name="Picture 11" descr="2.jpg"/>
          <p:cNvPicPr>
            <a:picLocks noChangeAspect="1"/>
          </p:cNvPicPr>
          <p:nvPr/>
        </p:nvPicPr>
        <p:blipFill>
          <a:blip r:embed="rId3"/>
          <a:srcRect/>
          <a:stretch>
            <a:fillRect/>
          </a:stretch>
        </p:blipFill>
        <p:spPr bwMode="auto">
          <a:xfrm>
            <a:off x="8356600" y="4876800"/>
            <a:ext cx="406400" cy="4191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457200" y="457200"/>
            <a:ext cx="8229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FIRST OF MAXIMA (LAST OF MAXIMA)</a:t>
            </a:r>
          </a:p>
        </p:txBody>
      </p:sp>
      <p:sp>
        <p:nvSpPr>
          <p:cNvPr id="15365" name="Text Box 5"/>
          <p:cNvSpPr txBox="1">
            <a:spLocks noChangeArrowheads="1"/>
          </p:cNvSpPr>
          <p:nvPr/>
        </p:nvSpPr>
        <p:spPr bwMode="auto">
          <a:xfrm>
            <a:off x="457200" y="1143000"/>
            <a:ext cx="7620000" cy="396875"/>
          </a:xfrm>
          <a:prstGeom prst="rect">
            <a:avLst/>
          </a:prstGeom>
          <a:noFill/>
          <a:ln w="9525">
            <a:noFill/>
            <a:miter lim="800000"/>
            <a:headEnd/>
            <a:tailEnd/>
          </a:ln>
        </p:spPr>
        <p:txBody>
          <a:bodyPr>
            <a:spAutoFit/>
          </a:bodyPr>
          <a:lstStyle/>
          <a:p>
            <a:pPr>
              <a:spcBef>
                <a:spcPct val="50000"/>
              </a:spcBef>
              <a:defRPr/>
            </a:pPr>
            <a:r>
              <a:rPr lang="en-US" dirty="0">
                <a:solidFill>
                  <a:schemeClr val="accent6">
                    <a:lumMod val="50000"/>
                  </a:schemeClr>
                </a:solidFill>
                <a:latin typeface="Tahoma" pitchFamily="34" charset="0"/>
                <a:ea typeface="+mj-ea"/>
                <a:cs typeface="Tahoma" pitchFamily="34" charset="0"/>
              </a:rPr>
              <a:t>The steps used for obtaining crisp values are as follows:</a:t>
            </a:r>
          </a:p>
        </p:txBody>
      </p:sp>
      <p:pic>
        <p:nvPicPr>
          <p:cNvPr id="14340" name="Picture 6"/>
          <p:cNvPicPr>
            <a:picLocks noChangeAspect="1" noChangeArrowheads="1"/>
          </p:cNvPicPr>
          <p:nvPr/>
        </p:nvPicPr>
        <p:blipFill>
          <a:blip r:embed="rId2"/>
          <a:srcRect/>
          <a:stretch>
            <a:fillRect/>
          </a:stretch>
        </p:blipFill>
        <p:spPr bwMode="auto">
          <a:xfrm>
            <a:off x="2057400" y="1676400"/>
            <a:ext cx="5029200" cy="1285875"/>
          </a:xfrm>
          <a:prstGeom prst="rect">
            <a:avLst/>
          </a:prstGeom>
          <a:noFill/>
          <a:ln w="9525">
            <a:noFill/>
            <a:miter lim="800000"/>
            <a:headEnd/>
            <a:tailEnd/>
          </a:ln>
        </p:spPr>
      </p:pic>
      <p:pic>
        <p:nvPicPr>
          <p:cNvPr id="14341" name="Picture 7"/>
          <p:cNvPicPr>
            <a:picLocks noChangeAspect="1" noChangeArrowheads="1"/>
          </p:cNvPicPr>
          <p:nvPr/>
        </p:nvPicPr>
        <p:blipFill>
          <a:blip r:embed="rId3"/>
          <a:srcRect/>
          <a:stretch>
            <a:fillRect/>
          </a:stretch>
        </p:blipFill>
        <p:spPr bwMode="auto">
          <a:xfrm>
            <a:off x="1633538" y="3124200"/>
            <a:ext cx="5876925" cy="2981325"/>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p:cNvSpPr txBox="1">
            <a:spLocks noChangeArrowheads="1"/>
          </p:cNvSpPr>
          <p:nvPr/>
        </p:nvSpPr>
        <p:spPr bwMode="auto">
          <a:xfrm>
            <a:off x="457200" y="457200"/>
            <a:ext cx="8229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SUMMARY</a:t>
            </a:r>
          </a:p>
        </p:txBody>
      </p:sp>
      <p:sp>
        <p:nvSpPr>
          <p:cNvPr id="16389" name="Rectangle 7"/>
          <p:cNvSpPr>
            <a:spLocks noChangeArrowheads="1"/>
          </p:cNvSpPr>
          <p:nvPr/>
        </p:nvSpPr>
        <p:spPr bwMode="auto">
          <a:xfrm>
            <a:off x="457200" y="1143000"/>
            <a:ext cx="8229600" cy="3446463"/>
          </a:xfrm>
          <a:prstGeom prst="rect">
            <a:avLst/>
          </a:prstGeom>
          <a:noFill/>
          <a:ln w="9525">
            <a:noFill/>
            <a:miter lim="800000"/>
            <a:headEnd/>
            <a:tailEnd/>
          </a:ln>
        </p:spPr>
        <p:txBody>
          <a:bodyPr>
            <a:spAutoFit/>
          </a:bodyPr>
          <a:lstStyle/>
          <a:p>
            <a:pPr marL="457200" indent="-457200" algn="just">
              <a:lnSpc>
                <a:spcPct val="110000"/>
              </a:lnSpc>
              <a:buFont typeface="Wingdings" pitchFamily="2" charset="2"/>
              <a:buChar char="Ø"/>
              <a:defRPr/>
            </a:pP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process is essential because some engineering applications need exact values for performing the operation.</a:t>
            </a:r>
          </a:p>
          <a:p>
            <a:pPr marL="457200" indent="-457200" algn="just">
              <a:lnSpc>
                <a:spcPct val="110000"/>
              </a:lnSpc>
              <a:buFont typeface="Wingdings" pitchFamily="2" charset="2"/>
              <a:buChar char="Ø"/>
              <a:defRPr/>
            </a:pPr>
            <a:endParaRPr lang="en-US" dirty="0">
              <a:solidFill>
                <a:schemeClr val="accent6">
                  <a:lumMod val="50000"/>
                </a:schemeClr>
              </a:solidFill>
              <a:latin typeface="Tahoma" pitchFamily="34" charset="0"/>
              <a:ea typeface="+mj-ea"/>
              <a:cs typeface="Tahoma" pitchFamily="34" charset="0"/>
            </a:endParaRPr>
          </a:p>
          <a:p>
            <a:pPr marL="457200" indent="-457200" algn="just">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Example: If speed of a motor has to be varied, we cannot instruct to raise it “slightly”, “high”, etc., using linguistic variables; rather, it should be specified as raise it by 200 rpm or so, i.e., a specific amount of raise should be mentioned. </a:t>
            </a:r>
          </a:p>
          <a:p>
            <a:pPr marL="457200" indent="-457200" algn="just">
              <a:lnSpc>
                <a:spcPct val="110000"/>
              </a:lnSpc>
              <a:buFont typeface="Wingdings" pitchFamily="2" charset="2"/>
              <a:buChar char="Ø"/>
              <a:defRPr/>
            </a:pPr>
            <a:endParaRPr lang="en-US" dirty="0">
              <a:solidFill>
                <a:schemeClr val="accent6">
                  <a:lumMod val="50000"/>
                </a:schemeClr>
              </a:solidFill>
              <a:latin typeface="Tahoma" pitchFamily="34" charset="0"/>
              <a:ea typeface="+mj-ea"/>
              <a:cs typeface="Tahoma" pitchFamily="34" charset="0"/>
            </a:endParaRPr>
          </a:p>
          <a:p>
            <a:pPr marL="457200" indent="-457200" algn="just">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The method of </a:t>
            </a: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should be assessed on the basis of the output in the context of data available.</a:t>
            </a:r>
          </a:p>
        </p:txBody>
      </p:sp>
      <p:sp>
        <p:nvSpPr>
          <p:cNvPr id="4" name="Footer Placeholder 3"/>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457200" y="457200"/>
            <a:ext cx="8229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DEFUZZIFICATION</a:t>
            </a:r>
          </a:p>
        </p:txBody>
      </p:sp>
      <p:sp>
        <p:nvSpPr>
          <p:cNvPr id="4101" name="Rectangle 6"/>
          <p:cNvSpPr>
            <a:spLocks noChangeArrowheads="1"/>
          </p:cNvSpPr>
          <p:nvPr/>
        </p:nvSpPr>
        <p:spPr bwMode="auto">
          <a:xfrm>
            <a:off x="457200" y="1143000"/>
            <a:ext cx="8229600" cy="3816350"/>
          </a:xfrm>
          <a:prstGeom prst="rect">
            <a:avLst/>
          </a:prstGeom>
          <a:noFill/>
          <a:ln w="9525">
            <a:noFill/>
            <a:miter lim="800000"/>
            <a:headEnd/>
            <a:tailEnd/>
          </a:ln>
        </p:spPr>
        <p:txBody>
          <a:bodyPr>
            <a:spAutoFit/>
          </a:bodyPr>
          <a:lstStyle/>
          <a:p>
            <a:pPr marL="457200" indent="-457200" algn="just">
              <a:lnSpc>
                <a:spcPct val="110000"/>
              </a:lnSpc>
              <a:buFont typeface="Wingdings" pitchFamily="2" charset="2"/>
              <a:buChar char="Ø"/>
              <a:defRPr/>
            </a:pP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is a mapping process from a space of fuzzy control actions defined over an output universe of discourse into a space of crisp (</a:t>
            </a:r>
            <a:r>
              <a:rPr lang="en-US" dirty="0" err="1">
                <a:solidFill>
                  <a:schemeClr val="accent6">
                    <a:lumMod val="50000"/>
                  </a:schemeClr>
                </a:solidFill>
                <a:latin typeface="Tahoma" pitchFamily="34" charset="0"/>
                <a:ea typeface="+mj-ea"/>
                <a:cs typeface="Tahoma" pitchFamily="34" charset="0"/>
              </a:rPr>
              <a:t>nonfuzzy</a:t>
            </a:r>
            <a:r>
              <a:rPr lang="en-US" dirty="0">
                <a:solidFill>
                  <a:schemeClr val="accent6">
                    <a:lumMod val="50000"/>
                  </a:schemeClr>
                </a:solidFill>
                <a:latin typeface="Tahoma" pitchFamily="34" charset="0"/>
                <a:ea typeface="+mj-ea"/>
                <a:cs typeface="Tahoma" pitchFamily="34" charset="0"/>
              </a:rPr>
              <a:t>) control actions.</a:t>
            </a:r>
          </a:p>
          <a:p>
            <a:pPr marL="457200" indent="-457200" algn="just">
              <a:lnSpc>
                <a:spcPct val="110000"/>
              </a:lnSpc>
              <a:buFont typeface="Wingdings" pitchFamily="2" charset="2"/>
              <a:buChar char="Ø"/>
              <a:defRPr/>
            </a:pPr>
            <a:endParaRPr lang="en-US" dirty="0">
              <a:solidFill>
                <a:schemeClr val="accent6">
                  <a:lumMod val="50000"/>
                </a:schemeClr>
              </a:solidFill>
              <a:latin typeface="Tahoma" pitchFamily="34" charset="0"/>
              <a:ea typeface="+mj-ea"/>
              <a:cs typeface="Tahoma" pitchFamily="34" charset="0"/>
            </a:endParaRPr>
          </a:p>
          <a:p>
            <a:pPr marL="457200" indent="-457200" algn="just">
              <a:lnSpc>
                <a:spcPct val="110000"/>
              </a:lnSpc>
              <a:buFont typeface="Wingdings" pitchFamily="2" charset="2"/>
              <a:buChar char="Ø"/>
              <a:defRPr/>
            </a:pP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is a process of converting output fuzzy variable into a unique number.</a:t>
            </a:r>
          </a:p>
          <a:p>
            <a:pPr marL="457200" indent="-457200" algn="just">
              <a:lnSpc>
                <a:spcPct val="110000"/>
              </a:lnSpc>
              <a:defRPr/>
            </a:pPr>
            <a:endParaRPr lang="en-US" dirty="0">
              <a:solidFill>
                <a:schemeClr val="accent6">
                  <a:lumMod val="50000"/>
                </a:schemeClr>
              </a:solidFill>
              <a:latin typeface="Tahoma" pitchFamily="34" charset="0"/>
              <a:ea typeface="+mj-ea"/>
              <a:cs typeface="Tahoma" pitchFamily="34" charset="0"/>
            </a:endParaRPr>
          </a:p>
          <a:p>
            <a:pPr marL="457200" indent="-457200" algn="just">
              <a:lnSpc>
                <a:spcPct val="110000"/>
              </a:lnSpc>
              <a:buFont typeface="Wingdings" pitchFamily="2" charset="2"/>
              <a:buChar char="Ø"/>
              <a:defRPr/>
            </a:pP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process has the capability to reduce a fuzzy set into a crisp single-valued quantity or into a crisp set; to convert a fuzzy matrix into a crisp matrix; or to convert a fuzzy number into a crisp number.</a:t>
            </a:r>
          </a:p>
        </p:txBody>
      </p:sp>
      <p:sp>
        <p:nvSpPr>
          <p:cNvPr id="4" name="Footer Placeholder 3"/>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457200" y="457200"/>
            <a:ext cx="8229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LAMBDA CUT FOR FUZZY SETS</a:t>
            </a:r>
          </a:p>
        </p:txBody>
      </p:sp>
      <p:grpSp>
        <p:nvGrpSpPr>
          <p:cNvPr id="4099" name="Group 7"/>
          <p:cNvGrpSpPr>
            <a:grpSpLocks/>
          </p:cNvGrpSpPr>
          <p:nvPr/>
        </p:nvGrpSpPr>
        <p:grpSpPr bwMode="auto">
          <a:xfrm>
            <a:off x="266700" y="1295400"/>
            <a:ext cx="8610600" cy="3635375"/>
            <a:chOff x="144" y="768"/>
            <a:chExt cx="5520" cy="2784"/>
          </a:xfrm>
        </p:grpSpPr>
        <p:pic>
          <p:nvPicPr>
            <p:cNvPr id="4101" name="Picture 5"/>
            <p:cNvPicPr>
              <a:picLocks noChangeAspect="1" noChangeArrowheads="1"/>
            </p:cNvPicPr>
            <p:nvPr/>
          </p:nvPicPr>
          <p:blipFill>
            <a:blip r:embed="rId2"/>
            <a:srcRect/>
            <a:stretch>
              <a:fillRect/>
            </a:stretch>
          </p:blipFill>
          <p:spPr bwMode="auto">
            <a:xfrm>
              <a:off x="288" y="768"/>
              <a:ext cx="5232" cy="1152"/>
            </a:xfrm>
            <a:prstGeom prst="rect">
              <a:avLst/>
            </a:prstGeom>
            <a:noFill/>
            <a:ln w="9525">
              <a:noFill/>
              <a:miter lim="800000"/>
              <a:headEnd/>
              <a:tailEnd/>
            </a:ln>
          </p:spPr>
        </p:pic>
        <p:pic>
          <p:nvPicPr>
            <p:cNvPr id="4102" name="Picture 6"/>
            <p:cNvPicPr>
              <a:picLocks noChangeAspect="1" noChangeArrowheads="1"/>
            </p:cNvPicPr>
            <p:nvPr/>
          </p:nvPicPr>
          <p:blipFill>
            <a:blip r:embed="rId3"/>
            <a:srcRect/>
            <a:stretch>
              <a:fillRect/>
            </a:stretch>
          </p:blipFill>
          <p:spPr bwMode="auto">
            <a:xfrm>
              <a:off x="144" y="2016"/>
              <a:ext cx="5520" cy="1536"/>
            </a:xfrm>
            <a:prstGeom prst="rect">
              <a:avLst/>
            </a:prstGeom>
            <a:noFill/>
            <a:ln w="9525">
              <a:noFill/>
              <a:miter lim="800000"/>
              <a:headEnd/>
              <a:tailEnd/>
            </a:ln>
          </p:spPr>
        </p:pic>
      </p:grpSp>
      <p:sp>
        <p:nvSpPr>
          <p:cNvPr id="6" name="Footer Placeholder 5"/>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457200" y="457200"/>
            <a:ext cx="81534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LAMBDA CUT FOR FUZZY RELATIONS</a:t>
            </a:r>
          </a:p>
        </p:txBody>
      </p:sp>
      <p:grpSp>
        <p:nvGrpSpPr>
          <p:cNvPr id="5123" name="Group 9"/>
          <p:cNvGrpSpPr>
            <a:grpSpLocks/>
          </p:cNvGrpSpPr>
          <p:nvPr/>
        </p:nvGrpSpPr>
        <p:grpSpPr bwMode="auto">
          <a:xfrm>
            <a:off x="571500" y="1295400"/>
            <a:ext cx="8001000" cy="4724400"/>
            <a:chOff x="336" y="720"/>
            <a:chExt cx="5136" cy="3072"/>
          </a:xfrm>
        </p:grpSpPr>
        <p:pic>
          <p:nvPicPr>
            <p:cNvPr id="5125" name="Picture 5"/>
            <p:cNvPicPr>
              <a:picLocks noChangeAspect="1" noChangeArrowheads="1"/>
            </p:cNvPicPr>
            <p:nvPr/>
          </p:nvPicPr>
          <p:blipFill>
            <a:blip r:embed="rId2"/>
            <a:srcRect/>
            <a:stretch>
              <a:fillRect/>
            </a:stretch>
          </p:blipFill>
          <p:spPr bwMode="auto">
            <a:xfrm>
              <a:off x="336" y="720"/>
              <a:ext cx="5040" cy="768"/>
            </a:xfrm>
            <a:prstGeom prst="rect">
              <a:avLst/>
            </a:prstGeom>
            <a:noFill/>
            <a:ln w="9525">
              <a:noFill/>
              <a:miter lim="800000"/>
              <a:headEnd/>
              <a:tailEnd/>
            </a:ln>
          </p:spPr>
        </p:pic>
        <p:pic>
          <p:nvPicPr>
            <p:cNvPr id="5126" name="Picture 6"/>
            <p:cNvPicPr>
              <a:picLocks noChangeAspect="1" noChangeArrowheads="1"/>
            </p:cNvPicPr>
            <p:nvPr/>
          </p:nvPicPr>
          <p:blipFill>
            <a:blip r:embed="rId3"/>
            <a:srcRect/>
            <a:stretch>
              <a:fillRect/>
            </a:stretch>
          </p:blipFill>
          <p:spPr bwMode="auto">
            <a:xfrm>
              <a:off x="336" y="1440"/>
              <a:ext cx="4608" cy="672"/>
            </a:xfrm>
            <a:prstGeom prst="rect">
              <a:avLst/>
            </a:prstGeom>
            <a:noFill/>
            <a:ln w="9525">
              <a:noFill/>
              <a:miter lim="800000"/>
              <a:headEnd/>
              <a:tailEnd/>
            </a:ln>
          </p:spPr>
        </p:pic>
        <p:pic>
          <p:nvPicPr>
            <p:cNvPr id="5127" name="Picture 7"/>
            <p:cNvPicPr>
              <a:picLocks noChangeAspect="1" noChangeArrowheads="1"/>
            </p:cNvPicPr>
            <p:nvPr/>
          </p:nvPicPr>
          <p:blipFill>
            <a:blip r:embed="rId4"/>
            <a:srcRect/>
            <a:stretch>
              <a:fillRect/>
            </a:stretch>
          </p:blipFill>
          <p:spPr bwMode="auto">
            <a:xfrm>
              <a:off x="432" y="2112"/>
              <a:ext cx="3690" cy="213"/>
            </a:xfrm>
            <a:prstGeom prst="rect">
              <a:avLst/>
            </a:prstGeom>
            <a:noFill/>
            <a:ln w="9525">
              <a:noFill/>
              <a:miter lim="800000"/>
              <a:headEnd/>
              <a:tailEnd/>
            </a:ln>
          </p:spPr>
        </p:pic>
        <p:pic>
          <p:nvPicPr>
            <p:cNvPr id="5128" name="Picture 8"/>
            <p:cNvPicPr>
              <a:picLocks noChangeAspect="1" noChangeArrowheads="1"/>
            </p:cNvPicPr>
            <p:nvPr/>
          </p:nvPicPr>
          <p:blipFill>
            <a:blip r:embed="rId5"/>
            <a:srcRect/>
            <a:stretch>
              <a:fillRect/>
            </a:stretch>
          </p:blipFill>
          <p:spPr bwMode="auto">
            <a:xfrm>
              <a:off x="336" y="2448"/>
              <a:ext cx="5136" cy="1344"/>
            </a:xfrm>
            <a:prstGeom prst="rect">
              <a:avLst/>
            </a:prstGeom>
            <a:noFill/>
            <a:ln w="9525">
              <a:noFill/>
              <a:miter lim="800000"/>
              <a:headEnd/>
              <a:tailEnd/>
            </a:ln>
          </p:spPr>
        </p:pic>
      </p:grpSp>
      <p:sp>
        <p:nvSpPr>
          <p:cNvPr id="8" name="Footer Placeholder 7"/>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457200" y="457200"/>
            <a:ext cx="7848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METHODS OF DEFUZZIFICATION</a:t>
            </a:r>
          </a:p>
        </p:txBody>
      </p:sp>
      <p:sp>
        <p:nvSpPr>
          <p:cNvPr id="7173" name="Rectangle 5"/>
          <p:cNvSpPr>
            <a:spLocks noChangeArrowheads="1"/>
          </p:cNvSpPr>
          <p:nvPr/>
        </p:nvSpPr>
        <p:spPr bwMode="auto">
          <a:xfrm>
            <a:off x="457200" y="1143000"/>
            <a:ext cx="8229600" cy="3478213"/>
          </a:xfrm>
          <a:prstGeom prst="rect">
            <a:avLst/>
          </a:prstGeom>
          <a:noFill/>
          <a:ln w="9525">
            <a:noFill/>
            <a:miter lim="800000"/>
            <a:headEnd/>
            <a:tailEnd/>
          </a:ln>
        </p:spPr>
        <p:txBody>
          <a:bodyPr>
            <a:spAutoFit/>
          </a:bodyPr>
          <a:lstStyle/>
          <a:p>
            <a:pPr algn="just">
              <a:lnSpc>
                <a:spcPct val="110000"/>
              </a:lnSpc>
              <a:defRPr/>
            </a:pP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is the process of conversion of a fuzzy quantity into a precise quantity. </a:t>
            </a: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methods include:</a:t>
            </a:r>
          </a:p>
          <a:p>
            <a:pPr>
              <a:lnSpc>
                <a:spcPct val="110000"/>
              </a:lnSpc>
              <a:defRPr/>
            </a:pPr>
            <a:endParaRPr lang="en-US" dirty="0">
              <a:solidFill>
                <a:schemeClr val="accent6">
                  <a:lumMod val="50000"/>
                </a:schemeClr>
              </a:solidFill>
              <a:latin typeface="Tahoma" pitchFamily="34" charset="0"/>
              <a:ea typeface="+mj-ea"/>
              <a:cs typeface="Tahoma" pitchFamily="34" charset="0"/>
            </a:endParaRP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Max-membership principle,</a:t>
            </a:r>
          </a:p>
          <a:p>
            <a:pPr marL="514350" lvl="4" indent="-457200">
              <a:lnSpc>
                <a:spcPct val="110000"/>
              </a:lnSpc>
              <a:buFont typeface="Wingdings" pitchFamily="2" charset="2"/>
              <a:buChar char="Ø"/>
              <a:defRPr/>
            </a:pPr>
            <a:r>
              <a:rPr lang="en-US" dirty="0" err="1">
                <a:solidFill>
                  <a:schemeClr val="accent6">
                    <a:lumMod val="50000"/>
                  </a:schemeClr>
                </a:solidFill>
                <a:latin typeface="Tahoma" pitchFamily="34" charset="0"/>
                <a:ea typeface="+mj-ea"/>
                <a:cs typeface="Tahoma" pitchFamily="34" charset="0"/>
              </a:rPr>
              <a:t>Centroid</a:t>
            </a:r>
            <a:r>
              <a:rPr lang="en-US" dirty="0">
                <a:solidFill>
                  <a:schemeClr val="accent6">
                    <a:lumMod val="50000"/>
                  </a:schemeClr>
                </a:solidFill>
                <a:latin typeface="Tahoma" pitchFamily="34" charset="0"/>
                <a:ea typeface="+mj-ea"/>
                <a:cs typeface="Tahoma" pitchFamily="34" charset="0"/>
              </a:rPr>
              <a:t> method,</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Weighted average method,</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Mean-max membership,</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Center of sums,</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Center of largest area,</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First of maxima, last of maxima.</a:t>
            </a:r>
          </a:p>
        </p:txBody>
      </p:sp>
      <p:sp>
        <p:nvSpPr>
          <p:cNvPr id="4" name="Footer Placeholder 3"/>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457200" y="457200"/>
            <a:ext cx="7848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FUZZY DECISION</a:t>
            </a:r>
          </a:p>
        </p:txBody>
      </p:sp>
      <p:pic>
        <p:nvPicPr>
          <p:cNvPr id="7171" name="Picture 5"/>
          <p:cNvPicPr>
            <a:picLocks noChangeAspect="1" noChangeArrowheads="1"/>
          </p:cNvPicPr>
          <p:nvPr/>
        </p:nvPicPr>
        <p:blipFill>
          <a:blip r:embed="rId2"/>
          <a:srcRect/>
          <a:stretch>
            <a:fillRect/>
          </a:stretch>
        </p:blipFill>
        <p:spPr bwMode="auto">
          <a:xfrm>
            <a:off x="1143000" y="1189038"/>
            <a:ext cx="6858000" cy="4479925"/>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457200" y="457200"/>
            <a:ext cx="7848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MAX MEMBERSHIP METHOD</a:t>
            </a:r>
          </a:p>
        </p:txBody>
      </p:sp>
      <p:sp>
        <p:nvSpPr>
          <p:cNvPr id="9" name="TextBox 8"/>
          <p:cNvSpPr txBox="1"/>
          <p:nvPr/>
        </p:nvSpPr>
        <p:spPr>
          <a:xfrm>
            <a:off x="457200" y="1143000"/>
            <a:ext cx="8229600" cy="2124075"/>
          </a:xfrm>
          <a:prstGeom prst="rect">
            <a:avLst/>
          </a:prstGeom>
          <a:noFill/>
        </p:spPr>
        <p:txBody>
          <a:bodyPr>
            <a:spAutoFit/>
          </a:bodyPr>
          <a:lstStyle/>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 Fuzzy set with the largest membership value is selected.</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 Fuzzy decision: Fn = {P, F. G, VG, E}</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		   Fn = {0.6, 0.4, 0.2, 0.2, 0}</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 Final decision (FD) = Poor Student</a:t>
            </a:r>
          </a:p>
          <a:p>
            <a:pPr marL="514350" lvl="4" indent="-457200">
              <a:lnSpc>
                <a:spcPct val="110000"/>
              </a:lnSpc>
              <a:buFont typeface="Wingdings" pitchFamily="2" charset="2"/>
              <a:buChar char="Ø"/>
              <a:defRPr/>
            </a:pPr>
            <a:r>
              <a:rPr lang="en-US" dirty="0">
                <a:solidFill>
                  <a:schemeClr val="accent6">
                    <a:lumMod val="50000"/>
                  </a:schemeClr>
                </a:solidFill>
                <a:latin typeface="Tahoma" pitchFamily="34" charset="0"/>
                <a:ea typeface="+mj-ea"/>
                <a:cs typeface="Tahoma" pitchFamily="34" charset="0"/>
              </a:rPr>
              <a:t> If two decisions have same membership max, use the average of the two.</a:t>
            </a:r>
            <a:endParaRPr lang="en-IN" dirty="0">
              <a:solidFill>
                <a:schemeClr val="accent6">
                  <a:lumMod val="50000"/>
                </a:schemeClr>
              </a:solidFill>
              <a:latin typeface="Tahoma" pitchFamily="34" charset="0"/>
              <a:ea typeface="+mj-ea"/>
              <a:cs typeface="Tahoma" pitchFamily="34" charset="0"/>
            </a:endParaRPr>
          </a:p>
        </p:txBody>
      </p:sp>
      <p:pic>
        <p:nvPicPr>
          <p:cNvPr id="8196" name="Picture 9" descr="jind.jpg"/>
          <p:cNvPicPr>
            <a:picLocks noChangeAspect="1"/>
          </p:cNvPicPr>
          <p:nvPr/>
        </p:nvPicPr>
        <p:blipFill>
          <a:blip r:embed="rId2"/>
          <a:srcRect/>
          <a:stretch>
            <a:fillRect/>
          </a:stretch>
        </p:blipFill>
        <p:spPr bwMode="auto">
          <a:xfrm>
            <a:off x="2193925" y="3200400"/>
            <a:ext cx="4756150" cy="2593975"/>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457200" y="457200"/>
            <a:ext cx="78486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CENTROID METHOD</a:t>
            </a:r>
          </a:p>
        </p:txBody>
      </p:sp>
      <p:sp>
        <p:nvSpPr>
          <p:cNvPr id="10245" name="TextBox 7"/>
          <p:cNvSpPr txBox="1">
            <a:spLocks noChangeArrowheads="1"/>
          </p:cNvSpPr>
          <p:nvPr/>
        </p:nvSpPr>
        <p:spPr bwMode="auto">
          <a:xfrm>
            <a:off x="457200" y="1143000"/>
            <a:ext cx="8229600" cy="1016000"/>
          </a:xfrm>
          <a:prstGeom prst="rect">
            <a:avLst/>
          </a:prstGeom>
          <a:noFill/>
          <a:ln w="9525">
            <a:noFill/>
            <a:miter lim="800000"/>
            <a:headEnd/>
            <a:tailEnd/>
          </a:ln>
        </p:spPr>
        <p:txBody>
          <a:bodyPr>
            <a:spAutoFit/>
          </a:bodyPr>
          <a:lstStyle/>
          <a:p>
            <a:pPr algn="just">
              <a:defRPr/>
            </a:pPr>
            <a:r>
              <a:rPr lang="en-US" dirty="0">
                <a:solidFill>
                  <a:schemeClr val="accent6">
                    <a:lumMod val="50000"/>
                  </a:schemeClr>
                </a:solidFill>
                <a:latin typeface="Tahoma" pitchFamily="34" charset="0"/>
                <a:ea typeface="+mj-ea"/>
                <a:cs typeface="Tahoma" pitchFamily="34" charset="0"/>
              </a:rPr>
              <a:t>This method is also  known as center-of-mass, center-of-area, or center-of-gravity method. It is the most commonly used </a:t>
            </a:r>
            <a:r>
              <a:rPr lang="en-US" dirty="0" err="1">
                <a:solidFill>
                  <a:schemeClr val="accent6">
                    <a:lumMod val="50000"/>
                  </a:schemeClr>
                </a:solidFill>
                <a:latin typeface="Tahoma" pitchFamily="34" charset="0"/>
                <a:ea typeface="+mj-ea"/>
                <a:cs typeface="Tahoma" pitchFamily="34" charset="0"/>
              </a:rPr>
              <a:t>defuzzification</a:t>
            </a:r>
            <a:r>
              <a:rPr lang="en-US" dirty="0">
                <a:solidFill>
                  <a:schemeClr val="accent6">
                    <a:lumMod val="50000"/>
                  </a:schemeClr>
                </a:solidFill>
                <a:latin typeface="Tahoma" pitchFamily="34" charset="0"/>
                <a:ea typeface="+mj-ea"/>
                <a:cs typeface="Tahoma" pitchFamily="34" charset="0"/>
              </a:rPr>
              <a:t> method. The </a:t>
            </a:r>
            <a:r>
              <a:rPr lang="en-US" dirty="0" err="1">
                <a:solidFill>
                  <a:schemeClr val="accent6">
                    <a:lumMod val="50000"/>
                  </a:schemeClr>
                </a:solidFill>
                <a:latin typeface="Tahoma" pitchFamily="34" charset="0"/>
                <a:ea typeface="+mj-ea"/>
                <a:cs typeface="Tahoma" pitchFamily="34" charset="0"/>
              </a:rPr>
              <a:t>defuzzified</a:t>
            </a:r>
            <a:r>
              <a:rPr lang="en-US" dirty="0">
                <a:solidFill>
                  <a:schemeClr val="accent6">
                    <a:lumMod val="50000"/>
                  </a:schemeClr>
                </a:solidFill>
                <a:latin typeface="Tahoma" pitchFamily="34" charset="0"/>
                <a:ea typeface="+mj-ea"/>
                <a:cs typeface="Tahoma" pitchFamily="34" charset="0"/>
              </a:rPr>
              <a:t> output x* is defined as</a:t>
            </a:r>
            <a:endParaRPr lang="en-IN" dirty="0">
              <a:solidFill>
                <a:schemeClr val="accent6">
                  <a:lumMod val="50000"/>
                </a:schemeClr>
              </a:solidFill>
              <a:latin typeface="Tahoma" pitchFamily="34" charset="0"/>
              <a:ea typeface="+mj-ea"/>
              <a:cs typeface="Tahoma" pitchFamily="34" charset="0"/>
            </a:endParaRPr>
          </a:p>
        </p:txBody>
      </p:sp>
      <p:pic>
        <p:nvPicPr>
          <p:cNvPr id="9220" name="Picture 8" descr="hw.jpg"/>
          <p:cNvPicPr>
            <a:picLocks noChangeAspect="1"/>
          </p:cNvPicPr>
          <p:nvPr/>
        </p:nvPicPr>
        <p:blipFill>
          <a:blip r:embed="rId2"/>
          <a:srcRect/>
          <a:stretch>
            <a:fillRect/>
          </a:stretch>
        </p:blipFill>
        <p:spPr bwMode="auto">
          <a:xfrm>
            <a:off x="3124200" y="2438400"/>
            <a:ext cx="2895600" cy="1689100"/>
          </a:xfrm>
          <a:prstGeom prst="rect">
            <a:avLst/>
          </a:prstGeom>
          <a:noFill/>
          <a:ln w="9525">
            <a:noFill/>
            <a:miter lim="800000"/>
            <a:headEnd/>
            <a:tailEnd/>
          </a:ln>
        </p:spPr>
      </p:pic>
      <p:sp>
        <p:nvSpPr>
          <p:cNvPr id="10247" name="TextBox 9"/>
          <p:cNvSpPr txBox="1">
            <a:spLocks noChangeArrowheads="1"/>
          </p:cNvSpPr>
          <p:nvPr/>
        </p:nvSpPr>
        <p:spPr bwMode="auto">
          <a:xfrm>
            <a:off x="457200" y="4267200"/>
            <a:ext cx="6221413" cy="400050"/>
          </a:xfrm>
          <a:prstGeom prst="rect">
            <a:avLst/>
          </a:prstGeom>
          <a:noFill/>
          <a:ln w="9525">
            <a:noFill/>
            <a:miter lim="800000"/>
            <a:headEnd/>
            <a:tailEnd/>
          </a:ln>
        </p:spPr>
        <p:txBody>
          <a:bodyPr>
            <a:spAutoFit/>
          </a:bodyPr>
          <a:lstStyle/>
          <a:p>
            <a:pPr>
              <a:defRPr/>
            </a:pPr>
            <a:r>
              <a:rPr lang="en-US" dirty="0">
                <a:solidFill>
                  <a:schemeClr val="accent6">
                    <a:lumMod val="50000"/>
                  </a:schemeClr>
                </a:solidFill>
                <a:latin typeface="Tahoma" pitchFamily="34" charset="0"/>
                <a:ea typeface="+mj-ea"/>
                <a:cs typeface="Tahoma" pitchFamily="34" charset="0"/>
              </a:rPr>
              <a:t>where the symbol </a:t>
            </a:r>
            <a:r>
              <a:rPr lang="en-US" dirty="0">
                <a:solidFill>
                  <a:schemeClr val="accent6">
                    <a:lumMod val="50000"/>
                  </a:schemeClr>
                </a:solidFill>
                <a:latin typeface="Tahoma" pitchFamily="34" charset="0"/>
                <a:ea typeface="+mj-ea"/>
                <a:cs typeface="Tahoma" pitchFamily="34" charset="0"/>
                <a:sym typeface="Symbol" pitchFamily="18" charset="2"/>
              </a:rPr>
              <a:t></a:t>
            </a:r>
            <a:r>
              <a:rPr lang="en-US" dirty="0">
                <a:solidFill>
                  <a:schemeClr val="accent6">
                    <a:lumMod val="50000"/>
                  </a:schemeClr>
                </a:solidFill>
                <a:latin typeface="Tahoma" pitchFamily="34" charset="0"/>
                <a:ea typeface="+mj-ea"/>
                <a:cs typeface="Tahoma" pitchFamily="34" charset="0"/>
              </a:rPr>
              <a:t> denotes an algebraic integration.</a:t>
            </a:r>
            <a:endParaRPr lang="en-IN" dirty="0">
              <a:solidFill>
                <a:schemeClr val="accent6">
                  <a:lumMod val="50000"/>
                </a:schemeClr>
              </a:solidFill>
              <a:latin typeface="Tahoma" pitchFamily="34" charset="0"/>
              <a:ea typeface="+mj-ea"/>
              <a:cs typeface="Tahoma" pitchFamily="34" charset="0"/>
            </a:endParaRPr>
          </a:p>
        </p:txBody>
      </p:sp>
      <p:sp>
        <p:nvSpPr>
          <p:cNvPr id="6" name="Footer Placeholder 5"/>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457200" y="457200"/>
            <a:ext cx="7924800" cy="492125"/>
          </a:xfrm>
          <a:prstGeom prst="rect">
            <a:avLst/>
          </a:prstGeom>
          <a:noFill/>
          <a:ln w="9525">
            <a:noFill/>
            <a:miter lim="800000"/>
            <a:headEnd/>
            <a:tailEnd/>
          </a:ln>
        </p:spPr>
        <p:txBody>
          <a:bodyPr>
            <a:spAutoFit/>
          </a:bodyPr>
          <a:lstStyle/>
          <a:p>
            <a:pPr eaLnBrk="1" hangingPunct="1">
              <a:spcBef>
                <a:spcPct val="50000"/>
              </a:spcBef>
              <a:defRPr/>
            </a:pPr>
            <a:r>
              <a:rPr lang="en-US" sz="2600" b="1" dirty="0">
                <a:solidFill>
                  <a:srgbClr val="C00000"/>
                </a:solidFill>
                <a:latin typeface="Tahoma" pitchFamily="34" charset="0"/>
                <a:ea typeface="+mj-ea"/>
                <a:cs typeface="Tahoma" pitchFamily="34" charset="0"/>
              </a:rPr>
              <a:t>WEIGHTED AVERAGE METHOD</a:t>
            </a:r>
          </a:p>
        </p:txBody>
      </p:sp>
      <p:grpSp>
        <p:nvGrpSpPr>
          <p:cNvPr id="10243" name="Group 8"/>
          <p:cNvGrpSpPr>
            <a:grpSpLocks/>
          </p:cNvGrpSpPr>
          <p:nvPr/>
        </p:nvGrpSpPr>
        <p:grpSpPr bwMode="auto">
          <a:xfrm>
            <a:off x="1066800" y="1219200"/>
            <a:ext cx="7010400" cy="4953000"/>
            <a:chOff x="480" y="480"/>
            <a:chExt cx="4608" cy="3840"/>
          </a:xfrm>
        </p:grpSpPr>
        <p:pic>
          <p:nvPicPr>
            <p:cNvPr id="10245" name="Picture 6"/>
            <p:cNvPicPr>
              <a:picLocks noChangeAspect="1" noChangeArrowheads="1"/>
            </p:cNvPicPr>
            <p:nvPr/>
          </p:nvPicPr>
          <p:blipFill>
            <a:blip r:embed="rId2"/>
            <a:srcRect/>
            <a:stretch>
              <a:fillRect/>
            </a:stretch>
          </p:blipFill>
          <p:spPr bwMode="auto">
            <a:xfrm>
              <a:off x="480" y="480"/>
              <a:ext cx="4608" cy="2405"/>
            </a:xfrm>
            <a:prstGeom prst="rect">
              <a:avLst/>
            </a:prstGeom>
            <a:noFill/>
            <a:ln w="9525">
              <a:noFill/>
              <a:miter lim="800000"/>
              <a:headEnd/>
              <a:tailEnd/>
            </a:ln>
          </p:spPr>
        </p:pic>
        <p:pic>
          <p:nvPicPr>
            <p:cNvPr id="10246" name="Picture 7"/>
            <p:cNvPicPr>
              <a:picLocks noChangeAspect="1" noChangeArrowheads="1"/>
            </p:cNvPicPr>
            <p:nvPr/>
          </p:nvPicPr>
          <p:blipFill>
            <a:blip r:embed="rId3"/>
            <a:srcRect/>
            <a:stretch>
              <a:fillRect/>
            </a:stretch>
          </p:blipFill>
          <p:spPr bwMode="auto">
            <a:xfrm>
              <a:off x="2160" y="2622"/>
              <a:ext cx="2700" cy="1698"/>
            </a:xfrm>
            <a:prstGeom prst="rect">
              <a:avLst/>
            </a:prstGeom>
            <a:noFill/>
            <a:ln w="9525">
              <a:noFill/>
              <a:miter lim="800000"/>
              <a:headEnd/>
              <a:tailEnd/>
            </a:ln>
          </p:spPr>
        </p:pic>
      </p:grpSp>
      <p:sp>
        <p:nvSpPr>
          <p:cNvPr id="6" name="Footer Placeholder 5"/>
          <p:cNvSpPr>
            <a:spLocks noGrp="1"/>
          </p:cNvSpPr>
          <p:nvPr>
            <p:ph type="ftr" sz="quarter" idx="11"/>
          </p:nvPr>
        </p:nvSpPr>
        <p:spPr/>
        <p:txBody>
          <a:bodyPr/>
          <a:lstStyle/>
          <a:p>
            <a:pPr>
              <a:defRPr/>
            </a:pPr>
            <a:r>
              <a:rPr lang="en-US"/>
              <a:t>Computer Science and Engineering, VJCET, Vazhakulam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1379</TotalTime>
  <Words>592</Words>
  <Application>Microsoft Office PowerPoint</Application>
  <PresentationFormat>On-screen Show (4:3)</PresentationFormat>
  <Paragraphs>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CENTER OF LARGEST AREA</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csfac116</cp:lastModifiedBy>
  <cp:revision>678</cp:revision>
  <dcterms:created xsi:type="dcterms:W3CDTF">2007-03-29T18:15:51Z</dcterms:created>
  <dcterms:modified xsi:type="dcterms:W3CDTF">2017-09-27T08:36:28Z</dcterms:modified>
</cp:coreProperties>
</file>