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80"/>
    <a:srgbClr val="FFFFFF"/>
    <a:srgbClr val="5D7E9D"/>
    <a:srgbClr val="191919"/>
    <a:srgbClr val="8000FF"/>
    <a:srgbClr val="666666"/>
    <a:srgbClr val="66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72" autoAdjust="0"/>
    <p:restoredTop sz="91734" autoAdjust="0"/>
  </p:normalViewPr>
  <p:slideViewPr>
    <p:cSldViewPr snapToObjects="1">
      <p:cViewPr varScale="1">
        <p:scale>
          <a:sx n="67" d="100"/>
          <a:sy n="67" d="100"/>
        </p:scale>
        <p:origin x="-1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6A980FA-4FC8-46AA-A5E6-A976AEF1D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54752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2C3D06E-CE91-478D-9549-647829D410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96967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DDC9B65-F7B8-4C4E-991F-2E7415DC9E9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3334700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6EA8DC-140D-4CB1-96BC-8F6C8F6BA6C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87827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91" b="2213"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2713D1-5724-4928-97C8-38E75174F6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912998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B565C-AEA4-4EF3-A65B-F12532BED5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2980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66B9B-57CF-4E56-8A45-2474873B5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73003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662EC-FA86-4590-9F62-A276ABE6E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131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565A1-F863-4982-BD0A-EC4B833C0F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76194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914A7-7A64-4180-AA97-05CB83F4E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4343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F8278-3971-4BC8-9AC3-3939E96DAA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89946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3EA8-AC1B-49ED-B6F9-1FAEF26060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02934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EC1B7-57F1-43F5-BCA5-54C9E8ACF4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880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C5BC0-AD5B-40C4-9A8B-44D19AD8ED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0084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E175-BCC2-4AA9-ADDA-835A0D05F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98060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1ABEB-2A5B-4083-BB0B-2160804447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85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984C1-09F4-413A-B694-C480AD7271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7576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graph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91" b="2213"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DEE802E-F4F6-48E4-B70C-2DE232BA9B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auto">
          <a:xfrm>
            <a:off x="-19050" y="0"/>
            <a:ext cx="9182100" cy="6858000"/>
          </a:xfrm>
          <a:prstGeom prst="rect">
            <a:avLst/>
          </a:prstGeom>
          <a:solidFill>
            <a:schemeClr val="accent1">
              <a:alpha val="76077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19263"/>
            <a:ext cx="7772400" cy="1470025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0080">
                    <a:alpha val="34117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FF008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6000" dirty="0" smtClean="0">
                <a:solidFill>
                  <a:srgbClr val="191919"/>
                </a:solidFill>
              </a:rPr>
              <a:t>Questionnaires and Schedule</a:t>
            </a:r>
            <a:endParaRPr lang="en-US" altLang="en-US" sz="3600" dirty="0" smtClean="0"/>
          </a:p>
        </p:txBody>
      </p:sp>
      <p:sp>
        <p:nvSpPr>
          <p:cNvPr id="5123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questionnaires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Simple to administer and relatively inexpensive to </a:t>
            </a:r>
            <a:r>
              <a:rPr lang="en-US" sz="2400" dirty="0" err="1" smtClean="0"/>
              <a:t>analyse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Provision of alternative replies helps to understand the meaning of the question clearly.</a:t>
            </a:r>
          </a:p>
          <a:p>
            <a:pPr algn="just"/>
            <a:r>
              <a:rPr lang="en-US" sz="2400" dirty="0" smtClean="0"/>
              <a:t>Limitations</a:t>
            </a:r>
          </a:p>
          <a:p>
            <a:pPr lvl="1" algn="just"/>
            <a:r>
              <a:rPr lang="en-US" sz="2000" dirty="0" smtClean="0"/>
              <a:t>Wide range of data in respondent’s own words cannot be obtained.</a:t>
            </a:r>
          </a:p>
          <a:p>
            <a:pPr lvl="1" algn="just"/>
            <a:r>
              <a:rPr lang="en-US" sz="2000" dirty="0" smtClean="0"/>
              <a:t>Considered inappropriate in investigations</a:t>
            </a:r>
            <a:r>
              <a:rPr lang="en-IN" sz="2400" dirty="0" smtClean="0"/>
              <a:t> </a:t>
            </a:r>
            <a:r>
              <a:rPr lang="en-IN" sz="2000" dirty="0" smtClean="0"/>
              <a:t>where the aim is to probe for attitudes and reasons for certain actions or feelings.</a:t>
            </a:r>
          </a:p>
          <a:p>
            <a:pPr lvl="1" algn="just"/>
            <a:r>
              <a:rPr lang="en-US" sz="2000" dirty="0" smtClean="0"/>
              <a:t>Not suitable when a problem is being first explored and working hypotheses sought.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sequence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Proper sequence of questions reduces the chances of individual questions being misunderstood.</a:t>
            </a:r>
          </a:p>
          <a:p>
            <a:pPr algn="just"/>
            <a:r>
              <a:rPr lang="en-US" sz="2400" dirty="0" smtClean="0"/>
              <a:t>Question sequence must be clear and smoothly moving.</a:t>
            </a:r>
          </a:p>
          <a:p>
            <a:pPr algn="just"/>
            <a:r>
              <a:rPr lang="en-US" sz="2400" dirty="0" smtClean="0"/>
              <a:t>Opening questions should be such as to arouse human interest.</a:t>
            </a:r>
          </a:p>
          <a:p>
            <a:pPr algn="just"/>
            <a:r>
              <a:rPr lang="en-US" sz="2400" dirty="0" smtClean="0"/>
              <a:t>The type of questions that should be avoided as opening questions in a questionnaire are:</a:t>
            </a:r>
          </a:p>
          <a:p>
            <a:pPr lvl="1" algn="just"/>
            <a:r>
              <a:rPr lang="en-US" sz="2000" dirty="0" smtClean="0"/>
              <a:t>Questions that put too great strain on the memory or intellect of the respondent.</a:t>
            </a:r>
          </a:p>
          <a:p>
            <a:pPr lvl="1" algn="just"/>
            <a:r>
              <a:rPr lang="en-US" sz="2000" dirty="0" smtClean="0"/>
              <a:t>Questions of a personal character.</a:t>
            </a:r>
          </a:p>
          <a:p>
            <a:pPr lvl="1" algn="just"/>
            <a:r>
              <a:rPr lang="en-US" sz="2000" dirty="0" smtClean="0"/>
              <a:t>Questions related to personal wealth.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Following questions should be vital to the research problem and a connecting thread should run through successive questions.</a:t>
            </a:r>
          </a:p>
          <a:p>
            <a:pPr algn="just"/>
            <a:r>
              <a:rPr lang="en-US" sz="2400" dirty="0" smtClean="0"/>
              <a:t>Question sequence should conform to the respondent's way of thinking.</a:t>
            </a:r>
          </a:p>
          <a:p>
            <a:pPr algn="just"/>
            <a:r>
              <a:rPr lang="en-US" sz="2400" dirty="0" smtClean="0"/>
              <a:t>Researcher can rearrange the order of the questions to fit the discussion in each particular case.</a:t>
            </a:r>
          </a:p>
          <a:p>
            <a:pPr algn="just"/>
            <a:r>
              <a:rPr lang="en-US" sz="2400" dirty="0" smtClean="0">
                <a:cs typeface="Times New Roman" pitchFamily="18" charset="0"/>
              </a:rPr>
              <a:t>Relatively difficult questions must be relegated towards the end.</a:t>
            </a:r>
            <a:r>
              <a:rPr lang="en-US" sz="2400" dirty="0" smtClean="0">
                <a:latin typeface="+mj-lt"/>
                <a:cs typeface="Times New Roman" pitchFamily="18" charset="0"/>
              </a:rPr>
              <a:t>  </a:t>
            </a:r>
          </a:p>
          <a:p>
            <a:pPr lvl="1" algn="just">
              <a:lnSpc>
                <a:spcPct val="150000"/>
              </a:lnSpc>
            </a:pPr>
            <a:r>
              <a:rPr lang="en-US" sz="2000" dirty="0" smtClean="0">
                <a:latin typeface="+mj-lt"/>
                <a:cs typeface="Times New Roman" pitchFamily="18" charset="0"/>
              </a:rPr>
              <a:t>So that even if the respondent decides not to answer such questions, considerable information would have already been obtained.</a:t>
            </a:r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Question formulation and wording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en-US" sz="2400" dirty="0" smtClean="0">
                <a:latin typeface="+mj-lt"/>
                <a:cs typeface="Times New Roman" pitchFamily="18" charset="0"/>
              </a:rPr>
              <a:t>The researcher should note that each question must be very clear .</a:t>
            </a:r>
          </a:p>
          <a:p>
            <a:pPr algn="just">
              <a:spcBef>
                <a:spcPts val="0"/>
              </a:spcBef>
            </a:pPr>
            <a:r>
              <a:rPr lang="en-US" sz="2400" dirty="0" smtClean="0">
                <a:latin typeface="+mj-lt"/>
                <a:cs typeface="Times New Roman" pitchFamily="18" charset="0"/>
              </a:rPr>
              <a:t>Any sort of misunderstanding can do irreparable harm to a survey.</a:t>
            </a:r>
          </a:p>
          <a:p>
            <a:pPr algn="just">
              <a:spcBef>
                <a:spcPts val="0"/>
              </a:spcBef>
            </a:pPr>
            <a:r>
              <a:rPr lang="en-US" sz="2400" dirty="0" smtClean="0">
                <a:latin typeface="+mj-lt"/>
                <a:cs typeface="Times New Roman" pitchFamily="18" charset="0"/>
              </a:rPr>
              <a:t>All questions should meet the following standards: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+mj-lt"/>
                <a:cs typeface="Times New Roman" pitchFamily="18" charset="0"/>
              </a:rPr>
              <a:t>Should be easily understood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+mj-lt"/>
                <a:cs typeface="Times New Roman" pitchFamily="18" charset="0"/>
              </a:rPr>
              <a:t>Should be simple i.e., should convey only one thought at a time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+mj-lt"/>
                <a:cs typeface="Times New Roman" pitchFamily="18" charset="0"/>
              </a:rPr>
              <a:t>Should be concrete and should conform as much as possible to the respondent’s way of thinking. </a:t>
            </a:r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principal forms of questions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latin typeface="+mj-lt"/>
              </a:rPr>
              <a:t>Multiple choice question</a:t>
            </a:r>
          </a:p>
          <a:p>
            <a:pPr lvl="1" algn="just"/>
            <a:r>
              <a:rPr lang="en-US" sz="2000" dirty="0" smtClean="0">
                <a:latin typeface="+mj-lt"/>
                <a:cs typeface="Times New Roman" pitchFamily="18" charset="0"/>
              </a:rPr>
              <a:t>Respondent  selects one of the alternative possible answers put to him.</a:t>
            </a:r>
          </a:p>
          <a:p>
            <a:pPr algn="just"/>
            <a:r>
              <a:rPr lang="en-US" sz="2400" dirty="0" smtClean="0">
                <a:latin typeface="+mj-lt"/>
              </a:rPr>
              <a:t>Open ended question</a:t>
            </a:r>
          </a:p>
          <a:p>
            <a:pPr lvl="1" algn="just"/>
            <a:r>
              <a:rPr lang="en-US" sz="2000" dirty="0" smtClean="0">
                <a:latin typeface="+mj-lt"/>
                <a:cs typeface="Times New Roman" pitchFamily="18" charset="0"/>
              </a:rPr>
              <a:t>Respondent has to supply the answer in his own words.        </a:t>
            </a:r>
          </a:p>
          <a:p>
            <a:pPr algn="just"/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Advantages of multiple choice question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+mj-lt"/>
                <a:cs typeface="Times New Roman" pitchFamily="18" charset="0"/>
              </a:rPr>
              <a:t>Easy handling,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+mj-lt"/>
                <a:cs typeface="Times New Roman" pitchFamily="18" charset="0"/>
              </a:rPr>
              <a:t>Simple to answer, 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+mj-lt"/>
                <a:cs typeface="Times New Roman" pitchFamily="18" charset="0"/>
              </a:rPr>
              <a:t>Quick and relatively inexpensive to analyze. 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+mj-lt"/>
                <a:cs typeface="Times New Roman" pitchFamily="18" charset="0"/>
              </a:rPr>
              <a:t>They are most amenable to statistical analysis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+mj-lt"/>
                <a:cs typeface="Times New Roman" pitchFamily="18" charset="0"/>
              </a:rPr>
              <a:t>The provision of alternative replies helps to make clear the meaning of the question. </a:t>
            </a:r>
          </a:p>
          <a:p>
            <a:pPr algn="just"/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  <a:cs typeface="Times New Roman" pitchFamily="18" charset="0"/>
              </a:rPr>
              <a:t>Drawback of fixed alternative questions is that of “putting answers in people’s mouths” 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  <a:cs typeface="Times New Roman" pitchFamily="18" charset="0"/>
              </a:rPr>
              <a:t>They may force a statement of opinion on an issue about which the respondent does not in fact have any opinion.</a:t>
            </a:r>
            <a:endParaRPr lang="en-US" sz="2400" u="sng" dirty="0" smtClean="0">
              <a:latin typeface="+mj-lt"/>
              <a:cs typeface="Times New Roman" pitchFamily="18" charset="0"/>
            </a:endParaRP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  <a:cs typeface="Times New Roman" pitchFamily="18" charset="0"/>
              </a:rPr>
              <a:t>Getting the replies in respondent’s own words is, thus, the major advantage of open-ended questions.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  <a:cs typeface="Times New Roman" pitchFamily="18" charset="0"/>
              </a:rPr>
              <a:t>From an analytical point of view, open-ended questions are more difficult to handle, raising problems of interpretation, comparability and interviewer bias.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  <a:cs typeface="Times New Roman" pitchFamily="18" charset="0"/>
              </a:rPr>
              <a:t>Multiple-choice questions constitute the basis of a structured questionnaire, particularly in a mail survey. 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+mj-lt"/>
                <a:cs typeface="Times New Roman" pitchFamily="18" charset="0"/>
              </a:rPr>
              <a:t>Researcher must pay proper attention to the wordings of questions.</a:t>
            </a:r>
          </a:p>
          <a:p>
            <a:pPr lvl="1" algn="just">
              <a:lnSpc>
                <a:spcPct val="150000"/>
              </a:lnSpc>
            </a:pPr>
            <a:r>
              <a:rPr lang="en-US" sz="2000" dirty="0" smtClean="0">
                <a:latin typeface="+mj-lt"/>
                <a:cs typeface="Times New Roman" pitchFamily="18" charset="0"/>
              </a:rPr>
              <a:t>Words are likely to affect responses, they should be properly chosen. Simple words, which are familiar to all respondents should be employed. </a:t>
            </a:r>
          </a:p>
          <a:p>
            <a:pPr lvl="1" algn="just">
              <a:lnSpc>
                <a:spcPct val="150000"/>
              </a:lnSpc>
            </a:pPr>
            <a:r>
              <a:rPr lang="en-US" sz="2000" dirty="0" smtClean="0">
                <a:latin typeface="+mj-lt"/>
                <a:cs typeface="Times New Roman" pitchFamily="18" charset="0"/>
              </a:rPr>
              <a:t>Words with ambiguous meanings must be avoided.</a:t>
            </a:r>
          </a:p>
          <a:p>
            <a:pPr lvl="1" algn="just">
              <a:lnSpc>
                <a:spcPct val="150000"/>
              </a:lnSpc>
            </a:pPr>
            <a:r>
              <a:rPr lang="en-US" sz="2000" dirty="0" smtClean="0">
                <a:latin typeface="+mj-lt"/>
                <a:cs typeface="Times New Roman" pitchFamily="18" charset="0"/>
              </a:rPr>
              <a:t>Danger words, catch-words or words with emotional connotations should be avoided. 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Essentials of a good questionnaire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Questionnaire should be comparatively short and simple.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Questions should proceed in logical sequence moving from easy to more difficult questions.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Personal and intimate questions should be left to the end.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Technical terms and vague expressions capable of different interpretations should be avoided in a questionnaire.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Questions may be dichotomous, multiple choice (alternative answers listed) or open-ended.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bg1"/>
                </a:solidFill>
              </a:rPr>
              <a:t>Questionnaire </a:t>
            </a:r>
            <a:endParaRPr lang="en-US" alt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altLang="en-US" sz="2400" dirty="0" smtClean="0">
                <a:solidFill>
                  <a:schemeClr val="bg1"/>
                </a:solidFill>
              </a:rPr>
              <a:t>Popular in big enquiries.</a:t>
            </a:r>
          </a:p>
          <a:p>
            <a:pPr algn="just" eaLnBrk="1" hangingPunct="1"/>
            <a:r>
              <a:rPr lang="en-US" altLang="en-US" sz="2400" dirty="0" smtClean="0">
                <a:solidFill>
                  <a:schemeClr val="bg1"/>
                </a:solidFill>
              </a:rPr>
              <a:t>A questionnaire is sent to the persons concerned with a request to answer the questions and return the questionnaire.</a:t>
            </a:r>
          </a:p>
          <a:p>
            <a:pPr algn="just" eaLnBrk="1" hangingPunct="1"/>
            <a:r>
              <a:rPr lang="en-US" altLang="en-US" sz="2400" dirty="0" smtClean="0">
                <a:solidFill>
                  <a:schemeClr val="bg1"/>
                </a:solidFill>
              </a:rPr>
              <a:t>It consists of a number of questions in a definite order.</a:t>
            </a:r>
          </a:p>
          <a:p>
            <a:pPr algn="just" eaLnBrk="1" hangingPunct="1"/>
            <a:r>
              <a:rPr lang="en-US" altLang="en-US" sz="2400" dirty="0" smtClean="0">
                <a:solidFill>
                  <a:schemeClr val="bg1"/>
                </a:solidFill>
              </a:rPr>
              <a:t>Questionnaire is mailed to respondents and they have to write down the reply in the space meant for the purpose.</a:t>
            </a:r>
          </a:p>
          <a:p>
            <a:pPr algn="just" eaLnBrk="1" hangingPunct="1"/>
            <a:r>
              <a:rPr lang="en-US" altLang="en-US" sz="2400" dirty="0" smtClean="0">
                <a:solidFill>
                  <a:schemeClr val="bg1"/>
                </a:solidFill>
              </a:rPr>
              <a:t>Respondents have to answer the questions on their 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There should be some control questions in the questionnaire which indicate the reliability of the respondent.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For instance, a question designed to determine the consumption of particular material may be asked first in terms of financial expenditure and later in terms of weight.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Control questions introduce a cross-check to see whether the information collected is correct or not.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Questions affecting the sentiments of respondents should be avoided. 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Adequate space for answers should be provided in the questionnaire to help editing and tabulation.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There should always be provision for indications of uncertainty,(e.g., “Do not know,” “no preference” ).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Brief directions with regard to filling up the questionnaire should invariably be given in the questionnaire itself.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+mj-lt"/>
                <a:cs typeface="Times New Roman" pitchFamily="18" charset="0"/>
              </a:rPr>
              <a:t>The quality of the paper, along with its color, must be good so that it may attract the attention of recipients.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 of data through Schedules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Schedules (</a:t>
            </a:r>
            <a:r>
              <a:rPr lang="en-US" sz="2400" dirty="0" err="1" smtClean="0">
                <a:cs typeface="Times New Roman" pitchFamily="18" charset="0"/>
              </a:rPr>
              <a:t>proforma</a:t>
            </a:r>
            <a:r>
              <a:rPr lang="en-US" sz="2400" dirty="0" smtClean="0">
                <a:cs typeface="Times New Roman" pitchFamily="18" charset="0"/>
              </a:rPr>
              <a:t> containing a set of questions) are being filled in by the enumerators.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These enumerators along with schedules, go to respondents,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cs typeface="Times New Roman" pitchFamily="18" charset="0"/>
              </a:rPr>
              <a:t>Put to them the questions from the </a:t>
            </a:r>
            <a:r>
              <a:rPr lang="en-US" sz="1800" dirty="0" err="1" smtClean="0">
                <a:cs typeface="Times New Roman" pitchFamily="18" charset="0"/>
              </a:rPr>
              <a:t>proforma</a:t>
            </a:r>
            <a:r>
              <a:rPr lang="en-US" sz="1800" dirty="0" smtClean="0">
                <a:cs typeface="Times New Roman" pitchFamily="18" charset="0"/>
              </a:rPr>
              <a:t> in the order the questions are listed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cs typeface="Times New Roman" pitchFamily="18" charset="0"/>
              </a:rPr>
              <a:t>Record the replies in the space meant for the same in the </a:t>
            </a:r>
            <a:r>
              <a:rPr lang="en-US" sz="1800" dirty="0" err="1" smtClean="0">
                <a:cs typeface="Times New Roman" pitchFamily="18" charset="0"/>
              </a:rPr>
              <a:t>proforma</a:t>
            </a:r>
            <a:r>
              <a:rPr lang="en-US" sz="2000" dirty="0" smtClean="0"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Requires the selection of enumerators for filling up schedules or assisting respondents to fill up schedules</a:t>
            </a:r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Enumerators should be trained to perform their job well.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The nature and scope of the investigation should be explained to them thoroughly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Very useful in extensive enquiries and can lead to fairly reliable results.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Very expensive and is usually adopted in investigations conducted by governmental agencies or by some big organizations.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cs typeface="Times New Roman" pitchFamily="18" charset="0"/>
              </a:rPr>
              <a:t>Population census all over the world is conducted through this method.</a:t>
            </a:r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questionnaires and schedules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Questionnaire  is generally sent through mail to informants to be answered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b="1" dirty="0" smtClean="0">
                <a:latin typeface="+mj-lt"/>
                <a:cs typeface="Times New Roman" pitchFamily="18" charset="0"/>
              </a:rPr>
              <a:t>The schedule is generally filled out by the research worker or the enumerator</a:t>
            </a:r>
            <a:endParaRPr lang="en-US" sz="1600" b="1" dirty="0" smtClean="0">
              <a:latin typeface="+mj-lt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Questionnaire  is relatively cheap and economical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b="1" dirty="0" smtClean="0">
                <a:latin typeface="+mj-lt"/>
                <a:cs typeface="Times New Roman" pitchFamily="18" charset="0"/>
              </a:rPr>
              <a:t>Schedules is relatively more expensive</a:t>
            </a:r>
          </a:p>
          <a:p>
            <a:pPr marL="457200" indent="-457200" algn="just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latin typeface="+mj-lt"/>
                <a:cs typeface="Times New Roman" pitchFamily="18" charset="0"/>
              </a:rPr>
              <a:t>Non-response is usually high in case of questionnaire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b="1" dirty="0" smtClean="0">
                <a:latin typeface="+mj-lt"/>
                <a:cs typeface="Times New Roman" pitchFamily="18" charset="0"/>
              </a:rPr>
              <a:t>Non-response is generally very low in case of schedules because these are filled by enumerators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Questionnaire is not always clear as to who replies</a:t>
            </a:r>
          </a:p>
          <a:p>
            <a:pPr marL="914400" lvl="1" indent="-514350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+mj-lt"/>
                <a:cs typeface="Times New Roman" pitchFamily="18" charset="0"/>
              </a:rPr>
              <a:t>In case of schedule the identity of respondent is known.</a:t>
            </a:r>
          </a:p>
          <a:p>
            <a:pPr marL="457200" indent="-457200" algn="just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en-US" sz="2400" dirty="0" smtClean="0">
                <a:latin typeface="+mj-lt"/>
                <a:cs typeface="Times New Roman" pitchFamily="18" charset="0"/>
              </a:rPr>
              <a:t>Questionnaire method is very slow since many respondents do not return the questionnaire in time despite several reminders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+mj-lt"/>
                <a:cs typeface="Times New Roman" pitchFamily="18" charset="0"/>
              </a:rPr>
              <a:t>In case of Schedules the information is collected well in time as they are filled in by enumerators.</a:t>
            </a:r>
          </a:p>
          <a:p>
            <a:pPr marL="457200" indent="-457200" algn="just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en-US" sz="2400" dirty="0" smtClean="0">
                <a:latin typeface="+mj-lt"/>
                <a:cs typeface="Times New Roman" pitchFamily="18" charset="0"/>
              </a:rPr>
              <a:t>Personal contact is generally not possible in case of the questionnaire method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+mj-lt"/>
                <a:cs typeface="Times New Roman" pitchFamily="18" charset="0"/>
              </a:rPr>
              <a:t>But in case of schedules direct personal contact is established with respondents</a:t>
            </a:r>
          </a:p>
          <a:p>
            <a:endParaRPr lang="en-IN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smtClean="0">
                <a:latin typeface="+mj-lt"/>
                <a:cs typeface="Times New Roman" pitchFamily="18" charset="0"/>
              </a:rPr>
              <a:t>7. Questionnaire method can be used only when respondents are literate and cooperative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+mj-lt"/>
                <a:cs typeface="Times New Roman" pitchFamily="18" charset="0"/>
              </a:rPr>
              <a:t>Schedules:- the information can be gathered even when the respondents happen to be illiterate</a:t>
            </a:r>
            <a:r>
              <a:rPr lang="en-US" sz="2000" dirty="0" smtClean="0">
                <a:latin typeface="+mj-lt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smtClean="0">
                <a:latin typeface="+mj-lt"/>
                <a:cs typeface="Times New Roman" pitchFamily="18" charset="0"/>
              </a:rPr>
              <a:t>8. Wider and more representative distribution of sample is possible under the questionnaire method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+mj-lt"/>
                <a:cs typeface="Times New Roman" pitchFamily="18" charset="0"/>
              </a:rPr>
              <a:t>Schedules:- remains the difficulty in sending enumerators over a relatively wider area.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smtClean="0">
                <a:latin typeface="+mj-lt"/>
                <a:cs typeface="Times New Roman" pitchFamily="18" charset="0"/>
              </a:rPr>
              <a:t>9. Risk of collecting incomplete and wrong information is relatively more under the questionnaire method,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+mj-lt"/>
                <a:cs typeface="Times New Roman" pitchFamily="18" charset="0"/>
              </a:rPr>
              <a:t>Schedules:- relatively more accurate  than that obtained through questionnaires.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dirty="0" smtClean="0">
                <a:latin typeface="+mj-lt"/>
                <a:cs typeface="Times New Roman" pitchFamily="18" charset="0"/>
              </a:rPr>
              <a:t>10.The success of questionnaire method lies more on the quality of the questionnaire</a:t>
            </a:r>
          </a:p>
          <a:p>
            <a:pPr lvl="1" algn="just">
              <a:lnSpc>
                <a:spcPct val="150000"/>
              </a:lnSpc>
            </a:pPr>
            <a:r>
              <a:rPr lang="en-US" sz="1800" dirty="0" smtClean="0">
                <a:latin typeface="+mj-lt"/>
                <a:cs typeface="Times New Roman" pitchFamily="18" charset="0"/>
              </a:rPr>
              <a:t>Schedules:- depends upon the honesty and competence of enumerators</a:t>
            </a:r>
          </a:p>
          <a:p>
            <a:endParaRPr lang="en-IN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Low cost even when the universe is large.</a:t>
            </a:r>
          </a:p>
          <a:p>
            <a:pPr algn="just"/>
            <a:r>
              <a:rPr lang="en-US" sz="2400" dirty="0" smtClean="0"/>
              <a:t>Free from the bias of the interviewer.</a:t>
            </a:r>
          </a:p>
          <a:p>
            <a:pPr algn="just"/>
            <a:r>
              <a:rPr lang="en-US" sz="2400" dirty="0" smtClean="0"/>
              <a:t>Respondents have adequate time to give well thought out answers.</a:t>
            </a:r>
          </a:p>
          <a:p>
            <a:pPr algn="just"/>
            <a:r>
              <a:rPr lang="en-US" sz="2400" dirty="0" smtClean="0"/>
              <a:t>Respondents can be reached conveniently.</a:t>
            </a:r>
          </a:p>
          <a:p>
            <a:pPr algn="just"/>
            <a:r>
              <a:rPr lang="en-US" sz="2400" dirty="0" smtClean="0"/>
              <a:t>Large samples can be made use of and thus the results are dependable and reliable.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Demerits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Low rate of return of the duly filled in questionnaires</a:t>
            </a:r>
          </a:p>
          <a:p>
            <a:pPr algn="just"/>
            <a:r>
              <a:rPr lang="en-US" sz="2400" dirty="0" smtClean="0"/>
              <a:t>Used only when respondents are educated and cooperating.</a:t>
            </a:r>
          </a:p>
          <a:p>
            <a:pPr algn="just"/>
            <a:r>
              <a:rPr lang="en-US" sz="2400" dirty="0" smtClean="0"/>
              <a:t>Control over questionnaire may be lost once it is sent.</a:t>
            </a:r>
          </a:p>
          <a:p>
            <a:pPr algn="just"/>
            <a:r>
              <a:rPr lang="en-US" sz="2400" dirty="0" smtClean="0"/>
              <a:t>Difficult to amend the approach once questionnaires have been dispatched.</a:t>
            </a:r>
          </a:p>
          <a:p>
            <a:pPr algn="just"/>
            <a:r>
              <a:rPr lang="en-US" sz="2400" dirty="0" smtClean="0"/>
              <a:t>Possibility of ambiguous replies or omission of replies.</a:t>
            </a:r>
          </a:p>
          <a:p>
            <a:pPr algn="just"/>
            <a:r>
              <a:rPr lang="en-US" sz="2400" dirty="0" smtClean="0"/>
              <a:t>Difficult to know whether willing respondents are truly representative.</a:t>
            </a:r>
          </a:p>
          <a:p>
            <a:pPr algn="just"/>
            <a:r>
              <a:rPr lang="en-US" sz="2400" dirty="0" smtClean="0"/>
              <a:t>Method is likely to be the slowest of all.</a:t>
            </a:r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study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Testing the questionnaires.</a:t>
            </a:r>
          </a:p>
          <a:p>
            <a:pPr algn="just"/>
            <a:r>
              <a:rPr lang="en-US" sz="2400" dirty="0" smtClean="0"/>
              <a:t>Pilot survey is the replica and rehearsal of the main survey.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aspects of a questionnaire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General form</a:t>
            </a:r>
          </a:p>
          <a:p>
            <a:r>
              <a:rPr lang="en-US" sz="2400" dirty="0" smtClean="0"/>
              <a:t>Question sequence</a:t>
            </a:r>
          </a:p>
          <a:p>
            <a:r>
              <a:rPr lang="en-US" sz="2400" dirty="0" smtClean="0"/>
              <a:t>Question formulation and wording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form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It can be structured or unstructured</a:t>
            </a:r>
            <a:r>
              <a:rPr lang="en-IN" sz="2400" dirty="0" smtClean="0"/>
              <a:t>.</a:t>
            </a:r>
          </a:p>
          <a:p>
            <a:pPr algn="just"/>
            <a:r>
              <a:rPr lang="en-US" sz="2400" dirty="0" smtClean="0"/>
              <a:t>Structured questionnaires contain definite, concrete and predetermined questions.</a:t>
            </a:r>
          </a:p>
          <a:p>
            <a:pPr algn="just"/>
            <a:r>
              <a:rPr lang="en-US" sz="2400" dirty="0" smtClean="0"/>
              <a:t>Questions are presented with exactly same wording and same order to all respondents.</a:t>
            </a:r>
          </a:p>
          <a:p>
            <a:pPr algn="just"/>
            <a:r>
              <a:rPr lang="en-US" sz="2400" dirty="0" smtClean="0"/>
              <a:t>The form of the question may be either closed or open.</a:t>
            </a:r>
          </a:p>
          <a:p>
            <a:pPr algn="just"/>
            <a:r>
              <a:rPr lang="en-US" sz="2400" dirty="0" smtClean="0"/>
              <a:t>It may also have fixed alternative questions in which responses are limited to the stated alternatives.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A structured questionnaire is one in which all questions and answers are specified and comments in the respondent’s own words are held to the minimum.</a:t>
            </a:r>
          </a:p>
          <a:p>
            <a:pPr algn="just"/>
            <a:r>
              <a:rPr lang="en-US" sz="2400" dirty="0" smtClean="0"/>
              <a:t>When these characteristics are not present in a questionnaire, it is unstructured or non-structured questionnaire.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Unstructured questionnaire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Interviewer is provided with a general guide on the type of information to be obtained.</a:t>
            </a:r>
          </a:p>
          <a:p>
            <a:pPr algn="just"/>
            <a:r>
              <a:rPr lang="en-US" sz="2400" dirty="0" smtClean="0"/>
              <a:t>Exact question formulation is his own responsibility.</a:t>
            </a:r>
          </a:p>
          <a:p>
            <a:pPr algn="just"/>
            <a:r>
              <a:rPr lang="en-US" sz="2400" dirty="0" smtClean="0"/>
              <a:t>Replies are to be taken down in the respondent’s own words to the extent possible.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C914A7-7A64-4180-AA97-05CB83F4EC1B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aph">
  <a:themeElements>
    <a:clrScheme name="">
      <a:dk1>
        <a:srgbClr val="CCCCCC"/>
      </a:dk1>
      <a:lt1>
        <a:srgbClr val="333333"/>
      </a:lt1>
      <a:dk2>
        <a:srgbClr val="000000"/>
      </a:dk2>
      <a:lt2>
        <a:srgbClr val="66CCFF"/>
      </a:lt2>
      <a:accent1>
        <a:srgbClr val="FFFFFF"/>
      </a:accent1>
      <a:accent2>
        <a:srgbClr val="FF6666"/>
      </a:accent2>
      <a:accent3>
        <a:srgbClr val="AAAAAA"/>
      </a:accent3>
      <a:accent4>
        <a:srgbClr val="2A2A2A"/>
      </a:accent4>
      <a:accent5>
        <a:srgbClr val="FFFFFF"/>
      </a:accent5>
      <a:accent6>
        <a:srgbClr val="E75C5C"/>
      </a:accent6>
      <a:hlink>
        <a:srgbClr val="00FF80"/>
      </a:hlink>
      <a:folHlink>
        <a:srgbClr val="66CCFF"/>
      </a:folHlink>
    </a:clrScheme>
    <a:fontScheme name="grap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grap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ph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ph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HD:Users:jonathanpearce:Desktop:desktop16-5-07:buisness images:graph.pot</Template>
  <TotalTime>425</TotalTime>
  <Words>1556</Words>
  <Application>Microsoft Office PowerPoint</Application>
  <PresentationFormat>On-screen Show (4:3)</PresentationFormat>
  <Paragraphs>166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graph</vt:lpstr>
      <vt:lpstr>Questionnaires and Schedule</vt:lpstr>
      <vt:lpstr>Questionnaire </vt:lpstr>
      <vt:lpstr>Merits </vt:lpstr>
      <vt:lpstr>Demerits </vt:lpstr>
      <vt:lpstr>Pilot study</vt:lpstr>
      <vt:lpstr>Main aspects of a questionnaire</vt:lpstr>
      <vt:lpstr>General form</vt:lpstr>
      <vt:lpstr>Contd..</vt:lpstr>
      <vt:lpstr>Unstructured questionnaire</vt:lpstr>
      <vt:lpstr>Structured questionnaires</vt:lpstr>
      <vt:lpstr>Question sequence</vt:lpstr>
      <vt:lpstr>Contd…</vt:lpstr>
      <vt:lpstr>Question formulation and wording</vt:lpstr>
      <vt:lpstr>Two principal forms of questions</vt:lpstr>
      <vt:lpstr>Advantages of multiple choice question</vt:lpstr>
      <vt:lpstr>Contd..</vt:lpstr>
      <vt:lpstr>Contd…</vt:lpstr>
      <vt:lpstr>Slide 18</vt:lpstr>
      <vt:lpstr>Essentials of a good questionnaire</vt:lpstr>
      <vt:lpstr>Contd…</vt:lpstr>
      <vt:lpstr>Slide 21</vt:lpstr>
      <vt:lpstr>Collection of data through Schedules</vt:lpstr>
      <vt:lpstr>Slide 23</vt:lpstr>
      <vt:lpstr>Difference between questionnaires and schedules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Business Template</dc:title>
  <dc:creator>Presentation Magazine</dc:creator>
  <cp:lastModifiedBy>csfac113</cp:lastModifiedBy>
  <cp:revision>57</cp:revision>
  <dcterms:created xsi:type="dcterms:W3CDTF">2007-05-29T15:30:11Z</dcterms:created>
  <dcterms:modified xsi:type="dcterms:W3CDTF">2016-09-07T06:16:30Z</dcterms:modified>
</cp:coreProperties>
</file>