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  <a:srgbClr val="F2FDF7"/>
    <a:srgbClr val="800040"/>
    <a:srgbClr val="7CA255"/>
    <a:srgbClr val="ADADAD"/>
    <a:srgbClr val="FFFFFF"/>
    <a:srgbClr val="000000"/>
    <a:srgbClr val="FDFFF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72" autoAdjust="0"/>
    <p:restoredTop sz="91734" autoAdjust="0"/>
  </p:normalViewPr>
  <p:slideViewPr>
    <p:cSldViewPr snapToObjects="1">
      <p:cViewPr varScale="1">
        <p:scale>
          <a:sx n="67" d="100"/>
          <a:sy n="67" d="100"/>
        </p:scale>
        <p:origin x="-1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4A2B5C6-8886-41FA-915E-835515B3C7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30970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F7E74EB-B8D0-418F-8038-FE02CB59F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72985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1EBDFE-2203-483A-8031-F832126150D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217492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zenstoneswhit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91" b="2213"/>
          <a:stretch>
            <a:fillRect/>
          </a:stretch>
        </p:blipFill>
        <p:spPr bwMode="auto">
          <a:xfrm>
            <a:off x="88900" y="0"/>
            <a:ext cx="8966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D94843-6A07-4E04-982C-60C27560DD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4001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4B6A5-C67D-4C4D-9ADD-CC8AB0941E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9286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626A3-DD21-475A-8121-E08CAE42A5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4247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B29EE-2A97-4B38-9466-C78B27912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10600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2BA94-C16F-4133-884E-866A9ED999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07576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A64D7-889A-473E-80DC-7A25BF65B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1826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64A5E-90E2-4692-A349-C8D46E695B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4601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B2E3B-5EAF-43EE-B575-D36202878F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0802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EE274-5CCF-4083-A55D-4E962B699E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09414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A0AD3-7E31-4124-9F74-84A306420A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1208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DE1BA-77E1-489A-92E0-60927DF065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86313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85A43-970F-4131-ACE2-BCE0C70203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2477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A1C0F-3382-4E4D-9C0E-4FB4BF188F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56308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zenstoneswhite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288" y="1854200"/>
            <a:ext cx="3541712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94EFF492-4F18-4B6F-8D16-9EA8CBAB1B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124" name="Text Box 22"/>
          <p:cNvSpPr txBox="1">
            <a:spLocks noChangeArrowheads="1"/>
          </p:cNvSpPr>
          <p:nvPr/>
        </p:nvSpPr>
        <p:spPr bwMode="auto">
          <a:xfrm>
            <a:off x="357158" y="915115"/>
            <a:ext cx="8429684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5400" b="1" dirty="0" smtClean="0">
                <a:solidFill>
                  <a:srgbClr val="FF0080"/>
                </a:solidFill>
              </a:rPr>
              <a:t>Sampling Distribution, Sample Size Determination</a:t>
            </a: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X and P are population parameters </a:t>
            </a:r>
          </a:p>
          <a:p>
            <a:pPr algn="just"/>
            <a:r>
              <a:rPr lang="en-IN" sz="2400" dirty="0" smtClean="0"/>
              <a:t>x and p are sample statistics</a:t>
            </a:r>
          </a:p>
          <a:p>
            <a:pPr algn="just"/>
            <a:r>
              <a:rPr lang="en-IN" sz="2400" dirty="0" smtClean="0"/>
              <a:t>P provides an estimate of </a:t>
            </a:r>
            <a:r>
              <a:rPr lang="el-GR" sz="2400" dirty="0" smtClean="0"/>
              <a:t>Π</a:t>
            </a:r>
            <a:endParaRPr lang="en-IN" sz="2400" dirty="0" smtClean="0"/>
          </a:p>
          <a:p>
            <a:pPr algn="just"/>
            <a:r>
              <a:rPr lang="en-IN" sz="2400" dirty="0" smtClean="0"/>
              <a:t>The distribution of x is Binomial(n,</a:t>
            </a:r>
            <a:r>
              <a:rPr lang="el-GR" sz="2400" dirty="0" smtClean="0"/>
              <a:t> Π</a:t>
            </a:r>
            <a:r>
              <a:rPr lang="en-IN" sz="2400" dirty="0" smtClean="0"/>
              <a:t>) using the property of binomial distribution for sufficiently large sample size n,   Z=.............................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Student’s t-Distribution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Population standard deviation is not known (</a:t>
            </a:r>
            <a:r>
              <a:rPr lang="el-GR" sz="2400" dirty="0" smtClean="0"/>
              <a:t>σ</a:t>
            </a:r>
            <a:r>
              <a:rPr lang="en-IN" sz="2400" dirty="0" smtClean="0"/>
              <a:t>)</a:t>
            </a:r>
          </a:p>
          <a:p>
            <a:pPr algn="just"/>
            <a:r>
              <a:rPr lang="en-IN" sz="2400" dirty="0" smtClean="0"/>
              <a:t>Sample size is small (n&lt;=30)</a:t>
            </a:r>
          </a:p>
          <a:p>
            <a:pPr algn="just"/>
            <a:r>
              <a:rPr lang="en-IN" sz="2400" dirty="0" smtClean="0"/>
              <a:t>t-distribution is used for the sampling distribution of mean</a:t>
            </a:r>
          </a:p>
          <a:p>
            <a:pPr algn="just"/>
            <a:r>
              <a:rPr lang="en-IN" sz="2400" dirty="0" smtClean="0"/>
              <a:t>t-variable, t=.....................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Student’s t-distribution is symmetrical</a:t>
            </a:r>
          </a:p>
          <a:p>
            <a:pPr algn="just"/>
            <a:r>
              <a:rPr lang="en-IN" sz="2400" dirty="0" smtClean="0"/>
              <a:t>Close to the distribution of the standard normal </a:t>
            </a:r>
            <a:r>
              <a:rPr lang="en-IN" sz="2400" dirty="0" err="1" smtClean="0"/>
              <a:t>variate</a:t>
            </a:r>
            <a:r>
              <a:rPr lang="en-IN" sz="2400" dirty="0" smtClean="0"/>
              <a:t>, z except for small values of n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Difference between t and z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 smtClean="0"/>
              <a:t>Sample standard deviation (s</a:t>
            </a:r>
            <a:r>
              <a:rPr lang="en-IN" sz="2400" baseline="-25000" dirty="0" smtClean="0"/>
              <a:t>1</a:t>
            </a:r>
            <a:r>
              <a:rPr lang="en-IN" sz="2400" dirty="0" smtClean="0"/>
              <a:t>) is used in the calculation of t whereas standard deviation of population (</a:t>
            </a:r>
            <a:r>
              <a:rPr lang="el-GR" sz="2400" dirty="0" smtClean="0"/>
              <a:t>σ</a:t>
            </a:r>
            <a:r>
              <a:rPr lang="en-IN" sz="2400" dirty="0" smtClean="0"/>
              <a:t>) is used in the calculation of z.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A different t-distribution is available for different degrees of freedom </a:t>
            </a:r>
            <a:r>
              <a:rPr lang="en-IN" sz="2400" dirty="0" err="1" smtClean="0"/>
              <a:t>i.e</a:t>
            </a:r>
            <a:r>
              <a:rPr lang="en-IN" sz="2400" dirty="0" smtClean="0"/>
              <a:t> for every possible sample size.</a:t>
            </a:r>
          </a:p>
          <a:p>
            <a:pPr algn="just"/>
            <a:r>
              <a:rPr lang="en-IN" sz="2400" dirty="0" smtClean="0"/>
              <a:t>The degrees of freedom for a sample of size n is n-1.</a:t>
            </a:r>
          </a:p>
          <a:p>
            <a:pPr algn="just"/>
            <a:r>
              <a:rPr lang="en-IN" sz="2400" dirty="0" smtClean="0"/>
              <a:t>The shape of the t-distribution becomes approximately equal to the normal distribution as the sample size gets larger.</a:t>
            </a:r>
          </a:p>
          <a:p>
            <a:pPr algn="just"/>
            <a:r>
              <a:rPr lang="en-IN" sz="2400" dirty="0" smtClean="0"/>
              <a:t>For sample sizes of more than 30, t-distribution is so close to the normal distribution. So we can use the normal to approximate the t-distribution.</a:t>
            </a:r>
          </a:p>
          <a:p>
            <a:pPr algn="just"/>
            <a:r>
              <a:rPr lang="en-IN" sz="2400" dirty="0" smtClean="0"/>
              <a:t>Range of t-distribution is (-∞,+∞)</a:t>
            </a:r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Chi-square 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Used when dealing with collections of values that involve adding up squares.</a:t>
            </a:r>
          </a:p>
          <a:p>
            <a:pPr algn="just"/>
            <a:r>
              <a:rPr lang="en-IN" sz="2400" dirty="0" smtClean="0"/>
              <a:t>Variance of samples requires to add a collection of squared quantities resulting in distributions that are related to chi-square distribution.</a:t>
            </a:r>
          </a:p>
          <a:p>
            <a:pPr algn="just"/>
            <a:r>
              <a:rPr lang="en-IN" sz="2400" dirty="0" smtClean="0"/>
              <a:t>Chi-square distribution with n degrees of freedom ................ and n-1 degrees of freedom...............</a:t>
            </a:r>
          </a:p>
          <a:p>
            <a:pPr algn="just"/>
            <a:r>
              <a:rPr lang="en-IN" sz="2400" dirty="0" smtClean="0"/>
              <a:t>The range of Chi-square distribution involves all non-negative values.</a:t>
            </a:r>
          </a:p>
          <a:p>
            <a:pPr algn="just"/>
            <a:r>
              <a:rPr lang="en-IN" sz="2400" dirty="0" smtClean="0"/>
              <a:t>It is used in taking decisions about the variance, testing independence of attributes and in testing goodness of fit.</a:t>
            </a:r>
            <a:endParaRPr lang="en-IN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Snedecor’s</a:t>
            </a:r>
            <a:r>
              <a:rPr lang="en-IN" dirty="0" smtClean="0"/>
              <a:t> F-Distribution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Let X and Y be two independent sample statistics such that X has chi-square distribution with d</a:t>
            </a:r>
            <a:r>
              <a:rPr lang="en-IN" sz="2400" baseline="-25000" dirty="0" smtClean="0"/>
              <a:t>1</a:t>
            </a:r>
            <a:r>
              <a:rPr lang="en-IN" sz="2400" dirty="0" smtClean="0"/>
              <a:t>, degrees of freedom and Y has chi-square distribution with d</a:t>
            </a:r>
            <a:r>
              <a:rPr lang="en-IN" sz="2400" baseline="-25000" dirty="0" smtClean="0"/>
              <a:t>2</a:t>
            </a:r>
            <a:r>
              <a:rPr lang="en-IN" sz="2400" dirty="0" smtClean="0"/>
              <a:t>, degrees of freedom.</a:t>
            </a:r>
          </a:p>
          <a:p>
            <a:pPr algn="just"/>
            <a:r>
              <a:rPr lang="en-IN" sz="2400" dirty="0" smtClean="0"/>
              <a:t>Then distribution of the statistic F=X/d</a:t>
            </a:r>
            <a:r>
              <a:rPr lang="en-IN" sz="2400" baseline="-25000" dirty="0" smtClean="0"/>
              <a:t>1</a:t>
            </a:r>
            <a:r>
              <a:rPr lang="en-IN" sz="2400" dirty="0" smtClean="0"/>
              <a:t> / Y/d</a:t>
            </a:r>
            <a:r>
              <a:rPr lang="en-IN" sz="2400" baseline="-25000" dirty="0" smtClean="0"/>
              <a:t>2</a:t>
            </a:r>
            <a:r>
              <a:rPr lang="en-IN" sz="2400" dirty="0" smtClean="0"/>
              <a:t> is </a:t>
            </a:r>
            <a:r>
              <a:rPr lang="en-IN" sz="2400" dirty="0" err="1" smtClean="0"/>
              <a:t>Snedecor’s</a:t>
            </a:r>
            <a:r>
              <a:rPr lang="en-IN" sz="2400" dirty="0" smtClean="0"/>
              <a:t> F-distribution with d1 and d2 degrees of freedom.</a:t>
            </a:r>
          </a:p>
          <a:p>
            <a:pPr algn="just"/>
            <a:r>
              <a:rPr lang="en-IN" sz="2400" dirty="0" smtClean="0"/>
              <a:t>The range of the distribution is (0,∞).</a:t>
            </a:r>
          </a:p>
          <a:p>
            <a:pPr algn="just"/>
            <a:r>
              <a:rPr lang="en-IN" sz="2400" dirty="0" smtClean="0"/>
              <a:t>Two independent samples.................</a:t>
            </a:r>
            <a:endParaRPr lang="en-IN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 smtClean="0"/>
              <a:t>Sample Size and its Determination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Sample size should be determined by the researcher keeping in view the following points:</a:t>
            </a:r>
          </a:p>
          <a:p>
            <a:pPr lvl="1" algn="just">
              <a:buNone/>
            </a:pPr>
            <a:r>
              <a:rPr lang="en-IN" sz="2000" dirty="0" smtClean="0"/>
              <a:t>(</a:t>
            </a:r>
            <a:r>
              <a:rPr lang="en-IN" sz="2000" dirty="0" err="1" smtClean="0"/>
              <a:t>i</a:t>
            </a:r>
            <a:r>
              <a:rPr lang="en-IN" sz="2000" dirty="0" smtClean="0"/>
              <a:t>)Nature of universe</a:t>
            </a:r>
          </a:p>
          <a:p>
            <a:pPr lvl="2" algn="just"/>
            <a:r>
              <a:rPr lang="en-IN" sz="1800" dirty="0" smtClean="0"/>
              <a:t>Universe may be either homogeneous or heterogeneous.</a:t>
            </a:r>
          </a:p>
          <a:p>
            <a:pPr lvl="2" algn="just"/>
            <a:r>
              <a:rPr lang="en-IN" sz="1800" dirty="0" smtClean="0"/>
              <a:t>Small sample may serve the purpose if the universe is homogeneous.</a:t>
            </a:r>
          </a:p>
          <a:p>
            <a:pPr lvl="2" algn="just"/>
            <a:r>
              <a:rPr lang="en-IN" sz="1800" dirty="0" smtClean="0"/>
              <a:t>Large sample is required if the items are heterogeneous.</a:t>
            </a:r>
          </a:p>
          <a:p>
            <a:pPr lvl="2" algn="just"/>
            <a:r>
              <a:rPr lang="en-IN" sz="1800" dirty="0" smtClean="0"/>
              <a:t>This is called dispersion factor.</a:t>
            </a:r>
            <a:endParaRPr lang="en-IN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 smtClean="0"/>
              <a:t>(ii)Number of classes proposed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If many class-groups are to be formed then a large sample is required.</a:t>
            </a:r>
          </a:p>
          <a:p>
            <a:pPr algn="just"/>
            <a:r>
              <a:rPr lang="en-IN" sz="2400" dirty="0" smtClean="0"/>
              <a:t>Using small samples may not give reasonable number of items in each class-group.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(iii) Nature of study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Sample should be small if the items are to be intensively and continuously studied.</a:t>
            </a:r>
          </a:p>
          <a:p>
            <a:pPr algn="just"/>
            <a:r>
              <a:rPr lang="en-IN" sz="2400" dirty="0" smtClean="0"/>
              <a:t>For general surveys the size of </a:t>
            </a:r>
            <a:r>
              <a:rPr lang="en-IN" sz="2400" dirty="0" smtClean="0"/>
              <a:t>the </a:t>
            </a:r>
            <a:r>
              <a:rPr lang="en-IN" sz="2400" dirty="0" smtClean="0"/>
              <a:t>sample should be large.</a:t>
            </a:r>
          </a:p>
          <a:p>
            <a:pPr algn="just"/>
            <a:r>
              <a:rPr lang="en-IN" sz="2400" dirty="0" smtClean="0"/>
              <a:t>For technical surveys a small sample is appropriate.</a:t>
            </a:r>
            <a:endParaRPr lang="en-IN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(iv) Type of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 smtClean="0"/>
              <a:t>Sampling technique has an important role in determining the size of the sample.</a:t>
            </a:r>
          </a:p>
          <a:p>
            <a:r>
              <a:rPr lang="en-IN" sz="2400" dirty="0" smtClean="0"/>
              <a:t>A small random sample will be superior to a larger badly selected sample.</a:t>
            </a:r>
            <a:endParaRPr lang="en-IN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Sampling and Non-sampling Errors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Sampling Errors</a:t>
            </a:r>
          </a:p>
          <a:p>
            <a:pPr lvl="1" algn="just"/>
            <a:r>
              <a:rPr lang="en-IN" sz="2000" dirty="0" smtClean="0"/>
              <a:t>Errors which arise on account of sampling.</a:t>
            </a:r>
          </a:p>
          <a:p>
            <a:pPr lvl="1" algn="just"/>
            <a:r>
              <a:rPr lang="en-IN" sz="2000" dirty="0" smtClean="0"/>
              <a:t>Generally they happen to be random variations in the sample estimates around the true population values.</a:t>
            </a:r>
          </a:p>
          <a:p>
            <a:pPr lvl="1" algn="just"/>
            <a:r>
              <a:rPr lang="en-IN" sz="2000" dirty="0" smtClean="0"/>
              <a:t>Sampling error= Frame error + Chance error + Response error</a:t>
            </a:r>
            <a:endParaRPr lang="en-IN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/>
              <a:t>(v) Standard of accuracy and acceptable confidence level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 smtClean="0"/>
              <a:t>Larger sample is required if the standard of accuracy or the level of precision is to be kept high.</a:t>
            </a:r>
          </a:p>
          <a:p>
            <a:r>
              <a:rPr lang="en-IN" sz="2400" dirty="0" smtClean="0"/>
              <a:t>For doubling the accuracy for a fixed significance level, sample size has to be increased fourfold.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(vi) Availability of Finance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Size of the sample depends on the amount of money available for the study purposes.</a:t>
            </a:r>
          </a:p>
          <a:p>
            <a:pPr algn="just"/>
            <a:r>
              <a:rPr lang="en-IN" sz="2400" dirty="0" smtClean="0"/>
              <a:t>This factor should be considered while determining the size of sample for large samples as it may result in increasing the cost of sampling estimates.</a:t>
            </a:r>
            <a:endParaRPr lang="en-IN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(vii) Other considerations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Nature of units</a:t>
            </a:r>
          </a:p>
          <a:p>
            <a:pPr algn="just"/>
            <a:r>
              <a:rPr lang="en-IN" sz="2400" dirty="0" smtClean="0"/>
              <a:t>Size of the population</a:t>
            </a:r>
          </a:p>
          <a:p>
            <a:pPr algn="just"/>
            <a:r>
              <a:rPr lang="en-IN" sz="2400" dirty="0" smtClean="0"/>
              <a:t>Size of questionnaire</a:t>
            </a:r>
          </a:p>
          <a:p>
            <a:pPr algn="just"/>
            <a:r>
              <a:rPr lang="en-IN" sz="2400" dirty="0" smtClean="0"/>
              <a:t>Availability of trained investigators</a:t>
            </a:r>
          </a:p>
          <a:p>
            <a:pPr algn="just"/>
            <a:r>
              <a:rPr lang="en-IN" sz="2400" dirty="0" smtClean="0"/>
              <a:t>The conditions under which the sample is being </a:t>
            </a:r>
            <a:r>
              <a:rPr lang="en-IN" sz="2400" dirty="0" smtClean="0"/>
              <a:t>conducted.</a:t>
            </a:r>
            <a:endParaRPr lang="en-IN" sz="2400" dirty="0" smtClean="0"/>
          </a:p>
          <a:p>
            <a:pPr algn="just"/>
            <a:r>
              <a:rPr lang="en-IN" sz="2400" dirty="0" smtClean="0"/>
              <a:t>Time available for completion of the </a:t>
            </a:r>
            <a:r>
              <a:rPr lang="en-IN" sz="2400" dirty="0" smtClean="0"/>
              <a:t>study.</a:t>
            </a:r>
            <a:endParaRPr lang="en-IN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Alternative Approaches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First approach</a:t>
            </a:r>
          </a:p>
          <a:p>
            <a:pPr lvl="1" algn="just"/>
            <a:r>
              <a:rPr lang="en-IN" sz="2000" dirty="0" smtClean="0"/>
              <a:t>Specify the precision of estimation desired</a:t>
            </a:r>
          </a:p>
          <a:p>
            <a:pPr lvl="1" algn="just"/>
            <a:r>
              <a:rPr lang="en-IN" sz="2000" dirty="0" smtClean="0"/>
              <a:t>Then determine the sample size necessary to insure it</a:t>
            </a:r>
          </a:p>
          <a:p>
            <a:pPr lvl="1" algn="just"/>
            <a:r>
              <a:rPr lang="en-IN" sz="2000" dirty="0" smtClean="0"/>
              <a:t>Gives a mathematical solution and it is a frequently used technique of determining ‘n’.</a:t>
            </a:r>
          </a:p>
          <a:p>
            <a:pPr lvl="1" algn="just"/>
            <a:r>
              <a:rPr lang="en-IN" sz="2000" dirty="0" smtClean="0"/>
              <a:t>Limitation is it does not analyse the cost of gathering information</a:t>
            </a:r>
          </a:p>
          <a:p>
            <a:pPr algn="just"/>
            <a:r>
              <a:rPr lang="en-IN" sz="2400" dirty="0" smtClean="0"/>
              <a:t>Second approach</a:t>
            </a:r>
          </a:p>
          <a:p>
            <a:pPr lvl="1" algn="just"/>
            <a:r>
              <a:rPr lang="en-IN" sz="2000" dirty="0" smtClean="0"/>
              <a:t>It uses the cost of additional information against the expected value of the additional information.</a:t>
            </a:r>
          </a:p>
          <a:p>
            <a:pPr lvl="1" algn="just"/>
            <a:r>
              <a:rPr lang="en-IN" sz="2000" dirty="0" smtClean="0"/>
              <a:t>Theoretically optimal but seldom used because of the difficulty involved in measuring the value of information.</a:t>
            </a:r>
            <a:endParaRPr lang="en-IN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 smtClean="0"/>
              <a:t>Determination of sample size (Confidence level approach)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Whenever a sample study is made, sampling errors occur which can be controlled by selecting a sample of adequate size.</a:t>
            </a:r>
          </a:p>
          <a:p>
            <a:pPr algn="just"/>
            <a:r>
              <a:rPr lang="en-IN" sz="2400" dirty="0" smtClean="0"/>
              <a:t>Researcher have to specify the precision in respect of the estimates concerning the population parameters.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A researcher want to estimate the mean of the universe within +-3 of the true mean with 95 percent confidence.</a:t>
            </a:r>
          </a:p>
          <a:p>
            <a:pPr algn="just"/>
            <a:r>
              <a:rPr lang="en-IN" sz="2400" dirty="0" smtClean="0"/>
              <a:t>Here the desired precision is +-3</a:t>
            </a:r>
          </a:p>
          <a:p>
            <a:pPr algn="just"/>
            <a:r>
              <a:rPr lang="en-IN" sz="2400" dirty="0" smtClean="0"/>
              <a:t>This means if the sample mean is Rs.100/-, the true value of the mean will not be less than Rs.97/- and more than Rs.103/-.</a:t>
            </a:r>
          </a:p>
          <a:p>
            <a:pPr algn="just"/>
            <a:r>
              <a:rPr lang="en-IN" sz="2400" dirty="0" err="1" smtClean="0"/>
              <a:t>i.e</a:t>
            </a:r>
            <a:r>
              <a:rPr lang="en-IN" sz="2400" dirty="0" smtClean="0"/>
              <a:t> the acceptable error e=3.</a:t>
            </a:r>
          </a:p>
          <a:p>
            <a:pPr algn="just"/>
            <a:endParaRPr lang="en-IN" sz="2400" dirty="0" smtClean="0"/>
          </a:p>
          <a:p>
            <a:endParaRPr lang="en-IN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Non sampling errors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Errors that creep in during the process of collecting the actual information.</a:t>
            </a:r>
          </a:p>
          <a:p>
            <a:pPr algn="just"/>
            <a:r>
              <a:rPr lang="en-IN" sz="2400" dirty="0" smtClean="0"/>
              <a:t>Such errors occur in all surveys whether census or sample.</a:t>
            </a:r>
            <a:endParaRPr lang="en-IN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Sampling 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Take certain samples and for each sample compute the statistical measures like mean, standard deviation, etc.</a:t>
            </a:r>
          </a:p>
          <a:p>
            <a:pPr algn="just"/>
            <a:r>
              <a:rPr lang="en-IN" sz="2400" dirty="0" smtClean="0"/>
              <a:t>Each sample may give its own value for the particular statistic under consideration.</a:t>
            </a:r>
          </a:p>
          <a:p>
            <a:pPr algn="just"/>
            <a:r>
              <a:rPr lang="en-IN" sz="2400" dirty="0" smtClean="0"/>
              <a:t>Sampling distribution is all such values of the particular statistic together with their relative frequencies.</a:t>
            </a:r>
            <a:endParaRPr lang="en-IN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Normal 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Represented by the bell shape of the histogram of given data set.</a:t>
            </a:r>
          </a:p>
          <a:p>
            <a:pPr algn="just"/>
            <a:r>
              <a:rPr lang="en-IN" sz="2400" dirty="0" smtClean="0"/>
              <a:t>Denoted by N(µ,</a:t>
            </a:r>
            <a:r>
              <a:rPr lang="el-GR" sz="2400" dirty="0" smtClean="0"/>
              <a:t>σ</a:t>
            </a:r>
            <a:r>
              <a:rPr lang="en-IN" sz="2400" dirty="0" smtClean="0"/>
              <a:t>), where µ is mean and </a:t>
            </a:r>
            <a:r>
              <a:rPr lang="el-GR" sz="2400" dirty="0" smtClean="0"/>
              <a:t>σ</a:t>
            </a:r>
            <a:r>
              <a:rPr lang="en-IN" sz="2400" dirty="0" smtClean="0"/>
              <a:t> is the standard deviation of the distribution.</a:t>
            </a:r>
          </a:p>
          <a:p>
            <a:pPr algn="just"/>
            <a:r>
              <a:rPr lang="en-IN" sz="2400" dirty="0" smtClean="0"/>
              <a:t>Used to model any variable taking values -∞ to +∞, provided the values on that variable have a bell shaped histogram.</a:t>
            </a:r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Sampling distribution of Mean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Refers to the probability distribution of all the possible means of random samples of a given size taken from a population.</a:t>
            </a:r>
          </a:p>
          <a:p>
            <a:pPr algn="just"/>
            <a:r>
              <a:rPr lang="en-IN" sz="2400" dirty="0" smtClean="0"/>
              <a:t>If samples are taken from a normal population N(µ,</a:t>
            </a:r>
            <a:r>
              <a:rPr lang="el-GR" sz="2400" dirty="0" smtClean="0"/>
              <a:t>σ</a:t>
            </a:r>
            <a:r>
              <a:rPr lang="en-IN" sz="2400" dirty="0" smtClean="0"/>
              <a:t>), the sampling distribution of mean would be also normal.</a:t>
            </a:r>
          </a:p>
          <a:p>
            <a:pPr algn="just"/>
            <a:r>
              <a:rPr lang="en-IN" sz="2400" dirty="0" smtClean="0"/>
              <a:t>.............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When sampling is from a population which is not normal, as per central limit theorem, the sampling distribution of mean tends quite closer to the normal distribution.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number of sample items should be large. </a:t>
            </a:r>
            <a:r>
              <a:rPr lang="en-IN" sz="2400" dirty="0" err="1" smtClean="0"/>
              <a:t>i.e</a:t>
            </a:r>
            <a:r>
              <a:rPr lang="en-IN" sz="2400" dirty="0" smtClean="0"/>
              <a:t> greater than 30.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To reduce the sampling distribution of mean to unit normal distribution </a:t>
            </a:r>
            <a:r>
              <a:rPr lang="en-IN" sz="2400" dirty="0" err="1" smtClean="0"/>
              <a:t>i.e</a:t>
            </a:r>
            <a:r>
              <a:rPr lang="en-IN" sz="2400" dirty="0" smtClean="0"/>
              <a:t> N(0,1), we can write the normal </a:t>
            </a:r>
            <a:r>
              <a:rPr lang="en-IN" sz="2400" dirty="0" err="1" smtClean="0"/>
              <a:t>variate</a:t>
            </a:r>
            <a:r>
              <a:rPr lang="en-IN" sz="2400" dirty="0" smtClean="0"/>
              <a:t> </a:t>
            </a:r>
          </a:p>
          <a:p>
            <a:pPr algn="just"/>
            <a:r>
              <a:rPr lang="en-IN" sz="2400" dirty="0" smtClean="0"/>
              <a:t>z=....................</a:t>
            </a:r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 smtClean="0"/>
              <a:t>Sampling distribution of proportion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 smtClean="0"/>
              <a:t>Proportion is a measure of attribute.</a:t>
            </a:r>
          </a:p>
          <a:p>
            <a:endParaRPr lang="en-IN" sz="2400" dirty="0" smtClean="0"/>
          </a:p>
          <a:p>
            <a:r>
              <a:rPr lang="en-IN" sz="2400" dirty="0" smtClean="0"/>
              <a:t>Consider that the population is divided into two mutually exclusive and collectively exhaustive classes</a:t>
            </a:r>
          </a:p>
          <a:p>
            <a:endParaRPr lang="en-IN" sz="2400" dirty="0" smtClean="0"/>
          </a:p>
          <a:p>
            <a:r>
              <a:rPr lang="en-IN" sz="2400" dirty="0" smtClean="0"/>
              <a:t>One class possessing a particular attribute while other class not possessing that attribute.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2400" dirty="0" smtClean="0"/>
              <a:t>People in a city could be divided into “Smokers” and “Non-Smokers”</a:t>
            </a:r>
          </a:p>
          <a:p>
            <a:pPr algn="just"/>
            <a:r>
              <a:rPr lang="en-IN" sz="2400" dirty="0" smtClean="0"/>
              <a:t>Let N=population size, X=number of people out of N possessing a particular attribute.</a:t>
            </a:r>
          </a:p>
          <a:p>
            <a:pPr algn="just"/>
            <a:r>
              <a:rPr lang="el-GR" sz="2400" dirty="0" smtClean="0"/>
              <a:t>Π</a:t>
            </a:r>
            <a:r>
              <a:rPr lang="en-IN" sz="2400" dirty="0" smtClean="0"/>
              <a:t>=X/N=actual proportion of the people possessing the specified attribute.</a:t>
            </a:r>
          </a:p>
          <a:p>
            <a:pPr algn="just"/>
            <a:r>
              <a:rPr lang="en-IN" sz="2400" dirty="0" smtClean="0"/>
              <a:t>Let a sample is selected from this population with n=sample size, x=number of people in the sample possessing the specified particular attribute.</a:t>
            </a:r>
          </a:p>
          <a:p>
            <a:pPr algn="just"/>
            <a:r>
              <a:rPr lang="en-IN" sz="2400" dirty="0" smtClean="0"/>
              <a:t>p=x/n=sample proportion</a:t>
            </a:r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FF0080"/>
      </a:dk2>
      <a:lt2>
        <a:srgbClr val="004080"/>
      </a:lt2>
      <a:accent1>
        <a:srgbClr val="66C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E2FF"/>
      </a:accent5>
      <a:accent6>
        <a:srgbClr val="2D2D8A"/>
      </a:accent6>
      <a:hlink>
        <a:srgbClr val="FF0080"/>
      </a:hlink>
      <a:folHlink>
        <a:srgbClr val="004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2004:Templates:Presentations:Designs:Desert</Template>
  <TotalTime>6023</TotalTime>
  <Words>1273</Words>
  <Application>Microsoft Office PowerPoint</Application>
  <PresentationFormat>On-screen Show (4:3)</PresentationFormat>
  <Paragraphs>120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Slide 1</vt:lpstr>
      <vt:lpstr>Sampling and Non-sampling Errors</vt:lpstr>
      <vt:lpstr>Non sampling errors</vt:lpstr>
      <vt:lpstr>Sampling distribution</vt:lpstr>
      <vt:lpstr>Normal distribution</vt:lpstr>
      <vt:lpstr>Sampling distribution of Mean</vt:lpstr>
      <vt:lpstr>Contd...</vt:lpstr>
      <vt:lpstr>Sampling distribution of proportion</vt:lpstr>
      <vt:lpstr>Example </vt:lpstr>
      <vt:lpstr>Contd...</vt:lpstr>
      <vt:lpstr>Student’s t-Distribution</vt:lpstr>
      <vt:lpstr>Difference between t and z</vt:lpstr>
      <vt:lpstr>Contd...</vt:lpstr>
      <vt:lpstr>Chi-square distribution</vt:lpstr>
      <vt:lpstr>Snedecor’s F-Distribution</vt:lpstr>
      <vt:lpstr>Sample Size and its Determination</vt:lpstr>
      <vt:lpstr>(ii)Number of classes proposed</vt:lpstr>
      <vt:lpstr>(iii) Nature of study</vt:lpstr>
      <vt:lpstr>(iv) Type of Sampling</vt:lpstr>
      <vt:lpstr>(v) Standard of accuracy and acceptable confidence level</vt:lpstr>
      <vt:lpstr>(vi) Availability of Finance</vt:lpstr>
      <vt:lpstr>(vii) Other considerations</vt:lpstr>
      <vt:lpstr>Alternative Approaches</vt:lpstr>
      <vt:lpstr>Determination of sample size (Confidence level approach)</vt:lpstr>
      <vt:lpstr>Contd...</vt:lpstr>
    </vt:vector>
  </TitlesOfParts>
  <Company>Presentation Magazine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Zen stones template</dc:title>
  <dc:creator>Presentation Magazine</dc:creator>
  <cp:lastModifiedBy>csfac113</cp:lastModifiedBy>
  <cp:revision>99</cp:revision>
  <dcterms:modified xsi:type="dcterms:W3CDTF">2016-09-28T06:16:13Z</dcterms:modified>
</cp:coreProperties>
</file>