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260" r:id="rId3"/>
    <p:sldId id="261" r:id="rId4"/>
    <p:sldId id="262" r:id="rId5"/>
    <p:sldId id="263" r:id="rId6"/>
    <p:sldId id="257" r:id="rId7"/>
    <p:sldId id="258" r:id="rId8"/>
    <p:sldId id="259"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9" r:id="rId22"/>
    <p:sldId id="280" r:id="rId23"/>
    <p:sldId id="281" r:id="rId24"/>
    <p:sldId id="282" r:id="rId25"/>
    <p:sldId id="283" r:id="rId26"/>
    <p:sldId id="276" r:id="rId27"/>
    <p:sldId id="284" r:id="rId28"/>
    <p:sldId id="285" r:id="rId29"/>
    <p:sldId id="286" r:id="rId30"/>
    <p:sldId id="277" r:id="rId31"/>
    <p:sldId id="278" r:id="rId3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06666"/>
    <a:srgbClr val="0099CC"/>
    <a:srgbClr val="660066"/>
    <a:srgbClr val="003366"/>
    <a:srgbClr val="CC0000"/>
    <a:srgbClr val="3333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323" autoAdjust="0"/>
    <p:restoredTop sz="94652" autoAdjust="0"/>
  </p:normalViewPr>
  <p:slideViewPr>
    <p:cSldViewPr>
      <p:cViewPr varScale="1">
        <p:scale>
          <a:sx n="69" d="100"/>
          <a:sy n="69" d="100"/>
        </p:scale>
        <p:origin x="-13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150FB8-4AFF-4A37-B7B4-B1F8BDBB5235}" type="datetimeFigureOut">
              <a:rPr lang="en-US" smtClean="0"/>
              <a:pPr/>
              <a:t>8/17/2016</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C994F3-0996-4AE7-BD91-318A348AC134}"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0823726-F99D-4DA8-B70D-858749F1A3A0}"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03397AF0-0314-4751-A05C-A9A8DE5858A2}"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C5BCDE66-FB2D-476D-91DB-40CA2B070554}"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F10DEE1-C06C-4EA1-8306-E8AC20467D69}"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4E98B70-77B3-402F-8B79-48C847D501E5}"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7509F583-3F24-422D-9488-0871EA99597A}"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6B82BA55-90C6-470D-86CF-A62FDECB6D0A}"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3C6B4B94-7B23-44E0-A1C8-511EE17B337F}"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4DA4EEB9-5A3F-4D33-9189-A9C86B7EEE45}"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CA56F5C5-A90E-4E94-9431-E3F7AB186339}"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0BE57EFC-CCA9-44B5-98A0-2BA397FCE624}"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377AB8-FDC5-4AEB-8CF7-1A45A060CFDF}"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en.wikipedia.org/wiki/Experiment"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en.wikipedia.org/wiki/Academic_research"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2051050" y="692150"/>
            <a:ext cx="6121400" cy="647700"/>
          </a:xfrm>
        </p:spPr>
        <p:txBody>
          <a:bodyPr/>
          <a:lstStyle/>
          <a:p>
            <a:r>
              <a:rPr lang="en-IN" sz="3600" dirty="0" smtClean="0"/>
              <a:t>What is a research problem?</a:t>
            </a:r>
            <a:endParaRPr lang="es-ES" sz="3600" b="1" dirty="0">
              <a:solidFill>
                <a:srgbClr val="33333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IN" dirty="0"/>
          </a:p>
        </p:txBody>
      </p:sp>
      <p:sp>
        <p:nvSpPr>
          <p:cNvPr id="3" name="Content Placeholder 2"/>
          <p:cNvSpPr>
            <a:spLocks noGrp="1"/>
          </p:cNvSpPr>
          <p:nvPr>
            <p:ph idx="1"/>
          </p:nvPr>
        </p:nvSpPr>
        <p:spPr/>
        <p:txBody>
          <a:bodyPr/>
          <a:lstStyle/>
          <a:p>
            <a:pPr algn="just"/>
            <a:r>
              <a:rPr lang="en-US" sz="2000" dirty="0" smtClean="0"/>
              <a:t>It is an integral part of the research process.</a:t>
            </a:r>
          </a:p>
          <a:p>
            <a:pPr algn="just"/>
            <a:endParaRPr lang="en-US" sz="2000" dirty="0" smtClean="0"/>
          </a:p>
          <a:p>
            <a:pPr algn="just"/>
            <a:r>
              <a:rPr lang="en-US" sz="2000" dirty="0" smtClean="0"/>
              <a:t>It makes a valuable contribution to almost every operational step.</a:t>
            </a:r>
          </a:p>
          <a:p>
            <a:pPr algn="just"/>
            <a:endParaRPr lang="en-US" sz="2000"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10</a:t>
            </a:fld>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literature review</a:t>
            </a:r>
            <a:endParaRPr lang="en-IN" dirty="0"/>
          </a:p>
        </p:txBody>
      </p:sp>
      <p:sp>
        <p:nvSpPr>
          <p:cNvPr id="3" name="Content Placeholder 2"/>
          <p:cNvSpPr>
            <a:spLocks noGrp="1"/>
          </p:cNvSpPr>
          <p:nvPr>
            <p:ph idx="1"/>
          </p:nvPr>
        </p:nvSpPr>
        <p:spPr/>
        <p:txBody>
          <a:bodyPr/>
          <a:lstStyle/>
          <a:p>
            <a:pPr algn="just"/>
            <a:r>
              <a:rPr lang="en-US" sz="2000" dirty="0" smtClean="0"/>
              <a:t>It provides a theoretical background to your study.</a:t>
            </a:r>
          </a:p>
          <a:p>
            <a:pPr algn="just"/>
            <a:endParaRPr lang="en-US" sz="2000" dirty="0" smtClean="0"/>
          </a:p>
          <a:p>
            <a:pPr algn="just"/>
            <a:r>
              <a:rPr lang="en-US" sz="2000" dirty="0" smtClean="0"/>
              <a:t>It helps you to establish the links between what you are proposing to examine and what has already been studied.</a:t>
            </a:r>
          </a:p>
          <a:p>
            <a:pPr algn="just"/>
            <a:endParaRPr lang="en-US" sz="2000" dirty="0" smtClean="0"/>
          </a:p>
          <a:p>
            <a:pPr algn="just"/>
            <a:r>
              <a:rPr lang="en-US" sz="2000" dirty="0" smtClean="0"/>
              <a:t>It enables you to show how your findings have contributed to the existing body of knowledge in your profession.</a:t>
            </a:r>
          </a:p>
          <a:p>
            <a:pPr algn="just"/>
            <a:endParaRPr lang="en-US" sz="2000" dirty="0" smtClean="0"/>
          </a:p>
          <a:p>
            <a:pPr algn="just"/>
            <a:r>
              <a:rPr lang="en-US" sz="2000" dirty="0" smtClean="0"/>
              <a:t>It helps you to integrate your research findings into the existing body of knowledge.</a:t>
            </a:r>
          </a:p>
          <a:p>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11</a:t>
            </a:fld>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IN" dirty="0"/>
          </a:p>
        </p:txBody>
      </p:sp>
      <p:sp>
        <p:nvSpPr>
          <p:cNvPr id="3" name="Content Placeholder 2"/>
          <p:cNvSpPr>
            <a:spLocks noGrp="1"/>
          </p:cNvSpPr>
          <p:nvPr>
            <p:ph idx="1"/>
          </p:nvPr>
        </p:nvSpPr>
        <p:spPr/>
        <p:txBody>
          <a:bodyPr/>
          <a:lstStyle/>
          <a:p>
            <a:pPr algn="just"/>
            <a:r>
              <a:rPr lang="en-US" sz="2000" dirty="0" smtClean="0"/>
              <a:t>Literature review can help your study in four ways. It can</a:t>
            </a:r>
          </a:p>
          <a:p>
            <a:pPr lvl="1" algn="just"/>
            <a:r>
              <a:rPr lang="en-US" sz="1800" dirty="0" smtClean="0"/>
              <a:t>Bring clarity and focus to your research problem.</a:t>
            </a:r>
          </a:p>
          <a:p>
            <a:pPr lvl="1" algn="just"/>
            <a:r>
              <a:rPr lang="en-US" sz="1800" dirty="0" smtClean="0"/>
              <a:t>Improve your research methodology</a:t>
            </a:r>
          </a:p>
          <a:p>
            <a:pPr lvl="1" algn="just"/>
            <a:r>
              <a:rPr lang="en-US" sz="1800" dirty="0" smtClean="0"/>
              <a:t>Broaden your knowledge base in your research area.</a:t>
            </a:r>
          </a:p>
          <a:p>
            <a:pPr lvl="1" algn="just"/>
            <a:r>
              <a:rPr lang="en-US" sz="1800" dirty="0" smtClean="0"/>
              <a:t>Contextualize your findings</a:t>
            </a:r>
          </a:p>
          <a:p>
            <a:pPr lvl="1" algn="just"/>
            <a:endParaRPr lang="en-US" sz="1800" dirty="0" smtClean="0"/>
          </a:p>
          <a:p>
            <a:pPr lvl="1" algn="just"/>
            <a:endParaRPr lang="en-IN" sz="18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12</a:t>
            </a:fld>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Bring clarity and focus to your research problem</a:t>
            </a:r>
            <a:endParaRPr lang="en-IN" sz="6000" dirty="0"/>
          </a:p>
        </p:txBody>
      </p:sp>
      <p:sp>
        <p:nvSpPr>
          <p:cNvPr id="3" name="Content Placeholder 2"/>
          <p:cNvSpPr>
            <a:spLocks noGrp="1"/>
          </p:cNvSpPr>
          <p:nvPr>
            <p:ph idx="1"/>
          </p:nvPr>
        </p:nvSpPr>
        <p:spPr/>
        <p:txBody>
          <a:bodyPr/>
          <a:lstStyle/>
          <a:p>
            <a:pPr algn="just"/>
            <a:r>
              <a:rPr lang="en-US" sz="2000" dirty="0" smtClean="0"/>
              <a:t>Literature review involves a </a:t>
            </a:r>
            <a:r>
              <a:rPr lang="en-US" sz="2000" dirty="0" smtClean="0">
                <a:solidFill>
                  <a:srgbClr val="FF0000"/>
                </a:solidFill>
              </a:rPr>
              <a:t>paradox.</a:t>
            </a:r>
          </a:p>
          <a:p>
            <a:pPr algn="just"/>
            <a:r>
              <a:rPr lang="en-US" sz="2000" dirty="0" smtClean="0"/>
              <a:t>Literature search will not be effective without some idea of the problem to be investigated.</a:t>
            </a:r>
          </a:p>
          <a:p>
            <a:pPr algn="just"/>
            <a:r>
              <a:rPr lang="en-US" sz="2000" dirty="0" smtClean="0"/>
              <a:t>It enables you to understand the subject area.</a:t>
            </a:r>
          </a:p>
          <a:p>
            <a:pPr algn="just"/>
            <a:r>
              <a:rPr lang="en-US" sz="2000" dirty="0" smtClean="0"/>
              <a:t>It helps you to </a:t>
            </a:r>
            <a:r>
              <a:rPr lang="en-US" sz="2000" dirty="0" err="1" smtClean="0"/>
              <a:t>conceptualise</a:t>
            </a:r>
            <a:r>
              <a:rPr lang="en-US" sz="2000" dirty="0" smtClean="0"/>
              <a:t> the research problem clearly and precisely.</a:t>
            </a:r>
          </a:p>
          <a:p>
            <a:pPr algn="just"/>
            <a:r>
              <a:rPr lang="en-US" sz="2000" dirty="0" smtClean="0"/>
              <a:t>Reviewing literature  enables you to learn</a:t>
            </a:r>
          </a:p>
          <a:p>
            <a:pPr lvl="1" algn="just"/>
            <a:r>
              <a:rPr lang="en-US" sz="1600" dirty="0" smtClean="0"/>
              <a:t>What aspects of your subject area are examined by others.</a:t>
            </a:r>
          </a:p>
          <a:p>
            <a:pPr lvl="1" algn="just"/>
            <a:r>
              <a:rPr lang="en-US" sz="1600" dirty="0" smtClean="0"/>
              <a:t>What they have found out about these aspects</a:t>
            </a:r>
          </a:p>
          <a:p>
            <a:pPr lvl="1" algn="just"/>
            <a:r>
              <a:rPr lang="en-US" sz="1600" dirty="0" smtClean="0"/>
              <a:t>What gaps they have identified</a:t>
            </a:r>
          </a:p>
          <a:p>
            <a:pPr lvl="1" algn="just"/>
            <a:r>
              <a:rPr lang="en-US" sz="1600" dirty="0" smtClean="0"/>
              <a:t>What suggestions they have made for further research</a:t>
            </a:r>
            <a:endParaRPr lang="en-IN" sz="16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13</a:t>
            </a:fld>
            <a:endParaRPr lang="es-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200" dirty="0" smtClean="0"/>
              <a:t>Improving your research methodology</a:t>
            </a:r>
            <a:endParaRPr lang="en-IN" sz="6600" dirty="0"/>
          </a:p>
        </p:txBody>
      </p:sp>
      <p:sp>
        <p:nvSpPr>
          <p:cNvPr id="3" name="Content Placeholder 2"/>
          <p:cNvSpPr>
            <a:spLocks noGrp="1"/>
          </p:cNvSpPr>
          <p:nvPr>
            <p:ph idx="1"/>
          </p:nvPr>
        </p:nvSpPr>
        <p:spPr/>
        <p:txBody>
          <a:bodyPr/>
          <a:lstStyle/>
          <a:p>
            <a:pPr algn="just"/>
            <a:r>
              <a:rPr lang="en-US" sz="2000" dirty="0" smtClean="0"/>
              <a:t>Literature review makes you aware about the methodologies used by others to find answers to research questions similar to the one you are investigating.</a:t>
            </a:r>
          </a:p>
          <a:p>
            <a:pPr algn="just"/>
            <a:endParaRPr lang="en-US" sz="2000" dirty="0" smtClean="0"/>
          </a:p>
          <a:p>
            <a:pPr algn="just"/>
            <a:r>
              <a:rPr lang="en-US" sz="2000" dirty="0" smtClean="0"/>
              <a:t>It tells </a:t>
            </a:r>
          </a:p>
          <a:p>
            <a:pPr lvl="1" algn="just"/>
            <a:r>
              <a:rPr lang="en-US" sz="1600" dirty="0" smtClean="0"/>
              <a:t>whether others have used procedures and methods similar to the ones you are proposing</a:t>
            </a:r>
          </a:p>
          <a:p>
            <a:pPr lvl="1" algn="just"/>
            <a:r>
              <a:rPr lang="en-US" sz="1600" dirty="0" smtClean="0"/>
              <a:t>which procedures and methods have worked well for them</a:t>
            </a:r>
          </a:p>
          <a:p>
            <a:pPr lvl="1" algn="just"/>
            <a:r>
              <a:rPr lang="en-US" sz="1600" dirty="0" smtClean="0"/>
              <a:t>What problems they have faced with them.</a:t>
            </a:r>
          </a:p>
          <a:p>
            <a:pPr algn="just"/>
            <a:endParaRPr lang="en-US" sz="2000" dirty="0" smtClean="0"/>
          </a:p>
          <a:p>
            <a:pPr algn="just"/>
            <a:r>
              <a:rPr lang="en-US" sz="2000" dirty="0" smtClean="0"/>
              <a:t>By knowing the problems and pitfalls, you will be able to select a methodology capable of providing valid answers to your question.</a:t>
            </a:r>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14</a:t>
            </a:fld>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Broadening your knowledge base in your research area</a:t>
            </a:r>
            <a:endParaRPr lang="en-IN" sz="3200" dirty="0"/>
          </a:p>
        </p:txBody>
      </p:sp>
      <p:sp>
        <p:nvSpPr>
          <p:cNvPr id="3" name="Content Placeholder 2"/>
          <p:cNvSpPr>
            <a:spLocks noGrp="1"/>
          </p:cNvSpPr>
          <p:nvPr>
            <p:ph idx="1"/>
          </p:nvPr>
        </p:nvSpPr>
        <p:spPr/>
        <p:txBody>
          <a:bodyPr/>
          <a:lstStyle/>
          <a:p>
            <a:pPr algn="just"/>
            <a:r>
              <a:rPr lang="en-US" sz="2000" dirty="0" smtClean="0"/>
              <a:t>Literature review ensures that you read widely around the subject area in which the research study is conducted.</a:t>
            </a:r>
          </a:p>
          <a:p>
            <a:pPr algn="just"/>
            <a:endParaRPr lang="en-US" sz="2000" dirty="0" smtClean="0"/>
          </a:p>
          <a:p>
            <a:pPr algn="just"/>
            <a:r>
              <a:rPr lang="en-US" sz="2000" dirty="0" smtClean="0"/>
              <a:t>A thorough literature review helps you to</a:t>
            </a:r>
          </a:p>
          <a:p>
            <a:pPr lvl="1" algn="just"/>
            <a:r>
              <a:rPr lang="en-US" sz="1600" dirty="0" smtClean="0"/>
              <a:t>Know what other researchers have found in regard to the same or similar question</a:t>
            </a:r>
          </a:p>
          <a:p>
            <a:pPr lvl="1" algn="just"/>
            <a:r>
              <a:rPr lang="en-US" sz="1600" dirty="0" smtClean="0"/>
              <a:t>What theories have been put forward</a:t>
            </a:r>
          </a:p>
          <a:p>
            <a:pPr lvl="1" algn="just"/>
            <a:r>
              <a:rPr lang="en-US" sz="1600" dirty="0" smtClean="0"/>
              <a:t>What gap exists in the relevant body of knowledge</a:t>
            </a:r>
            <a:endParaRPr lang="en-IN" sz="16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15</a:t>
            </a:fld>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Enabling you to contextualize your findings</a:t>
            </a:r>
            <a:endParaRPr lang="en-IN" sz="6000" dirty="0"/>
          </a:p>
        </p:txBody>
      </p:sp>
      <p:sp>
        <p:nvSpPr>
          <p:cNvPr id="3" name="Content Placeholder 2"/>
          <p:cNvSpPr>
            <a:spLocks noGrp="1"/>
          </p:cNvSpPr>
          <p:nvPr>
            <p:ph idx="1"/>
          </p:nvPr>
        </p:nvSpPr>
        <p:spPr/>
        <p:txBody>
          <a:bodyPr/>
          <a:lstStyle/>
          <a:p>
            <a:pPr algn="just"/>
            <a:r>
              <a:rPr lang="en-US" sz="2000" dirty="0" smtClean="0"/>
              <a:t>Obtaining answers to research questions is  comparatively easy</a:t>
            </a:r>
          </a:p>
          <a:p>
            <a:pPr algn="just"/>
            <a:endParaRPr lang="en-US" sz="2000" dirty="0" smtClean="0"/>
          </a:p>
          <a:p>
            <a:pPr algn="just"/>
            <a:r>
              <a:rPr lang="en-US" sz="2000" dirty="0" smtClean="0"/>
              <a:t>Difficult part is examining how your findings fit into the existing body of knowledge</a:t>
            </a:r>
          </a:p>
          <a:p>
            <a:pPr algn="just"/>
            <a:endParaRPr lang="en-US" sz="2000" dirty="0" smtClean="0"/>
          </a:p>
          <a:p>
            <a:pPr algn="just"/>
            <a:r>
              <a:rPr lang="en-US" sz="2000" dirty="0" smtClean="0"/>
              <a:t>Literature review enables you to compare your findings with those of others and answer these questions</a:t>
            </a:r>
          </a:p>
          <a:p>
            <a:pPr algn="just"/>
            <a:endParaRPr lang="en-US" sz="2000"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16</a:t>
            </a:fld>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Steps involved in literature review</a:t>
            </a:r>
            <a:endParaRPr lang="en-IN" sz="3600" dirty="0"/>
          </a:p>
        </p:txBody>
      </p:sp>
      <p:sp>
        <p:nvSpPr>
          <p:cNvPr id="3" name="Content Placeholder 2"/>
          <p:cNvSpPr>
            <a:spLocks noGrp="1"/>
          </p:cNvSpPr>
          <p:nvPr>
            <p:ph idx="1"/>
          </p:nvPr>
        </p:nvSpPr>
        <p:spPr/>
        <p:txBody>
          <a:bodyPr/>
          <a:lstStyle/>
          <a:p>
            <a:r>
              <a:rPr lang="en-US" sz="2000" dirty="0" smtClean="0"/>
              <a:t>Searching for the existing literature in your area of study</a:t>
            </a:r>
          </a:p>
          <a:p>
            <a:endParaRPr lang="en-US" sz="2000" dirty="0" smtClean="0"/>
          </a:p>
          <a:p>
            <a:r>
              <a:rPr lang="en-US" sz="2000" dirty="0" smtClean="0"/>
              <a:t>Reviewing the selected literature</a:t>
            </a:r>
          </a:p>
          <a:p>
            <a:endParaRPr lang="en-US" sz="2000" dirty="0" smtClean="0"/>
          </a:p>
          <a:p>
            <a:r>
              <a:rPr lang="en-US" sz="2000" dirty="0" smtClean="0"/>
              <a:t>Developing a theoretical framework</a:t>
            </a:r>
          </a:p>
          <a:p>
            <a:endParaRPr lang="en-US" sz="2000" dirty="0" smtClean="0"/>
          </a:p>
          <a:p>
            <a:r>
              <a:rPr lang="en-US" sz="2000" dirty="0" smtClean="0"/>
              <a:t>Developing a conceptual framework</a:t>
            </a:r>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17</a:t>
            </a:fld>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Searching for the existing literature</a:t>
            </a:r>
            <a:endParaRPr lang="en-IN" sz="3600" dirty="0"/>
          </a:p>
        </p:txBody>
      </p:sp>
      <p:sp>
        <p:nvSpPr>
          <p:cNvPr id="3" name="Content Placeholder 2"/>
          <p:cNvSpPr>
            <a:spLocks noGrp="1"/>
          </p:cNvSpPr>
          <p:nvPr>
            <p:ph idx="1"/>
          </p:nvPr>
        </p:nvSpPr>
        <p:spPr/>
        <p:txBody>
          <a:bodyPr/>
          <a:lstStyle/>
          <a:p>
            <a:pPr algn="just"/>
            <a:r>
              <a:rPr lang="en-US" sz="2000" dirty="0" smtClean="0"/>
              <a:t>To search effectively for the literature, you should have some idea of the broad subject area and the problem you investigate, to set parameters for your search.</a:t>
            </a:r>
          </a:p>
          <a:p>
            <a:pPr algn="just"/>
            <a:endParaRPr lang="en-US" sz="2000" dirty="0" smtClean="0"/>
          </a:p>
          <a:p>
            <a:pPr algn="just"/>
            <a:r>
              <a:rPr lang="en-US" sz="2000" dirty="0" smtClean="0"/>
              <a:t>Compile a bibliography </a:t>
            </a:r>
            <a:r>
              <a:rPr lang="en-US" sz="2000" dirty="0" smtClean="0"/>
              <a:t>for </a:t>
            </a:r>
            <a:r>
              <a:rPr lang="en-US" sz="2000" dirty="0" smtClean="0"/>
              <a:t>this broad area.</a:t>
            </a:r>
          </a:p>
          <a:p>
            <a:pPr algn="just"/>
            <a:endParaRPr lang="en-US" sz="2000" dirty="0" smtClean="0"/>
          </a:p>
          <a:p>
            <a:pPr algn="just"/>
            <a:r>
              <a:rPr lang="en-US" sz="2000" dirty="0" smtClean="0"/>
              <a:t>The three sources that can be used to prepare a bibliography</a:t>
            </a:r>
          </a:p>
          <a:p>
            <a:pPr lvl="1" algn="just"/>
            <a:r>
              <a:rPr lang="en-US" sz="1600" dirty="0" smtClean="0"/>
              <a:t>Books</a:t>
            </a:r>
          </a:p>
          <a:p>
            <a:pPr lvl="1" algn="just"/>
            <a:r>
              <a:rPr lang="en-US" sz="1600" dirty="0" smtClean="0"/>
              <a:t>Journals</a:t>
            </a:r>
          </a:p>
          <a:p>
            <a:pPr lvl="1" algn="just"/>
            <a:r>
              <a:rPr lang="en-US" sz="1600" dirty="0" smtClean="0"/>
              <a:t>The Internet</a:t>
            </a:r>
          </a:p>
          <a:p>
            <a:pPr lvl="1" algn="just"/>
            <a:endParaRPr lang="en-US" sz="1600"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18</a:t>
            </a:fld>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a:t>
            </a:r>
            <a:endParaRPr lang="en-IN" dirty="0"/>
          </a:p>
        </p:txBody>
      </p:sp>
      <p:sp>
        <p:nvSpPr>
          <p:cNvPr id="3" name="Content Placeholder 2"/>
          <p:cNvSpPr>
            <a:spLocks noGrp="1"/>
          </p:cNvSpPr>
          <p:nvPr>
            <p:ph idx="1"/>
          </p:nvPr>
        </p:nvSpPr>
        <p:spPr/>
        <p:txBody>
          <a:bodyPr/>
          <a:lstStyle/>
          <a:p>
            <a:pPr algn="just"/>
            <a:r>
              <a:rPr lang="en-US" sz="2000" dirty="0" smtClean="0"/>
              <a:t>Material published in books are important and of good quality</a:t>
            </a:r>
          </a:p>
          <a:p>
            <a:pPr algn="just"/>
            <a:endParaRPr lang="en-US" sz="2000" dirty="0" smtClean="0"/>
          </a:p>
          <a:p>
            <a:pPr algn="just"/>
            <a:r>
              <a:rPr lang="en-US" sz="2000" dirty="0" smtClean="0"/>
              <a:t>Also the findings are integrated with other research to form a coherent  body of knowledge.</a:t>
            </a:r>
          </a:p>
          <a:p>
            <a:pPr algn="just"/>
            <a:endParaRPr lang="en-US" sz="2000" dirty="0" smtClean="0"/>
          </a:p>
          <a:p>
            <a:pPr algn="just"/>
            <a:r>
              <a:rPr lang="en-US" sz="2000" dirty="0" smtClean="0"/>
              <a:t>Disadvantage is that the material is not completely up to date.</a:t>
            </a:r>
          </a:p>
          <a:p>
            <a:pPr algn="just"/>
            <a:endParaRPr lang="en-US" sz="2000" dirty="0" smtClean="0"/>
          </a:p>
          <a:p>
            <a:pPr algn="just"/>
            <a:r>
              <a:rPr lang="en-US" sz="2000" dirty="0" smtClean="0"/>
              <a:t>Best way to search for books</a:t>
            </a:r>
          </a:p>
          <a:p>
            <a:pPr lvl="1" algn="just"/>
            <a:r>
              <a:rPr lang="en-US" sz="1600" dirty="0" smtClean="0"/>
              <a:t>Look at your library catalogues</a:t>
            </a:r>
          </a:p>
          <a:p>
            <a:pPr lvl="1" algn="just"/>
            <a:r>
              <a:rPr lang="en-US" sz="1600" dirty="0" smtClean="0"/>
              <a:t>Book Review index can also help in locating books of interest.</a:t>
            </a:r>
          </a:p>
          <a:p>
            <a:pPr lvl="1" algn="just"/>
            <a:r>
              <a:rPr lang="en-US" sz="1600" dirty="0" smtClean="0"/>
              <a:t>Use subject catalogue or keywords option to search for </a:t>
            </a:r>
            <a:r>
              <a:rPr lang="en-US" sz="1600" dirty="0" smtClean="0"/>
              <a:t>books</a:t>
            </a:r>
          </a:p>
          <a:p>
            <a:pPr lvl="1" algn="just"/>
            <a:endParaRPr lang="en-US" sz="1600" dirty="0" smtClean="0"/>
          </a:p>
          <a:p>
            <a:pPr algn="just"/>
            <a:r>
              <a:rPr lang="en-US" sz="2000" dirty="0" smtClean="0"/>
              <a:t>Narrow the subject area by selecting the appropriate keywords.</a:t>
            </a:r>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19</a:t>
            </a:fld>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IN" dirty="0" smtClean="0"/>
              <a:t>What is a research problem?</a:t>
            </a:r>
          </a:p>
        </p:txBody>
      </p:sp>
      <p:sp>
        <p:nvSpPr>
          <p:cNvPr id="26627" name="Content Placeholder 2"/>
          <p:cNvSpPr>
            <a:spLocks noGrp="1"/>
          </p:cNvSpPr>
          <p:nvPr>
            <p:ph idx="1"/>
          </p:nvPr>
        </p:nvSpPr>
        <p:spPr>
          <a:xfrm>
            <a:off x="1073150" y="1209675"/>
            <a:ext cx="7121525" cy="4554538"/>
          </a:xfrm>
        </p:spPr>
        <p:txBody>
          <a:bodyPr/>
          <a:lstStyle/>
          <a:p>
            <a:pPr algn="just"/>
            <a:r>
              <a:rPr lang="en-US" sz="2000" dirty="0" smtClean="0"/>
              <a:t>A research problem refers to some difficulty which a researcher experiences in the context of either a theoretical or practical situation and wants to obtain a solution for the same.</a:t>
            </a:r>
          </a:p>
          <a:p>
            <a:pPr algn="just"/>
            <a:endParaRPr lang="en-IN" sz="2000"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2</a:t>
            </a:fld>
            <a:endParaRPr lang="es-E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000" dirty="0" smtClean="0"/>
              <a:t>Select </a:t>
            </a:r>
            <a:r>
              <a:rPr lang="en-US" sz="2000" dirty="0" smtClean="0"/>
              <a:t>10-15 books appropriate for your topic and examine the bibliography.</a:t>
            </a:r>
          </a:p>
          <a:p>
            <a:pPr algn="just"/>
            <a:endParaRPr lang="en-US" sz="2000" dirty="0" smtClean="0"/>
          </a:p>
          <a:p>
            <a:pPr algn="just"/>
            <a:r>
              <a:rPr lang="en-US" sz="2000" dirty="0" smtClean="0"/>
              <a:t>Identify the common books referenced by a number of authors in all these bibliographies and include it in your reading list.</a:t>
            </a:r>
            <a:endParaRPr lang="en-IN" sz="2000" dirty="0" smtClean="0"/>
          </a:p>
          <a:p>
            <a:pPr algn="just"/>
            <a:endParaRPr lang="en-US" sz="2000" dirty="0" smtClean="0"/>
          </a:p>
          <a:p>
            <a:pPr algn="just"/>
            <a:r>
              <a:rPr lang="en-US" sz="2000" dirty="0" smtClean="0"/>
              <a:t>Delete any books that are not relevant to your topic from the reading list.</a:t>
            </a:r>
          </a:p>
          <a:p>
            <a:pPr algn="just"/>
            <a:endParaRPr lang="en-US" sz="2000" dirty="0" smtClean="0"/>
          </a:p>
          <a:p>
            <a:pPr algn="just"/>
            <a:r>
              <a:rPr lang="en-US" sz="2000" dirty="0" smtClean="0"/>
              <a:t>Make an annotated bibliography which contains a brief abstract of  the aspects covered in a book and your own notes of relevance</a:t>
            </a:r>
            <a:r>
              <a:rPr lang="en-US" sz="2000" dirty="0" smtClean="0"/>
              <a:t>.</a:t>
            </a:r>
          </a:p>
          <a:p>
            <a:pPr algn="just"/>
            <a:endParaRPr lang="en-US" sz="2000" dirty="0" smtClean="0"/>
          </a:p>
          <a:p>
            <a:pPr algn="just"/>
            <a:r>
              <a:rPr lang="en-US" sz="2000" dirty="0" smtClean="0"/>
              <a:t>Keep </a:t>
            </a:r>
            <a:r>
              <a:rPr lang="en-US" sz="2000" dirty="0" smtClean="0"/>
              <a:t>track of the references by preparing your own card index or use a computer program such as End notes or Pro-Cite.</a:t>
            </a:r>
            <a:endParaRPr lang="en-IN" sz="2000" dirty="0" smtClean="0"/>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20</a:t>
            </a:fld>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Journals</a:t>
            </a:r>
            <a:endParaRPr lang="en-IN" dirty="0"/>
          </a:p>
        </p:txBody>
      </p:sp>
      <p:sp>
        <p:nvSpPr>
          <p:cNvPr id="3" name="Content Placeholder 2"/>
          <p:cNvSpPr>
            <a:spLocks noGrp="1"/>
          </p:cNvSpPr>
          <p:nvPr>
            <p:ph idx="1"/>
          </p:nvPr>
        </p:nvSpPr>
        <p:spPr/>
        <p:txBody>
          <a:bodyPr/>
          <a:lstStyle/>
          <a:p>
            <a:pPr algn="just"/>
            <a:r>
              <a:rPr lang="en-US" sz="2000" dirty="0" smtClean="0"/>
              <a:t>Provides the most up-to-date information.</a:t>
            </a:r>
          </a:p>
          <a:p>
            <a:pPr algn="just"/>
            <a:endParaRPr lang="en-US" sz="2000" dirty="0" smtClean="0"/>
          </a:p>
          <a:p>
            <a:pPr algn="just"/>
            <a:r>
              <a:rPr lang="en-US" sz="2000" dirty="0" smtClean="0"/>
              <a:t>Select as many journals as possible.</a:t>
            </a:r>
          </a:p>
          <a:p>
            <a:pPr algn="just"/>
            <a:endParaRPr lang="en-US" sz="2000" dirty="0" smtClean="0"/>
          </a:p>
          <a:p>
            <a:pPr algn="just"/>
            <a:r>
              <a:rPr lang="en-US" sz="2000" dirty="0" smtClean="0"/>
              <a:t>Prepare a list of journals to be examined relevant to your study.</a:t>
            </a:r>
          </a:p>
          <a:p>
            <a:pPr algn="just"/>
            <a:endParaRPr lang="en-US" sz="2000" dirty="0" smtClean="0"/>
          </a:p>
          <a:p>
            <a:pPr algn="just"/>
            <a:r>
              <a:rPr lang="en-US" sz="2000" dirty="0" smtClean="0"/>
              <a:t>This can be done by</a:t>
            </a:r>
          </a:p>
          <a:p>
            <a:pPr lvl="1" algn="just"/>
            <a:r>
              <a:rPr lang="en-US" sz="1600" dirty="0" smtClean="0"/>
              <a:t>Locating the hard copies of the journals that are appropriate to your study</a:t>
            </a:r>
          </a:p>
          <a:p>
            <a:pPr lvl="1" algn="just"/>
            <a:r>
              <a:rPr lang="en-US" sz="1600" dirty="0" smtClean="0"/>
              <a:t>Looking at citation or abstract indices to identify or read the abstracts of such articles</a:t>
            </a:r>
          </a:p>
          <a:p>
            <a:pPr lvl="1" algn="just"/>
            <a:r>
              <a:rPr lang="en-US" sz="1600" dirty="0" smtClean="0"/>
              <a:t>Searching electronic databases</a:t>
            </a:r>
          </a:p>
          <a:p>
            <a:pPr algn="just"/>
            <a:endParaRPr lang="en-US" sz="2000" dirty="0" smtClean="0"/>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21</a:t>
            </a:fld>
            <a:endParaRPr lang="es-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US" sz="2000" dirty="0" smtClean="0"/>
              <a:t>The sources to make search for journals easier are</a:t>
            </a:r>
          </a:p>
          <a:p>
            <a:pPr lvl="1" algn="just"/>
            <a:r>
              <a:rPr lang="en-US" sz="1600" dirty="0" smtClean="0"/>
              <a:t>Indices of journals</a:t>
            </a:r>
          </a:p>
          <a:p>
            <a:pPr lvl="1" algn="just"/>
            <a:r>
              <a:rPr lang="en-US" sz="1600" dirty="0" smtClean="0"/>
              <a:t>Abstracts of articles</a:t>
            </a:r>
          </a:p>
          <a:p>
            <a:pPr lvl="1" algn="just"/>
            <a:r>
              <a:rPr lang="en-US" sz="1600" dirty="0" smtClean="0"/>
              <a:t>Citation indices</a:t>
            </a:r>
          </a:p>
          <a:p>
            <a:pPr lvl="1" algn="just"/>
            <a:endParaRPr lang="en-US" sz="1600" dirty="0" smtClean="0"/>
          </a:p>
          <a:p>
            <a:pPr algn="just"/>
            <a:r>
              <a:rPr lang="en-US" sz="2000" dirty="0" smtClean="0"/>
              <a:t>Commonly used electronic databases in public health, sociology, education and business studies</a:t>
            </a:r>
          </a:p>
          <a:p>
            <a:pPr lvl="1" algn="just"/>
            <a:r>
              <a:rPr lang="en-US" sz="1600" dirty="0" smtClean="0"/>
              <a:t>ABI/INFORM</a:t>
            </a:r>
          </a:p>
          <a:p>
            <a:pPr lvl="1" algn="just"/>
            <a:r>
              <a:rPr lang="en-US" sz="1600" dirty="0" smtClean="0"/>
              <a:t>ERIC</a:t>
            </a:r>
          </a:p>
          <a:p>
            <a:pPr lvl="1" algn="just"/>
            <a:r>
              <a:rPr lang="en-US" sz="1600" dirty="0" smtClean="0"/>
              <a:t>HEALTHROM</a:t>
            </a:r>
          </a:p>
          <a:p>
            <a:pPr lvl="1" algn="just"/>
            <a:r>
              <a:rPr lang="en-US" sz="1600" dirty="0" smtClean="0"/>
              <a:t>MEDLINE</a:t>
            </a:r>
          </a:p>
          <a:p>
            <a:pPr lvl="1" algn="just"/>
            <a:r>
              <a:rPr lang="en-US" sz="1600" dirty="0" smtClean="0"/>
              <a:t>CINAHL</a:t>
            </a:r>
            <a:endParaRPr lang="en-IN" sz="16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22</a:t>
            </a:fld>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Internet</a:t>
            </a:r>
            <a:endParaRPr lang="en-IN" dirty="0"/>
          </a:p>
        </p:txBody>
      </p:sp>
      <p:sp>
        <p:nvSpPr>
          <p:cNvPr id="3" name="Content Placeholder 2"/>
          <p:cNvSpPr>
            <a:spLocks noGrp="1"/>
          </p:cNvSpPr>
          <p:nvPr>
            <p:ph idx="1"/>
          </p:nvPr>
        </p:nvSpPr>
        <p:spPr/>
        <p:txBody>
          <a:bodyPr/>
          <a:lstStyle/>
          <a:p>
            <a:pPr algn="just"/>
            <a:r>
              <a:rPr lang="en-US" sz="2000" dirty="0" smtClean="0"/>
              <a:t>Important tool for finding published literature in books, journals and other resources.</a:t>
            </a:r>
          </a:p>
          <a:p>
            <a:pPr algn="just"/>
            <a:endParaRPr lang="en-US" sz="2000" dirty="0" smtClean="0"/>
          </a:p>
          <a:p>
            <a:pPr algn="just"/>
            <a:r>
              <a:rPr lang="en-US" sz="2000" dirty="0" smtClean="0"/>
              <a:t>Search is carried out through search engines like Google and Yahoo.</a:t>
            </a:r>
          </a:p>
          <a:p>
            <a:pPr algn="just"/>
            <a:endParaRPr lang="en-US" sz="2000" dirty="0" smtClean="0"/>
          </a:p>
          <a:p>
            <a:pPr algn="just"/>
            <a:r>
              <a:rPr lang="en-US" sz="2000" dirty="0" smtClean="0"/>
              <a:t>Internet search identifies all material in the database of a search engine that contains the specified keywords individually or in combination.</a:t>
            </a:r>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23</a:t>
            </a:fld>
            <a:endParaRPr lang="es-E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Reviewing the selected literature</a:t>
            </a:r>
            <a:endParaRPr lang="en-IN" sz="3600" dirty="0"/>
          </a:p>
        </p:txBody>
      </p:sp>
      <p:sp>
        <p:nvSpPr>
          <p:cNvPr id="3" name="Content Placeholder 2"/>
          <p:cNvSpPr>
            <a:spLocks noGrp="1"/>
          </p:cNvSpPr>
          <p:nvPr>
            <p:ph idx="1"/>
          </p:nvPr>
        </p:nvSpPr>
        <p:spPr/>
        <p:txBody>
          <a:bodyPr/>
          <a:lstStyle/>
          <a:p>
            <a:pPr algn="just"/>
            <a:r>
              <a:rPr lang="en-US" sz="2000" dirty="0" smtClean="0"/>
              <a:t>Examine the literature according to the following aspects:</a:t>
            </a:r>
          </a:p>
          <a:p>
            <a:pPr lvl="1" algn="just"/>
            <a:r>
              <a:rPr lang="en-US" sz="1600" dirty="0" smtClean="0"/>
              <a:t>Note whether the knowledge relevant to your theoretical framework has been confirmed beyond doubt.</a:t>
            </a:r>
          </a:p>
          <a:p>
            <a:pPr lvl="1" algn="just"/>
            <a:r>
              <a:rPr lang="en-US" sz="1600" dirty="0" smtClean="0"/>
              <a:t>Note the theories put forward, the criticisms of these and their basis, the methodologies adopted and the criticisms of them.</a:t>
            </a:r>
          </a:p>
          <a:p>
            <a:pPr lvl="1" algn="just"/>
            <a:r>
              <a:rPr lang="en-US" sz="1600" dirty="0" smtClean="0"/>
              <a:t>Examine to what extent the findings can be </a:t>
            </a:r>
            <a:r>
              <a:rPr lang="en-US" sz="1600" dirty="0" err="1" smtClean="0"/>
              <a:t>generalised</a:t>
            </a:r>
            <a:r>
              <a:rPr lang="en-US" sz="1600" dirty="0" smtClean="0"/>
              <a:t> to other situations.</a:t>
            </a:r>
          </a:p>
          <a:p>
            <a:pPr lvl="1" algn="just"/>
            <a:r>
              <a:rPr lang="en-US" sz="1600" dirty="0" smtClean="0"/>
              <a:t>Notice whether there are significant differences of opinion among researchers and give your opinion about the validity of these differences.</a:t>
            </a:r>
          </a:p>
          <a:p>
            <a:pPr lvl="1" algn="just"/>
            <a:r>
              <a:rPr lang="en-US" sz="1600" dirty="0" smtClean="0"/>
              <a:t>Ascertain the areas in which little or nothing is known – the gaps that exist in the body of knowledge.</a:t>
            </a:r>
            <a:endParaRPr lang="en-IN" sz="16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24</a:t>
            </a:fld>
            <a:endParaRPr lang="es-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Developing a theoretical framework</a:t>
            </a:r>
            <a:endParaRPr lang="en-IN" sz="4000" dirty="0"/>
          </a:p>
        </p:txBody>
      </p:sp>
      <p:sp>
        <p:nvSpPr>
          <p:cNvPr id="3" name="Content Placeholder 2"/>
          <p:cNvSpPr>
            <a:spLocks noGrp="1"/>
          </p:cNvSpPr>
          <p:nvPr>
            <p:ph idx="1"/>
          </p:nvPr>
        </p:nvSpPr>
        <p:spPr/>
        <p:txBody>
          <a:bodyPr/>
          <a:lstStyle/>
          <a:p>
            <a:pPr algn="just"/>
            <a:r>
              <a:rPr lang="en-US" sz="2000" dirty="0" smtClean="0"/>
              <a:t>By examining the literature you can understand that the problem has its roots in a number of theories developed from different perspectives.</a:t>
            </a:r>
          </a:p>
          <a:p>
            <a:pPr algn="just"/>
            <a:endParaRPr lang="en-US" sz="2000" dirty="0" smtClean="0"/>
          </a:p>
          <a:p>
            <a:pPr algn="just"/>
            <a:r>
              <a:rPr lang="en-US" sz="2000" dirty="0" smtClean="0"/>
              <a:t>The information obtained should be then sorted under </a:t>
            </a:r>
          </a:p>
          <a:p>
            <a:pPr lvl="1" algn="just"/>
            <a:r>
              <a:rPr lang="en-US" sz="1600" dirty="0" smtClean="0"/>
              <a:t>the main themes and theories</a:t>
            </a:r>
          </a:p>
          <a:p>
            <a:pPr lvl="1" algn="just"/>
            <a:r>
              <a:rPr lang="en-US" sz="1600" dirty="0" smtClean="0"/>
              <a:t>Highlighting agreements and disagreements among the authors</a:t>
            </a:r>
          </a:p>
          <a:p>
            <a:pPr lvl="1" algn="just"/>
            <a:r>
              <a:rPr lang="en-US" sz="1600" dirty="0" smtClean="0"/>
              <a:t>Identifying the unanswered questions or gaps.</a:t>
            </a:r>
          </a:p>
          <a:p>
            <a:pPr lvl="1" algn="just"/>
            <a:endParaRPr lang="en-US" sz="1600" dirty="0" smtClean="0"/>
          </a:p>
          <a:p>
            <a:pPr algn="just"/>
            <a:r>
              <a:rPr lang="en-US" sz="2000" dirty="0" smtClean="0"/>
              <a:t>The literature also deals with a number of aspects that have a direct or indirect bearing on the research topic.</a:t>
            </a:r>
          </a:p>
          <a:p>
            <a:pPr algn="just"/>
            <a:endParaRPr lang="en-US" sz="2000" dirty="0" smtClean="0"/>
          </a:p>
          <a:p>
            <a:pPr algn="just"/>
            <a:r>
              <a:rPr lang="en-US" sz="2000" dirty="0" smtClean="0"/>
              <a:t>These aspects can be used as a basis for developing the theoretical framework.</a:t>
            </a:r>
            <a:endParaRPr lang="en-US" sz="2000" dirty="0" smtClean="0"/>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25</a:t>
            </a:fld>
            <a:endParaRPr lang="es-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lgn="just"/>
            <a:r>
              <a:rPr lang="en-US" sz="2000" dirty="0" smtClean="0"/>
              <a:t>Literature pertinent to your study may deal with two types of information</a:t>
            </a:r>
          </a:p>
          <a:p>
            <a:pPr lvl="1" algn="just"/>
            <a:r>
              <a:rPr lang="en-US" sz="1600" dirty="0" smtClean="0"/>
              <a:t>Universal</a:t>
            </a:r>
          </a:p>
          <a:p>
            <a:pPr lvl="1" algn="just"/>
            <a:r>
              <a:rPr lang="en-US" sz="1600" dirty="0" smtClean="0"/>
              <a:t>More specific</a:t>
            </a:r>
            <a:endParaRPr lang="en-IN" sz="16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26</a:t>
            </a:fld>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Developing a conceptual frame work</a:t>
            </a:r>
            <a:endParaRPr lang="en-IN" sz="3600" dirty="0"/>
          </a:p>
        </p:txBody>
      </p:sp>
      <p:sp>
        <p:nvSpPr>
          <p:cNvPr id="3" name="Content Placeholder 2"/>
          <p:cNvSpPr>
            <a:spLocks noGrp="1"/>
          </p:cNvSpPr>
          <p:nvPr>
            <p:ph idx="1"/>
          </p:nvPr>
        </p:nvSpPr>
        <p:spPr/>
        <p:txBody>
          <a:bodyPr/>
          <a:lstStyle/>
          <a:p>
            <a:pPr algn="just"/>
            <a:r>
              <a:rPr lang="en-US" sz="2000" dirty="0" smtClean="0"/>
              <a:t>Conceptual framework is the basis of the research problem.</a:t>
            </a:r>
          </a:p>
          <a:p>
            <a:pPr algn="just"/>
            <a:endParaRPr lang="en-US" sz="2000" dirty="0" smtClean="0"/>
          </a:p>
          <a:p>
            <a:pPr algn="just"/>
            <a:r>
              <a:rPr lang="en-US" sz="2000" dirty="0" smtClean="0"/>
              <a:t>It focuses on the sections which become the basis of your study.</a:t>
            </a:r>
          </a:p>
          <a:p>
            <a:pPr algn="just"/>
            <a:endParaRPr lang="en-US" sz="2000" dirty="0" smtClean="0"/>
          </a:p>
          <a:p>
            <a:pPr algn="just"/>
            <a:r>
              <a:rPr lang="en-US" sz="2000" dirty="0" smtClean="0"/>
              <a:t>Conceptual framework describes the aspects selected from the theoretical framework</a:t>
            </a:r>
          </a:p>
          <a:p>
            <a:pPr algn="just"/>
            <a:endParaRPr lang="en-US" sz="2000" dirty="0" smtClean="0"/>
          </a:p>
          <a:p>
            <a:pPr algn="just"/>
            <a:r>
              <a:rPr lang="en-US" sz="2000" dirty="0" smtClean="0"/>
              <a:t>Conceptual framework is focused on indicators to measure the success or failure of the strategies to enhance community responsiveness.</a:t>
            </a:r>
          </a:p>
          <a:p>
            <a:pPr algn="just"/>
            <a:endParaRPr lang="en-US" sz="2000" dirty="0" smtClean="0"/>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27</a:t>
            </a:fld>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Writing about the literature reviewed</a:t>
            </a:r>
            <a:endParaRPr lang="en-IN" sz="4000" dirty="0"/>
          </a:p>
        </p:txBody>
      </p:sp>
      <p:sp>
        <p:nvSpPr>
          <p:cNvPr id="3" name="Content Placeholder 2"/>
          <p:cNvSpPr>
            <a:spLocks noGrp="1"/>
          </p:cNvSpPr>
          <p:nvPr>
            <p:ph idx="1"/>
          </p:nvPr>
        </p:nvSpPr>
        <p:spPr/>
        <p:txBody>
          <a:bodyPr/>
          <a:lstStyle/>
          <a:p>
            <a:pPr algn="just"/>
            <a:r>
              <a:rPr lang="en-US" sz="2000" dirty="0" smtClean="0"/>
              <a:t>Two broad functions</a:t>
            </a:r>
          </a:p>
          <a:p>
            <a:pPr lvl="1" algn="just"/>
            <a:r>
              <a:rPr lang="en-US" sz="1600" dirty="0" smtClean="0"/>
              <a:t>Provide a theoretical background to your study</a:t>
            </a:r>
          </a:p>
          <a:p>
            <a:pPr lvl="1" algn="just"/>
            <a:r>
              <a:rPr lang="en-US" sz="1600" dirty="0" err="1" smtClean="0"/>
              <a:t>Contextualise</a:t>
            </a:r>
            <a:r>
              <a:rPr lang="en-US" sz="1600" dirty="0" smtClean="0"/>
              <a:t> your findings in relation to the existing body of knowledge</a:t>
            </a:r>
          </a:p>
          <a:p>
            <a:pPr lvl="1" algn="just"/>
            <a:endParaRPr lang="en-US" sz="1600" dirty="0" smtClean="0"/>
          </a:p>
          <a:p>
            <a:pPr algn="just"/>
            <a:r>
              <a:rPr lang="en-US" sz="2000" dirty="0" smtClean="0"/>
              <a:t>Content of literature review should reflect these purposes.</a:t>
            </a:r>
          </a:p>
          <a:p>
            <a:pPr lvl="1" algn="just"/>
            <a:r>
              <a:rPr lang="en-US" sz="1600" dirty="0" smtClean="0"/>
              <a:t>Identify and describe various theories relevant to your field</a:t>
            </a:r>
          </a:p>
          <a:p>
            <a:pPr lvl="1" algn="just"/>
            <a:r>
              <a:rPr lang="en-US" sz="1600" dirty="0" smtClean="0"/>
              <a:t>Specify gaps in existing knowledge in the area</a:t>
            </a:r>
          </a:p>
          <a:p>
            <a:pPr lvl="1" algn="just"/>
            <a:r>
              <a:rPr lang="en-US" sz="1600" dirty="0" smtClean="0"/>
              <a:t>Recent advances in the area of study</a:t>
            </a:r>
          </a:p>
          <a:p>
            <a:pPr lvl="1" algn="just"/>
            <a:r>
              <a:rPr lang="en-US" sz="1600" dirty="0" smtClean="0"/>
              <a:t>Current trends</a:t>
            </a:r>
          </a:p>
          <a:p>
            <a:pPr lvl="1" algn="just"/>
            <a:r>
              <a:rPr lang="en-US" sz="1600" dirty="0" smtClean="0"/>
              <a:t>Integrate the results from your study with specific and relevant findings from the existing literature by comparing the two for confirmation or contradiction.</a:t>
            </a:r>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Contextualization of </a:t>
            </a:r>
            <a:r>
              <a:rPr lang="en-US" sz="4000" dirty="0" smtClean="0"/>
              <a:t>your findings</a:t>
            </a:r>
            <a:endParaRPr lang="en-IN" sz="4000" dirty="0"/>
          </a:p>
        </p:txBody>
      </p:sp>
      <p:sp>
        <p:nvSpPr>
          <p:cNvPr id="3" name="Content Placeholder 2"/>
          <p:cNvSpPr>
            <a:spLocks noGrp="1"/>
          </p:cNvSpPr>
          <p:nvPr>
            <p:ph idx="1"/>
          </p:nvPr>
        </p:nvSpPr>
        <p:spPr/>
        <p:txBody>
          <a:bodyPr/>
          <a:lstStyle/>
          <a:p>
            <a:pPr algn="just"/>
            <a:r>
              <a:rPr lang="en-US" sz="2000" dirty="0" smtClean="0"/>
              <a:t>For the contextualization of your findings wait till you are at the research report writing stage.</a:t>
            </a:r>
          </a:p>
          <a:p>
            <a:pPr algn="just"/>
            <a:r>
              <a:rPr lang="en-US" sz="2000" dirty="0" smtClean="0"/>
              <a:t>It requires you to systematically compare your findings with those made by others.</a:t>
            </a:r>
          </a:p>
          <a:p>
            <a:pPr algn="just"/>
            <a:endParaRPr lang="en-US" sz="2000" dirty="0" smtClean="0"/>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29</a:t>
            </a:fld>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IN" smtClean="0"/>
          </a:p>
        </p:txBody>
      </p:sp>
      <p:sp>
        <p:nvSpPr>
          <p:cNvPr id="27651" name="Content Placeholder 2"/>
          <p:cNvSpPr>
            <a:spLocks noGrp="1"/>
          </p:cNvSpPr>
          <p:nvPr>
            <p:ph idx="1"/>
          </p:nvPr>
        </p:nvSpPr>
        <p:spPr/>
        <p:txBody>
          <a:bodyPr/>
          <a:lstStyle/>
          <a:p>
            <a:pPr algn="just"/>
            <a:r>
              <a:rPr lang="en-IN" sz="2400" dirty="0" smtClean="0"/>
              <a:t>A research problem exists if the following conditions are met</a:t>
            </a:r>
          </a:p>
          <a:p>
            <a:pPr lvl="1" algn="just"/>
            <a:r>
              <a:rPr lang="en-IN" sz="2000" dirty="0" smtClean="0"/>
              <a:t>There must be an individual ‘I’ to whom the problem can be attributed. </a:t>
            </a:r>
          </a:p>
          <a:p>
            <a:pPr lvl="1" algn="just"/>
            <a:endParaRPr lang="en-IN" sz="2000" dirty="0"/>
          </a:p>
          <a:p>
            <a:pPr lvl="1" algn="just"/>
            <a:r>
              <a:rPr lang="en-IN" sz="2000" dirty="0" smtClean="0"/>
              <a:t>The individual occupies an environment ‘N’ defined by values of the uncontrolled variables, </a:t>
            </a:r>
            <a:r>
              <a:rPr lang="en-IN" sz="2000" dirty="0" err="1" smtClean="0"/>
              <a:t>Y</a:t>
            </a:r>
            <a:r>
              <a:rPr lang="en-IN" sz="2000" baseline="-25000" dirty="0" err="1" smtClean="0"/>
              <a:t>j</a:t>
            </a:r>
            <a:r>
              <a:rPr lang="en-IN" sz="2000" dirty="0" smtClean="0"/>
              <a:t>.</a:t>
            </a:r>
          </a:p>
          <a:p>
            <a:pPr lvl="1" algn="just"/>
            <a:endParaRPr lang="en-IN" sz="2000" dirty="0" smtClean="0"/>
          </a:p>
          <a:p>
            <a:pPr lvl="1" algn="just"/>
            <a:r>
              <a:rPr lang="en-IN" sz="2000" dirty="0" smtClean="0"/>
              <a:t>There must be </a:t>
            </a:r>
            <a:r>
              <a:rPr lang="en-IN" sz="2000" dirty="0" err="1" smtClean="0"/>
              <a:t>atleast</a:t>
            </a:r>
            <a:r>
              <a:rPr lang="en-IN" sz="2000" dirty="0" smtClean="0"/>
              <a:t> two courses of action C</a:t>
            </a:r>
            <a:r>
              <a:rPr lang="en-IN" sz="2000" baseline="-25000" dirty="0" smtClean="0"/>
              <a:t>1 </a:t>
            </a:r>
            <a:r>
              <a:rPr lang="en-IN" sz="2000" dirty="0" smtClean="0"/>
              <a:t>and C</a:t>
            </a:r>
            <a:r>
              <a:rPr lang="en-IN" sz="2000" baseline="-25000" dirty="0" smtClean="0"/>
              <a:t>2</a:t>
            </a:r>
            <a:r>
              <a:rPr lang="en-IN" sz="2000" dirty="0" smtClean="0"/>
              <a:t> to be pursued. </a:t>
            </a:r>
          </a:p>
          <a:p>
            <a:pPr lvl="1" algn="just"/>
            <a:endParaRPr lang="en-IN" sz="2000" dirty="0"/>
          </a:p>
          <a:p>
            <a:pPr lvl="1" algn="just"/>
            <a:r>
              <a:rPr lang="en-IN" sz="2000" dirty="0" smtClean="0"/>
              <a:t>Course of action is defined by one or more values of the controlled variables.</a:t>
            </a:r>
          </a:p>
        </p:txBody>
      </p:sp>
      <p:sp>
        <p:nvSpPr>
          <p:cNvPr id="4" name="Slide Number Placeholder 3"/>
          <p:cNvSpPr>
            <a:spLocks noGrp="1"/>
          </p:cNvSpPr>
          <p:nvPr>
            <p:ph type="sldNum" sz="quarter" idx="12"/>
          </p:nvPr>
        </p:nvSpPr>
        <p:spPr/>
        <p:txBody>
          <a:bodyPr/>
          <a:lstStyle/>
          <a:p>
            <a:fld id="{BF10DEE1-C06C-4EA1-8306-E8AC20467D69}" type="slidenum">
              <a:rPr lang="es-ES" smtClean="0"/>
              <a:pPr/>
              <a:t>3</a:t>
            </a:fld>
            <a:endParaRPr lang="es-E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Reproducibility</a:t>
            </a:r>
            <a:endParaRPr lang="en-IN" dirty="0"/>
          </a:p>
        </p:txBody>
      </p:sp>
      <p:sp>
        <p:nvSpPr>
          <p:cNvPr id="3" name="Content Placeholder 2"/>
          <p:cNvSpPr>
            <a:spLocks noGrp="1"/>
          </p:cNvSpPr>
          <p:nvPr>
            <p:ph idx="1"/>
          </p:nvPr>
        </p:nvSpPr>
        <p:spPr/>
        <p:txBody>
          <a:bodyPr/>
          <a:lstStyle/>
          <a:p>
            <a:pPr algn="just"/>
            <a:r>
              <a:rPr lang="en-IN" sz="2000" b="1" dirty="0" smtClean="0"/>
              <a:t>Reproducibility</a:t>
            </a:r>
            <a:r>
              <a:rPr lang="en-IN" sz="2000" dirty="0" smtClean="0"/>
              <a:t> is the ability of an entire </a:t>
            </a:r>
            <a:r>
              <a:rPr lang="en-IN" sz="2000" dirty="0" smtClean="0">
                <a:hlinkClick r:id="rId2" tooltip="Experiment"/>
              </a:rPr>
              <a:t>experiment</a:t>
            </a:r>
            <a:r>
              <a:rPr lang="en-IN" sz="2000" dirty="0" smtClean="0"/>
              <a:t> or study to be duplicated, either by the same researcher or by someone else working independently. </a:t>
            </a:r>
          </a:p>
          <a:p>
            <a:pPr algn="just"/>
            <a:endParaRPr lang="en-IN" sz="2000" dirty="0" smtClean="0"/>
          </a:p>
          <a:p>
            <a:pPr algn="just"/>
            <a:r>
              <a:rPr lang="en-IN" sz="2000" dirty="0" smtClean="0"/>
              <a:t>Reproducing an experiment is called </a:t>
            </a:r>
            <a:r>
              <a:rPr lang="en-IN" sz="2000" b="1" dirty="0" smtClean="0"/>
              <a:t>replicating</a:t>
            </a:r>
            <a:r>
              <a:rPr lang="en-IN" sz="2000" dirty="0" smtClean="0"/>
              <a:t> it.</a:t>
            </a:r>
          </a:p>
          <a:p>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30</a:t>
            </a:fld>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Reproducible research</a:t>
            </a:r>
            <a:endParaRPr lang="en-IN" dirty="0"/>
          </a:p>
        </p:txBody>
      </p:sp>
      <p:sp>
        <p:nvSpPr>
          <p:cNvPr id="3" name="Content Placeholder 2"/>
          <p:cNvSpPr>
            <a:spLocks noGrp="1"/>
          </p:cNvSpPr>
          <p:nvPr>
            <p:ph idx="1"/>
          </p:nvPr>
        </p:nvSpPr>
        <p:spPr/>
        <p:txBody>
          <a:bodyPr/>
          <a:lstStyle/>
          <a:p>
            <a:pPr algn="just"/>
            <a:r>
              <a:rPr lang="en-IN" sz="2000" dirty="0" smtClean="0"/>
              <a:t>It refers to the idea that the ultimate product of </a:t>
            </a:r>
            <a:r>
              <a:rPr lang="en-IN" sz="2000" dirty="0" smtClean="0">
                <a:hlinkClick r:id="rId2" tooltip="Academic research"/>
              </a:rPr>
              <a:t>academic research</a:t>
            </a:r>
            <a:r>
              <a:rPr lang="en-IN" sz="2000" dirty="0" smtClean="0"/>
              <a:t> is the paper along with the full computational environment used to produce the results in the paper such as the code, data, etc. that can be used to reproduce the results and create new work based on the research.</a:t>
            </a:r>
          </a:p>
          <a:p>
            <a:pPr algn="just"/>
            <a:endParaRPr lang="en-IN" sz="20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31</a:t>
            </a:fld>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en-IN" smtClean="0"/>
          </a:p>
        </p:txBody>
      </p:sp>
      <p:sp>
        <p:nvSpPr>
          <p:cNvPr id="28675" name="Content Placeholder 2"/>
          <p:cNvSpPr>
            <a:spLocks noGrp="1"/>
          </p:cNvSpPr>
          <p:nvPr>
            <p:ph idx="1"/>
          </p:nvPr>
        </p:nvSpPr>
        <p:spPr/>
        <p:txBody>
          <a:bodyPr/>
          <a:lstStyle/>
          <a:p>
            <a:pPr lvl="1" algn="just"/>
            <a:r>
              <a:rPr lang="en-US" sz="2000" dirty="0" smtClean="0"/>
              <a:t>There must be </a:t>
            </a:r>
            <a:r>
              <a:rPr lang="en-US" sz="2000" dirty="0" err="1" smtClean="0"/>
              <a:t>atleast</a:t>
            </a:r>
            <a:r>
              <a:rPr lang="en-US" sz="2000" dirty="0" smtClean="0"/>
              <a:t> two possible outcomes O</a:t>
            </a:r>
            <a:r>
              <a:rPr lang="en-US" sz="2000" baseline="-25000" dirty="0" smtClean="0"/>
              <a:t>1</a:t>
            </a:r>
            <a:r>
              <a:rPr lang="en-US" sz="2000" dirty="0" smtClean="0"/>
              <a:t> and O</a:t>
            </a:r>
            <a:r>
              <a:rPr lang="en-US" sz="2000" baseline="-25000" dirty="0" smtClean="0"/>
              <a:t>2</a:t>
            </a:r>
            <a:r>
              <a:rPr lang="en-US" sz="2000" dirty="0" smtClean="0"/>
              <a:t> of a course of action of which one should be preferable to the other.</a:t>
            </a:r>
          </a:p>
          <a:p>
            <a:pPr lvl="1" algn="just"/>
            <a:endParaRPr lang="en-US" sz="2000" dirty="0" smtClean="0"/>
          </a:p>
          <a:p>
            <a:pPr lvl="1" algn="just">
              <a:lnSpc>
                <a:spcPct val="150000"/>
              </a:lnSpc>
            </a:pPr>
            <a:r>
              <a:rPr lang="en-US" sz="2000" dirty="0" smtClean="0"/>
              <a:t>If </a:t>
            </a:r>
            <a:r>
              <a:rPr lang="en-US" sz="2000" b="1" i="1" dirty="0" smtClean="0"/>
              <a:t>P(</a:t>
            </a:r>
            <a:r>
              <a:rPr lang="en-US" sz="2000" b="1" i="1" dirty="0" err="1" smtClean="0"/>
              <a:t>Oj</a:t>
            </a:r>
            <a:r>
              <a:rPr lang="en-US" sz="2000" b="1" dirty="0" err="1" smtClean="0"/>
              <a:t>|</a:t>
            </a:r>
            <a:r>
              <a:rPr lang="en-US" sz="2000" b="1" i="1" dirty="0" err="1" smtClean="0"/>
              <a:t>I</a:t>
            </a:r>
            <a:r>
              <a:rPr lang="en-US" sz="2000" b="1" i="1" dirty="0" smtClean="0"/>
              <a:t>, </a:t>
            </a:r>
            <a:r>
              <a:rPr lang="en-US" sz="2000" b="1" i="1" dirty="0" err="1" smtClean="0"/>
              <a:t>Cj</a:t>
            </a:r>
            <a:r>
              <a:rPr lang="en-US" sz="2000" b="1" i="1" dirty="0" smtClean="0"/>
              <a:t>, N) </a:t>
            </a:r>
            <a:r>
              <a:rPr lang="en-US" sz="2000" dirty="0" smtClean="0"/>
              <a:t>represents the probability that an outcome</a:t>
            </a:r>
            <a:r>
              <a:rPr lang="en-US" sz="2000" i="1" dirty="0" smtClean="0"/>
              <a:t> </a:t>
            </a:r>
            <a:r>
              <a:rPr lang="en-US" sz="2000" b="1" i="1" dirty="0" err="1" smtClean="0"/>
              <a:t>Oj</a:t>
            </a:r>
            <a:r>
              <a:rPr lang="en-US" sz="2000" i="1" dirty="0" smtClean="0"/>
              <a:t>  </a:t>
            </a:r>
            <a:r>
              <a:rPr lang="en-US" sz="2000" dirty="0" smtClean="0"/>
              <a:t>will occur, if </a:t>
            </a:r>
            <a:r>
              <a:rPr lang="en-US" sz="2000" b="1" i="1" dirty="0" smtClean="0"/>
              <a:t>I</a:t>
            </a:r>
            <a:r>
              <a:rPr lang="en-US" sz="2000" i="1" dirty="0" smtClean="0"/>
              <a:t> </a:t>
            </a:r>
            <a:r>
              <a:rPr lang="en-US" sz="2000" dirty="0" smtClean="0"/>
              <a:t>select</a:t>
            </a:r>
            <a:r>
              <a:rPr lang="en-US" sz="2000" i="1" dirty="0" smtClean="0"/>
              <a:t> </a:t>
            </a:r>
            <a:r>
              <a:rPr lang="en-US" sz="2000" b="1" i="1" dirty="0" err="1" smtClean="0"/>
              <a:t>Cj</a:t>
            </a:r>
            <a:r>
              <a:rPr lang="en-US" sz="2000" b="1" i="1" dirty="0" smtClean="0"/>
              <a:t> </a:t>
            </a:r>
            <a:r>
              <a:rPr lang="en-US" sz="2000" i="1" dirty="0" smtClean="0"/>
              <a:t> </a:t>
            </a:r>
            <a:r>
              <a:rPr lang="en-US" sz="2000" dirty="0" smtClean="0"/>
              <a:t>in</a:t>
            </a:r>
            <a:r>
              <a:rPr lang="en-US" sz="2000" i="1" dirty="0" smtClean="0"/>
              <a:t> </a:t>
            </a:r>
            <a:r>
              <a:rPr lang="en-US" sz="2000" b="1" i="1" dirty="0" smtClean="0"/>
              <a:t>N</a:t>
            </a:r>
            <a:r>
              <a:rPr lang="en-US" sz="2000" i="1" dirty="0" smtClean="0"/>
              <a:t>, </a:t>
            </a:r>
            <a:r>
              <a:rPr lang="en-US" sz="2000" dirty="0" smtClean="0"/>
              <a:t>then </a:t>
            </a:r>
          </a:p>
          <a:p>
            <a:pPr lvl="1" algn="just">
              <a:lnSpc>
                <a:spcPct val="150000"/>
              </a:lnSpc>
              <a:buNone/>
            </a:pPr>
            <a:r>
              <a:rPr lang="en-US" sz="2000" dirty="0" smtClean="0"/>
              <a:t>     </a:t>
            </a:r>
            <a:r>
              <a:rPr lang="en-US" sz="2000" b="1" i="1" dirty="0" smtClean="0"/>
              <a:t>P(O1</a:t>
            </a:r>
            <a:r>
              <a:rPr lang="en-US" sz="2000" b="1" dirty="0" smtClean="0"/>
              <a:t>|</a:t>
            </a:r>
            <a:r>
              <a:rPr lang="en-US" sz="2000" b="1" i="1" dirty="0" smtClean="0"/>
              <a:t>I, C1, N) ≠ P(O1</a:t>
            </a:r>
            <a:r>
              <a:rPr lang="en-US" sz="2000" b="1" dirty="0" smtClean="0"/>
              <a:t>|</a:t>
            </a:r>
            <a:r>
              <a:rPr lang="en-US" sz="2000" b="1" i="1" dirty="0" smtClean="0"/>
              <a:t>I, C2, N) </a:t>
            </a:r>
          </a:p>
          <a:p>
            <a:pPr lvl="1" algn="just">
              <a:lnSpc>
                <a:spcPct val="150000"/>
              </a:lnSpc>
              <a:buFont typeface="Arial" pitchFamily="34" charset="0"/>
              <a:buChar char="•"/>
            </a:pPr>
            <a:r>
              <a:rPr lang="en-IN" sz="2000" dirty="0" smtClean="0"/>
              <a:t>The individual or the organisation can be said to have the problem only if ‘I’ does not know what course of action is best, i.e., ‘I’, must be in doubt about the solution.</a:t>
            </a:r>
          </a:p>
          <a:p>
            <a:pPr lvl="1" algn="just">
              <a:lnSpc>
                <a:spcPct val="150000"/>
              </a:lnSpc>
              <a:buNone/>
            </a:pPr>
            <a:endParaRPr lang="en-US" sz="2000" b="1" i="1"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4</a:t>
            </a:fld>
            <a:endParaRPr lang="es-E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Selecting the Problem</a:t>
            </a:r>
            <a:endParaRPr lang="en-IN" dirty="0" smtClean="0"/>
          </a:p>
        </p:txBody>
      </p:sp>
      <p:sp>
        <p:nvSpPr>
          <p:cNvPr id="29699" name="Content Placeholder 2"/>
          <p:cNvSpPr>
            <a:spLocks noGrp="1"/>
          </p:cNvSpPr>
          <p:nvPr>
            <p:ph idx="1"/>
          </p:nvPr>
        </p:nvSpPr>
        <p:spPr/>
        <p:txBody>
          <a:bodyPr/>
          <a:lstStyle/>
          <a:p>
            <a:r>
              <a:rPr lang="en-IN" sz="2000" dirty="0" smtClean="0">
                <a:solidFill>
                  <a:schemeClr val="tx1"/>
                </a:solidFill>
                <a:latin typeface="+mn-lt"/>
                <a:ea typeface="+mn-ea"/>
                <a:cs typeface="+mn-cs"/>
              </a:rPr>
              <a:t>The following </a:t>
            </a:r>
            <a:r>
              <a:rPr lang="en-IN" sz="2000" dirty="0">
                <a:solidFill>
                  <a:schemeClr val="tx1"/>
                </a:solidFill>
                <a:latin typeface="+mn-lt"/>
                <a:ea typeface="+mn-ea"/>
                <a:cs typeface="+mn-cs"/>
              </a:rPr>
              <a:t>points may be observed by a researcher in selecting a </a:t>
            </a:r>
            <a:r>
              <a:rPr lang="en-IN" sz="2000" dirty="0" smtClean="0">
                <a:solidFill>
                  <a:schemeClr val="tx1"/>
                </a:solidFill>
                <a:latin typeface="+mn-lt"/>
                <a:ea typeface="+mn-ea"/>
                <a:cs typeface="+mn-cs"/>
              </a:rPr>
              <a:t>research problem </a:t>
            </a:r>
            <a:r>
              <a:rPr lang="en-IN" sz="2000" dirty="0">
                <a:solidFill>
                  <a:schemeClr val="tx1"/>
                </a:solidFill>
                <a:latin typeface="+mn-lt"/>
                <a:ea typeface="+mn-ea"/>
                <a:cs typeface="+mn-cs"/>
              </a:rPr>
              <a:t>or a subject for research:</a:t>
            </a:r>
            <a:endParaRPr lang="en-US" sz="2000" dirty="0" smtClean="0"/>
          </a:p>
          <a:p>
            <a:pPr lvl="1" algn="just">
              <a:lnSpc>
                <a:spcPct val="150000"/>
              </a:lnSpc>
            </a:pPr>
            <a:r>
              <a:rPr lang="en-US" sz="1800" dirty="0" smtClean="0"/>
              <a:t>Subject which is overdone should not be normally chosen</a:t>
            </a:r>
          </a:p>
          <a:p>
            <a:pPr lvl="1" algn="just">
              <a:lnSpc>
                <a:spcPct val="150000"/>
              </a:lnSpc>
            </a:pPr>
            <a:r>
              <a:rPr lang="en-US" sz="1800" dirty="0" smtClean="0"/>
              <a:t>Controversial subject should not become the choice of an average researcher</a:t>
            </a:r>
          </a:p>
          <a:p>
            <a:pPr lvl="1" algn="just">
              <a:lnSpc>
                <a:spcPct val="150000"/>
              </a:lnSpc>
            </a:pPr>
            <a:r>
              <a:rPr lang="en-US" sz="1800" dirty="0" smtClean="0"/>
              <a:t>Too narrow or too vague problems should be avoided</a:t>
            </a:r>
          </a:p>
          <a:p>
            <a:pPr lvl="1" algn="just">
              <a:lnSpc>
                <a:spcPct val="150000"/>
              </a:lnSpc>
            </a:pPr>
            <a:r>
              <a:rPr lang="en-US" sz="1800" dirty="0" smtClean="0"/>
              <a:t>The subject selected for research should be familiar and feasible</a:t>
            </a:r>
          </a:p>
          <a:p>
            <a:pPr lvl="1" algn="just">
              <a:lnSpc>
                <a:spcPct val="150000"/>
              </a:lnSpc>
            </a:pPr>
            <a:r>
              <a:rPr lang="en-US" sz="1800" dirty="0" smtClean="0"/>
              <a:t>The importance of the subject, the qualifications and the training of a researcher, the costs involved and the time factor</a:t>
            </a:r>
          </a:p>
          <a:p>
            <a:pPr lvl="1" algn="just">
              <a:lnSpc>
                <a:spcPct val="150000"/>
              </a:lnSpc>
            </a:pPr>
            <a:r>
              <a:rPr lang="en-US" sz="1800" dirty="0" smtClean="0"/>
              <a:t>The selection of a problem must be preceded by a preliminary study</a:t>
            </a:r>
          </a:p>
          <a:p>
            <a:pPr lvl="1" algn="just"/>
            <a:endParaRPr lang="en-US" sz="1800" dirty="0" smtClean="0"/>
          </a:p>
        </p:txBody>
      </p:sp>
      <p:sp>
        <p:nvSpPr>
          <p:cNvPr id="4" name="Slide Number Placeholder 3"/>
          <p:cNvSpPr>
            <a:spLocks noGrp="1"/>
          </p:cNvSpPr>
          <p:nvPr>
            <p:ph type="sldNum" sz="quarter" idx="12"/>
          </p:nvPr>
        </p:nvSpPr>
        <p:spPr/>
        <p:txBody>
          <a:bodyPr/>
          <a:lstStyle/>
          <a:p>
            <a:fld id="{BF10DEE1-C06C-4EA1-8306-E8AC20467D69}" type="slidenum">
              <a:rPr lang="es-ES" smtClean="0"/>
              <a:pPr/>
              <a:t>5</a:t>
            </a:fld>
            <a:endParaRPr lang="es-E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288" y="188913"/>
            <a:ext cx="8229600" cy="981075"/>
          </a:xfrm>
        </p:spPr>
        <p:txBody>
          <a:bodyPr/>
          <a:lstStyle/>
          <a:p>
            <a:r>
              <a:rPr lang="en-IN" sz="4000" dirty="0" smtClean="0">
                <a:solidFill>
                  <a:schemeClr val="tx2"/>
                </a:solidFill>
                <a:latin typeface="+mj-lt"/>
                <a:ea typeface="+mj-ea"/>
                <a:cs typeface="+mj-cs"/>
              </a:rPr>
              <a:t>Necessity of Defining the Problem</a:t>
            </a:r>
            <a:endParaRPr lang="en-US" sz="4000" dirty="0">
              <a:solidFill>
                <a:schemeClr val="tx1"/>
              </a:solidFill>
            </a:endParaRPr>
          </a:p>
        </p:txBody>
      </p:sp>
      <p:sp>
        <p:nvSpPr>
          <p:cNvPr id="106499" name="Rectangle 3"/>
          <p:cNvSpPr>
            <a:spLocks noGrp="1" noChangeArrowheads="1"/>
          </p:cNvSpPr>
          <p:nvPr>
            <p:ph type="body" idx="1"/>
          </p:nvPr>
        </p:nvSpPr>
        <p:spPr/>
        <p:txBody>
          <a:bodyPr/>
          <a:lstStyle/>
          <a:p>
            <a:pPr algn="just"/>
            <a:r>
              <a:rPr lang="en-US" sz="2000" dirty="0" smtClean="0"/>
              <a:t>The problem to be investigated must be defined unambiguously</a:t>
            </a:r>
          </a:p>
          <a:p>
            <a:pPr algn="just"/>
            <a:r>
              <a:rPr lang="en-US" sz="2000" dirty="0" smtClean="0"/>
              <a:t>An ill-defined problem may create hurdles</a:t>
            </a:r>
          </a:p>
          <a:p>
            <a:pPr lvl="1" algn="just"/>
            <a:r>
              <a:rPr lang="en-US" sz="1800" b="1" dirty="0" smtClean="0"/>
              <a:t>The following questions may arise</a:t>
            </a:r>
            <a:r>
              <a:rPr lang="en-US" sz="1800" dirty="0" smtClean="0"/>
              <a:t>:</a:t>
            </a:r>
          </a:p>
          <a:p>
            <a:pPr marL="1371600" lvl="2" indent="-457200" algn="just">
              <a:buFont typeface="+mj-lt"/>
              <a:buAutoNum type="arabicPeriod"/>
            </a:pPr>
            <a:r>
              <a:rPr lang="en-US" sz="1800" dirty="0" smtClean="0"/>
              <a:t>What data are to be collected? </a:t>
            </a:r>
          </a:p>
          <a:p>
            <a:pPr marL="1371600" lvl="2" indent="-457200" algn="just">
              <a:buFont typeface="+mj-lt"/>
              <a:buAutoNum type="arabicPeriod"/>
            </a:pPr>
            <a:r>
              <a:rPr lang="en-US" sz="1800" dirty="0" smtClean="0"/>
              <a:t>What characteristics of data are relevant and need to be studied? </a:t>
            </a:r>
          </a:p>
          <a:p>
            <a:pPr marL="1371600" lvl="2" indent="-457200" algn="just">
              <a:buFont typeface="+mj-lt"/>
              <a:buAutoNum type="arabicPeriod"/>
            </a:pPr>
            <a:r>
              <a:rPr lang="en-US" sz="1800" dirty="0" smtClean="0"/>
              <a:t>What relations are to be explored?</a:t>
            </a:r>
          </a:p>
          <a:p>
            <a:pPr marL="1371600" lvl="2" indent="-457200" algn="just">
              <a:buFont typeface="+mj-lt"/>
              <a:buAutoNum type="arabicPeriod"/>
            </a:pPr>
            <a:r>
              <a:rPr lang="en-US" sz="1800" dirty="0" smtClean="0"/>
              <a:t>What techniques are to be used for the purpose?</a:t>
            </a:r>
          </a:p>
          <a:p>
            <a:pPr algn="just">
              <a:lnSpc>
                <a:spcPct val="150000"/>
              </a:lnSpc>
            </a:pPr>
            <a:r>
              <a:rPr lang="en-US" sz="2000" dirty="0" smtClean="0"/>
              <a:t>Defining a research problem properly is a prerequisite for any study</a:t>
            </a:r>
          </a:p>
          <a:p>
            <a:pPr algn="just">
              <a:lnSpc>
                <a:spcPct val="150000"/>
              </a:lnSpc>
            </a:pPr>
            <a:r>
              <a:rPr lang="en-US" sz="2000" dirty="0" smtClean="0"/>
              <a:t>Formulation of a problem is often more essential than its solution</a:t>
            </a:r>
          </a:p>
          <a:p>
            <a:endParaRPr lang="en-US" sz="2000" dirty="0"/>
          </a:p>
        </p:txBody>
      </p:sp>
      <p:sp>
        <p:nvSpPr>
          <p:cNvPr id="6" name="Slide Number Placeholder 5"/>
          <p:cNvSpPr>
            <a:spLocks noGrp="1"/>
          </p:cNvSpPr>
          <p:nvPr>
            <p:ph type="sldNum" sz="quarter" idx="12"/>
          </p:nvPr>
        </p:nvSpPr>
        <p:spPr/>
        <p:txBody>
          <a:bodyPr/>
          <a:lstStyle/>
          <a:p>
            <a:fld id="{BF10DEE1-C06C-4EA1-8306-E8AC20467D69}" type="slidenum">
              <a:rPr lang="es-ES" smtClean="0"/>
              <a:pPr/>
              <a:t>6</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395288" y="188913"/>
            <a:ext cx="8229600" cy="981075"/>
          </a:xfrm>
        </p:spPr>
        <p:txBody>
          <a:bodyPr/>
          <a:lstStyle/>
          <a:p>
            <a:r>
              <a:rPr lang="en-US" sz="4000" dirty="0" smtClean="0"/>
              <a:t>Technique involved in Defining a Problem</a:t>
            </a:r>
            <a:endParaRPr lang="en-US" sz="4000" dirty="0">
              <a:solidFill>
                <a:schemeClr val="tx1"/>
              </a:solidFill>
            </a:endParaRPr>
          </a:p>
        </p:txBody>
      </p:sp>
      <p:sp>
        <p:nvSpPr>
          <p:cNvPr id="137219" name="Rectangle 3"/>
          <p:cNvSpPr>
            <a:spLocks noGrp="1" noChangeArrowheads="1"/>
          </p:cNvSpPr>
          <p:nvPr>
            <p:ph type="body" idx="1"/>
          </p:nvPr>
        </p:nvSpPr>
        <p:spPr/>
        <p:txBody>
          <a:bodyPr/>
          <a:lstStyle/>
          <a:p>
            <a:pPr marL="571500" indent="-571500">
              <a:lnSpc>
                <a:spcPct val="150000"/>
              </a:lnSpc>
              <a:buFont typeface="Arial" pitchFamily="34" charset="0"/>
              <a:buChar char="•"/>
            </a:pPr>
            <a:r>
              <a:rPr lang="en-US" sz="2000" dirty="0" smtClean="0"/>
              <a:t>Statement of the problem in a general way</a:t>
            </a:r>
          </a:p>
          <a:p>
            <a:pPr marL="971550" lvl="1" indent="-571500">
              <a:lnSpc>
                <a:spcPct val="150000"/>
              </a:lnSpc>
              <a:buFont typeface="Arial" pitchFamily="34" charset="0"/>
              <a:buChar char="•"/>
            </a:pPr>
            <a:r>
              <a:rPr lang="en-US" sz="1600" dirty="0" smtClean="0"/>
              <a:t>Keep a practical concern, scientific or intellectual interest.</a:t>
            </a:r>
          </a:p>
          <a:p>
            <a:pPr marL="971550" lvl="1" indent="-571500">
              <a:lnSpc>
                <a:spcPct val="150000"/>
              </a:lnSpc>
              <a:buFont typeface="Arial" pitchFamily="34" charset="0"/>
              <a:buChar char="•"/>
            </a:pPr>
            <a:r>
              <a:rPr lang="en-US" sz="1600" dirty="0" smtClean="0"/>
              <a:t>For social research undertake a preliminary survey called pilot survey.</a:t>
            </a:r>
          </a:p>
          <a:p>
            <a:pPr marL="571500" indent="-571500">
              <a:lnSpc>
                <a:spcPct val="150000"/>
              </a:lnSpc>
              <a:buFont typeface="Arial" pitchFamily="34" charset="0"/>
              <a:buChar char="•"/>
            </a:pPr>
            <a:r>
              <a:rPr lang="en-US" sz="2000" dirty="0" smtClean="0"/>
              <a:t>Understanding the nature of the problem</a:t>
            </a:r>
          </a:p>
          <a:p>
            <a:pPr marL="971550" lvl="1" indent="-571500">
              <a:lnSpc>
                <a:spcPct val="150000"/>
              </a:lnSpc>
              <a:buFont typeface="Arial" pitchFamily="34" charset="0"/>
              <a:buChar char="•"/>
            </a:pPr>
            <a:r>
              <a:rPr lang="en-US" sz="1600" dirty="0" smtClean="0"/>
              <a:t>Discuss with those who first raised the problem</a:t>
            </a:r>
          </a:p>
          <a:p>
            <a:pPr marL="971550" lvl="1" indent="-571500">
              <a:lnSpc>
                <a:spcPct val="150000"/>
              </a:lnSpc>
              <a:buFont typeface="Arial" pitchFamily="34" charset="0"/>
              <a:buChar char="•"/>
            </a:pPr>
            <a:r>
              <a:rPr lang="en-US" sz="1600" dirty="0" smtClean="0"/>
              <a:t>Consider all the points constituted the problem statement</a:t>
            </a:r>
          </a:p>
          <a:p>
            <a:pPr marL="571500" indent="-571500">
              <a:lnSpc>
                <a:spcPct val="150000"/>
              </a:lnSpc>
              <a:buFont typeface="Arial" pitchFamily="34" charset="0"/>
              <a:buChar char="•"/>
            </a:pPr>
            <a:r>
              <a:rPr lang="en-US" sz="2000" dirty="0" smtClean="0"/>
              <a:t>Surveying the available literature</a:t>
            </a:r>
          </a:p>
          <a:p>
            <a:pPr marL="971550" lvl="1" indent="-571500">
              <a:lnSpc>
                <a:spcPct val="150000"/>
              </a:lnSpc>
              <a:buFont typeface="Arial" pitchFamily="34" charset="0"/>
              <a:buChar char="•"/>
            </a:pPr>
            <a:r>
              <a:rPr lang="en-US" sz="1600" dirty="0" smtClean="0"/>
              <a:t>Examine all available literature concerning the problem</a:t>
            </a:r>
          </a:p>
          <a:p>
            <a:pPr marL="971550" lvl="1" indent="-571500">
              <a:lnSpc>
                <a:spcPct val="150000"/>
              </a:lnSpc>
              <a:buFont typeface="Arial" pitchFamily="34" charset="0"/>
              <a:buChar char="•"/>
            </a:pPr>
            <a:r>
              <a:rPr lang="en-US" sz="1600" dirty="0" smtClean="0"/>
              <a:t>Review the research already undertaken on related problems</a:t>
            </a:r>
          </a:p>
          <a:p>
            <a:pPr>
              <a:buFont typeface="Arial" pitchFamily="34" charset="0"/>
              <a:buChar char="•"/>
            </a:pPr>
            <a:endParaRPr lang="en-US" sz="2000" dirty="0"/>
          </a:p>
        </p:txBody>
      </p:sp>
      <p:sp>
        <p:nvSpPr>
          <p:cNvPr id="6" name="Slide Number Placeholder 5"/>
          <p:cNvSpPr>
            <a:spLocks noGrp="1"/>
          </p:cNvSpPr>
          <p:nvPr>
            <p:ph type="sldNum" sz="quarter" idx="12"/>
          </p:nvPr>
        </p:nvSpPr>
        <p:spPr/>
        <p:txBody>
          <a:bodyPr/>
          <a:lstStyle/>
          <a:p>
            <a:fld id="{BF10DEE1-C06C-4EA1-8306-E8AC20467D69}" type="slidenum">
              <a:rPr lang="es-ES" smtClean="0"/>
              <a:pPr/>
              <a:t>7</a:t>
            </a:fld>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395288" y="188913"/>
            <a:ext cx="8229600" cy="981075"/>
          </a:xfrm>
        </p:spPr>
        <p:txBody>
          <a:bodyPr/>
          <a:lstStyle/>
          <a:p>
            <a:endParaRPr lang="en-US">
              <a:solidFill>
                <a:schemeClr val="tx1"/>
              </a:solidFill>
            </a:endParaRPr>
          </a:p>
        </p:txBody>
      </p:sp>
      <p:sp>
        <p:nvSpPr>
          <p:cNvPr id="138243" name="Rectangle 3"/>
          <p:cNvSpPr>
            <a:spLocks noGrp="1" noChangeArrowheads="1"/>
          </p:cNvSpPr>
          <p:nvPr>
            <p:ph type="body" idx="1"/>
          </p:nvPr>
        </p:nvSpPr>
        <p:spPr/>
        <p:txBody>
          <a:bodyPr/>
          <a:lstStyle/>
          <a:p>
            <a:pPr marL="571500" indent="-571500">
              <a:lnSpc>
                <a:spcPct val="150000"/>
              </a:lnSpc>
              <a:buFont typeface="Arial" pitchFamily="34" charset="0"/>
              <a:buChar char="•"/>
            </a:pPr>
            <a:r>
              <a:rPr lang="en-US" sz="2000" dirty="0" smtClean="0"/>
              <a:t>Developing the ideas through discussions</a:t>
            </a:r>
          </a:p>
          <a:p>
            <a:pPr marL="971550" lvl="1" indent="-571500">
              <a:lnSpc>
                <a:spcPct val="150000"/>
              </a:lnSpc>
              <a:buFont typeface="Arial" pitchFamily="34" charset="0"/>
              <a:buChar char="•"/>
            </a:pPr>
            <a:r>
              <a:rPr lang="en-US" sz="1600" dirty="0" smtClean="0"/>
              <a:t>Experience survey</a:t>
            </a:r>
          </a:p>
          <a:p>
            <a:pPr marL="571500" indent="-571500">
              <a:lnSpc>
                <a:spcPct val="150000"/>
              </a:lnSpc>
              <a:buFont typeface="Arial" pitchFamily="34" charset="0"/>
              <a:buChar char="•"/>
            </a:pPr>
            <a:r>
              <a:rPr lang="en-US" sz="2000" dirty="0" smtClean="0"/>
              <a:t>Rephrasing the research problem</a:t>
            </a:r>
          </a:p>
          <a:p>
            <a:pPr lvl="1"/>
            <a:r>
              <a:rPr lang="en-IN" sz="1600" dirty="0" smtClean="0">
                <a:solidFill>
                  <a:schemeClr val="tx1"/>
                </a:solidFill>
                <a:latin typeface="+mn-lt"/>
                <a:cs typeface="+mn-cs"/>
              </a:rPr>
              <a:t>Put the </a:t>
            </a:r>
            <a:r>
              <a:rPr lang="en-IN" sz="1600" dirty="0">
                <a:solidFill>
                  <a:schemeClr val="tx1"/>
                </a:solidFill>
                <a:latin typeface="+mn-lt"/>
                <a:cs typeface="+mn-cs"/>
              </a:rPr>
              <a:t>research problem in as specific terms as </a:t>
            </a:r>
            <a:r>
              <a:rPr lang="en-IN" sz="1600" dirty="0" smtClean="0">
                <a:solidFill>
                  <a:schemeClr val="tx1"/>
                </a:solidFill>
                <a:latin typeface="+mn-lt"/>
                <a:cs typeface="+mn-cs"/>
              </a:rPr>
              <a:t>possible.</a:t>
            </a:r>
            <a:endParaRPr lang="en-US" sz="2000" dirty="0"/>
          </a:p>
        </p:txBody>
      </p:sp>
      <p:sp>
        <p:nvSpPr>
          <p:cNvPr id="6" name="Slide Number Placeholder 5"/>
          <p:cNvSpPr>
            <a:spLocks noGrp="1"/>
          </p:cNvSpPr>
          <p:nvPr>
            <p:ph type="sldNum" sz="quarter" idx="12"/>
          </p:nvPr>
        </p:nvSpPr>
        <p:spPr/>
        <p:txBody>
          <a:bodyPr/>
          <a:lstStyle/>
          <a:p>
            <a:fld id="{BF10DEE1-C06C-4EA1-8306-E8AC20467D69}"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lnSpc>
                <a:spcPct val="150000"/>
              </a:lnSpc>
            </a:pPr>
            <a:r>
              <a:rPr lang="en-US" sz="2000" dirty="0" smtClean="0"/>
              <a:t>The following points must also be observed while defining a research problem:</a:t>
            </a:r>
          </a:p>
          <a:p>
            <a:pPr lvl="1" algn="just">
              <a:lnSpc>
                <a:spcPct val="150000"/>
              </a:lnSpc>
            </a:pPr>
            <a:r>
              <a:rPr lang="en-US" sz="1800" dirty="0" smtClean="0"/>
              <a:t>Technical terms and words or phrases should be clearly defined</a:t>
            </a:r>
          </a:p>
          <a:p>
            <a:pPr lvl="1"/>
            <a:r>
              <a:rPr lang="en-US" sz="1800" dirty="0" smtClean="0"/>
              <a:t>Basic assumptions or postulates </a:t>
            </a:r>
            <a:r>
              <a:rPr lang="en-IN" sz="1800" dirty="0">
                <a:solidFill>
                  <a:schemeClr val="tx1"/>
                </a:solidFill>
                <a:latin typeface="+mn-lt"/>
                <a:ea typeface="+mn-ea"/>
                <a:cs typeface="+mn-cs"/>
              </a:rPr>
              <a:t>should be </a:t>
            </a:r>
            <a:r>
              <a:rPr lang="en-IN" sz="1800" dirty="0" smtClean="0">
                <a:solidFill>
                  <a:schemeClr val="tx1"/>
                </a:solidFill>
                <a:latin typeface="+mn-lt"/>
                <a:ea typeface="+mn-ea"/>
                <a:cs typeface="+mn-cs"/>
              </a:rPr>
              <a:t>clearly stated</a:t>
            </a:r>
            <a:r>
              <a:rPr lang="en-IN" sz="1800" dirty="0">
                <a:solidFill>
                  <a:schemeClr val="tx1"/>
                </a:solidFill>
                <a:latin typeface="+mn-lt"/>
                <a:ea typeface="+mn-ea"/>
                <a:cs typeface="+mn-cs"/>
              </a:rPr>
              <a:t>.</a:t>
            </a:r>
            <a:endParaRPr lang="en-US" sz="1800" dirty="0" smtClean="0"/>
          </a:p>
          <a:p>
            <a:pPr lvl="1" algn="just">
              <a:lnSpc>
                <a:spcPct val="150000"/>
              </a:lnSpc>
            </a:pPr>
            <a:r>
              <a:rPr lang="en-US" sz="1800" dirty="0" smtClean="0"/>
              <a:t>The criteria for the selection of the problem should be provided</a:t>
            </a:r>
          </a:p>
          <a:p>
            <a:pPr lvl="1" algn="just">
              <a:lnSpc>
                <a:spcPct val="150000"/>
              </a:lnSpc>
            </a:pPr>
            <a:r>
              <a:rPr lang="en-US" sz="1800" dirty="0" smtClean="0"/>
              <a:t>The suitability of the time-period and the sources of data must be considered.</a:t>
            </a:r>
          </a:p>
          <a:p>
            <a:pPr lvl="1" algn="just">
              <a:lnSpc>
                <a:spcPct val="150000"/>
              </a:lnSpc>
            </a:pPr>
            <a:r>
              <a:rPr lang="en-US" sz="1800" dirty="0" smtClean="0"/>
              <a:t>The scope of the investigation or the limits must be mentioned explicitly.</a:t>
            </a:r>
          </a:p>
          <a:p>
            <a:endParaRPr lang="en-IN" sz="2400" dirty="0"/>
          </a:p>
        </p:txBody>
      </p:sp>
      <p:sp>
        <p:nvSpPr>
          <p:cNvPr id="4" name="Slide Number Placeholder 3"/>
          <p:cNvSpPr>
            <a:spLocks noGrp="1"/>
          </p:cNvSpPr>
          <p:nvPr>
            <p:ph type="sldNum" sz="quarter" idx="12"/>
          </p:nvPr>
        </p:nvSpPr>
        <p:spPr/>
        <p:txBody>
          <a:bodyPr/>
          <a:lstStyle/>
          <a:p>
            <a:fld id="{BF10DEE1-C06C-4EA1-8306-E8AC20467D69}" type="slidenum">
              <a:rPr lang="es-ES" smtClean="0"/>
              <a:pPr/>
              <a:t>9</a:t>
            </a:fld>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5088</TotalTime>
  <Words>1829</Words>
  <Application>Microsoft Office PowerPoint</Application>
  <PresentationFormat>On-screen Show (4:3)</PresentationFormat>
  <Paragraphs>252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Diseño predeterminado</vt:lpstr>
      <vt:lpstr>What is a research problem?</vt:lpstr>
      <vt:lpstr>What is a research problem?</vt:lpstr>
      <vt:lpstr>Slide 3</vt:lpstr>
      <vt:lpstr>Slide 4</vt:lpstr>
      <vt:lpstr>Selecting the Problem</vt:lpstr>
      <vt:lpstr>Necessity of Defining the Problem</vt:lpstr>
      <vt:lpstr>Technique involved in Defining a Problem</vt:lpstr>
      <vt:lpstr>Slide 8</vt:lpstr>
      <vt:lpstr>Slide 9</vt:lpstr>
      <vt:lpstr>Literature Review</vt:lpstr>
      <vt:lpstr>Functions of literature review</vt:lpstr>
      <vt:lpstr>Contd..</vt:lpstr>
      <vt:lpstr>Bring clarity and focus to your research problem</vt:lpstr>
      <vt:lpstr>Improving your research methodology</vt:lpstr>
      <vt:lpstr>Broadening your knowledge base in your research area</vt:lpstr>
      <vt:lpstr>Enabling you to contextualize your findings</vt:lpstr>
      <vt:lpstr>Steps involved in literature review</vt:lpstr>
      <vt:lpstr>Searching for the existing literature</vt:lpstr>
      <vt:lpstr>Books </vt:lpstr>
      <vt:lpstr>Contd…</vt:lpstr>
      <vt:lpstr>Journals</vt:lpstr>
      <vt:lpstr>Slide 22</vt:lpstr>
      <vt:lpstr>The Internet</vt:lpstr>
      <vt:lpstr>Reviewing the selected literature</vt:lpstr>
      <vt:lpstr>Developing a theoretical framework</vt:lpstr>
      <vt:lpstr>Contd…</vt:lpstr>
      <vt:lpstr>Developing a conceptual frame work</vt:lpstr>
      <vt:lpstr>Writing about the literature reviewed</vt:lpstr>
      <vt:lpstr>Contextualization of your findings</vt:lpstr>
      <vt:lpstr>Reproducibility</vt:lpstr>
      <vt:lpstr>Reproducible research</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csfac113</cp:lastModifiedBy>
  <cp:revision>713</cp:revision>
  <dcterms:created xsi:type="dcterms:W3CDTF">2010-05-23T14:28:12Z</dcterms:created>
  <dcterms:modified xsi:type="dcterms:W3CDTF">2016-08-17T06:28:03Z</dcterms:modified>
</cp:coreProperties>
</file>