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51"/>
  </p:notesMasterIdLst>
  <p:handoutMasterIdLst>
    <p:handoutMasterId r:id="rId52"/>
  </p:handoutMasterIdLst>
  <p:sldIdLst>
    <p:sldId id="258" r:id="rId3"/>
    <p:sldId id="259" r:id="rId4"/>
    <p:sldId id="262" r:id="rId5"/>
    <p:sldId id="260" r:id="rId6"/>
    <p:sldId id="263" r:id="rId7"/>
    <p:sldId id="261"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0" r:id="rId24"/>
    <p:sldId id="281" r:id="rId25"/>
    <p:sldId id="279" r:id="rId26"/>
    <p:sldId id="282" r:id="rId27"/>
    <p:sldId id="283" r:id="rId28"/>
    <p:sldId id="284" r:id="rId29"/>
    <p:sldId id="285" r:id="rId30"/>
    <p:sldId id="286" r:id="rId31"/>
    <p:sldId id="305" r:id="rId32"/>
    <p:sldId id="287" r:id="rId33"/>
    <p:sldId id="288" r:id="rId34"/>
    <p:sldId id="289" r:id="rId35"/>
    <p:sldId id="290" r:id="rId36"/>
    <p:sldId id="291" r:id="rId37"/>
    <p:sldId id="292" r:id="rId38"/>
    <p:sldId id="293" r:id="rId39"/>
    <p:sldId id="294" r:id="rId40"/>
    <p:sldId id="295" r:id="rId41"/>
    <p:sldId id="296" r:id="rId42"/>
    <p:sldId id="297" r:id="rId43"/>
    <p:sldId id="306" r:id="rId44"/>
    <p:sldId id="307" r:id="rId45"/>
    <p:sldId id="308" r:id="rId46"/>
    <p:sldId id="298" r:id="rId47"/>
    <p:sldId id="299" r:id="rId48"/>
    <p:sldId id="300" r:id="rId49"/>
    <p:sldId id="301"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3" d="100"/>
          <a:sy n="53" d="100"/>
        </p:scale>
        <p:origin x="-96" y="-30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B6FE8C-117D-48F4-B721-BAAAB095A337}" type="datetimeFigureOut">
              <a:rPr lang="en-US" smtClean="0"/>
              <a:pPr/>
              <a:t>11/7/2016</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IN" smtClean="0"/>
              <a:t>Prepared By: Amel Austine, AP-CSED</a:t>
            </a:r>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AC3108-D7EC-4C81-A27F-2C5811914746}" type="slidenum">
              <a:rPr lang="en-IN" smtClean="0"/>
              <a:pPr/>
              <a:t>‹#›</a:t>
            </a:fld>
            <a:endParaRPr lang="en-IN"/>
          </a:p>
        </p:txBody>
      </p:sp>
    </p:spTree>
    <p:extLst>
      <p:ext uri="{BB962C8B-B14F-4D97-AF65-F5344CB8AC3E}">
        <p14:creationId xmlns="" xmlns:p14="http://schemas.microsoft.com/office/powerpoint/2010/main" val="295972386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C7BA63-4029-4DAF-A8C0-A9FBD4071ECD}" type="datetimeFigureOut">
              <a:rPr lang="en-US" smtClean="0"/>
              <a:pPr/>
              <a:t>11/7/2016</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IN" smtClean="0"/>
              <a:t>Prepared By: Amel Austine, AP-CSED</a:t>
            </a:r>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6E36EB-D386-45B5-8780-A1E364E53495}" type="slidenum">
              <a:rPr lang="en-IN" smtClean="0"/>
              <a:pPr/>
              <a:t>‹#›</a:t>
            </a:fld>
            <a:endParaRPr lang="en-IN"/>
          </a:p>
        </p:txBody>
      </p:sp>
    </p:spTree>
    <p:extLst>
      <p:ext uri="{BB962C8B-B14F-4D97-AF65-F5344CB8AC3E}">
        <p14:creationId xmlns="" xmlns:p14="http://schemas.microsoft.com/office/powerpoint/2010/main" val="158981128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48E32C-0DA6-4BFF-9F8D-8B2D6FF47333}"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3E8F1B-DF9C-4C86-ADA7-67C891E18B3A}"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5A10A5-F00F-4110-A7C7-991033E35ACC}"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646878E-8F31-417D-97DA-87A346CF63BD}" type="datetime1">
              <a:rPr lang="en-US" smtClean="0"/>
              <a:pPr/>
              <a:t>11/7/2016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Dept. of CSE, VJCET</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3B6FA08-6819-49B2-8A13-083785B398D3}" type="datetime1">
              <a:rPr lang="en-US" smtClean="0"/>
              <a:pPr/>
              <a:t>11/7/2016</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r>
              <a:rPr lang="en-US" smtClean="0"/>
              <a:t>Dept. of CSE, VJCET</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D1D806C-86CC-4694-A7C2-4D19CB4AE414}" type="datetime1">
              <a:rPr lang="en-US" smtClean="0"/>
              <a:pPr/>
              <a:t>11/7/2016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Dept. of CSE, VJCET</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35BE5DA-D25D-4008-BF17-781513E0A1AB}" type="datetime1">
              <a:rPr lang="en-US" smtClean="0"/>
              <a:pPr/>
              <a:t>11/7/2016</a:t>
            </a:fld>
            <a:endParaRPr lang="en-US"/>
          </a:p>
        </p:txBody>
      </p:sp>
      <p:sp>
        <p:nvSpPr>
          <p:cNvPr id="6" name="Footer Placeholder 5"/>
          <p:cNvSpPr>
            <a:spLocks noGrp="1"/>
          </p:cNvSpPr>
          <p:nvPr>
            <p:ph type="ftr" sz="quarter" idx="11"/>
          </p:nvPr>
        </p:nvSpPr>
        <p:spPr/>
        <p:txBody>
          <a:bodyPr/>
          <a:lstStyle/>
          <a:p>
            <a:r>
              <a:rPr lang="en-US" smtClean="0"/>
              <a:t>Dept. of CSE, VJCET</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FF3A512-3D39-438F-85BF-4B9E93934D78}" type="datetime1">
              <a:rPr lang="en-US" smtClean="0"/>
              <a:pPr/>
              <a:t>11/7/2016</a:t>
            </a:fld>
            <a:endParaRPr lang="en-US"/>
          </a:p>
        </p:txBody>
      </p:sp>
      <p:sp>
        <p:nvSpPr>
          <p:cNvPr id="8" name="Footer Placeholder 7"/>
          <p:cNvSpPr>
            <a:spLocks noGrp="1"/>
          </p:cNvSpPr>
          <p:nvPr>
            <p:ph type="ftr" sz="quarter" idx="11"/>
          </p:nvPr>
        </p:nvSpPr>
        <p:spPr/>
        <p:txBody>
          <a:bodyPr/>
          <a:lstStyle/>
          <a:p>
            <a:r>
              <a:rPr lang="en-US" smtClean="0"/>
              <a:t>Dept. of CSE, VJCET</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A564B87-EE3F-4929-BE0B-4DB11FAD143B}" type="datetime1">
              <a:rPr lang="en-US" smtClean="0"/>
              <a:pPr/>
              <a:t>11/7/2016</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Dept. of CSE, VJCET</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F86FDA-ED95-481B-B52F-5B7CFC6DF924}" type="datetime1">
              <a:rPr lang="en-US" smtClean="0"/>
              <a:pPr/>
              <a:t>11/7/2016</a:t>
            </a:fld>
            <a:endParaRPr lang="en-US"/>
          </a:p>
        </p:txBody>
      </p:sp>
      <p:sp>
        <p:nvSpPr>
          <p:cNvPr id="3" name="Footer Placeholder 2"/>
          <p:cNvSpPr>
            <a:spLocks noGrp="1"/>
          </p:cNvSpPr>
          <p:nvPr>
            <p:ph type="ftr" sz="quarter" idx="11"/>
          </p:nvPr>
        </p:nvSpPr>
        <p:spPr/>
        <p:txBody>
          <a:bodyPr/>
          <a:lstStyle/>
          <a:p>
            <a:r>
              <a:rPr lang="en-US" smtClean="0"/>
              <a:t>Dept. of CSE, VJCET</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9F91DED-44AD-41F5-8592-14F02EBFE059}" type="datetime1">
              <a:rPr lang="en-US" smtClean="0"/>
              <a:pPr/>
              <a:t>11/7/2016</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Dept. of CSE, VJCET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971AC4-B923-41F7-A60D-D3277E91E8A4}"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3FE50A9-D1F2-4208-AF4A-CC29F841B761}" type="datetime1">
              <a:rPr lang="en-US" smtClean="0"/>
              <a:pPr/>
              <a:t>11/7/2016</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Dept. of CSE, VJCET</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6B0B48-7A4E-421F-801E-F51385FD4075}"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7D392A-4DE5-4064-9033-355CE53CAE65}"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457200" y="1676400"/>
            <a:ext cx="4038600" cy="4454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76400"/>
            <a:ext cx="4038600" cy="4454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3"/>
          <p:cNvSpPr>
            <a:spLocks noGrp="1"/>
          </p:cNvSpPr>
          <p:nvPr>
            <p:ph type="dt" sz="half" idx="10"/>
          </p:nvPr>
        </p:nvSpPr>
        <p:spPr/>
        <p:txBody>
          <a:bodyPr/>
          <a:lstStyle>
            <a:lvl1pPr>
              <a:defRPr/>
            </a:lvl1pPr>
          </a:lstStyle>
          <a:p>
            <a:pPr>
              <a:defRPr/>
            </a:pPr>
            <a:fld id="{D73DB140-5076-4D81-BD04-0604D302E070}" type="datetime1">
              <a:rPr lang="en-US" smtClean="0"/>
              <a:pPr>
                <a:defRPr/>
              </a:pPr>
              <a:t>11/7/2016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Dept. of CSE, VJCET</a:t>
            </a:r>
            <a:endParaRPr lang="en-US"/>
          </a:p>
        </p:txBody>
      </p:sp>
      <p:sp>
        <p:nvSpPr>
          <p:cNvPr id="7" name="Slide Number Placeholder 5"/>
          <p:cNvSpPr>
            <a:spLocks noGrp="1"/>
          </p:cNvSpPr>
          <p:nvPr>
            <p:ph type="sldNum" sz="quarter" idx="12"/>
          </p:nvPr>
        </p:nvSpPr>
        <p:spPr/>
        <p:txBody>
          <a:bodyPr/>
          <a:lstStyle>
            <a:lvl1pPr>
              <a:defRPr/>
            </a:lvl1pPr>
          </a:lstStyle>
          <a:p>
            <a:pPr>
              <a:defRPr/>
            </a:pPr>
            <a:fld id="{DAFB22BF-232C-4978-9431-A3530BB17135}"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7DB14C-F994-4364-BCAE-E1F1A8693186}" type="datetime1">
              <a:rPr lang="en-US" smtClean="0"/>
              <a:pPr/>
              <a:t>11/7/2016</a:t>
            </a:fld>
            <a:endParaRPr lang="en-US"/>
          </a:p>
        </p:txBody>
      </p:sp>
      <p:sp>
        <p:nvSpPr>
          <p:cNvPr id="5" name="Footer Placeholder 4"/>
          <p:cNvSpPr>
            <a:spLocks noGrp="1"/>
          </p:cNvSpPr>
          <p:nvPr>
            <p:ph type="ftr" sz="quarter" idx="11"/>
          </p:nvPr>
        </p:nvSpPr>
        <p:spPr/>
        <p:txBody>
          <a:bodyPr/>
          <a:lstStyle/>
          <a:p>
            <a:r>
              <a:rPr lang="en-US" smtClean="0"/>
              <a:t>Dept. of CSE, VJCET</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0BC0FC-0B3D-4F72-B2CC-50391203537A}" type="datetime1">
              <a:rPr lang="en-US" smtClean="0"/>
              <a:pPr/>
              <a:t>11/7/2016</a:t>
            </a:fld>
            <a:endParaRPr lang="en-US"/>
          </a:p>
        </p:txBody>
      </p:sp>
      <p:sp>
        <p:nvSpPr>
          <p:cNvPr id="6" name="Footer Placeholder 5"/>
          <p:cNvSpPr>
            <a:spLocks noGrp="1"/>
          </p:cNvSpPr>
          <p:nvPr>
            <p:ph type="ftr" sz="quarter" idx="11"/>
          </p:nvPr>
        </p:nvSpPr>
        <p:spPr/>
        <p:txBody>
          <a:bodyPr/>
          <a:lstStyle/>
          <a:p>
            <a:r>
              <a:rPr lang="en-US" smtClean="0"/>
              <a:t>Dept. of CSE, VJCET</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3317E1-27F7-4349-8A1B-2BC1C50D95C0}" type="datetime1">
              <a:rPr lang="en-US" smtClean="0"/>
              <a:pPr/>
              <a:t>11/7/2016</a:t>
            </a:fld>
            <a:endParaRPr lang="en-US"/>
          </a:p>
        </p:txBody>
      </p:sp>
      <p:sp>
        <p:nvSpPr>
          <p:cNvPr id="8" name="Footer Placeholder 7"/>
          <p:cNvSpPr>
            <a:spLocks noGrp="1"/>
          </p:cNvSpPr>
          <p:nvPr>
            <p:ph type="ftr" sz="quarter" idx="11"/>
          </p:nvPr>
        </p:nvSpPr>
        <p:spPr/>
        <p:txBody>
          <a:bodyPr/>
          <a:lstStyle/>
          <a:p>
            <a:r>
              <a:rPr lang="en-US" smtClean="0"/>
              <a:t>Dept. of CSE, VJCET</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324AE9-E819-47D2-8EB3-D7A9855A2EE7}" type="datetime1">
              <a:rPr lang="en-US" smtClean="0"/>
              <a:pPr/>
              <a:t>11/7/2016</a:t>
            </a:fld>
            <a:endParaRPr lang="en-US"/>
          </a:p>
        </p:txBody>
      </p:sp>
      <p:sp>
        <p:nvSpPr>
          <p:cNvPr id="4" name="Footer Placeholder 3"/>
          <p:cNvSpPr>
            <a:spLocks noGrp="1"/>
          </p:cNvSpPr>
          <p:nvPr>
            <p:ph type="ftr" sz="quarter" idx="11"/>
          </p:nvPr>
        </p:nvSpPr>
        <p:spPr/>
        <p:txBody>
          <a:bodyPr/>
          <a:lstStyle/>
          <a:p>
            <a:r>
              <a:rPr lang="en-US" smtClean="0"/>
              <a:t>Dept. of CSE, VJCET</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532DC7-0BD9-44E5-8C74-71C6EFC086B5}" type="datetime1">
              <a:rPr lang="en-US" smtClean="0"/>
              <a:pPr/>
              <a:t>11/7/2016</a:t>
            </a:fld>
            <a:endParaRPr lang="en-US"/>
          </a:p>
        </p:txBody>
      </p:sp>
      <p:sp>
        <p:nvSpPr>
          <p:cNvPr id="3" name="Footer Placeholder 2"/>
          <p:cNvSpPr>
            <a:spLocks noGrp="1"/>
          </p:cNvSpPr>
          <p:nvPr>
            <p:ph type="ftr" sz="quarter" idx="11"/>
          </p:nvPr>
        </p:nvSpPr>
        <p:spPr/>
        <p:txBody>
          <a:bodyPr/>
          <a:lstStyle/>
          <a:p>
            <a:r>
              <a:rPr lang="en-US" smtClean="0"/>
              <a:t>Dept. of CSE, VJCET</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863AFF-B731-42D2-8BA6-2AF05493A49E}" type="datetime1">
              <a:rPr lang="en-US" smtClean="0"/>
              <a:pPr/>
              <a:t>11/7/2016</a:t>
            </a:fld>
            <a:endParaRPr lang="en-US"/>
          </a:p>
        </p:txBody>
      </p:sp>
      <p:sp>
        <p:nvSpPr>
          <p:cNvPr id="6" name="Footer Placeholder 5"/>
          <p:cNvSpPr>
            <a:spLocks noGrp="1"/>
          </p:cNvSpPr>
          <p:nvPr>
            <p:ph type="ftr" sz="quarter" idx="11"/>
          </p:nvPr>
        </p:nvSpPr>
        <p:spPr/>
        <p:txBody>
          <a:bodyPr/>
          <a:lstStyle/>
          <a:p>
            <a:r>
              <a:rPr lang="en-US" smtClean="0"/>
              <a:t>Dept. of CSE, VJCET</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2F8B5F-6291-4FDF-A81A-286A2F98A534}" type="datetime1">
              <a:rPr lang="en-US" smtClean="0"/>
              <a:pPr/>
              <a:t>11/7/2016</a:t>
            </a:fld>
            <a:endParaRPr lang="en-US"/>
          </a:p>
        </p:txBody>
      </p:sp>
      <p:sp>
        <p:nvSpPr>
          <p:cNvPr id="6" name="Footer Placeholder 5"/>
          <p:cNvSpPr>
            <a:spLocks noGrp="1"/>
          </p:cNvSpPr>
          <p:nvPr>
            <p:ph type="ftr" sz="quarter" idx="11"/>
          </p:nvPr>
        </p:nvSpPr>
        <p:spPr/>
        <p:txBody>
          <a:bodyPr/>
          <a:lstStyle/>
          <a:p>
            <a:r>
              <a:rPr lang="en-US" smtClean="0"/>
              <a:t>Dept. of CSE, VJCET</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11DB6-F2EA-4E70-90FB-4DE5DEBD54F8}" type="datetime1">
              <a:rPr lang="en-US" smtClean="0"/>
              <a:pPr/>
              <a:t>11/7/2016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Dept. of CSE, VJCET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1000"/>
            <a:lum/>
          </a:blip>
          <a:srcRect/>
          <a:stretch>
            <a:fillRect l="1000" t="3000" b="10000"/>
          </a:stretch>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1484095-6929-41A0-B2EA-5CC9237690FD}" type="datetime1">
              <a:rPr lang="en-US" smtClean="0"/>
              <a:pPr/>
              <a:t>11/7/2016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Dept. of CSE, VJCET</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2590800"/>
            <a:ext cx="6477000" cy="1371600"/>
          </a:xfrm>
        </p:spPr>
        <p:txBody>
          <a:bodyPr>
            <a:normAutofit/>
          </a:bodyPr>
          <a:lstStyle/>
          <a:p>
            <a:pPr algn="ctr"/>
            <a:r>
              <a:rPr lang="en-US" sz="3200" dirty="0" smtClean="0"/>
              <a:t>MODULE 3</a:t>
            </a:r>
            <a:br>
              <a:rPr lang="en-US" sz="3200" dirty="0" smtClean="0"/>
            </a:br>
            <a:r>
              <a:rPr lang="en-US" sz="3200" dirty="0" smtClean="0"/>
              <a:t>Problems</a:t>
            </a:r>
            <a:endParaRPr lang="en-IN"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483244"/>
            <a:ext cx="7848600" cy="4873752"/>
          </a:xfrm>
        </p:spPr>
        <p:txBody>
          <a:bodyPr/>
          <a:lstStyle/>
          <a:p>
            <a:pPr algn="just"/>
            <a:r>
              <a:rPr lang="en-IN" b="1" i="1" dirty="0"/>
              <a:t>Illustration </a:t>
            </a:r>
            <a:r>
              <a:rPr lang="en-IN" b="1" i="1" dirty="0" smtClean="0"/>
              <a:t>2</a:t>
            </a:r>
            <a:endParaRPr lang="en-IN" b="1" i="1" dirty="0"/>
          </a:p>
          <a:p>
            <a:pPr lvl="1" algn="just"/>
            <a:r>
              <a:rPr lang="en-IN" dirty="0"/>
              <a:t>A simple random sampling survey in respect of monthly earnings of semi-skilled workers in </a:t>
            </a:r>
            <a:r>
              <a:rPr lang="en-IN" dirty="0" smtClean="0"/>
              <a:t>two cities </a:t>
            </a:r>
            <a:r>
              <a:rPr lang="en-IN" dirty="0"/>
              <a:t>gives the following statistical information</a:t>
            </a:r>
            <a:r>
              <a:rPr lang="en-IN" dirty="0" smtClean="0"/>
              <a:t>:</a:t>
            </a:r>
          </a:p>
          <a:p>
            <a:pPr lvl="1" algn="just"/>
            <a:endParaRPr lang="en-US" dirty="0"/>
          </a:p>
          <a:p>
            <a:pPr lvl="1" algn="just"/>
            <a:endParaRPr lang="en-US" dirty="0" smtClean="0"/>
          </a:p>
          <a:p>
            <a:pPr lvl="1" algn="just"/>
            <a:endParaRPr lang="en-US" dirty="0"/>
          </a:p>
          <a:p>
            <a:pPr lvl="1" algn="just"/>
            <a:endParaRPr lang="en-US" dirty="0" smtClean="0"/>
          </a:p>
          <a:p>
            <a:pPr lvl="1" algn="just"/>
            <a:endParaRPr lang="en-US" dirty="0"/>
          </a:p>
          <a:p>
            <a:pPr marL="365760" lvl="1" indent="0" algn="just">
              <a:buNone/>
            </a:pPr>
            <a:r>
              <a:rPr lang="en-IN" dirty="0"/>
              <a:t>Test the hypothesis at 5 per cent level that there is no difference between monthly earnings </a:t>
            </a:r>
            <a:r>
              <a:rPr lang="en-IN" dirty="0" smtClean="0"/>
              <a:t>of workers </a:t>
            </a:r>
            <a:r>
              <a:rPr lang="en-IN" dirty="0"/>
              <a:t>in the two cities.</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10</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82304" y="2917920"/>
            <a:ext cx="8579392" cy="1958880"/>
          </a:xfrm>
          <a:prstGeom prst="rect">
            <a:avLst/>
          </a:prstGeom>
        </p:spPr>
      </p:pic>
    </p:spTree>
    <p:extLst>
      <p:ext uri="{BB962C8B-B14F-4D97-AF65-F5344CB8AC3E}">
        <p14:creationId xmlns="" xmlns:p14="http://schemas.microsoft.com/office/powerpoint/2010/main" val="2898867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83608" y="76201"/>
            <a:ext cx="8579392" cy="4282070"/>
          </a:xfrm>
          <a:prstGeom prst="rect">
            <a:avLst/>
          </a:prstGeom>
        </p:spPr>
      </p:pic>
      <p:pic>
        <p:nvPicPr>
          <p:cNvPr id="7" name="Picture 6"/>
          <p:cNvPicPr>
            <a:picLocks noChangeAspect="1"/>
          </p:cNvPicPr>
          <p:nvPr/>
        </p:nvPicPr>
        <p:blipFill>
          <a:blip r:embed="rId3"/>
          <a:stretch>
            <a:fillRect/>
          </a:stretch>
        </p:blipFill>
        <p:spPr>
          <a:xfrm>
            <a:off x="158277" y="4378191"/>
            <a:ext cx="8614989" cy="2327409"/>
          </a:xfrm>
          <a:prstGeom prst="rect">
            <a:avLst/>
          </a:prstGeom>
        </p:spPr>
      </p:pic>
    </p:spTree>
    <p:extLst>
      <p:ext uri="{BB962C8B-B14F-4D97-AF65-F5344CB8AC3E}">
        <p14:creationId xmlns="" xmlns:p14="http://schemas.microsoft.com/office/powerpoint/2010/main" val="2745066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600200"/>
            <a:ext cx="7950306" cy="4873752"/>
          </a:xfrm>
        </p:spPr>
        <p:txBody>
          <a:bodyPr/>
          <a:lstStyle/>
          <a:p>
            <a:pPr algn="just"/>
            <a:r>
              <a:rPr lang="en-IN" b="1" i="1" dirty="0"/>
              <a:t>Illustration 3</a:t>
            </a:r>
          </a:p>
          <a:p>
            <a:pPr lvl="1" algn="just"/>
            <a:r>
              <a:rPr lang="en-IN" dirty="0"/>
              <a:t>A group of seven-week old chickens reared on a high protein diet weigh 12, 15, 11, 16, 14, 14, and </a:t>
            </a:r>
            <a:r>
              <a:rPr lang="en-IN" dirty="0" smtClean="0"/>
              <a:t>16 ounces</a:t>
            </a:r>
            <a:r>
              <a:rPr lang="en-IN" dirty="0"/>
              <a:t>; a second group of five chickens, similarly treated except that they receive a low protein diet</a:t>
            </a:r>
            <a:r>
              <a:rPr lang="en-IN" dirty="0" smtClean="0"/>
              <a:t>, weigh </a:t>
            </a:r>
            <a:r>
              <a:rPr lang="en-IN" dirty="0"/>
              <a:t>8, 10, 14, 10 and 13 ounces. Test at 5 per cent level whether there is significant evidence </a:t>
            </a:r>
            <a:r>
              <a:rPr lang="en-IN" dirty="0" smtClean="0"/>
              <a:t>that additional </a:t>
            </a:r>
            <a:r>
              <a:rPr lang="en-IN" dirty="0"/>
              <a:t>protein has increased the weight of the chickens. Use assumed mean (or </a:t>
            </a:r>
            <a:r>
              <a:rPr lang="en-IN" i="1" dirty="0"/>
              <a:t>A</a:t>
            </a:r>
            <a:r>
              <a:rPr lang="en-IN" dirty="0"/>
              <a:t>1) = 10 for </a:t>
            </a:r>
            <a:r>
              <a:rPr lang="en-IN" dirty="0" smtClean="0"/>
              <a:t>the sample </a:t>
            </a:r>
            <a:r>
              <a:rPr lang="en-IN" dirty="0"/>
              <a:t>of 7 and assumed mean (or </a:t>
            </a:r>
            <a:r>
              <a:rPr lang="en-IN" i="1" dirty="0"/>
              <a:t>A</a:t>
            </a:r>
            <a:r>
              <a:rPr lang="en-IN" dirty="0"/>
              <a:t>2) = 8 for the sample of 5 chickens in your calculations.</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4216404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13</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52400" y="304800"/>
            <a:ext cx="8507078" cy="5638800"/>
          </a:xfrm>
          <a:prstGeom prst="rect">
            <a:avLst/>
          </a:prstGeom>
        </p:spPr>
      </p:pic>
    </p:spTree>
    <p:extLst>
      <p:ext uri="{BB962C8B-B14F-4D97-AF65-F5344CB8AC3E}">
        <p14:creationId xmlns="" xmlns:p14="http://schemas.microsoft.com/office/powerpoint/2010/main" val="3923704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52400" y="44159"/>
            <a:ext cx="8481695" cy="5289841"/>
          </a:xfrm>
          <a:prstGeom prst="rect">
            <a:avLst/>
          </a:prstGeom>
        </p:spPr>
      </p:pic>
    </p:spTree>
    <p:extLst>
      <p:ext uri="{BB962C8B-B14F-4D97-AF65-F5344CB8AC3E}">
        <p14:creationId xmlns="" xmlns:p14="http://schemas.microsoft.com/office/powerpoint/2010/main" val="590461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381000" y="32759"/>
            <a:ext cx="7543800" cy="6792481"/>
          </a:xfrm>
          <a:prstGeom prst="rect">
            <a:avLst/>
          </a:prstGeom>
        </p:spPr>
      </p:pic>
    </p:spTree>
    <p:extLst>
      <p:ext uri="{BB962C8B-B14F-4D97-AF65-F5344CB8AC3E}">
        <p14:creationId xmlns="" xmlns:p14="http://schemas.microsoft.com/office/powerpoint/2010/main" val="30998070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206207" y="1143000"/>
            <a:ext cx="8480593" cy="3761491"/>
          </a:xfrm>
          <a:prstGeom prst="rect">
            <a:avLst/>
          </a:prstGeom>
        </p:spPr>
      </p:pic>
    </p:spTree>
    <p:extLst>
      <p:ext uri="{BB962C8B-B14F-4D97-AF65-F5344CB8AC3E}">
        <p14:creationId xmlns="" xmlns:p14="http://schemas.microsoft.com/office/powerpoint/2010/main" val="1992087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for Comparing Two Related Samples</a:t>
            </a:r>
            <a:endParaRPr lang="en-IN" dirty="0"/>
          </a:p>
        </p:txBody>
      </p:sp>
      <p:sp>
        <p:nvSpPr>
          <p:cNvPr id="3" name="Content Placeholder 2"/>
          <p:cNvSpPr>
            <a:spLocks noGrp="1"/>
          </p:cNvSpPr>
          <p:nvPr>
            <p:ph sz="quarter" idx="1"/>
          </p:nvPr>
        </p:nvSpPr>
        <p:spPr/>
        <p:txBody>
          <a:bodyPr/>
          <a:lstStyle/>
          <a:p>
            <a:pPr algn="just"/>
            <a:r>
              <a:rPr lang="en-IN" b="1" i="1" dirty="0"/>
              <a:t>Illustration </a:t>
            </a:r>
            <a:r>
              <a:rPr lang="en-IN" b="1" i="1" dirty="0" smtClean="0"/>
              <a:t>1</a:t>
            </a:r>
            <a:endParaRPr lang="en-IN" b="1" i="1" dirty="0"/>
          </a:p>
          <a:p>
            <a:pPr lvl="1" algn="just"/>
            <a:r>
              <a:rPr lang="en-IN" dirty="0"/>
              <a:t>Memory capacity of 9 students was tested before and after training. State at 5 per cent level </a:t>
            </a:r>
            <a:r>
              <a:rPr lang="en-IN" dirty="0" smtClean="0"/>
              <a:t>of significance </a:t>
            </a:r>
            <a:r>
              <a:rPr lang="en-IN" dirty="0"/>
              <a:t>whether the training was effective from the following scores</a:t>
            </a:r>
            <a:r>
              <a:rPr lang="en-IN" dirty="0" smtClean="0"/>
              <a:t>:</a:t>
            </a:r>
          </a:p>
          <a:p>
            <a:pPr lvl="1" algn="just"/>
            <a:endParaRPr lang="en-US" dirty="0"/>
          </a:p>
          <a:p>
            <a:pPr lvl="1" algn="just"/>
            <a:endParaRPr lang="en-US" dirty="0" smtClean="0"/>
          </a:p>
          <a:p>
            <a:pPr lvl="1" algn="just"/>
            <a:endParaRPr lang="en-US" dirty="0"/>
          </a:p>
          <a:p>
            <a:pPr lvl="1" algn="just"/>
            <a:endParaRPr lang="en-US" dirty="0" smtClean="0"/>
          </a:p>
          <a:p>
            <a:pPr marL="365760" lvl="1" indent="0" algn="just">
              <a:buNone/>
            </a:pPr>
            <a:r>
              <a:rPr lang="en-IN" dirty="0"/>
              <a:t>Use paired </a:t>
            </a:r>
            <a:r>
              <a:rPr lang="en-IN" i="1" dirty="0" smtClean="0"/>
              <a:t>t</a:t>
            </a:r>
            <a:r>
              <a:rPr lang="en-IN" dirty="0" smtClean="0"/>
              <a:t>-test for your answer.</a:t>
            </a:r>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52400" y="3124200"/>
            <a:ext cx="8528626" cy="1055760"/>
          </a:xfrm>
          <a:prstGeom prst="rect">
            <a:avLst/>
          </a:prstGeom>
        </p:spPr>
      </p:pic>
    </p:spTree>
    <p:extLst>
      <p:ext uri="{BB962C8B-B14F-4D97-AF65-F5344CB8AC3E}">
        <p14:creationId xmlns="" xmlns:p14="http://schemas.microsoft.com/office/powerpoint/2010/main" val="28988495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31538" y="-76199"/>
            <a:ext cx="8680923" cy="6934200"/>
          </a:xfrm>
          <a:prstGeom prst="rect">
            <a:avLst/>
          </a:prstGeom>
        </p:spPr>
      </p:pic>
    </p:spTree>
    <p:extLst>
      <p:ext uri="{BB962C8B-B14F-4D97-AF65-F5344CB8AC3E}">
        <p14:creationId xmlns="" xmlns:p14="http://schemas.microsoft.com/office/powerpoint/2010/main" val="9256696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19</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58380" y="76200"/>
            <a:ext cx="8614886" cy="6553200"/>
          </a:xfrm>
          <a:prstGeom prst="rect">
            <a:avLst/>
          </a:prstGeom>
        </p:spPr>
      </p:pic>
    </p:spTree>
    <p:extLst>
      <p:ext uri="{BB962C8B-B14F-4D97-AF65-F5344CB8AC3E}">
        <p14:creationId xmlns="" xmlns:p14="http://schemas.microsoft.com/office/powerpoint/2010/main" val="1503566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 of Means</a:t>
            </a:r>
            <a:endParaRPr lang="en-IN" dirty="0"/>
          </a:p>
        </p:txBody>
      </p:sp>
      <p:sp>
        <p:nvSpPr>
          <p:cNvPr id="3" name="Content Placeholder 2"/>
          <p:cNvSpPr>
            <a:spLocks noGrp="1"/>
          </p:cNvSpPr>
          <p:nvPr>
            <p:ph sz="quarter" idx="1"/>
          </p:nvPr>
        </p:nvSpPr>
        <p:spPr>
          <a:xfrm>
            <a:off x="457200" y="1600200"/>
            <a:ext cx="7848600" cy="4873752"/>
          </a:xfrm>
        </p:spPr>
        <p:txBody>
          <a:bodyPr/>
          <a:lstStyle/>
          <a:p>
            <a:pPr algn="just"/>
            <a:r>
              <a:rPr lang="en-IN" b="1" i="1" dirty="0"/>
              <a:t>Illustration </a:t>
            </a:r>
            <a:r>
              <a:rPr lang="en-IN" b="1" i="1" dirty="0" smtClean="0"/>
              <a:t>1</a:t>
            </a:r>
            <a:endParaRPr lang="en-IN" b="1" i="1" dirty="0"/>
          </a:p>
          <a:p>
            <a:pPr lvl="1" algn="just"/>
            <a:r>
              <a:rPr lang="en-IN" dirty="0"/>
              <a:t>A sample of 400 male students is found to have a mean height 67.47 inches. Can it be </a:t>
            </a:r>
            <a:r>
              <a:rPr lang="en-IN" dirty="0" smtClean="0"/>
              <a:t>reasonably regarded </a:t>
            </a:r>
            <a:r>
              <a:rPr lang="en-IN" dirty="0"/>
              <a:t>as a sample from a large population with mean height 67.39 inches and standard </a:t>
            </a:r>
            <a:r>
              <a:rPr lang="en-IN" dirty="0" smtClean="0"/>
              <a:t>deviation 1.30 </a:t>
            </a:r>
            <a:r>
              <a:rPr lang="en-IN" dirty="0"/>
              <a:t>inches? Test at 5% level of significance.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2</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25850650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600200"/>
            <a:ext cx="7950306" cy="4873752"/>
          </a:xfrm>
        </p:spPr>
        <p:txBody>
          <a:bodyPr/>
          <a:lstStyle/>
          <a:p>
            <a:pPr algn="just"/>
            <a:r>
              <a:rPr lang="en-IN" b="1" i="1" dirty="0"/>
              <a:t>Illustration </a:t>
            </a:r>
            <a:r>
              <a:rPr lang="en-IN" b="1" i="1" dirty="0" smtClean="0"/>
              <a:t>2</a:t>
            </a:r>
            <a:endParaRPr lang="en-IN" b="1" i="1" dirty="0"/>
          </a:p>
          <a:p>
            <a:pPr lvl="1" algn="just"/>
            <a:r>
              <a:rPr lang="en-IN" dirty="0"/>
              <a:t>The sales data of an item in six shops before and after a special promotional campaign are</a:t>
            </a:r>
            <a:r>
              <a:rPr lang="en-IN" dirty="0" smtClean="0"/>
              <a:t>:</a:t>
            </a:r>
          </a:p>
          <a:p>
            <a:pPr lvl="1" algn="just"/>
            <a:endParaRPr lang="en-US" dirty="0"/>
          </a:p>
          <a:p>
            <a:pPr lvl="1" algn="just"/>
            <a:endParaRPr lang="en-US" dirty="0" smtClean="0"/>
          </a:p>
          <a:p>
            <a:pPr lvl="1" algn="just"/>
            <a:endParaRPr lang="en-US" dirty="0"/>
          </a:p>
          <a:p>
            <a:pPr lvl="1" algn="just"/>
            <a:endParaRPr lang="en-IN" dirty="0" smtClean="0"/>
          </a:p>
          <a:p>
            <a:pPr lvl="1" algn="just"/>
            <a:r>
              <a:rPr lang="en-IN" dirty="0" smtClean="0"/>
              <a:t>Can </a:t>
            </a:r>
            <a:r>
              <a:rPr lang="en-IN" dirty="0"/>
              <a:t>the campaign be judged to be a success? Test at 5 per cent level of significance. Use </a:t>
            </a:r>
            <a:r>
              <a:rPr lang="en-IN" dirty="0" smtClean="0"/>
              <a:t>paired </a:t>
            </a:r>
            <a:r>
              <a:rPr lang="en-IN" i="1" dirty="0" smtClean="0"/>
              <a:t>t</a:t>
            </a:r>
            <a:r>
              <a:rPr lang="en-IN" dirty="0" smtClean="0"/>
              <a:t>-test.</a:t>
            </a:r>
            <a:endParaRPr lang="en-IN"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459088" y="2862960"/>
            <a:ext cx="7846712" cy="1404240"/>
          </a:xfrm>
          <a:prstGeom prst="rect">
            <a:avLst/>
          </a:prstGeom>
        </p:spPr>
      </p:pic>
    </p:spTree>
    <p:extLst>
      <p:ext uri="{BB962C8B-B14F-4D97-AF65-F5344CB8AC3E}">
        <p14:creationId xmlns="" xmlns:p14="http://schemas.microsoft.com/office/powerpoint/2010/main" val="39062410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82304" y="880319"/>
            <a:ext cx="8579392" cy="4682281"/>
          </a:xfrm>
          <a:prstGeom prst="rect">
            <a:avLst/>
          </a:prstGeom>
        </p:spPr>
      </p:pic>
    </p:spTree>
    <p:extLst>
      <p:ext uri="{BB962C8B-B14F-4D97-AF65-F5344CB8AC3E}">
        <p14:creationId xmlns="" xmlns:p14="http://schemas.microsoft.com/office/powerpoint/2010/main" val="21990581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22</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52400" y="533401"/>
            <a:ext cx="8477860" cy="5452320"/>
          </a:xfrm>
          <a:prstGeom prst="rect">
            <a:avLst/>
          </a:prstGeom>
        </p:spPr>
      </p:pic>
    </p:spTree>
    <p:extLst>
      <p:ext uri="{BB962C8B-B14F-4D97-AF65-F5344CB8AC3E}">
        <p14:creationId xmlns="" xmlns:p14="http://schemas.microsoft.com/office/powerpoint/2010/main" val="1770967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23</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29935" y="1066800"/>
            <a:ext cx="8328265" cy="4550324"/>
          </a:xfrm>
          <a:prstGeom prst="rect">
            <a:avLst/>
          </a:prstGeom>
        </p:spPr>
      </p:pic>
    </p:spTree>
    <p:extLst>
      <p:ext uri="{BB962C8B-B14F-4D97-AF65-F5344CB8AC3E}">
        <p14:creationId xmlns="" xmlns:p14="http://schemas.microsoft.com/office/powerpoint/2010/main" val="752970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Of Proportions</a:t>
            </a:r>
            <a:endParaRPr lang="en-IN" dirty="0"/>
          </a:p>
        </p:txBody>
      </p:sp>
      <p:sp>
        <p:nvSpPr>
          <p:cNvPr id="3" name="Content Placeholder 2"/>
          <p:cNvSpPr>
            <a:spLocks noGrp="1"/>
          </p:cNvSpPr>
          <p:nvPr>
            <p:ph sz="quarter" idx="1"/>
          </p:nvPr>
        </p:nvSpPr>
        <p:spPr>
          <a:xfrm>
            <a:off x="457200" y="1600200"/>
            <a:ext cx="7848600" cy="4873752"/>
          </a:xfrm>
        </p:spPr>
        <p:txBody>
          <a:bodyPr/>
          <a:lstStyle/>
          <a:p>
            <a:pPr algn="just"/>
            <a:r>
              <a:rPr lang="en-IN" b="1" i="1" dirty="0"/>
              <a:t>Illustration </a:t>
            </a:r>
            <a:r>
              <a:rPr lang="en-IN" b="1" i="1" dirty="0" smtClean="0"/>
              <a:t>1</a:t>
            </a:r>
            <a:endParaRPr lang="en-IN" b="1" i="1" dirty="0"/>
          </a:p>
          <a:p>
            <a:pPr lvl="1" algn="just"/>
            <a:r>
              <a:rPr lang="en-IN" dirty="0"/>
              <a:t>A sample survey indicates that out of 3232 births, 1705 were boys and the rest were girls. Do </a:t>
            </a:r>
            <a:r>
              <a:rPr lang="en-IN" dirty="0" smtClean="0"/>
              <a:t>these figures </a:t>
            </a:r>
            <a:r>
              <a:rPr lang="en-IN" dirty="0"/>
              <a:t>confirm the hypothesis that the sex ratio is 50 : 50? Test at 5 per cent level of significance.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303166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228600" y="76200"/>
            <a:ext cx="7467600" cy="4873752"/>
          </a:xfrm>
        </p:spPr>
        <p:txBody>
          <a:bodyPr/>
          <a:lstStyle/>
          <a:p>
            <a:r>
              <a:rPr lang="en-IN" b="1" i="1" dirty="0"/>
              <a:t>Solution: </a:t>
            </a:r>
            <a:r>
              <a:rPr lang="en-IN" dirty="0"/>
              <a:t>Starting from the null hypothesis that the sex ratio is 50 : 50 we may write: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28601" y="848512"/>
            <a:ext cx="8178906" cy="5876641"/>
          </a:xfrm>
          <a:prstGeom prst="rect">
            <a:avLst/>
          </a:prstGeom>
        </p:spPr>
      </p:pic>
    </p:spTree>
    <p:extLst>
      <p:ext uri="{BB962C8B-B14F-4D97-AF65-F5344CB8AC3E}">
        <p14:creationId xmlns="" xmlns:p14="http://schemas.microsoft.com/office/powerpoint/2010/main" val="3369875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26</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313877" y="961812"/>
            <a:ext cx="8257054" cy="4564993"/>
          </a:xfrm>
          <a:prstGeom prst="rect">
            <a:avLst/>
          </a:prstGeom>
        </p:spPr>
      </p:pic>
    </p:spTree>
    <p:extLst>
      <p:ext uri="{BB962C8B-B14F-4D97-AF65-F5344CB8AC3E}">
        <p14:creationId xmlns="" xmlns:p14="http://schemas.microsoft.com/office/powerpoint/2010/main" val="994478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a:bodyPr>
          <a:lstStyle/>
          <a:p>
            <a:pPr algn="just"/>
            <a:r>
              <a:rPr lang="en-IN" sz="2800" b="1" i="1" dirty="0"/>
              <a:t>Illustration </a:t>
            </a:r>
            <a:r>
              <a:rPr lang="en-IN" sz="2800" b="1" i="1" dirty="0" smtClean="0"/>
              <a:t>2</a:t>
            </a:r>
            <a:endParaRPr lang="en-IN" sz="2800" b="1" i="1" dirty="0"/>
          </a:p>
          <a:p>
            <a:pPr lvl="1" algn="just"/>
            <a:r>
              <a:rPr lang="en-IN" sz="2400" dirty="0"/>
              <a:t>The null hypothesis is that 20 per cent of the passengers go in first class, but management </a:t>
            </a:r>
            <a:r>
              <a:rPr lang="en-IN" sz="2400" dirty="0" smtClean="0"/>
              <a:t>recognizes the </a:t>
            </a:r>
            <a:r>
              <a:rPr lang="en-IN" sz="2400" dirty="0"/>
              <a:t>possibility that this percentage could be more or less. A random sample of 400 </a:t>
            </a:r>
            <a:r>
              <a:rPr lang="en-IN" sz="2400" dirty="0" smtClean="0"/>
              <a:t>passengers includes </a:t>
            </a:r>
            <a:r>
              <a:rPr lang="en-IN" sz="2400" dirty="0"/>
              <a:t>70 passengers holding first class tickets. Can the null hypothesis be rejected at 10 per </a:t>
            </a:r>
            <a:r>
              <a:rPr lang="en-IN" sz="2400" dirty="0" smtClean="0"/>
              <a:t>cent level </a:t>
            </a:r>
            <a:r>
              <a:rPr lang="en-IN" sz="2400" dirty="0"/>
              <a:t>of significance?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27</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6988645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28</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450715" y="228600"/>
            <a:ext cx="6954892" cy="1043040"/>
          </a:xfrm>
          <a:prstGeom prst="rect">
            <a:avLst/>
          </a:prstGeom>
        </p:spPr>
      </p:pic>
      <p:pic>
        <p:nvPicPr>
          <p:cNvPr id="7" name="Picture 6"/>
          <p:cNvPicPr>
            <a:picLocks noChangeAspect="1"/>
          </p:cNvPicPr>
          <p:nvPr/>
        </p:nvPicPr>
        <p:blipFill>
          <a:blip r:embed="rId3"/>
          <a:stretch>
            <a:fillRect/>
          </a:stretch>
        </p:blipFill>
        <p:spPr>
          <a:xfrm>
            <a:off x="288049" y="1265155"/>
            <a:ext cx="8322551" cy="4255165"/>
          </a:xfrm>
          <a:prstGeom prst="rect">
            <a:avLst/>
          </a:prstGeom>
        </p:spPr>
      </p:pic>
    </p:spTree>
    <p:extLst>
      <p:ext uri="{BB962C8B-B14F-4D97-AF65-F5344CB8AC3E}">
        <p14:creationId xmlns="" xmlns:p14="http://schemas.microsoft.com/office/powerpoint/2010/main" val="16849898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For Difference Between Proportions</a:t>
            </a:r>
            <a:endParaRPr lang="en-IN" dirty="0"/>
          </a:p>
        </p:txBody>
      </p:sp>
      <p:sp>
        <p:nvSpPr>
          <p:cNvPr id="3" name="Content Placeholder 2"/>
          <p:cNvSpPr>
            <a:spLocks noGrp="1"/>
          </p:cNvSpPr>
          <p:nvPr>
            <p:ph sz="quarter" idx="1"/>
          </p:nvPr>
        </p:nvSpPr>
        <p:spPr>
          <a:xfrm>
            <a:off x="457200" y="1600200"/>
            <a:ext cx="7950306" cy="4873752"/>
          </a:xfrm>
        </p:spPr>
        <p:txBody>
          <a:bodyPr/>
          <a:lstStyle/>
          <a:p>
            <a:pPr algn="just"/>
            <a:r>
              <a:rPr lang="en-IN" b="1" i="1" dirty="0"/>
              <a:t>Illustration </a:t>
            </a:r>
            <a:r>
              <a:rPr lang="en-IN" b="1" i="1" dirty="0" smtClean="0"/>
              <a:t>1</a:t>
            </a:r>
            <a:endParaRPr lang="en-IN" b="1" i="1" dirty="0"/>
          </a:p>
          <a:p>
            <a:pPr lvl="1" algn="just"/>
            <a:r>
              <a:rPr lang="en-IN" dirty="0"/>
              <a:t>A drug research experimental unit is testing two drugs newly developed to reduce blood </a:t>
            </a:r>
            <a:r>
              <a:rPr lang="en-IN" dirty="0" smtClean="0"/>
              <a:t>pressure levels</a:t>
            </a:r>
            <a:r>
              <a:rPr lang="en-IN" dirty="0"/>
              <a:t>. The drugs are administered to two different sets of animals. In group one, 350 of 600 </a:t>
            </a:r>
            <a:r>
              <a:rPr lang="en-IN" dirty="0" smtClean="0"/>
              <a:t>animals tested </a:t>
            </a:r>
            <a:r>
              <a:rPr lang="en-IN" dirty="0"/>
              <a:t>respond to drug one and in group two, 260 of 500 animals tested respond to drug two. </a:t>
            </a:r>
            <a:r>
              <a:rPr lang="en-IN" dirty="0" smtClean="0"/>
              <a:t>The research </a:t>
            </a:r>
            <a:r>
              <a:rPr lang="en-IN" dirty="0"/>
              <a:t>unit wants to test whether there is a difference between the efficacy of the said two </a:t>
            </a:r>
            <a:r>
              <a:rPr lang="en-IN" dirty="0" smtClean="0"/>
              <a:t>drugs at </a:t>
            </a:r>
            <a:r>
              <a:rPr lang="en-IN" dirty="0"/>
              <a:t>5 per cent level of significance. How will you deal with this problem?</a:t>
            </a:r>
          </a:p>
        </p:txBody>
      </p:sp>
      <p:sp>
        <p:nvSpPr>
          <p:cNvPr id="4" name="Slide Number Placeholder 3"/>
          <p:cNvSpPr>
            <a:spLocks noGrp="1"/>
          </p:cNvSpPr>
          <p:nvPr>
            <p:ph type="sldNum" sz="quarter" idx="15"/>
          </p:nvPr>
        </p:nvSpPr>
        <p:spPr/>
        <p:txBody>
          <a:bodyPr/>
          <a:lstStyle/>
          <a:p>
            <a:fld id="{B6F15528-21DE-4FAA-801E-634DDDAF4B2B}" type="slidenum">
              <a:rPr lang="en-US" smtClean="0"/>
              <a:pPr/>
              <a:t>29</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3742643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8" name="Picture 7"/>
          <p:cNvPicPr>
            <a:picLocks noChangeAspect="1"/>
          </p:cNvPicPr>
          <p:nvPr/>
        </p:nvPicPr>
        <p:blipFill>
          <a:blip r:embed="rId2"/>
          <a:stretch>
            <a:fillRect/>
          </a:stretch>
        </p:blipFill>
        <p:spPr>
          <a:xfrm>
            <a:off x="152400" y="685801"/>
            <a:ext cx="8477860" cy="4950120"/>
          </a:xfrm>
          <a:prstGeom prst="rect">
            <a:avLst/>
          </a:prstGeom>
        </p:spPr>
      </p:pic>
    </p:spTree>
    <p:extLst>
      <p:ext uri="{BB962C8B-B14F-4D97-AF65-F5344CB8AC3E}">
        <p14:creationId xmlns="" xmlns:p14="http://schemas.microsoft.com/office/powerpoint/2010/main" val="1041870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30</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
        <p:nvSpPr>
          <p:cNvPr id="6" name="Rectangle 5"/>
          <p:cNvSpPr/>
          <p:nvPr/>
        </p:nvSpPr>
        <p:spPr>
          <a:xfrm>
            <a:off x="500034" y="1571612"/>
            <a:ext cx="7429552" cy="2031325"/>
          </a:xfrm>
          <a:prstGeom prst="rect">
            <a:avLst/>
          </a:prstGeom>
        </p:spPr>
        <p:txBody>
          <a:bodyPr wrap="square">
            <a:spAutoFit/>
          </a:bodyPr>
          <a:lstStyle/>
          <a:p>
            <a:pPr algn="just"/>
            <a:r>
              <a:rPr lang="en-IN" dirty="0" smtClean="0"/>
              <a:t>This formula is used when samples are drawn from two heterogeneous populations where we cannot have the best estimate of the common value of the proportion of the attribute in the population from the given sample information. But on the assumption that the populations are similar as regards the given attribute, we make use of the following formula for working out the standard error of difference between proportions of the two samples:</a:t>
            </a:r>
            <a:endParaRPr lang="en-IN" dirty="0"/>
          </a:p>
        </p:txBody>
      </p:sp>
      <p:pic>
        <p:nvPicPr>
          <p:cNvPr id="1027" name="Picture 3"/>
          <p:cNvPicPr>
            <a:picLocks noChangeAspect="1" noChangeArrowheads="1"/>
          </p:cNvPicPr>
          <p:nvPr/>
        </p:nvPicPr>
        <p:blipFill>
          <a:blip r:embed="rId2"/>
          <a:srcRect/>
          <a:stretch>
            <a:fillRect/>
          </a:stretch>
        </p:blipFill>
        <p:spPr bwMode="auto">
          <a:xfrm>
            <a:off x="500034" y="3571876"/>
            <a:ext cx="7467293" cy="2428892"/>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31</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56921" y="7319"/>
            <a:ext cx="8630157" cy="6843361"/>
          </a:xfrm>
          <a:prstGeom prst="rect">
            <a:avLst/>
          </a:prstGeom>
        </p:spPr>
      </p:pic>
    </p:spTree>
    <p:extLst>
      <p:ext uri="{BB962C8B-B14F-4D97-AF65-F5344CB8AC3E}">
        <p14:creationId xmlns="" xmlns:p14="http://schemas.microsoft.com/office/powerpoint/2010/main" val="1996758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a:bodyPr>
          <a:lstStyle/>
          <a:p>
            <a:pPr algn="just"/>
            <a:r>
              <a:rPr lang="en-IN" sz="2800" b="1" i="1" dirty="0"/>
              <a:t>Illustration 2</a:t>
            </a:r>
          </a:p>
          <a:p>
            <a:pPr lvl="1" algn="just"/>
            <a:r>
              <a:rPr lang="en-IN" sz="2400" dirty="0"/>
              <a:t>At a certain date in a large city 400 out of a random sample of 500 men were found to be smokers</a:t>
            </a:r>
            <a:r>
              <a:rPr lang="en-IN" sz="2400" dirty="0" smtClean="0"/>
              <a:t>. After </a:t>
            </a:r>
            <a:r>
              <a:rPr lang="en-IN" sz="2400" dirty="0"/>
              <a:t>the tax on tobacco had been heavily increased, another random sample of 600 men in the </a:t>
            </a:r>
            <a:r>
              <a:rPr lang="en-IN" sz="2400" dirty="0" smtClean="0"/>
              <a:t>same city </a:t>
            </a:r>
            <a:r>
              <a:rPr lang="en-IN" sz="2400" dirty="0"/>
              <a:t>included 400 smokers. Was the observed decrease in the proportion of smokers significant? </a:t>
            </a:r>
            <a:r>
              <a:rPr lang="en-IN" sz="2400" dirty="0" smtClean="0"/>
              <a:t>Test at </a:t>
            </a:r>
            <a:r>
              <a:rPr lang="en-IN" sz="2400" dirty="0"/>
              <a:t>5 per cent level of significance.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32</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3296077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33</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83608" y="76200"/>
            <a:ext cx="8579392" cy="3001962"/>
          </a:xfrm>
          <a:prstGeom prst="rect">
            <a:avLst/>
          </a:prstGeom>
        </p:spPr>
      </p:pic>
      <p:pic>
        <p:nvPicPr>
          <p:cNvPr id="7" name="Picture 6"/>
          <p:cNvPicPr>
            <a:picLocks noChangeAspect="1"/>
          </p:cNvPicPr>
          <p:nvPr/>
        </p:nvPicPr>
        <p:blipFill>
          <a:blip r:embed="rId3"/>
          <a:stretch>
            <a:fillRect/>
          </a:stretch>
        </p:blipFill>
        <p:spPr>
          <a:xfrm>
            <a:off x="155390" y="3078162"/>
            <a:ext cx="8617876" cy="3779837"/>
          </a:xfrm>
          <a:prstGeom prst="rect">
            <a:avLst/>
          </a:prstGeom>
        </p:spPr>
      </p:pic>
    </p:spTree>
    <p:extLst>
      <p:ext uri="{BB962C8B-B14F-4D97-AF65-F5344CB8AC3E}">
        <p14:creationId xmlns="" xmlns:p14="http://schemas.microsoft.com/office/powerpoint/2010/main" val="38980379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600200"/>
            <a:ext cx="7950306" cy="4873752"/>
          </a:xfrm>
        </p:spPr>
        <p:txBody>
          <a:bodyPr>
            <a:normAutofit/>
          </a:bodyPr>
          <a:lstStyle/>
          <a:p>
            <a:pPr algn="just"/>
            <a:r>
              <a:rPr lang="en-IN" sz="2800" b="1" i="1" dirty="0"/>
              <a:t>Illustration 3</a:t>
            </a:r>
          </a:p>
          <a:p>
            <a:pPr lvl="1" algn="just"/>
            <a:r>
              <a:rPr lang="en-IN" sz="2400" dirty="0"/>
              <a:t>There are 100 students in a university college and in the whole university, inclusive of this college, </a:t>
            </a:r>
            <a:r>
              <a:rPr lang="en-IN" sz="2400" dirty="0" smtClean="0"/>
              <a:t>the number </a:t>
            </a:r>
            <a:r>
              <a:rPr lang="en-IN" sz="2400" dirty="0"/>
              <a:t>of students is 2000. In a random sample study 20 were found smokers in the college and </a:t>
            </a:r>
            <a:r>
              <a:rPr lang="en-IN" sz="2400" dirty="0" smtClean="0"/>
              <a:t>the proportion </a:t>
            </a:r>
            <a:r>
              <a:rPr lang="en-IN" sz="2400" dirty="0"/>
              <a:t>of smokers in the university is 0.05. Is there a significant difference between the </a:t>
            </a:r>
            <a:r>
              <a:rPr lang="en-IN" sz="2400" dirty="0" smtClean="0"/>
              <a:t>proportion of </a:t>
            </a:r>
            <a:r>
              <a:rPr lang="en-IN" sz="2400" dirty="0"/>
              <a:t>smokers in the college and university? Test at 5 per cent level.</a:t>
            </a:r>
          </a:p>
        </p:txBody>
      </p:sp>
      <p:sp>
        <p:nvSpPr>
          <p:cNvPr id="4" name="Slide Number Placeholder 3"/>
          <p:cNvSpPr>
            <a:spLocks noGrp="1"/>
          </p:cNvSpPr>
          <p:nvPr>
            <p:ph type="sldNum" sz="quarter" idx="15"/>
          </p:nvPr>
        </p:nvSpPr>
        <p:spPr/>
        <p:txBody>
          <a:bodyPr/>
          <a:lstStyle/>
          <a:p>
            <a:fld id="{B6F15528-21DE-4FAA-801E-634DDDAF4B2B}" type="slidenum">
              <a:rPr lang="en-US" smtClean="0"/>
              <a:pPr/>
              <a:t>34</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17523422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35</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80773" y="609600"/>
            <a:ext cx="8429827" cy="5864351"/>
          </a:xfrm>
          <a:prstGeom prst="rect">
            <a:avLst/>
          </a:prstGeom>
        </p:spPr>
      </p:pic>
    </p:spTree>
    <p:extLst>
      <p:ext uri="{BB962C8B-B14F-4D97-AF65-F5344CB8AC3E}">
        <p14:creationId xmlns="" xmlns:p14="http://schemas.microsoft.com/office/powerpoint/2010/main" val="40266682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Testing The Equality of Variances of Two Normal Populations</a:t>
            </a:r>
            <a:endParaRPr lang="en-IN" dirty="0"/>
          </a:p>
        </p:txBody>
      </p:sp>
      <p:sp>
        <p:nvSpPr>
          <p:cNvPr id="3" name="Content Placeholder 2"/>
          <p:cNvSpPr>
            <a:spLocks noGrp="1"/>
          </p:cNvSpPr>
          <p:nvPr>
            <p:ph sz="quarter" idx="1"/>
          </p:nvPr>
        </p:nvSpPr>
        <p:spPr>
          <a:xfrm>
            <a:off x="457200" y="1600200"/>
            <a:ext cx="7950306" cy="4873752"/>
          </a:xfrm>
        </p:spPr>
        <p:txBody>
          <a:bodyPr>
            <a:normAutofit/>
          </a:bodyPr>
          <a:lstStyle/>
          <a:p>
            <a:pPr algn="just"/>
            <a:r>
              <a:rPr lang="en-IN" sz="2800" b="1" i="1" dirty="0"/>
              <a:t>Illustration </a:t>
            </a:r>
            <a:r>
              <a:rPr lang="en-IN" sz="2800" b="1" i="1" dirty="0" smtClean="0"/>
              <a:t>1</a:t>
            </a:r>
            <a:endParaRPr lang="en-IN" sz="2800" b="1" i="1" dirty="0"/>
          </a:p>
          <a:p>
            <a:pPr lvl="1" algn="just"/>
            <a:r>
              <a:rPr lang="en-IN" sz="2400" dirty="0"/>
              <a:t>Two random samples drawn from two normal populations are:</a:t>
            </a:r>
          </a:p>
          <a:p>
            <a:pPr marL="0" indent="0" algn="just">
              <a:buNone/>
            </a:pPr>
            <a:r>
              <a:rPr lang="en-IN" sz="2800" i="1" dirty="0" smtClean="0"/>
              <a:t>	</a:t>
            </a:r>
            <a:r>
              <a:rPr lang="en-IN" i="1" dirty="0" smtClean="0"/>
              <a:t>Sample </a:t>
            </a:r>
            <a:r>
              <a:rPr lang="en-IN" i="1" dirty="0"/>
              <a:t>1 </a:t>
            </a:r>
            <a:r>
              <a:rPr lang="en-IN" i="1" dirty="0" smtClean="0"/>
              <a:t>	</a:t>
            </a:r>
            <a:r>
              <a:rPr lang="en-IN" dirty="0" smtClean="0"/>
              <a:t>20 </a:t>
            </a:r>
            <a:r>
              <a:rPr lang="en-IN" dirty="0"/>
              <a:t>16 26 27 23 22 18 24 25 19</a:t>
            </a:r>
          </a:p>
          <a:p>
            <a:pPr marL="0" indent="0" algn="just">
              <a:buNone/>
            </a:pPr>
            <a:r>
              <a:rPr lang="en-IN" i="1" dirty="0" smtClean="0"/>
              <a:t>	Sample </a:t>
            </a:r>
            <a:r>
              <a:rPr lang="en-IN" i="1" dirty="0"/>
              <a:t>2 </a:t>
            </a:r>
            <a:r>
              <a:rPr lang="en-IN" i="1" dirty="0" smtClean="0"/>
              <a:t>	</a:t>
            </a:r>
            <a:r>
              <a:rPr lang="en-IN" dirty="0" smtClean="0"/>
              <a:t>27 </a:t>
            </a:r>
            <a:r>
              <a:rPr lang="en-IN" dirty="0"/>
              <a:t>33 42 35 32 34 38 28 41 43 30 37</a:t>
            </a:r>
          </a:p>
          <a:p>
            <a:pPr marL="365760" lvl="1" indent="0" algn="just">
              <a:buNone/>
            </a:pPr>
            <a:r>
              <a:rPr lang="en-IN" sz="2400" dirty="0" smtClean="0"/>
              <a:t>Test </a:t>
            </a:r>
            <a:r>
              <a:rPr lang="en-IN" sz="2400" dirty="0"/>
              <a:t>using variance ratio at 5 per cent and 1 per cent level of significance whether the </a:t>
            </a:r>
            <a:r>
              <a:rPr lang="en-IN" sz="2400" dirty="0" smtClean="0"/>
              <a:t>two populations </a:t>
            </a:r>
            <a:r>
              <a:rPr lang="en-IN" sz="2400" dirty="0"/>
              <a:t>have the same variances.</a:t>
            </a:r>
          </a:p>
        </p:txBody>
      </p:sp>
      <p:sp>
        <p:nvSpPr>
          <p:cNvPr id="4" name="Slide Number Placeholder 3"/>
          <p:cNvSpPr>
            <a:spLocks noGrp="1"/>
          </p:cNvSpPr>
          <p:nvPr>
            <p:ph type="sldNum" sz="quarter" idx="15"/>
          </p:nvPr>
        </p:nvSpPr>
        <p:spPr/>
        <p:txBody>
          <a:bodyPr/>
          <a:lstStyle/>
          <a:p>
            <a:fld id="{B6F15528-21DE-4FAA-801E-634DDDAF4B2B}" type="slidenum">
              <a:rPr lang="en-US" smtClean="0"/>
              <a:pPr/>
              <a:t>36</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1606457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37</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152400" y="-37201"/>
            <a:ext cx="8579392" cy="6932401"/>
          </a:xfrm>
          <a:prstGeom prst="rect">
            <a:avLst/>
          </a:prstGeom>
        </p:spPr>
      </p:pic>
    </p:spTree>
    <p:extLst>
      <p:ext uri="{BB962C8B-B14F-4D97-AF65-F5344CB8AC3E}">
        <p14:creationId xmlns="" xmlns:p14="http://schemas.microsoft.com/office/powerpoint/2010/main" val="12295599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38</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318006" y="195680"/>
            <a:ext cx="8427095" cy="2124240"/>
          </a:xfrm>
          <a:prstGeom prst="rect">
            <a:avLst/>
          </a:prstGeom>
        </p:spPr>
      </p:pic>
      <p:pic>
        <p:nvPicPr>
          <p:cNvPr id="8" name="Picture 7"/>
          <p:cNvPicPr>
            <a:picLocks noChangeAspect="1"/>
          </p:cNvPicPr>
          <p:nvPr/>
        </p:nvPicPr>
        <p:blipFill>
          <a:blip r:embed="rId3"/>
          <a:stretch>
            <a:fillRect/>
          </a:stretch>
        </p:blipFill>
        <p:spPr>
          <a:xfrm>
            <a:off x="191091" y="2056868"/>
            <a:ext cx="8582175" cy="4413841"/>
          </a:xfrm>
          <a:prstGeom prst="rect">
            <a:avLst/>
          </a:prstGeom>
        </p:spPr>
      </p:pic>
    </p:spTree>
    <p:extLst>
      <p:ext uri="{BB962C8B-B14F-4D97-AF65-F5344CB8AC3E}">
        <p14:creationId xmlns="" xmlns:p14="http://schemas.microsoft.com/office/powerpoint/2010/main" val="27952093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39</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76200" y="2106190"/>
            <a:ext cx="8630157" cy="1818890"/>
          </a:xfrm>
          <a:prstGeom prst="rect">
            <a:avLst/>
          </a:prstGeom>
        </p:spPr>
      </p:pic>
    </p:spTree>
    <p:extLst>
      <p:ext uri="{BB962C8B-B14F-4D97-AF65-F5344CB8AC3E}">
        <p14:creationId xmlns="" xmlns:p14="http://schemas.microsoft.com/office/powerpoint/2010/main" val="3023769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600200"/>
            <a:ext cx="7950306" cy="4873752"/>
          </a:xfrm>
        </p:spPr>
        <p:txBody>
          <a:bodyPr/>
          <a:lstStyle/>
          <a:p>
            <a:pPr algn="just"/>
            <a:r>
              <a:rPr lang="en-IN" b="1" i="1" dirty="0"/>
              <a:t>Illustration </a:t>
            </a:r>
            <a:r>
              <a:rPr lang="en-IN" b="1" i="1" dirty="0" smtClean="0"/>
              <a:t>2</a:t>
            </a:r>
            <a:endParaRPr lang="en-IN" b="1" i="1" dirty="0"/>
          </a:p>
          <a:p>
            <a:pPr lvl="1" algn="just"/>
            <a:r>
              <a:rPr lang="en-IN" dirty="0"/>
              <a:t>Suppose we are interested in a population of 20 industrial units of the same size, all of which </a:t>
            </a:r>
            <a:r>
              <a:rPr lang="en-IN" dirty="0" smtClean="0"/>
              <a:t>are experiencing </a:t>
            </a:r>
            <a:r>
              <a:rPr lang="en-IN" dirty="0"/>
              <a:t>excessive labour turnover problems. The past records show that the mean of </a:t>
            </a:r>
            <a:r>
              <a:rPr lang="en-IN" dirty="0" smtClean="0"/>
              <a:t>the distribution </a:t>
            </a:r>
            <a:r>
              <a:rPr lang="en-IN" dirty="0"/>
              <a:t>of annual turnover is 320 employees, with a standard deviation of 75 employees. </a:t>
            </a:r>
            <a:r>
              <a:rPr lang="en-IN" dirty="0" smtClean="0"/>
              <a:t>A sample </a:t>
            </a:r>
            <a:r>
              <a:rPr lang="en-IN" dirty="0"/>
              <a:t>of 5 of these industrial units is taken at random which gives a mean of annual turnover as </a:t>
            </a:r>
            <a:r>
              <a:rPr lang="en-IN" dirty="0" smtClean="0"/>
              <a:t>300 employees</a:t>
            </a:r>
            <a:r>
              <a:rPr lang="en-IN" dirty="0"/>
              <a:t>. Is the sample mean consistent with the population mean? Test at 5% level.</a:t>
            </a:r>
          </a:p>
        </p:txBody>
      </p:sp>
      <p:sp>
        <p:nvSpPr>
          <p:cNvPr id="4" name="Slide Number Placeholder 3"/>
          <p:cNvSpPr>
            <a:spLocks noGrp="1"/>
          </p:cNvSpPr>
          <p:nvPr>
            <p:ph type="sldNum" sz="quarter" idx="15"/>
          </p:nvPr>
        </p:nvSpPr>
        <p:spPr/>
        <p:txBody>
          <a:bodyPr/>
          <a:lstStyle/>
          <a:p>
            <a:fld id="{B6F15528-21DE-4FAA-801E-634DDDAF4B2B}" type="slidenum">
              <a:rPr lang="en-US" smtClean="0"/>
              <a:pPr/>
              <a:t>4</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134539480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40</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152400" y="919319"/>
            <a:ext cx="8630157" cy="4948081"/>
          </a:xfrm>
          <a:prstGeom prst="rect">
            <a:avLst/>
          </a:prstGeom>
        </p:spPr>
      </p:pic>
    </p:spTree>
    <p:extLst>
      <p:ext uri="{BB962C8B-B14F-4D97-AF65-F5344CB8AC3E}">
        <p14:creationId xmlns="" xmlns:p14="http://schemas.microsoft.com/office/powerpoint/2010/main" val="22129901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41</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647422" y="1752600"/>
            <a:ext cx="6564390" cy="948920"/>
          </a:xfrm>
          <a:prstGeom prst="rect">
            <a:avLst/>
          </a:prstGeom>
        </p:spPr>
      </p:pic>
      <p:pic>
        <p:nvPicPr>
          <p:cNvPr id="7" name="Picture 6"/>
          <p:cNvPicPr>
            <a:picLocks noChangeAspect="1"/>
          </p:cNvPicPr>
          <p:nvPr/>
        </p:nvPicPr>
        <p:blipFill>
          <a:blip r:embed="rId3"/>
          <a:stretch>
            <a:fillRect/>
          </a:stretch>
        </p:blipFill>
        <p:spPr>
          <a:xfrm>
            <a:off x="206155" y="3886200"/>
            <a:ext cx="8532461" cy="1256076"/>
          </a:xfrm>
          <a:prstGeom prst="rect">
            <a:avLst/>
          </a:prstGeom>
        </p:spPr>
      </p:pic>
    </p:spTree>
    <p:extLst>
      <p:ext uri="{BB962C8B-B14F-4D97-AF65-F5344CB8AC3E}">
        <p14:creationId xmlns="" xmlns:p14="http://schemas.microsoft.com/office/powerpoint/2010/main" val="19107497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IN" dirty="0"/>
          </a:p>
        </p:txBody>
      </p:sp>
      <p:sp>
        <p:nvSpPr>
          <p:cNvPr id="3" name="Content Placeholder 2"/>
          <p:cNvSpPr>
            <a:spLocks noGrp="1"/>
          </p:cNvSpPr>
          <p:nvPr>
            <p:ph sz="quarter" idx="1"/>
          </p:nvPr>
        </p:nvSpPr>
        <p:spPr/>
        <p:txBody>
          <a:bodyPr/>
          <a:lstStyle/>
          <a:p>
            <a:pPr algn="just"/>
            <a:r>
              <a:rPr lang="en-IN" b="1" i="1" dirty="0"/>
              <a:t>Illustration 1</a:t>
            </a:r>
          </a:p>
          <a:p>
            <a:pPr lvl="1" algn="just"/>
            <a:r>
              <a:rPr lang="en-IN" dirty="0"/>
              <a:t>Weight of 10 students is as follows</a:t>
            </a:r>
            <a:r>
              <a:rPr lang="en-IN" dirty="0" smtClean="0"/>
              <a:t>:</a:t>
            </a:r>
          </a:p>
          <a:p>
            <a:pPr lvl="1" algn="just"/>
            <a:endParaRPr lang="en-US" dirty="0"/>
          </a:p>
          <a:p>
            <a:pPr lvl="1" algn="just"/>
            <a:endParaRPr lang="en-US" dirty="0" smtClean="0"/>
          </a:p>
          <a:p>
            <a:pPr lvl="1" algn="just"/>
            <a:endParaRPr lang="en-US" dirty="0"/>
          </a:p>
          <a:p>
            <a:pPr lvl="1" algn="just"/>
            <a:r>
              <a:rPr lang="en-IN" dirty="0"/>
              <a:t>Can we say that the variance of the distribution of weight of all students from which the </a:t>
            </a:r>
            <a:r>
              <a:rPr lang="en-IN" dirty="0" smtClean="0"/>
              <a:t>above sample </a:t>
            </a:r>
            <a:r>
              <a:rPr lang="en-IN" dirty="0"/>
              <a:t>of 10 students was drawn is equal to 20 </a:t>
            </a:r>
            <a:r>
              <a:rPr lang="en-IN" dirty="0" err="1"/>
              <a:t>kgs</a:t>
            </a:r>
            <a:r>
              <a:rPr lang="en-IN" dirty="0"/>
              <a:t>? Test this at 5 per cent and 1 per cent level </a:t>
            </a:r>
            <a:r>
              <a:rPr lang="en-IN" dirty="0" smtClean="0"/>
              <a:t>of significance</a:t>
            </a:r>
            <a:r>
              <a:rPr lang="en-IN" dirty="0"/>
              <a:t>.</a:t>
            </a:r>
          </a:p>
        </p:txBody>
      </p:sp>
      <p:sp>
        <p:nvSpPr>
          <p:cNvPr id="4" name="Slide Number Placeholder 3"/>
          <p:cNvSpPr>
            <a:spLocks noGrp="1"/>
          </p:cNvSpPr>
          <p:nvPr>
            <p:ph type="sldNum" sz="quarter" idx="15"/>
          </p:nvPr>
        </p:nvSpPr>
        <p:spPr/>
        <p:txBody>
          <a:bodyPr/>
          <a:lstStyle/>
          <a:p>
            <a:fld id="{B6F15528-21DE-4FAA-801E-634DDDAF4B2B}" type="slidenum">
              <a:rPr lang="en-US" smtClean="0"/>
              <a:pPr/>
              <a:t>42</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043788" y="2514600"/>
            <a:ext cx="7056423" cy="1066800"/>
          </a:xfrm>
          <a:prstGeom prst="rect">
            <a:avLst/>
          </a:prstGeom>
        </p:spPr>
      </p:pic>
    </p:spTree>
    <p:extLst>
      <p:ext uri="{BB962C8B-B14F-4D97-AF65-F5344CB8AC3E}">
        <p14:creationId xmlns="" xmlns:p14="http://schemas.microsoft.com/office/powerpoint/2010/main" val="332309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43</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427428" y="914401"/>
            <a:ext cx="7698166" cy="4670640"/>
          </a:xfrm>
          <a:prstGeom prst="rect">
            <a:avLst/>
          </a:prstGeom>
        </p:spPr>
      </p:pic>
    </p:spTree>
    <p:extLst>
      <p:ext uri="{BB962C8B-B14F-4D97-AF65-F5344CB8AC3E}">
        <p14:creationId xmlns="" xmlns:p14="http://schemas.microsoft.com/office/powerpoint/2010/main" val="39895766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44</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30945" y="152400"/>
            <a:ext cx="8227255" cy="3639522"/>
          </a:xfrm>
          <a:prstGeom prst="rect">
            <a:avLst/>
          </a:prstGeom>
        </p:spPr>
      </p:pic>
      <p:pic>
        <p:nvPicPr>
          <p:cNvPr id="7" name="Picture 6"/>
          <p:cNvPicPr>
            <a:picLocks noChangeAspect="1"/>
          </p:cNvPicPr>
          <p:nvPr/>
        </p:nvPicPr>
        <p:blipFill>
          <a:blip r:embed="rId3"/>
          <a:stretch>
            <a:fillRect/>
          </a:stretch>
        </p:blipFill>
        <p:spPr>
          <a:xfrm>
            <a:off x="230944" y="3791922"/>
            <a:ext cx="8227255" cy="2467930"/>
          </a:xfrm>
          <a:prstGeom prst="rect">
            <a:avLst/>
          </a:prstGeom>
        </p:spPr>
      </p:pic>
    </p:spTree>
    <p:extLst>
      <p:ext uri="{BB962C8B-B14F-4D97-AF65-F5344CB8AC3E}">
        <p14:creationId xmlns="" xmlns:p14="http://schemas.microsoft.com/office/powerpoint/2010/main" val="4813793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of Correlation Coefficients</a:t>
            </a:r>
            <a:endParaRPr lang="en-IN" dirty="0"/>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45</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23938734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1143000"/>
          </a:xfrm>
        </p:spPr>
        <p:txBody>
          <a:bodyPr/>
          <a:lstStyle/>
          <a:p>
            <a:r>
              <a:rPr lang="en-IN" dirty="0"/>
              <a:t>Estimating The Population Mean</a:t>
            </a:r>
          </a:p>
        </p:txBody>
      </p:sp>
      <p:sp>
        <p:nvSpPr>
          <p:cNvPr id="3" name="Content Placeholder 2"/>
          <p:cNvSpPr>
            <a:spLocks noGrp="1"/>
          </p:cNvSpPr>
          <p:nvPr>
            <p:ph sz="quarter" idx="1"/>
          </p:nvPr>
        </p:nvSpPr>
        <p:spPr>
          <a:xfrm>
            <a:off x="457200" y="612648"/>
            <a:ext cx="7950306" cy="4873752"/>
          </a:xfrm>
        </p:spPr>
        <p:txBody>
          <a:bodyPr/>
          <a:lstStyle/>
          <a:p>
            <a:pPr algn="just"/>
            <a:r>
              <a:rPr lang="en-IN" b="1" i="1" dirty="0"/>
              <a:t>Illustration 1</a:t>
            </a:r>
          </a:p>
          <a:p>
            <a:pPr lvl="1" algn="just"/>
            <a:r>
              <a:rPr lang="en-IN" dirty="0"/>
              <a:t>From a random sample of 36 New Delhi civil service personnel, the mean age and the </a:t>
            </a:r>
            <a:r>
              <a:rPr lang="en-IN" dirty="0" smtClean="0"/>
              <a:t>sample standard </a:t>
            </a:r>
            <a:r>
              <a:rPr lang="en-IN" dirty="0"/>
              <a:t>deviation were found to be 40 years and 4.5 years respectively. Construct a 95 per </a:t>
            </a:r>
            <a:r>
              <a:rPr lang="en-IN" dirty="0" smtClean="0"/>
              <a:t>cent confidence </a:t>
            </a:r>
            <a:r>
              <a:rPr lang="en-IN" dirty="0"/>
              <a:t>interval for the mean age of civil servants in New Delhi.</a:t>
            </a:r>
          </a:p>
        </p:txBody>
      </p:sp>
      <p:sp>
        <p:nvSpPr>
          <p:cNvPr id="4" name="Slide Number Placeholder 3"/>
          <p:cNvSpPr>
            <a:spLocks noGrp="1"/>
          </p:cNvSpPr>
          <p:nvPr>
            <p:ph type="sldNum" sz="quarter" idx="15"/>
          </p:nvPr>
        </p:nvSpPr>
        <p:spPr/>
        <p:txBody>
          <a:bodyPr/>
          <a:lstStyle/>
          <a:p>
            <a:fld id="{B6F15528-21DE-4FAA-801E-634DDDAF4B2B}" type="slidenum">
              <a:rPr lang="en-US" smtClean="0"/>
              <a:pPr/>
              <a:t>46</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28600" y="2743201"/>
            <a:ext cx="7894417" cy="4114800"/>
          </a:xfrm>
          <a:prstGeom prst="rect">
            <a:avLst/>
          </a:prstGeom>
        </p:spPr>
      </p:pic>
    </p:spTree>
    <p:extLst>
      <p:ext uri="{BB962C8B-B14F-4D97-AF65-F5344CB8AC3E}">
        <p14:creationId xmlns="" xmlns:p14="http://schemas.microsoft.com/office/powerpoint/2010/main" val="35227686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Estimating Population Proportion</a:t>
            </a:r>
            <a:endParaRPr lang="en-IN" dirty="0"/>
          </a:p>
        </p:txBody>
      </p:sp>
      <p:sp>
        <p:nvSpPr>
          <p:cNvPr id="3" name="Content Placeholder 2"/>
          <p:cNvSpPr>
            <a:spLocks noGrp="1"/>
          </p:cNvSpPr>
          <p:nvPr>
            <p:ph sz="quarter" idx="1"/>
          </p:nvPr>
        </p:nvSpPr>
        <p:spPr/>
        <p:txBody>
          <a:bodyPr/>
          <a:lstStyle/>
          <a:p>
            <a:pPr algn="just"/>
            <a:r>
              <a:rPr lang="en-IN" b="1" i="1" dirty="0"/>
              <a:t>Illustration 1</a:t>
            </a:r>
          </a:p>
          <a:p>
            <a:pPr algn="just"/>
            <a:r>
              <a:rPr lang="en-IN" dirty="0"/>
              <a:t>A market research survey in which 64 consumers were contacted states that 64 per cent of </a:t>
            </a:r>
            <a:r>
              <a:rPr lang="en-IN" dirty="0" smtClean="0"/>
              <a:t>all consumers </a:t>
            </a:r>
            <a:r>
              <a:rPr lang="en-IN" dirty="0"/>
              <a:t>of a certain product were motivated by the product’s advertising. Find the </a:t>
            </a:r>
            <a:r>
              <a:rPr lang="en-IN" dirty="0" smtClean="0"/>
              <a:t>confidence limits </a:t>
            </a:r>
            <a:r>
              <a:rPr lang="en-IN" dirty="0"/>
              <a:t>for the proportion of consumers motivated by advertising in the population, given a </a:t>
            </a:r>
            <a:r>
              <a:rPr lang="en-IN" dirty="0" smtClean="0"/>
              <a:t>confidence level </a:t>
            </a:r>
            <a:r>
              <a:rPr lang="en-IN" dirty="0"/>
              <a:t>equal to 0.95.</a:t>
            </a:r>
          </a:p>
        </p:txBody>
      </p:sp>
      <p:sp>
        <p:nvSpPr>
          <p:cNvPr id="4" name="Slide Number Placeholder 3"/>
          <p:cNvSpPr>
            <a:spLocks noGrp="1"/>
          </p:cNvSpPr>
          <p:nvPr>
            <p:ph type="sldNum" sz="quarter" idx="15"/>
          </p:nvPr>
        </p:nvSpPr>
        <p:spPr/>
        <p:txBody>
          <a:bodyPr/>
          <a:lstStyle/>
          <a:p>
            <a:fld id="{B6F15528-21DE-4FAA-801E-634DDDAF4B2B}" type="slidenum">
              <a:rPr lang="en-US" smtClean="0"/>
              <a:pPr/>
              <a:t>47</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10671592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6" name="Content Placeholder 5"/>
          <p:cNvPicPr>
            <a:picLocks noGrp="1" noChangeAspect="1"/>
          </p:cNvPicPr>
          <p:nvPr>
            <p:ph sz="quarter" idx="1"/>
          </p:nvPr>
        </p:nvPicPr>
        <p:blipFill>
          <a:blip r:embed="rId2"/>
          <a:stretch>
            <a:fillRect/>
          </a:stretch>
        </p:blipFill>
        <p:spPr>
          <a:xfrm>
            <a:off x="420641" y="1600200"/>
            <a:ext cx="7504159" cy="4599213"/>
          </a:xfrm>
          <a:prstGeom prst="rect">
            <a:avLst/>
          </a:prstGeom>
        </p:spPr>
      </p:pic>
      <p:sp>
        <p:nvSpPr>
          <p:cNvPr id="4" name="Slide Number Placeholder 3"/>
          <p:cNvSpPr>
            <a:spLocks noGrp="1"/>
          </p:cNvSpPr>
          <p:nvPr>
            <p:ph type="sldNum" sz="quarter" idx="15"/>
          </p:nvPr>
        </p:nvSpPr>
        <p:spPr/>
        <p:txBody>
          <a:bodyPr/>
          <a:lstStyle/>
          <a:p>
            <a:fld id="{B6F15528-21DE-4FAA-801E-634DDDAF4B2B}" type="slidenum">
              <a:rPr lang="en-US" smtClean="0"/>
              <a:pPr/>
              <a:t>48</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1770316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5</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228600" y="465239"/>
            <a:ext cx="8579392" cy="5927521"/>
          </a:xfrm>
          <a:prstGeom prst="rect">
            <a:avLst/>
          </a:prstGeom>
        </p:spPr>
      </p:pic>
    </p:spTree>
    <p:extLst>
      <p:ext uri="{BB962C8B-B14F-4D97-AF65-F5344CB8AC3E}">
        <p14:creationId xmlns="" xmlns:p14="http://schemas.microsoft.com/office/powerpoint/2010/main" val="19882192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a:xfrm>
            <a:off x="457200" y="1600200"/>
            <a:ext cx="7950306" cy="4873752"/>
          </a:xfrm>
        </p:spPr>
        <p:txBody>
          <a:bodyPr/>
          <a:lstStyle/>
          <a:p>
            <a:pPr algn="just"/>
            <a:r>
              <a:rPr lang="en-IN" b="1" i="1" dirty="0"/>
              <a:t>Illustration </a:t>
            </a:r>
            <a:r>
              <a:rPr lang="en-IN" b="1" i="1" dirty="0" smtClean="0"/>
              <a:t>3</a:t>
            </a:r>
            <a:endParaRPr lang="en-IN" b="1" i="1" dirty="0"/>
          </a:p>
          <a:p>
            <a:pPr lvl="1" algn="just"/>
            <a:r>
              <a:rPr lang="en-IN" dirty="0"/>
              <a:t>The mean of a certain production process is known to be 50 with a standard deviation of 2.5. </a:t>
            </a:r>
            <a:r>
              <a:rPr lang="en-IN" dirty="0" smtClean="0"/>
              <a:t>The production </a:t>
            </a:r>
            <a:r>
              <a:rPr lang="en-IN" dirty="0"/>
              <a:t>manager may welcome any change is mean value towards higher side but would like </a:t>
            </a:r>
            <a:r>
              <a:rPr lang="en-IN" dirty="0" smtClean="0"/>
              <a:t>to safeguard </a:t>
            </a:r>
            <a:r>
              <a:rPr lang="en-IN" dirty="0"/>
              <a:t>against decreasing values of mean. He takes a sample of 12 items that gives a mean </a:t>
            </a:r>
            <a:r>
              <a:rPr lang="en-IN" dirty="0" smtClean="0"/>
              <a:t>value of </a:t>
            </a:r>
            <a:r>
              <a:rPr lang="en-IN" dirty="0"/>
              <a:t>48.5. What inference should the manager take for the production process on the basis of </a:t>
            </a:r>
            <a:r>
              <a:rPr lang="en-IN" dirty="0" smtClean="0"/>
              <a:t>sample results</a:t>
            </a:r>
            <a:r>
              <a:rPr lang="en-IN" dirty="0"/>
              <a:t>? Use 5 per cent level of significance for the purpose.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6</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1298835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7</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6" name="Picture 5"/>
          <p:cNvPicPr>
            <a:picLocks noChangeAspect="1"/>
          </p:cNvPicPr>
          <p:nvPr/>
        </p:nvPicPr>
        <p:blipFill>
          <a:blip r:embed="rId2"/>
          <a:stretch>
            <a:fillRect/>
          </a:stretch>
        </p:blipFill>
        <p:spPr>
          <a:xfrm>
            <a:off x="131502" y="838200"/>
            <a:ext cx="6650298" cy="737760"/>
          </a:xfrm>
          <a:prstGeom prst="rect">
            <a:avLst/>
          </a:prstGeom>
        </p:spPr>
      </p:pic>
      <p:pic>
        <p:nvPicPr>
          <p:cNvPr id="7" name="Picture 6"/>
          <p:cNvPicPr>
            <a:picLocks noChangeAspect="1"/>
          </p:cNvPicPr>
          <p:nvPr/>
        </p:nvPicPr>
        <p:blipFill>
          <a:blip r:embed="rId3"/>
          <a:stretch>
            <a:fillRect/>
          </a:stretch>
        </p:blipFill>
        <p:spPr>
          <a:xfrm>
            <a:off x="152400" y="1575960"/>
            <a:ext cx="8693790" cy="4590361"/>
          </a:xfrm>
          <a:prstGeom prst="rect">
            <a:avLst/>
          </a:prstGeom>
        </p:spPr>
      </p:pic>
    </p:spTree>
    <p:extLst>
      <p:ext uri="{BB962C8B-B14F-4D97-AF65-F5344CB8AC3E}">
        <p14:creationId xmlns="" xmlns:p14="http://schemas.microsoft.com/office/powerpoint/2010/main" val="12589330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Hypothesis Testing </a:t>
            </a:r>
            <a:r>
              <a:rPr lang="en-IN" dirty="0"/>
              <a:t>f</a:t>
            </a:r>
            <a:r>
              <a:rPr lang="en-IN" dirty="0" smtClean="0"/>
              <a:t>or Differences Between Means</a:t>
            </a:r>
            <a:endParaRPr lang="en-IN" dirty="0"/>
          </a:p>
        </p:txBody>
      </p:sp>
      <p:sp>
        <p:nvSpPr>
          <p:cNvPr id="3" name="Content Placeholder 2"/>
          <p:cNvSpPr>
            <a:spLocks noGrp="1"/>
          </p:cNvSpPr>
          <p:nvPr>
            <p:ph sz="quarter" idx="1"/>
          </p:nvPr>
        </p:nvSpPr>
        <p:spPr>
          <a:xfrm>
            <a:off x="457200" y="1600200"/>
            <a:ext cx="7848600" cy="4873752"/>
          </a:xfrm>
        </p:spPr>
        <p:txBody>
          <a:bodyPr/>
          <a:lstStyle/>
          <a:p>
            <a:pPr algn="just"/>
            <a:r>
              <a:rPr lang="en-IN" b="1" i="1" dirty="0"/>
              <a:t>Illustration </a:t>
            </a:r>
            <a:r>
              <a:rPr lang="en-IN" b="1" i="1" dirty="0" smtClean="0"/>
              <a:t>1</a:t>
            </a:r>
            <a:endParaRPr lang="en-IN" b="1" i="1" dirty="0"/>
          </a:p>
          <a:p>
            <a:pPr lvl="1" algn="just"/>
            <a:r>
              <a:rPr lang="en-IN" dirty="0"/>
              <a:t>The mean produce of wheat of a sample of 100 fields in 200 lbs. per acre with a standard </a:t>
            </a:r>
            <a:r>
              <a:rPr lang="en-IN" dirty="0" smtClean="0"/>
              <a:t>deviation of </a:t>
            </a:r>
            <a:r>
              <a:rPr lang="en-IN" dirty="0"/>
              <a:t>10 lbs. Another samples of 150 fields gives the mean of 220 lbs. with a standard deviation </a:t>
            </a:r>
            <a:r>
              <a:rPr lang="en-IN" dirty="0" smtClean="0"/>
              <a:t>of 12 </a:t>
            </a:r>
            <a:r>
              <a:rPr lang="en-IN" dirty="0"/>
              <a:t>lbs. Can the two samples be considered to have been taken from the same population </a:t>
            </a:r>
            <a:r>
              <a:rPr lang="en-IN" dirty="0" smtClean="0"/>
              <a:t>whose standard </a:t>
            </a:r>
            <a:r>
              <a:rPr lang="en-IN" dirty="0"/>
              <a:t>deviation is 11 </a:t>
            </a:r>
            <a:r>
              <a:rPr lang="en-IN" dirty="0" err="1"/>
              <a:t>lbs</a:t>
            </a:r>
            <a:r>
              <a:rPr lang="en-IN" dirty="0"/>
              <a:t>? Use 5 per cent level of significance.</a:t>
            </a:r>
          </a:p>
        </p:txBody>
      </p:sp>
      <p:sp>
        <p:nvSpPr>
          <p:cNvPr id="4" name="Slide Number Placeholder 3"/>
          <p:cNvSpPr>
            <a:spLocks noGrp="1"/>
          </p:cNvSpPr>
          <p:nvPr>
            <p:ph type="sldNum" sz="quarter" idx="15"/>
          </p:nvPr>
        </p:nvSpPr>
        <p:spPr/>
        <p:txBody>
          <a:bodyPr/>
          <a:lstStyle/>
          <a:p>
            <a:fld id="{B6F15528-21DE-4FAA-801E-634DDDAF4B2B}" type="slidenum">
              <a:rPr lang="en-US" smtClean="0"/>
              <a:pPr/>
              <a:t>8</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spTree>
    <p:extLst>
      <p:ext uri="{BB962C8B-B14F-4D97-AF65-F5344CB8AC3E}">
        <p14:creationId xmlns="" xmlns:p14="http://schemas.microsoft.com/office/powerpoint/2010/main" val="2250142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a:p>
        </p:txBody>
      </p:sp>
      <p:sp>
        <p:nvSpPr>
          <p:cNvPr id="4" name="Slide Number Placeholder 3"/>
          <p:cNvSpPr>
            <a:spLocks noGrp="1"/>
          </p:cNvSpPr>
          <p:nvPr>
            <p:ph type="sldNum" sz="quarter" idx="15"/>
          </p:nvPr>
        </p:nvSpPr>
        <p:spPr/>
        <p:txBody>
          <a:bodyPr/>
          <a:lstStyle/>
          <a:p>
            <a:fld id="{B6F15528-21DE-4FAA-801E-634DDDAF4B2B}" type="slidenum">
              <a:rPr lang="en-US" smtClean="0"/>
              <a:pPr/>
              <a:t>9</a:t>
            </a:fld>
            <a:endParaRPr lang="en-US"/>
          </a:p>
        </p:txBody>
      </p:sp>
      <p:sp>
        <p:nvSpPr>
          <p:cNvPr id="5" name="Footer Placeholder 4"/>
          <p:cNvSpPr>
            <a:spLocks noGrp="1"/>
          </p:cNvSpPr>
          <p:nvPr>
            <p:ph type="ftr" sz="quarter" idx="16"/>
          </p:nvPr>
        </p:nvSpPr>
        <p:spPr/>
        <p:txBody>
          <a:bodyPr/>
          <a:lstStyle/>
          <a:p>
            <a:r>
              <a:rPr lang="en-US" smtClean="0"/>
              <a:t>Dept. of CSE, VJCET</a:t>
            </a:r>
            <a:endParaRPr lang="en-US"/>
          </a:p>
        </p:txBody>
      </p:sp>
      <p:pic>
        <p:nvPicPr>
          <p:cNvPr id="7" name="Picture 6"/>
          <p:cNvPicPr>
            <a:picLocks noChangeAspect="1"/>
          </p:cNvPicPr>
          <p:nvPr/>
        </p:nvPicPr>
        <p:blipFill>
          <a:blip r:embed="rId2"/>
          <a:stretch>
            <a:fillRect/>
          </a:stretch>
        </p:blipFill>
        <p:spPr>
          <a:xfrm>
            <a:off x="132843" y="304801"/>
            <a:ext cx="8630157" cy="4138070"/>
          </a:xfrm>
          <a:prstGeom prst="rect">
            <a:avLst/>
          </a:prstGeom>
        </p:spPr>
      </p:pic>
      <p:pic>
        <p:nvPicPr>
          <p:cNvPr id="8" name="Picture 7"/>
          <p:cNvPicPr>
            <a:picLocks noChangeAspect="1"/>
          </p:cNvPicPr>
          <p:nvPr/>
        </p:nvPicPr>
        <p:blipFill>
          <a:blip r:embed="rId3"/>
          <a:stretch>
            <a:fillRect/>
          </a:stretch>
        </p:blipFill>
        <p:spPr>
          <a:xfrm>
            <a:off x="180773" y="4392486"/>
            <a:ext cx="8782454" cy="2389314"/>
          </a:xfrm>
          <a:prstGeom prst="rect">
            <a:avLst/>
          </a:prstGeom>
        </p:spPr>
      </p:pic>
    </p:spTree>
    <p:extLst>
      <p:ext uri="{BB962C8B-B14F-4D97-AF65-F5344CB8AC3E}">
        <p14:creationId xmlns="" xmlns:p14="http://schemas.microsoft.com/office/powerpoint/2010/main" val="361576823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iel">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9357</TotalTime>
  <Words>1536</Words>
  <Application>Microsoft Office PowerPoint</Application>
  <PresentationFormat>On-screen Show (4:3)</PresentationFormat>
  <Paragraphs>163</Paragraphs>
  <Slides>48</Slides>
  <Notes>0</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Office Theme</vt:lpstr>
      <vt:lpstr>Oriel</vt:lpstr>
      <vt:lpstr>MODULE 3 Problems</vt:lpstr>
      <vt:lpstr>Hypothesis Testing of Means</vt:lpstr>
      <vt:lpstr>Slide 3</vt:lpstr>
      <vt:lpstr>Slide 4</vt:lpstr>
      <vt:lpstr>Slide 5</vt:lpstr>
      <vt:lpstr>Slide 6</vt:lpstr>
      <vt:lpstr>Slide 7</vt:lpstr>
      <vt:lpstr>Hypothesis Testing for Differences Between Means</vt:lpstr>
      <vt:lpstr>Slide 9</vt:lpstr>
      <vt:lpstr>Slide 10</vt:lpstr>
      <vt:lpstr>Slide 11</vt:lpstr>
      <vt:lpstr>Slide 12</vt:lpstr>
      <vt:lpstr>Slide 13</vt:lpstr>
      <vt:lpstr>Slide 14</vt:lpstr>
      <vt:lpstr>Slide 15</vt:lpstr>
      <vt:lpstr>Slide 16</vt:lpstr>
      <vt:lpstr>Hypothesis Testing for Comparing Two Related Samples</vt:lpstr>
      <vt:lpstr>Slide 18</vt:lpstr>
      <vt:lpstr>Slide 19</vt:lpstr>
      <vt:lpstr>Slide 20</vt:lpstr>
      <vt:lpstr>Slide 21</vt:lpstr>
      <vt:lpstr>Slide 22</vt:lpstr>
      <vt:lpstr>Slide 23</vt:lpstr>
      <vt:lpstr>Hypothesis Testing Of Proportions</vt:lpstr>
      <vt:lpstr>Slide 25</vt:lpstr>
      <vt:lpstr>Slide 26</vt:lpstr>
      <vt:lpstr>Slide 27</vt:lpstr>
      <vt:lpstr>Slide 28</vt:lpstr>
      <vt:lpstr>Hypothesis Testing For Difference Between Proportions</vt:lpstr>
      <vt:lpstr>Slide 30</vt:lpstr>
      <vt:lpstr>Slide 31</vt:lpstr>
      <vt:lpstr>Slide 32</vt:lpstr>
      <vt:lpstr>Slide 33</vt:lpstr>
      <vt:lpstr>Slide 34</vt:lpstr>
      <vt:lpstr>Slide 35</vt:lpstr>
      <vt:lpstr>Testing The Equality of Variances of Two Normal Populations</vt:lpstr>
      <vt:lpstr>Slide 37</vt:lpstr>
      <vt:lpstr>Slide 38</vt:lpstr>
      <vt:lpstr>Slide 39</vt:lpstr>
      <vt:lpstr>Slide 40</vt:lpstr>
      <vt:lpstr>Slide 41</vt:lpstr>
      <vt:lpstr>Slide 42</vt:lpstr>
      <vt:lpstr>Slide 43</vt:lpstr>
      <vt:lpstr>Slide 44</vt:lpstr>
      <vt:lpstr>Hypothesis Testing of Correlation Coefficients</vt:lpstr>
      <vt:lpstr>Estimating The Population Mean</vt:lpstr>
      <vt:lpstr>Estimating Population Proportion</vt:lpstr>
      <vt:lpstr>Slide 48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Methodology</dc:title>
  <dc:creator>Amel</dc:creator>
  <cp:lastModifiedBy>csfac113</cp:lastModifiedBy>
  <cp:revision>522</cp:revision>
  <dcterms:created xsi:type="dcterms:W3CDTF">2006-08-16T00:00:00Z</dcterms:created>
  <dcterms:modified xsi:type="dcterms:W3CDTF">2016-11-07T10:43:29Z</dcterms:modified>
</cp:coreProperties>
</file>