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8" r:id="rId2"/>
    <p:sldId id="262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88" r:id="rId12"/>
    <p:sldId id="289" r:id="rId13"/>
    <p:sldId id="290" r:id="rId14"/>
    <p:sldId id="291" r:id="rId15"/>
    <p:sldId id="277" r:id="rId16"/>
    <p:sldId id="278" r:id="rId17"/>
    <p:sldId id="279" r:id="rId18"/>
    <p:sldId id="292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93" r:id="rId28"/>
    <p:sldId id="294" r:id="rId29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80">
          <p15:clr>
            <a:srgbClr val="A4A3A4"/>
          </p15:clr>
        </p15:guide>
        <p15:guide id="2" pos="11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2F2"/>
    <a:srgbClr val="D4E3F7"/>
    <a:srgbClr val="DDDDDD"/>
    <a:srgbClr val="EAEAEA"/>
    <a:srgbClr val="96B8D6"/>
    <a:srgbClr val="B4CCE2"/>
    <a:srgbClr val="0067AC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801" autoAdjust="0"/>
    <p:restoredTop sz="41935" autoAdjust="0"/>
  </p:normalViewPr>
  <p:slideViewPr>
    <p:cSldViewPr snapToGrid="0">
      <p:cViewPr varScale="1">
        <p:scale>
          <a:sx n="73" d="100"/>
          <a:sy n="73" d="100"/>
        </p:scale>
        <p:origin x="-1572" y="-102"/>
      </p:cViewPr>
      <p:guideLst>
        <p:guide orient="horz" pos="1680"/>
        <p:guide pos="1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EEF6CB-C50F-488A-99E7-79215D4B1C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628986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2D11F8D7-571E-4947-BB12-0CF48399898F}" type="slidenum">
              <a:rPr lang="en-GB" altLang="en-US" sz="1200" b="0">
                <a:solidFill>
                  <a:schemeClr val="tx1"/>
                </a:solidFill>
              </a:rPr>
              <a:pPr/>
              <a:t>1</a:t>
            </a:fld>
            <a:endParaRPr lang="en-GB" altLang="en-US" sz="1200" b="0">
              <a:solidFill>
                <a:schemeClr val="tx1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4038459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fld id="{0A53C477-038F-4BB3-ABF6-9AC96926A5C7}" type="slidenum">
              <a:rPr lang="en-GB" altLang="en-US" sz="1200" b="0">
                <a:solidFill>
                  <a:schemeClr val="tx1"/>
                </a:solidFill>
              </a:rPr>
              <a:pPr/>
              <a:t>2</a:t>
            </a:fld>
            <a:endParaRPr lang="en-GB" altLang="en-US" sz="1200" b="0">
              <a:solidFill>
                <a:schemeClr val="tx1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253332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=""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4332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3"/>
          <p:cNvSpPr>
            <a:spLocks noChangeArrowheads="1"/>
          </p:cNvSpPr>
          <p:nvPr userDrawn="1"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text styles</a:t>
            </a:r>
          </a:p>
          <a:p>
            <a:pPr lvl="1"/>
            <a:r>
              <a:rPr lang="fr-FR" altLang="en-US" smtClean="0"/>
              <a:t>Second level</a:t>
            </a:r>
          </a:p>
          <a:p>
            <a:pPr lvl="2"/>
            <a:r>
              <a:rPr lang="fr-FR" altLang="en-US" smtClean="0"/>
              <a:t>Third level</a:t>
            </a:r>
          </a:p>
          <a:p>
            <a:pPr lvl="3"/>
            <a:r>
              <a:rPr lang="fr-FR" altLang="en-US" smtClean="0"/>
              <a:t>Fourth level</a:t>
            </a:r>
          </a:p>
          <a:p>
            <a:pPr lvl="4"/>
            <a:r>
              <a:rPr lang="fr-FR" altLang="en-US" smtClean="0"/>
              <a:t>Fifth level</a:t>
            </a:r>
          </a:p>
        </p:txBody>
      </p:sp>
      <p:sp>
        <p:nvSpPr>
          <p:cNvPr id="1030" name="Rectangle 19"/>
          <p:cNvSpPr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1031" name="Oval 23"/>
          <p:cNvSpPr>
            <a:spLocks noChangeArrowheads="1"/>
          </p:cNvSpPr>
          <p:nvPr userDrawn="1"/>
        </p:nvSpPr>
        <p:spPr bwMode="auto">
          <a:xfrm>
            <a:off x="1433513" y="6159500"/>
            <a:ext cx="65087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2" name="Oval 24"/>
          <p:cNvSpPr>
            <a:spLocks noChangeArrowheads="1"/>
          </p:cNvSpPr>
          <p:nvPr userDrawn="1"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3" name="Oval 25"/>
          <p:cNvSpPr>
            <a:spLocks noChangeArrowheads="1"/>
          </p:cNvSpPr>
          <p:nvPr userDrawn="1"/>
        </p:nvSpPr>
        <p:spPr bwMode="auto">
          <a:xfrm>
            <a:off x="2954338" y="6159500"/>
            <a:ext cx="65087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4" name="Oval 26"/>
          <p:cNvSpPr>
            <a:spLocks noChangeArrowheads="1"/>
          </p:cNvSpPr>
          <p:nvPr userDrawn="1"/>
        </p:nvSpPr>
        <p:spPr bwMode="auto">
          <a:xfrm>
            <a:off x="3714750" y="6159500"/>
            <a:ext cx="65088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5" name="Oval 27"/>
          <p:cNvSpPr>
            <a:spLocks noChangeArrowheads="1"/>
          </p:cNvSpPr>
          <p:nvPr userDrawn="1"/>
        </p:nvSpPr>
        <p:spPr bwMode="auto">
          <a:xfrm>
            <a:off x="4475163" y="6159500"/>
            <a:ext cx="65087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6" name="Oval 28"/>
          <p:cNvSpPr>
            <a:spLocks noChangeArrowheads="1"/>
          </p:cNvSpPr>
          <p:nvPr userDrawn="1"/>
        </p:nvSpPr>
        <p:spPr bwMode="auto">
          <a:xfrm>
            <a:off x="5237163" y="6159500"/>
            <a:ext cx="65087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7" name="Oval 29"/>
          <p:cNvSpPr>
            <a:spLocks noChangeArrowheads="1"/>
          </p:cNvSpPr>
          <p:nvPr userDrawn="1"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8" name="Oval 30"/>
          <p:cNvSpPr>
            <a:spLocks noChangeArrowheads="1"/>
          </p:cNvSpPr>
          <p:nvPr userDrawn="1"/>
        </p:nvSpPr>
        <p:spPr bwMode="auto">
          <a:xfrm>
            <a:off x="6757988" y="6159500"/>
            <a:ext cx="65087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39" name="Oval 31"/>
          <p:cNvSpPr>
            <a:spLocks noChangeArrowheads="1"/>
          </p:cNvSpPr>
          <p:nvPr userDrawn="1"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40" name="Oval 32"/>
          <p:cNvSpPr>
            <a:spLocks noChangeArrowheads="1"/>
          </p:cNvSpPr>
          <p:nvPr userDrawn="1"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930775"/>
            <a:ext cx="6781800" cy="1470025"/>
          </a:xfrm>
        </p:spPr>
        <p:txBody>
          <a:bodyPr/>
          <a:lstStyle/>
          <a:p>
            <a:pPr eaLnBrk="1" hangingPunct="1"/>
            <a:r>
              <a:rPr lang="en-GB" altLang="en-US" sz="3600" dirty="0" smtClean="0"/>
              <a:t>Research Methodology</a:t>
            </a:r>
            <a:br>
              <a:rPr lang="en-GB" altLang="en-US" sz="3600" dirty="0" smtClean="0"/>
            </a:br>
            <a:r>
              <a:rPr lang="en-GB" altLang="en-US" sz="3600" dirty="0" smtClean="0"/>
              <a:t>Module 1</a:t>
            </a: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Descriptive vs. Analytical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Descriptive Research</a:t>
            </a:r>
          </a:p>
          <a:p>
            <a:pPr lvl="1" algn="just"/>
            <a:r>
              <a:rPr lang="en-IN" sz="1800" dirty="0" smtClean="0"/>
              <a:t>Description of the state of affairs as it exists at present.</a:t>
            </a:r>
          </a:p>
          <a:p>
            <a:pPr lvl="1" algn="just"/>
            <a:r>
              <a:rPr lang="en-US" sz="1800" dirty="0" smtClean="0"/>
              <a:t>Also known as </a:t>
            </a:r>
            <a:r>
              <a:rPr lang="en-IN" sz="1800" i="1" dirty="0" smtClean="0">
                <a:solidFill>
                  <a:srgbClr val="FF0000"/>
                </a:solidFill>
              </a:rPr>
              <a:t>Ex post facto </a:t>
            </a:r>
            <a:r>
              <a:rPr lang="en-IN" sz="1800" i="1" dirty="0" smtClean="0"/>
              <a:t>research</a:t>
            </a:r>
          </a:p>
          <a:p>
            <a:pPr lvl="1" algn="just"/>
            <a:endParaRPr lang="en-IN" sz="1800" i="1" dirty="0" smtClean="0"/>
          </a:p>
          <a:p>
            <a:pPr lvl="1" algn="just"/>
            <a:r>
              <a:rPr lang="en-IN" sz="1800" dirty="0" smtClean="0"/>
              <a:t>Researcher has no control over the variables; he can only report what has happened or what is happening.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Researchers also attempt to discover </a:t>
            </a:r>
            <a:r>
              <a:rPr lang="en-IN" sz="1800" dirty="0" smtClean="0">
                <a:solidFill>
                  <a:srgbClr val="FF0000"/>
                </a:solidFill>
              </a:rPr>
              <a:t>causes </a:t>
            </a:r>
            <a:r>
              <a:rPr lang="en-IN" sz="1800" dirty="0" smtClean="0"/>
              <a:t>even when they cannot control the variables.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US" sz="1800" dirty="0" smtClean="0"/>
              <a:t>Methods:</a:t>
            </a:r>
          </a:p>
          <a:p>
            <a:pPr lvl="2" algn="just"/>
            <a:r>
              <a:rPr lang="en-IN" sz="1600" dirty="0" smtClean="0"/>
              <a:t>survey methods of all kinds, including comparative and </a:t>
            </a:r>
            <a:r>
              <a:rPr lang="en-IN" sz="1600" dirty="0" err="1" smtClean="0"/>
              <a:t>correlational</a:t>
            </a:r>
            <a:r>
              <a:rPr lang="en-IN" sz="1600" dirty="0" smtClean="0"/>
              <a:t> methods.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Descriptive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Answers descriptive research questions</a:t>
            </a:r>
          </a:p>
          <a:p>
            <a:pPr lvl="1"/>
            <a:r>
              <a:rPr lang="en-IN" dirty="0" smtClean="0"/>
              <a:t>What is happening?</a:t>
            </a:r>
          </a:p>
          <a:p>
            <a:pPr lvl="1"/>
            <a:r>
              <a:rPr lang="en-IN" dirty="0" smtClean="0"/>
              <a:t>How is something happening?</a:t>
            </a:r>
          </a:p>
          <a:p>
            <a:pPr lvl="1"/>
            <a:r>
              <a:rPr lang="en-IN" dirty="0" smtClean="0"/>
              <a:t>Why is something happening?</a:t>
            </a:r>
          </a:p>
          <a:p>
            <a:pPr lvl="1"/>
            <a:endParaRPr lang="en-IN" dirty="0" smtClean="0"/>
          </a:p>
          <a:p>
            <a:r>
              <a:rPr lang="en-IN" dirty="0" smtClean="0"/>
              <a:t>Descriptive Research Designs</a:t>
            </a:r>
          </a:p>
          <a:p>
            <a:pPr lvl="1"/>
            <a:r>
              <a:rPr lang="en-IN" dirty="0" smtClean="0"/>
              <a:t>Simple descriptive</a:t>
            </a:r>
          </a:p>
          <a:p>
            <a:pPr lvl="1"/>
            <a:r>
              <a:rPr lang="en-IN" dirty="0" smtClean="0"/>
              <a:t>Comparative descriptive</a:t>
            </a:r>
          </a:p>
          <a:p>
            <a:pPr lvl="1"/>
            <a:r>
              <a:rPr lang="en-IN" dirty="0" err="1" smtClean="0"/>
              <a:t>Correlational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Simple descriptive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Data is collected to describe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Researcher administers a survey to a random sample of autistic children to describe the characteristics of the population of autistic children.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Ex: What percent of children are autistic?</a:t>
            </a:r>
            <a:endParaRPr lang="en-IN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Comparative descriptive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Describes two or more groups are used for comparison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Researcher administers a depression inventory to popular, rejected and neglected students.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Ex: What is the percentage of males </a:t>
            </a:r>
            <a:r>
              <a:rPr lang="en-IN" sz="2000" dirty="0" err="1" smtClean="0"/>
              <a:t>vs</a:t>
            </a:r>
            <a:r>
              <a:rPr lang="en-IN" sz="2000" dirty="0" smtClean="0"/>
              <a:t> females who are depressed?</a:t>
            </a:r>
          </a:p>
          <a:p>
            <a:pPr algn="just"/>
            <a:endParaRPr lang="en-IN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Correlational</a:t>
            </a:r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Describe the statistical association between two or more variables.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Researcher measures the student-teacher ratio in each class room in a school and measures the average student achievement. Then statistical techniques are used to measure whether the student-teacher ratio and student achievement are connected numerically.</a:t>
            </a:r>
            <a:endParaRPr lang="en-IN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Descriptive vs. Analytical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Analytical Research</a:t>
            </a:r>
          </a:p>
          <a:p>
            <a:pPr lvl="1" algn="just"/>
            <a:r>
              <a:rPr lang="en-IN" sz="1800" dirty="0" smtClean="0"/>
              <a:t>The researcher has to use facts or information already available, and analyze these to make a critical evaluation of the material.</a:t>
            </a:r>
          </a:p>
          <a:p>
            <a:pPr lvl="1" algn="just"/>
            <a:endParaRPr lang="en-US" sz="1800" dirty="0" smtClean="0"/>
          </a:p>
          <a:p>
            <a:pPr lvl="1" algn="just"/>
            <a:r>
              <a:rPr lang="en-IN" sz="1800" b="1" dirty="0" smtClean="0"/>
              <a:t>It involves critical thinking skills and the evaluation of facts and information relative to the research being conducted.</a:t>
            </a:r>
            <a:r>
              <a:rPr lang="en-IN" sz="1800" dirty="0" smtClean="0"/>
              <a:t> 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A variety of people including students, doctors and psychologists use analytical research during studies to find the most relevant information. From analytical research, a person finds out critical details to add new ideas to the material being produced.</a:t>
            </a:r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Applied vs. Fundamental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i="1" dirty="0" smtClean="0"/>
              <a:t>Applied (</a:t>
            </a:r>
            <a:r>
              <a:rPr lang="en-IN" sz="2000" dirty="0" smtClean="0"/>
              <a:t>action</a:t>
            </a:r>
            <a:r>
              <a:rPr lang="en-IN" sz="2000" i="1" dirty="0" smtClean="0"/>
              <a:t>) Research </a:t>
            </a:r>
          </a:p>
          <a:p>
            <a:pPr lvl="1" algn="just"/>
            <a:r>
              <a:rPr lang="en-IN" sz="1800" dirty="0" smtClean="0"/>
              <a:t>Aims at finding a solution for an immediate problem facing a society or an industrial/business organisation.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Aim is to discover a solution for some pressing practical problem.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US" sz="1800" dirty="0" err="1" smtClean="0"/>
              <a:t>Eg</a:t>
            </a:r>
            <a:r>
              <a:rPr lang="en-US" sz="1800" dirty="0" smtClean="0"/>
              <a:t>; </a:t>
            </a:r>
            <a:r>
              <a:rPr lang="en-IN" sz="1800" dirty="0" smtClean="0"/>
              <a:t>research aimed at certain conclusions (say, a solution) facing a concrete social or business problem</a:t>
            </a:r>
          </a:p>
          <a:p>
            <a:pPr lvl="1" algn="just"/>
            <a:endParaRPr lang="en-US" sz="1800" dirty="0" smtClean="0"/>
          </a:p>
          <a:p>
            <a:pPr lvl="1"/>
            <a:r>
              <a:rPr lang="en-IN" sz="1800" dirty="0" smtClean="0"/>
              <a:t>What effect does fast food have on overall health?</a:t>
            </a:r>
            <a:br>
              <a:rPr lang="en-IN" sz="1800" dirty="0" smtClean="0"/>
            </a:br>
            <a:r>
              <a:rPr lang="en-IN" sz="1800" dirty="0" smtClean="0"/>
              <a:t>What type of anti-smoking campaigns can reduce smoking among youth or adults?</a:t>
            </a:r>
            <a:br>
              <a:rPr lang="en-IN" sz="1800" dirty="0" smtClean="0"/>
            </a:br>
            <a:endParaRPr lang="en-IN" sz="1800" dirty="0" smtClean="0"/>
          </a:p>
          <a:p>
            <a:pPr lvl="1" algn="just"/>
            <a:endParaRPr lang="en-IN" sz="1800" dirty="0" smtClean="0"/>
          </a:p>
          <a:p>
            <a:pPr lvl="1" algn="just"/>
            <a:endParaRPr lang="en-IN" sz="1800" dirty="0" smtClean="0"/>
          </a:p>
          <a:p>
            <a:endParaRPr lang="en-IN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Applied vs. Fundamental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i="1" dirty="0" smtClean="0"/>
              <a:t>Fundamental (</a:t>
            </a:r>
            <a:r>
              <a:rPr lang="en-IN" dirty="0" smtClean="0"/>
              <a:t>basic or pure</a:t>
            </a:r>
            <a:r>
              <a:rPr lang="en-IN" i="1" dirty="0" smtClean="0"/>
              <a:t>) Research</a:t>
            </a:r>
          </a:p>
          <a:p>
            <a:pPr lvl="1" algn="just"/>
            <a:r>
              <a:rPr lang="en-IN" dirty="0" smtClean="0"/>
              <a:t>Mainly concerned with </a:t>
            </a:r>
            <a:r>
              <a:rPr lang="en-IN" dirty="0" smtClean="0">
                <a:solidFill>
                  <a:srgbClr val="FF0000"/>
                </a:solidFill>
              </a:rPr>
              <a:t>generalisations</a:t>
            </a:r>
            <a:r>
              <a:rPr lang="en-IN" dirty="0" smtClean="0"/>
              <a:t> and with the formulation of a theory.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 smtClean="0"/>
              <a:t>Aim is directed towards finding information that has a broad base of applications and thus, adds to the already existing organized body of scientific </a:t>
            </a:r>
            <a:r>
              <a:rPr lang="en-IN" dirty="0" smtClean="0"/>
              <a:t>knowledge.</a:t>
            </a:r>
            <a:endParaRPr lang="en-IN" dirty="0" smtClean="0"/>
          </a:p>
          <a:p>
            <a:pPr lvl="1" algn="just"/>
            <a:endParaRPr lang="en-IN" dirty="0" smtClean="0"/>
          </a:p>
          <a:p>
            <a:pPr lvl="1" algn="just"/>
            <a:r>
              <a:rPr lang="en-US" dirty="0" err="1" smtClean="0"/>
              <a:t>Eg</a:t>
            </a:r>
            <a:r>
              <a:rPr lang="en-US" dirty="0" smtClean="0"/>
              <a:t>; </a:t>
            </a:r>
            <a:r>
              <a:rPr lang="en-IN" dirty="0" smtClean="0"/>
              <a:t>Research concerning some natural phenomenon or relating to pure mathematics are examples of fundamental research.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 smtClean="0"/>
              <a:t>Examples:</a:t>
            </a:r>
            <a:endParaRPr lang="en-IN" sz="2000" dirty="0" smtClean="0"/>
          </a:p>
          <a:p>
            <a:pPr lvl="1" algn="just"/>
            <a:r>
              <a:rPr lang="en-IN" sz="1600" dirty="0" smtClean="0"/>
              <a:t>An investigation into the main elements of brands and branding.</a:t>
            </a:r>
          </a:p>
          <a:p>
            <a:pPr lvl="1" algn="just"/>
            <a:r>
              <a:rPr lang="en-IN" sz="1600" dirty="0" smtClean="0"/>
              <a:t>A critical analysis of factors impacting each stage of product life cycle.</a:t>
            </a:r>
            <a:endParaRPr lang="en-IN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Quantitative vs. Qualitative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Quantitative research </a:t>
            </a:r>
          </a:p>
          <a:p>
            <a:pPr lvl="1" algn="just"/>
            <a:r>
              <a:rPr lang="en-IN" sz="1800" dirty="0" smtClean="0"/>
              <a:t>Based on the quantitative measurement of some </a:t>
            </a:r>
            <a:r>
              <a:rPr lang="en-IN" sz="1800" dirty="0" smtClean="0"/>
              <a:t>characteristics.</a:t>
            </a:r>
            <a:endParaRPr lang="en-IN" sz="1800" dirty="0" smtClean="0"/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It is applicable to phenomena that can be expressed in terms of </a:t>
            </a:r>
            <a:r>
              <a:rPr lang="en-IN" sz="1800" dirty="0" smtClean="0">
                <a:solidFill>
                  <a:srgbClr val="FF0000"/>
                </a:solidFill>
              </a:rPr>
              <a:t>quantity.</a:t>
            </a:r>
          </a:p>
          <a:p>
            <a:pPr>
              <a:buNone/>
            </a:pPr>
            <a:endParaRPr lang="en-IN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Introduction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GB" altLang="en-US" dirty="0" smtClean="0"/>
              <a:t>Meaning of Research</a:t>
            </a:r>
          </a:p>
          <a:p>
            <a:pPr lvl="1" algn="just" eaLnBrk="1" hangingPunct="1"/>
            <a:r>
              <a:rPr lang="en-GB" altLang="en-US" dirty="0" smtClean="0"/>
              <a:t>Search for new knowledge</a:t>
            </a:r>
          </a:p>
          <a:p>
            <a:pPr lvl="1" algn="just" eaLnBrk="1" hangingPunct="1"/>
            <a:endParaRPr lang="en-GB" altLang="en-US" dirty="0" smtClean="0"/>
          </a:p>
          <a:p>
            <a:pPr lvl="1" algn="just" eaLnBrk="1" hangingPunct="1"/>
            <a:r>
              <a:rPr lang="en-GB" altLang="en-US" dirty="0" smtClean="0"/>
              <a:t>Scientific and systematic search for pertinent information on a specific topic.</a:t>
            </a:r>
          </a:p>
          <a:p>
            <a:pPr lvl="1" algn="just" eaLnBrk="1" hangingPunct="1"/>
            <a:endParaRPr lang="en-GB" altLang="en-US" dirty="0" smtClean="0"/>
          </a:p>
          <a:p>
            <a:pPr lvl="1" algn="just" eaLnBrk="1" hangingPunct="1"/>
            <a:r>
              <a:rPr lang="en-GB" altLang="en-US" dirty="0" smtClean="0"/>
              <a:t>Art of scientific investigation.</a:t>
            </a:r>
          </a:p>
          <a:p>
            <a:pPr lvl="1" algn="just" eaLnBrk="1" hangingPunct="1"/>
            <a:endParaRPr lang="en-GB" altLang="en-US" dirty="0" smtClean="0"/>
          </a:p>
          <a:p>
            <a:pPr algn="just" eaLnBrk="1" hangingPunct="1"/>
            <a:endParaRPr lang="en-GB" altLang="en-US" dirty="0" smtClean="0"/>
          </a:p>
          <a:p>
            <a:pPr algn="just" eaLnBrk="1" hangingPunct="1"/>
            <a:endParaRPr lang="en-GB" altLang="en-US" dirty="0" smtClean="0"/>
          </a:p>
          <a:p>
            <a:pPr lvl="1" algn="just" eaLnBrk="1" hangingPunct="1">
              <a:buNone/>
            </a:pPr>
            <a:endParaRPr lang="en-US" altLang="en-US" dirty="0" smtClean="0"/>
          </a:p>
          <a:p>
            <a:pPr algn="just"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Quantitative vs. Qualitative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Qualitative research, </a:t>
            </a:r>
          </a:p>
          <a:p>
            <a:pPr lvl="1" algn="just"/>
            <a:r>
              <a:rPr lang="en-IN" sz="1800" dirty="0" smtClean="0"/>
              <a:t>Concerned with qualitative phenomenon </a:t>
            </a:r>
            <a:r>
              <a:rPr lang="en-IN" sz="1800" dirty="0" err="1" smtClean="0"/>
              <a:t>i.e</a:t>
            </a:r>
            <a:r>
              <a:rPr lang="en-IN" sz="1800" dirty="0" smtClean="0"/>
              <a:t> phenomena relating to or involving quality or kind.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>
                <a:solidFill>
                  <a:srgbClr val="FF0000"/>
                </a:solidFill>
              </a:rPr>
              <a:t>Motivation Research </a:t>
            </a:r>
            <a:r>
              <a:rPr lang="en-IN" sz="1800" dirty="0" smtClean="0"/>
              <a:t>aims at discovering the underlying motives and desires, using in depth interviews for the purpose. </a:t>
            </a:r>
          </a:p>
          <a:p>
            <a:pPr lvl="2" algn="just"/>
            <a:r>
              <a:rPr lang="en-IN" sz="1600" dirty="0" smtClean="0"/>
              <a:t>Word association tests, sentence completion tests, story completion tests and similar other projective techniques.</a:t>
            </a:r>
          </a:p>
          <a:p>
            <a:pPr lvl="2" algn="just"/>
            <a:endParaRPr lang="en-IN" sz="1600" dirty="0" smtClean="0"/>
          </a:p>
          <a:p>
            <a:pPr lvl="1" algn="just"/>
            <a:r>
              <a:rPr lang="en-IN" sz="1800" dirty="0" smtClean="0">
                <a:solidFill>
                  <a:srgbClr val="FF0000"/>
                </a:solidFill>
              </a:rPr>
              <a:t>Attitude or opinion research</a:t>
            </a:r>
            <a:r>
              <a:rPr lang="en-IN" sz="1800" dirty="0" smtClean="0"/>
              <a:t>; designed to find out how people feel or what they think about a particular subject or institution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Quantitative vs. Qualitative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en-IN" sz="1800" dirty="0" smtClean="0"/>
              <a:t>Qualitative research is specially important in the </a:t>
            </a:r>
            <a:r>
              <a:rPr lang="en-IN" sz="1800" dirty="0" smtClean="0">
                <a:solidFill>
                  <a:srgbClr val="FF0000"/>
                </a:solidFill>
              </a:rPr>
              <a:t>behavioural sciences</a:t>
            </a:r>
            <a:r>
              <a:rPr lang="en-IN" sz="1800" dirty="0" smtClean="0"/>
              <a:t> where the aim is to discover the underlying motives of human behaviour. 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Through such research we can analyse the various factors which motivate people to behave in a particular manner or which make people like or dislike a particular thing.</a:t>
            </a:r>
          </a:p>
          <a:p>
            <a:pPr lvl="1" algn="just"/>
            <a:endParaRPr lang="en-IN" sz="1800" dirty="0" smtClean="0"/>
          </a:p>
          <a:p>
            <a:endParaRPr lang="en-IN" sz="2000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Conceptual vs. Empirical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Conceptual research</a:t>
            </a:r>
          </a:p>
          <a:p>
            <a:pPr lvl="1" algn="just"/>
            <a:r>
              <a:rPr lang="en-IN" sz="1800" dirty="0" smtClean="0"/>
              <a:t>related to some </a:t>
            </a:r>
            <a:r>
              <a:rPr lang="en-IN" sz="1800" dirty="0" smtClean="0">
                <a:solidFill>
                  <a:srgbClr val="FF0000"/>
                </a:solidFill>
              </a:rPr>
              <a:t>abstract</a:t>
            </a:r>
            <a:r>
              <a:rPr lang="en-IN" sz="1800" dirty="0" smtClean="0"/>
              <a:t> idea(s) or theory. 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Generally used by philosophers and thinkers to develop new concepts or to reinterpret existing ones. </a:t>
            </a:r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Conceptual vs. Empirical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Empirical research </a:t>
            </a:r>
          </a:p>
          <a:p>
            <a:pPr lvl="1" algn="just"/>
            <a:r>
              <a:rPr lang="en-IN" sz="1800" dirty="0" smtClean="0"/>
              <a:t>Relies on </a:t>
            </a:r>
            <a:r>
              <a:rPr lang="en-IN" sz="1800" dirty="0" smtClean="0">
                <a:solidFill>
                  <a:srgbClr val="FF0000"/>
                </a:solidFill>
              </a:rPr>
              <a:t>experience or observation </a:t>
            </a:r>
            <a:r>
              <a:rPr lang="en-IN" sz="1800" dirty="0" smtClean="0"/>
              <a:t>alone, often without due regard for system and theory. 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>
                <a:solidFill>
                  <a:srgbClr val="FF0000"/>
                </a:solidFill>
              </a:rPr>
              <a:t>Data-based </a:t>
            </a:r>
            <a:r>
              <a:rPr lang="en-IN" sz="1800" dirty="0" smtClean="0"/>
              <a:t>research, coming up with conclusions which are capable of being verified by observation or experiment.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It is </a:t>
            </a:r>
            <a:r>
              <a:rPr lang="en-IN" sz="1800" dirty="0" smtClean="0"/>
              <a:t>necessary to get facts at firsthand, at their source, and actively to go about doing certain things to stimulate the production of desired information.</a:t>
            </a:r>
          </a:p>
          <a:p>
            <a:endParaRPr lang="en-IN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Empirical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The researcher must </a:t>
            </a:r>
          </a:p>
          <a:p>
            <a:pPr lvl="1" algn="just"/>
            <a:r>
              <a:rPr lang="en-IN" sz="1800" dirty="0" smtClean="0"/>
              <a:t>first provide himself with a working hypothesis or guess as to the probable results. 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US" sz="1800" dirty="0" smtClean="0"/>
              <a:t>Then </a:t>
            </a:r>
            <a:r>
              <a:rPr lang="en-IN" sz="1800" dirty="0" smtClean="0"/>
              <a:t>works to get enough facts (data) to prove or disprove his hypothesis.</a:t>
            </a:r>
          </a:p>
          <a:p>
            <a:pPr lvl="1" algn="just"/>
            <a:endParaRPr lang="en-IN" sz="1800" dirty="0" smtClean="0"/>
          </a:p>
          <a:p>
            <a:pPr lvl="1" algn="just"/>
            <a:r>
              <a:rPr lang="en-IN" sz="1800" dirty="0" smtClean="0"/>
              <a:t>Then sets up experimental designs which he thinks will manipulate the persons or the materials concerned so as to bring forth the desired information.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Such research is thus characterised by the experimenter’s control over the variables under study and his deliberate manipulation of one of them to study its effects.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Appropriate when proof is sought that certain variables affect other variables in some way.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Evidence gathered through experiments or empirical studies is today considered to be the most powerful support possible for a given hypothesis.</a:t>
            </a:r>
          </a:p>
          <a:p>
            <a:endParaRPr lang="en-IN" sz="2000" dirty="0" smtClean="0"/>
          </a:p>
          <a:p>
            <a:endParaRPr lang="en-IN" sz="2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Some Other Types of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 smtClean="0"/>
              <a:t>All other types of research are variations of one or more of the above stated approaches, based on either </a:t>
            </a:r>
          </a:p>
          <a:p>
            <a:pPr lvl="1"/>
            <a:r>
              <a:rPr lang="en-IN" sz="1600" dirty="0" smtClean="0"/>
              <a:t>the purpose of research, or </a:t>
            </a:r>
          </a:p>
          <a:p>
            <a:pPr lvl="1"/>
            <a:r>
              <a:rPr lang="en-IN" sz="1600" dirty="0" smtClean="0"/>
              <a:t>the time required to accomplish research, </a:t>
            </a:r>
          </a:p>
          <a:p>
            <a:pPr lvl="1"/>
            <a:r>
              <a:rPr lang="en-IN" sz="1600" dirty="0" smtClean="0"/>
              <a:t>on the environment in which research is done, or </a:t>
            </a:r>
          </a:p>
          <a:p>
            <a:pPr lvl="1"/>
            <a:r>
              <a:rPr lang="en-IN" sz="1600" dirty="0" smtClean="0"/>
              <a:t>on the basis of some other similar factor.</a:t>
            </a:r>
            <a:endParaRPr lang="en-IN" sz="1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 smtClean="0"/>
              <a:t>One-time research or Longitudinal research</a:t>
            </a:r>
          </a:p>
          <a:p>
            <a:pPr lvl="1"/>
            <a:r>
              <a:rPr lang="en-US" sz="1600" dirty="0" smtClean="0"/>
              <a:t>Single time period or several time periods</a:t>
            </a:r>
            <a:endParaRPr lang="en-IN" sz="1600" dirty="0" smtClean="0"/>
          </a:p>
          <a:p>
            <a:pPr algn="just"/>
            <a:r>
              <a:rPr lang="en-IN" sz="2000" dirty="0" smtClean="0"/>
              <a:t>Field-setting research or Laboratory research or Simulation research</a:t>
            </a:r>
          </a:p>
          <a:p>
            <a:pPr lvl="1" algn="just"/>
            <a:r>
              <a:rPr lang="en-US" sz="1600" dirty="0" smtClean="0"/>
              <a:t>Depends on the environment in which it is carried out.</a:t>
            </a:r>
            <a:endParaRPr lang="en-IN" sz="1600" dirty="0" smtClean="0"/>
          </a:p>
          <a:p>
            <a:pPr algn="just"/>
            <a:r>
              <a:rPr lang="en-IN" sz="2000" dirty="0" smtClean="0"/>
              <a:t>Clinical or Diagnostic research</a:t>
            </a:r>
          </a:p>
          <a:p>
            <a:pPr lvl="1" algn="just"/>
            <a:r>
              <a:rPr lang="en-US" sz="1600" dirty="0" smtClean="0"/>
              <a:t>Follows case study methods or </a:t>
            </a:r>
            <a:r>
              <a:rPr lang="en-US" sz="1600" dirty="0" err="1" smtClean="0"/>
              <a:t>indepth</a:t>
            </a:r>
            <a:r>
              <a:rPr lang="en-US" sz="1600" dirty="0" smtClean="0"/>
              <a:t> approaches to reach basic causal relations.</a:t>
            </a:r>
            <a:endParaRPr lang="en-IN" sz="1600" dirty="0" smtClean="0"/>
          </a:p>
          <a:p>
            <a:pPr algn="just"/>
            <a:r>
              <a:rPr lang="en-IN" sz="2000" dirty="0" smtClean="0"/>
              <a:t>Exploratory or Formalized.</a:t>
            </a:r>
          </a:p>
          <a:p>
            <a:pPr lvl="1" algn="just"/>
            <a:r>
              <a:rPr lang="en-US" sz="1600" dirty="0" smtClean="0"/>
              <a:t>Development of hypotheses rather than testing or </a:t>
            </a:r>
            <a:r>
              <a:rPr lang="en-US" sz="1600" dirty="0" smtClean="0"/>
              <a:t>those </a:t>
            </a:r>
            <a:r>
              <a:rPr lang="en-US" sz="1600" dirty="0" smtClean="0"/>
              <a:t>with substantial structure and with specific hypotheses to be tested.</a:t>
            </a:r>
            <a:endParaRPr lang="en-IN" sz="1600" dirty="0" smtClean="0"/>
          </a:p>
          <a:p>
            <a:endParaRPr lang="en-IN" sz="2000" dirty="0" smtClean="0"/>
          </a:p>
          <a:p>
            <a:endParaRPr lang="en-IN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i="1" dirty="0" smtClean="0"/>
              <a:t>Historical research</a:t>
            </a:r>
          </a:p>
          <a:p>
            <a:pPr lvl="1" algn="just"/>
            <a:r>
              <a:rPr lang="en-US" sz="1600" i="1" dirty="0" smtClean="0"/>
              <a:t>Uses historical resources like documents, remains to study events or ideas of the past.</a:t>
            </a:r>
            <a:endParaRPr lang="en-IN" sz="1600" i="1" dirty="0" smtClean="0"/>
          </a:p>
          <a:p>
            <a:pPr algn="just"/>
            <a:r>
              <a:rPr lang="en-IN" sz="2000" i="1" dirty="0" smtClean="0"/>
              <a:t>Conclusion-oriented and Decision-oriented</a:t>
            </a:r>
            <a:endParaRPr lang="en-US" sz="2000" i="1" dirty="0" smtClean="0"/>
          </a:p>
          <a:p>
            <a:pPr lvl="1" algn="just"/>
            <a:r>
              <a:rPr lang="en-IN" sz="1600" i="1" dirty="0" smtClean="0"/>
              <a:t>A researcher is free to pick up a problem, redesign the enquiry as he proceeds and is prepared to conceptualize.</a:t>
            </a:r>
          </a:p>
          <a:p>
            <a:pPr lvl="1" algn="just"/>
            <a:r>
              <a:rPr lang="en-IN" sz="1600" i="1" dirty="0" smtClean="0"/>
              <a:t>Decision-oriented research is always for the need of a decision maker and the researcher in this case is not free to embark upon research according to his own inclination.</a:t>
            </a:r>
            <a:endParaRPr lang="en-IN" sz="4000" i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Meaning of Research...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According to Clifford Woody, Research comprises </a:t>
            </a:r>
          </a:p>
          <a:p>
            <a:pPr lvl="1" algn="just"/>
            <a:r>
              <a:rPr lang="en-IN" dirty="0" smtClean="0"/>
              <a:t>defining and redefining problems, </a:t>
            </a:r>
          </a:p>
          <a:p>
            <a:pPr lvl="1" algn="just"/>
            <a:r>
              <a:rPr lang="en-IN" dirty="0" smtClean="0"/>
              <a:t>formulating hypothesis or suggested solutions; </a:t>
            </a:r>
          </a:p>
          <a:p>
            <a:pPr lvl="1" algn="just"/>
            <a:r>
              <a:rPr lang="en-IN" dirty="0" smtClean="0"/>
              <a:t>collecting, organising and evaluating data; </a:t>
            </a:r>
          </a:p>
          <a:p>
            <a:pPr lvl="1" algn="just"/>
            <a:r>
              <a:rPr lang="en-IN" dirty="0" smtClean="0"/>
              <a:t>making deductions and</a:t>
            </a:r>
          </a:p>
          <a:p>
            <a:pPr lvl="1" algn="just"/>
            <a:r>
              <a:rPr lang="en-IN" dirty="0" smtClean="0"/>
              <a:t>reaching conclusions; </a:t>
            </a:r>
          </a:p>
          <a:p>
            <a:pPr lvl="1" algn="just"/>
            <a:r>
              <a:rPr lang="en-IN" dirty="0" smtClean="0"/>
              <a:t>and at last carefully testing the conclusions to determine whether they fit the formulating hypothesis.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What is Research?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Research is,</a:t>
            </a:r>
          </a:p>
          <a:p>
            <a:pPr lvl="1" algn="just"/>
            <a:r>
              <a:rPr lang="en-IN" dirty="0" smtClean="0"/>
              <a:t>An original contribution to the existing stock of knowledge making for its advancement. 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 smtClean="0"/>
              <a:t>The pursuit of truth with the help of study, observation, comparison and experiment. 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 smtClean="0"/>
              <a:t>The search for knowledge through objective and systematic method of finding solution to a problem.</a:t>
            </a:r>
          </a:p>
          <a:p>
            <a:pPr lvl="2" algn="just"/>
            <a:r>
              <a:rPr lang="en-IN" dirty="0" smtClean="0"/>
              <a:t>The systematic approach concerning generalisation and the formulation of a theory is also research.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The systematic method consisting of</a:t>
            </a:r>
          </a:p>
          <a:p>
            <a:pPr lvl="1" algn="just"/>
            <a:r>
              <a:rPr lang="en-IN" dirty="0" smtClean="0"/>
              <a:t>enunciating the problem, </a:t>
            </a:r>
          </a:p>
          <a:p>
            <a:pPr lvl="1" algn="just"/>
            <a:r>
              <a:rPr lang="en-IN" dirty="0" smtClean="0"/>
              <a:t>formulating a hypothesis, </a:t>
            </a:r>
          </a:p>
          <a:p>
            <a:pPr lvl="1" algn="just"/>
            <a:r>
              <a:rPr lang="en-IN" dirty="0" smtClean="0"/>
              <a:t>collecting the facts or data, </a:t>
            </a:r>
          </a:p>
          <a:p>
            <a:pPr lvl="1" algn="just"/>
            <a:r>
              <a:rPr lang="en-IN" dirty="0" smtClean="0"/>
              <a:t>analysing the facts </a:t>
            </a:r>
          </a:p>
          <a:p>
            <a:pPr lvl="1" algn="just"/>
            <a:r>
              <a:rPr lang="en-IN" dirty="0" smtClean="0"/>
              <a:t>and reaching certain conclusions </a:t>
            </a:r>
          </a:p>
          <a:p>
            <a:pPr lvl="2" algn="just"/>
            <a:r>
              <a:rPr lang="en-IN" dirty="0" smtClean="0"/>
              <a:t>either in the form of solutions(s) towards the concerned problem</a:t>
            </a:r>
          </a:p>
          <a:p>
            <a:pPr lvl="2" algn="just"/>
            <a:r>
              <a:rPr lang="en-IN" dirty="0" smtClean="0"/>
              <a:t>or in certain generalisations for some theoretical formulation.</a:t>
            </a: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Objectives  of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To gain familiarity with a phenomenon or to achieve new insights into it (exploratory or </a:t>
            </a:r>
            <a:r>
              <a:rPr lang="en-IN" sz="2000" dirty="0" err="1" smtClean="0"/>
              <a:t>formulative</a:t>
            </a:r>
            <a:r>
              <a:rPr lang="en-IN" sz="2000" dirty="0" smtClean="0"/>
              <a:t> research studies);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To portray accurately the characteristics of a particular individual, situation or a group (descriptive research studies);</a:t>
            </a:r>
          </a:p>
          <a:p>
            <a:pPr algn="just"/>
            <a:endParaRPr lang="en-IN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To determine the frequency with which something occurs or with which it is associated with something else (</a:t>
            </a:r>
            <a:r>
              <a:rPr lang="en-IN" sz="2000" i="1" dirty="0" smtClean="0"/>
              <a:t>diagnostic research s</a:t>
            </a:r>
            <a:r>
              <a:rPr lang="en-IN" sz="2000" dirty="0" smtClean="0"/>
              <a:t>tudies);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To test a hypothesis of a causal relationship between variables (</a:t>
            </a:r>
            <a:r>
              <a:rPr lang="en-IN" sz="2000" i="1" dirty="0" smtClean="0"/>
              <a:t>hypothesis-testing research studies).</a:t>
            </a:r>
            <a:endParaRPr lang="en-IN" sz="2000" dirty="0" smtClean="0"/>
          </a:p>
          <a:p>
            <a:endParaRPr lang="en-IN" sz="2000" dirty="0" smtClean="0"/>
          </a:p>
          <a:p>
            <a:endParaRPr lang="en-IN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in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000" dirty="0" smtClean="0"/>
              <a:t>Desire to get a research degree along with its consequential benefits;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Desire to face the challenge in solving the unsolved problems, i.e., concern over practical problems initiates research;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Desire to get intellectual joy of doing some creative work;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Desire to be of service to society;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Desire to get respectability.</a:t>
            </a:r>
          </a:p>
          <a:p>
            <a:endParaRPr lang="en-IN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i="1" dirty="0" smtClean="0"/>
              <a:t>Descriptive vs. Analytical</a:t>
            </a:r>
          </a:p>
          <a:p>
            <a:r>
              <a:rPr lang="en-IN" i="1" dirty="0" smtClean="0"/>
              <a:t>Applied vs. Fundamental</a:t>
            </a:r>
          </a:p>
          <a:p>
            <a:r>
              <a:rPr lang="en-IN" i="1" dirty="0" smtClean="0"/>
              <a:t>Quantitative vs. Qualitative</a:t>
            </a:r>
          </a:p>
          <a:p>
            <a:r>
              <a:rPr lang="en-IN" i="1" dirty="0" smtClean="0"/>
              <a:t>Conceptual vs. Empirical</a:t>
            </a:r>
          </a:p>
          <a:p>
            <a:r>
              <a:rPr lang="en-IN" i="1" dirty="0" smtClean="0"/>
              <a:t>Some Other Types of Research</a:t>
            </a: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1430</Words>
  <Application>Microsoft Office PowerPoint</Application>
  <PresentationFormat>On-screen Show (4:3)</PresentationFormat>
  <Paragraphs>189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Research Methodology Module 1</vt:lpstr>
      <vt:lpstr>Introduction</vt:lpstr>
      <vt:lpstr>Meaning of Research...</vt:lpstr>
      <vt:lpstr>What is Research?</vt:lpstr>
      <vt:lpstr>Contd..</vt:lpstr>
      <vt:lpstr>Objectives  of Research</vt:lpstr>
      <vt:lpstr>Contd...</vt:lpstr>
      <vt:lpstr>Motivation in Research</vt:lpstr>
      <vt:lpstr>Types of Research</vt:lpstr>
      <vt:lpstr>Descriptive vs. Analytical</vt:lpstr>
      <vt:lpstr>Descriptive Research</vt:lpstr>
      <vt:lpstr>Simple descriptive</vt:lpstr>
      <vt:lpstr>Comparative descriptive</vt:lpstr>
      <vt:lpstr>Correlational </vt:lpstr>
      <vt:lpstr>Descriptive vs. Analytical</vt:lpstr>
      <vt:lpstr>Applied vs. Fundamental</vt:lpstr>
      <vt:lpstr>Applied vs. Fundamental</vt:lpstr>
      <vt:lpstr>Fundamental Research</vt:lpstr>
      <vt:lpstr>Quantitative vs. Qualitative</vt:lpstr>
      <vt:lpstr>Quantitative vs. Qualitative</vt:lpstr>
      <vt:lpstr>Quantitative vs. Qualitative</vt:lpstr>
      <vt:lpstr>Conceptual vs. Empirical</vt:lpstr>
      <vt:lpstr>Conceptual vs. Empirical</vt:lpstr>
      <vt:lpstr>Empirical Research</vt:lpstr>
      <vt:lpstr>Contd...</vt:lpstr>
      <vt:lpstr>Some Other Types of Research</vt:lpstr>
      <vt:lpstr>Slide 27</vt:lpstr>
      <vt:lpstr>Slide 28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2 Template</dc:title>
  <dc:creator>Presentation Magazine</dc:creator>
  <cp:lastModifiedBy>csfac113</cp:lastModifiedBy>
  <cp:revision>125</cp:revision>
  <dcterms:created xsi:type="dcterms:W3CDTF">2005-02-28T14:06:28Z</dcterms:created>
  <dcterms:modified xsi:type="dcterms:W3CDTF">2016-08-04T07:59:16Z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Presentation Helper</vt:lpwstr>
  </property>
</Properties>
</file>