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
  </p:notesMasterIdLst>
  <p:sldIdLst>
    <p:sldId id="260" r:id="rId2"/>
    <p:sldId id="261"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66"/>
    <a:srgbClr val="CC9999"/>
    <a:srgbClr val="CC99CC"/>
    <a:srgbClr val="FFFF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60"/>
  </p:normalViewPr>
  <p:slideViewPr>
    <p:cSldViewPr>
      <p:cViewPr varScale="1">
        <p:scale>
          <a:sx n="68" d="100"/>
          <a:sy n="68" d="100"/>
        </p:scale>
        <p:origin x="-144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ltLang="en-US"/>
          </a:p>
        </p:txBody>
      </p:sp>
      <p:sp>
        <p:nvSpPr>
          <p:cNvPr id="819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lt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 uri="{53640926-AAD7-44D8-BBD7-CCE9431645EC}">
              <a14:shadowObscured xmlns="" xmlns:a14="http://schemas.microsoft.com/office/drawing/2010/main" val="1"/>
            </a:ext>
          </a:extLst>
        </p:spPr>
      </p:sp>
      <p:sp>
        <p:nvSpPr>
          <p:cNvPr id="819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819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ltLang="en-US"/>
          </a:p>
        </p:txBody>
      </p:sp>
      <p:sp>
        <p:nvSpPr>
          <p:cNvPr id="819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48DB374B-8B4C-4D6E-89BF-FAC58CA11B04}" type="slidenum">
              <a:rPr lang="en-US" altLang="en-US"/>
              <a:pPr>
                <a:defRPr/>
              </a:pPr>
              <a:t>‹#›</a:t>
            </a:fld>
            <a:endParaRPr lang="en-US" altLang="en-US"/>
          </a:p>
        </p:txBody>
      </p:sp>
    </p:spTree>
    <p:extLst>
      <p:ext uri="{BB962C8B-B14F-4D97-AF65-F5344CB8AC3E}">
        <p14:creationId xmlns="" xmlns:p14="http://schemas.microsoft.com/office/powerpoint/2010/main" val="31072558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4DFACCD7-EF31-4214-80E9-BDCF99457C01}" type="slidenum">
              <a:rPr lang="en-US" altLang="en-US" sz="1200"/>
              <a:pPr/>
              <a:t>1</a:t>
            </a:fld>
            <a:endParaRPr lang="en-US" altLang="en-US" sz="120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 xmlns:p14="http://schemas.microsoft.com/office/powerpoint/2010/main" val="4127736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p:cNvPicPr>
            <a:picLocks noChangeAspect="1"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5478463" y="0"/>
            <a:ext cx="3665537"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292" name="Rectangle 4"/>
          <p:cNvSpPr>
            <a:spLocks noGrp="1" noChangeArrowheads="1"/>
          </p:cNvSpPr>
          <p:nvPr>
            <p:ph type="ctrTitle"/>
          </p:nvPr>
        </p:nvSpPr>
        <p:spPr>
          <a:xfrm>
            <a:off x="685800" y="2130425"/>
            <a:ext cx="6946900" cy="1470025"/>
          </a:xfrm>
        </p:spPr>
        <p:txBody>
          <a:bodyPr/>
          <a:lstStyle>
            <a:lvl1pPr>
              <a:defRPr/>
            </a:lvl1pPr>
          </a:lstStyle>
          <a:p>
            <a:pPr lvl="0"/>
            <a:r>
              <a:rPr lang="en-US" altLang="en-US" noProof="0" smtClean="0"/>
              <a:t>Click to edit Master title style</a:t>
            </a:r>
          </a:p>
        </p:txBody>
      </p:sp>
      <p:sp>
        <p:nvSpPr>
          <p:cNvPr id="12293" name="Rectangle 5"/>
          <p:cNvSpPr>
            <a:spLocks noGrp="1" noChangeArrowheads="1"/>
          </p:cNvSpPr>
          <p:nvPr>
            <p:ph type="subTitle" idx="1"/>
          </p:nvPr>
        </p:nvSpPr>
        <p:spPr>
          <a:xfrm>
            <a:off x="1371600" y="3886200"/>
            <a:ext cx="5684838" cy="1752600"/>
          </a:xfrm>
        </p:spPr>
        <p:txBody>
          <a:bodyPr/>
          <a:lstStyle>
            <a:lvl1pPr marL="0" indent="0" algn="ctr">
              <a:buFontTx/>
              <a:buNone/>
              <a:defRPr/>
            </a:lvl1pPr>
          </a:lstStyle>
          <a:p>
            <a:pPr lvl="0"/>
            <a:r>
              <a:rPr lang="en-US" altLang="en-US" noProof="0" smtClean="0"/>
              <a:t>Click to edit Master subtitle style</a:t>
            </a:r>
          </a:p>
        </p:txBody>
      </p:sp>
    </p:spTree>
    <p:extLst>
      <p:ext uri="{BB962C8B-B14F-4D97-AF65-F5344CB8AC3E}">
        <p14:creationId xmlns="" xmlns:p14="http://schemas.microsoft.com/office/powerpoint/2010/main" val="1955608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689299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29945163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685800" y="1981200"/>
            <a:ext cx="7772400" cy="4114800"/>
          </a:xfrm>
        </p:spPr>
        <p:txBody>
          <a:bodyPr/>
          <a:lstStyle/>
          <a:p>
            <a:pPr lvl="0"/>
            <a:endParaRPr lang="en-GB" noProof="0" smtClean="0"/>
          </a:p>
        </p:txBody>
      </p:sp>
    </p:spTree>
    <p:extLst>
      <p:ext uri="{BB962C8B-B14F-4D97-AF65-F5344CB8AC3E}">
        <p14:creationId xmlns="" xmlns:p14="http://schemas.microsoft.com/office/powerpoint/2010/main" val="10505432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1948640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2611978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 xmlns:p14="http://schemas.microsoft.com/office/powerpoint/2010/main" val="2817483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1220089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3536637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 xmlns:p14="http://schemas.microsoft.com/office/powerpoint/2010/main" val="8969191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345506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 xmlns:p14="http://schemas.microsoft.com/office/powerpoint/2010/main" val="658064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 xmlns:p14="http://schemas.microsoft.com/office/powerpoint/2010/main" val="958913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2"/>
          <p:cNvPicPr>
            <a:picLocks noChangeAspect="1" noChangeArrowheads="1"/>
          </p:cNvPicPr>
          <p:nvPr userDrawn="1"/>
        </p:nvPicPr>
        <p:blipFill>
          <a:blip r:embed="rId15">
            <a:extLst>
              <a:ext uri="{28A0092B-C50C-407E-A947-70E740481C1C}">
                <a14:useLocalDpi xmlns="" xmlns:a14="http://schemas.microsoft.com/office/drawing/2010/main" val="0"/>
              </a:ext>
            </a:extLst>
          </a:blip>
          <a:srcRect/>
          <a:stretch>
            <a:fillRect/>
          </a:stretch>
        </p:blipFill>
        <p:spPr bwMode="auto">
          <a:xfrm>
            <a:off x="7615238" y="0"/>
            <a:ext cx="1524000" cy="1317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27" name="Picture 13"/>
          <p:cNvPicPr>
            <a:picLocks noChangeAspect="1" noChangeArrowheads="1"/>
          </p:cNvPicPr>
          <p:nvPr userDrawn="1"/>
        </p:nvPicPr>
        <p:blipFill>
          <a:blip r:embed="rId16" cstate="print">
            <a:extLst>
              <a:ext uri="{28A0092B-C50C-407E-A947-70E740481C1C}">
                <a14:useLocalDpi xmlns="" xmlns:a14="http://schemas.microsoft.com/office/drawing/2010/main" val="0"/>
              </a:ext>
            </a:extLst>
          </a:blip>
          <a:srcRect/>
          <a:stretch>
            <a:fillRect/>
          </a:stretch>
        </p:blipFill>
        <p:spPr bwMode="auto">
          <a:xfrm>
            <a:off x="7620000" y="5757863"/>
            <a:ext cx="1524000" cy="1100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8" name="Rectangle 8"/>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9" name="Rectangle 9"/>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30" name="Text Box 11"/>
          <p:cNvSpPr txBox="1">
            <a:spLocks noChangeArrowheads="1"/>
          </p:cNvSpPr>
          <p:nvPr userDrawn="1"/>
        </p:nvSpPr>
        <p:spPr bwMode="auto">
          <a:xfrm>
            <a:off x="8077200" y="6172200"/>
            <a:ext cx="3365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a:t>
            </a:r>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panose="020B0604020202020204" pitchFamily="34" charset="0"/>
        </a:defRPr>
      </a:lvl2pPr>
      <a:lvl3pPr algn="ctr" rtl="0" eaLnBrk="0" fontAlgn="base" hangingPunct="0">
        <a:spcBef>
          <a:spcPct val="0"/>
        </a:spcBef>
        <a:spcAft>
          <a:spcPct val="0"/>
        </a:spcAft>
        <a:defRPr sz="4400">
          <a:solidFill>
            <a:schemeClr val="tx1"/>
          </a:solidFill>
          <a:latin typeface="Arial" panose="020B0604020202020204" pitchFamily="34" charset="0"/>
        </a:defRPr>
      </a:lvl3pPr>
      <a:lvl4pPr algn="ctr" rtl="0" eaLnBrk="0" fontAlgn="base" hangingPunct="0">
        <a:spcBef>
          <a:spcPct val="0"/>
        </a:spcBef>
        <a:spcAft>
          <a:spcPct val="0"/>
        </a:spcAft>
        <a:defRPr sz="4400">
          <a:solidFill>
            <a:schemeClr val="tx1"/>
          </a:solidFill>
          <a:latin typeface="Arial" panose="020B0604020202020204" pitchFamily="34" charset="0"/>
        </a:defRPr>
      </a:lvl4pPr>
      <a:lvl5pPr algn="ctr" rtl="0" eaLnBrk="0" fontAlgn="base" hangingPunct="0">
        <a:spcBef>
          <a:spcPct val="0"/>
        </a:spcBef>
        <a:spcAft>
          <a:spcPct val="0"/>
        </a:spcAft>
        <a:defRPr sz="4400">
          <a:solidFill>
            <a:schemeClr val="tx1"/>
          </a:solidFill>
          <a:latin typeface="Arial" panose="020B0604020202020204" pitchFamily="34" charset="0"/>
        </a:defRPr>
      </a:lvl5pPr>
      <a:lvl6pPr marL="457200" algn="ctr" rtl="0" fontAlgn="base">
        <a:spcBef>
          <a:spcPct val="0"/>
        </a:spcBef>
        <a:spcAft>
          <a:spcPct val="0"/>
        </a:spcAft>
        <a:defRPr sz="4400">
          <a:solidFill>
            <a:schemeClr val="tx1"/>
          </a:solidFill>
          <a:latin typeface="Arial" panose="020B0604020202020204" pitchFamily="34" charset="0"/>
        </a:defRPr>
      </a:lvl6pPr>
      <a:lvl7pPr marL="914400" algn="ctr" rtl="0" fontAlgn="base">
        <a:spcBef>
          <a:spcPct val="0"/>
        </a:spcBef>
        <a:spcAft>
          <a:spcPct val="0"/>
        </a:spcAft>
        <a:defRPr sz="4400">
          <a:solidFill>
            <a:schemeClr val="tx1"/>
          </a:solidFill>
          <a:latin typeface="Arial" panose="020B0604020202020204" pitchFamily="34" charset="0"/>
        </a:defRPr>
      </a:lvl7pPr>
      <a:lvl8pPr marL="1371600" algn="ctr" rtl="0" fontAlgn="base">
        <a:spcBef>
          <a:spcPct val="0"/>
        </a:spcBef>
        <a:spcAft>
          <a:spcPct val="0"/>
        </a:spcAft>
        <a:defRPr sz="4400">
          <a:solidFill>
            <a:schemeClr val="tx1"/>
          </a:solidFill>
          <a:latin typeface="Arial" panose="020B0604020202020204" pitchFamily="34" charset="0"/>
        </a:defRPr>
      </a:lvl8pPr>
      <a:lvl9pPr marL="1828800" algn="ctr" rtl="0" fontAlgn="base">
        <a:spcBef>
          <a:spcPct val="0"/>
        </a:spcBef>
        <a:spcAft>
          <a:spcPct val="0"/>
        </a:spcAft>
        <a:defRPr sz="4400">
          <a:solidFill>
            <a:schemeClr val="tx1"/>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ctrTitle"/>
          </p:nvPr>
        </p:nvSpPr>
        <p:spPr/>
        <p:txBody>
          <a:bodyPr/>
          <a:lstStyle/>
          <a:p>
            <a:pPr eaLnBrk="1" hangingPunct="1"/>
            <a:r>
              <a:rPr lang="en-GB" altLang="en-US" dirty="0" smtClean="0"/>
              <a:t>Interpretation and Report Writing</a:t>
            </a:r>
            <a:endParaRPr lang="en-US" altLang="en-US" dirty="0" smtClean="0"/>
          </a:p>
        </p:txBody>
      </p:sp>
      <p:sp>
        <p:nvSpPr>
          <p:cNvPr id="4" name="Subtitle 3"/>
          <p:cNvSpPr>
            <a:spLocks noGrp="1"/>
          </p:cNvSpPr>
          <p:nvPr>
            <p:ph type="subTitle" idx="1"/>
          </p:nvPr>
        </p:nvSpPr>
        <p:spPr/>
        <p:txBody>
          <a:bodyPr/>
          <a:lstStyle/>
          <a:p>
            <a:endParaRPr lang="en-IN"/>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steps in writing report</a:t>
            </a:r>
            <a:endParaRPr lang="en-IN" dirty="0"/>
          </a:p>
        </p:txBody>
      </p:sp>
      <p:sp>
        <p:nvSpPr>
          <p:cNvPr id="3" name="Content Placeholder 2"/>
          <p:cNvSpPr>
            <a:spLocks noGrp="1"/>
          </p:cNvSpPr>
          <p:nvPr>
            <p:ph idx="1"/>
          </p:nvPr>
        </p:nvSpPr>
        <p:spPr/>
        <p:txBody>
          <a:bodyPr/>
          <a:lstStyle/>
          <a:p>
            <a:pPr algn="just"/>
            <a:r>
              <a:rPr lang="en-US" sz="2400" dirty="0" smtClean="0">
                <a:latin typeface="+mj-lt"/>
                <a:ea typeface="Tahoma" pitchFamily="34" charset="0"/>
                <a:cs typeface="Times New Roman" pitchFamily="18" charset="0"/>
              </a:rPr>
              <a:t>Research reports are the product of slow, painstaking, accurate inductive work. </a:t>
            </a:r>
          </a:p>
          <a:p>
            <a:pPr algn="just"/>
            <a:r>
              <a:rPr lang="en-US" sz="2400" dirty="0" smtClean="0">
                <a:latin typeface="+mj-lt"/>
                <a:ea typeface="Tahoma" pitchFamily="34" charset="0"/>
                <a:cs typeface="Times New Roman" pitchFamily="18" charset="0"/>
              </a:rPr>
              <a:t>The usual steps involved in writing report are: </a:t>
            </a:r>
          </a:p>
          <a:p>
            <a:pPr lvl="1" algn="just"/>
            <a:r>
              <a:rPr lang="en-US" sz="2000" dirty="0" smtClean="0">
                <a:latin typeface="+mj-lt"/>
                <a:ea typeface="Tahoma" pitchFamily="34" charset="0"/>
                <a:cs typeface="Times New Roman" pitchFamily="18" charset="0"/>
              </a:rPr>
              <a:t>(a) logical analysis of the subject-matter; </a:t>
            </a:r>
          </a:p>
          <a:p>
            <a:pPr lvl="1" algn="just"/>
            <a:r>
              <a:rPr lang="en-US" sz="2000" dirty="0" smtClean="0">
                <a:latin typeface="+mj-lt"/>
                <a:ea typeface="Tahoma" pitchFamily="34" charset="0"/>
                <a:cs typeface="Times New Roman" pitchFamily="18" charset="0"/>
              </a:rPr>
              <a:t>(b) preparation of the final outline; </a:t>
            </a:r>
          </a:p>
          <a:p>
            <a:pPr lvl="1" algn="just"/>
            <a:r>
              <a:rPr lang="en-US" sz="2000" dirty="0" smtClean="0">
                <a:latin typeface="+mj-lt"/>
                <a:ea typeface="Tahoma" pitchFamily="34" charset="0"/>
                <a:cs typeface="Times New Roman" pitchFamily="18" charset="0"/>
              </a:rPr>
              <a:t>(c) preparation of the rough draft; </a:t>
            </a:r>
          </a:p>
          <a:p>
            <a:pPr lvl="1" algn="just"/>
            <a:r>
              <a:rPr lang="en-US" sz="2000" dirty="0" smtClean="0">
                <a:latin typeface="+mj-lt"/>
                <a:ea typeface="Tahoma" pitchFamily="34" charset="0"/>
                <a:cs typeface="Times New Roman" pitchFamily="18" charset="0"/>
              </a:rPr>
              <a:t>(d) rewriting and polishing; </a:t>
            </a:r>
          </a:p>
          <a:p>
            <a:pPr lvl="1" algn="just"/>
            <a:r>
              <a:rPr lang="en-US" sz="2000" dirty="0" smtClean="0">
                <a:latin typeface="+mj-lt"/>
                <a:ea typeface="Tahoma" pitchFamily="34" charset="0"/>
                <a:cs typeface="Times New Roman" pitchFamily="18" charset="0"/>
              </a:rPr>
              <a:t>(e) preparation of the final bibliography; </a:t>
            </a:r>
          </a:p>
          <a:p>
            <a:pPr lvl="1" algn="just"/>
            <a:r>
              <a:rPr lang="en-US" sz="2000" dirty="0" smtClean="0">
                <a:latin typeface="+mj-lt"/>
                <a:ea typeface="Tahoma" pitchFamily="34" charset="0"/>
                <a:cs typeface="Times New Roman" pitchFamily="18" charset="0"/>
              </a:rPr>
              <a:t>(f) writing the final draft.</a:t>
            </a:r>
          </a:p>
          <a:p>
            <a:endParaRPr lang="en-IN" sz="2400" dirty="0">
              <a:latin typeface="+mj-l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Logical analysis of the subject-matter</a:t>
            </a:r>
            <a:endParaRPr lang="en-IN" sz="4000" dirty="0"/>
          </a:p>
        </p:txBody>
      </p:sp>
      <p:sp>
        <p:nvSpPr>
          <p:cNvPr id="3" name="Content Placeholder 2"/>
          <p:cNvSpPr>
            <a:spLocks noGrp="1"/>
          </p:cNvSpPr>
          <p:nvPr>
            <p:ph idx="1"/>
          </p:nvPr>
        </p:nvSpPr>
        <p:spPr/>
        <p:txBody>
          <a:bodyPr/>
          <a:lstStyle/>
          <a:p>
            <a:pPr algn="just"/>
            <a:r>
              <a:rPr lang="en-US" sz="2400" dirty="0" smtClean="0">
                <a:latin typeface="+mj-lt"/>
              </a:rPr>
              <a:t>First step which is primarily concerned with the development of a subject. </a:t>
            </a:r>
          </a:p>
          <a:p>
            <a:pPr algn="just"/>
            <a:r>
              <a:rPr lang="en-US" sz="2400" dirty="0" smtClean="0">
                <a:latin typeface="+mj-lt"/>
              </a:rPr>
              <a:t>There are two ways in which to develop a subject</a:t>
            </a:r>
          </a:p>
          <a:p>
            <a:pPr lvl="1" algn="just"/>
            <a:r>
              <a:rPr lang="en-US" dirty="0" smtClean="0">
                <a:latin typeface="+mj-lt"/>
              </a:rPr>
              <a:t> (a) logically </a:t>
            </a:r>
          </a:p>
          <a:p>
            <a:pPr marL="1225296" lvl="4" indent="-411480" algn="just">
              <a:buClr>
                <a:schemeClr val="tx1">
                  <a:shade val="95000"/>
                </a:schemeClr>
              </a:buClr>
              <a:buSzPct val="65000"/>
            </a:pPr>
            <a:r>
              <a:rPr lang="en-US" sz="2400" dirty="0" smtClean="0">
                <a:latin typeface="+mj-lt"/>
              </a:rPr>
              <a:t>The logical development is made on the basis of mental connections and associations between the one thing and another by means of analysis. </a:t>
            </a:r>
          </a:p>
          <a:p>
            <a:pPr marL="1225296" lvl="4" indent="-411480" algn="just">
              <a:buClr>
                <a:schemeClr val="tx1">
                  <a:shade val="95000"/>
                </a:schemeClr>
              </a:buClr>
              <a:buSzPct val="65000"/>
            </a:pPr>
            <a:r>
              <a:rPr lang="en-US" sz="2400" dirty="0" smtClean="0">
                <a:latin typeface="+mj-lt"/>
              </a:rPr>
              <a:t>Logical treatment often consists in developing the material from the simple possible to the most complex structures.</a:t>
            </a:r>
          </a:p>
          <a:p>
            <a:endParaRPr lang="en-IN" dirty="0">
              <a:latin typeface="+mj-l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lvl="1" algn="just"/>
            <a:r>
              <a:rPr lang="en-US" dirty="0" smtClean="0">
                <a:latin typeface="+mj-lt"/>
              </a:rPr>
              <a:t>(b) chronologically.  </a:t>
            </a:r>
          </a:p>
          <a:p>
            <a:pPr marL="1225296" lvl="4" indent="-411480" algn="just">
              <a:buClr>
                <a:schemeClr val="tx1">
                  <a:shade val="95000"/>
                </a:schemeClr>
              </a:buClr>
              <a:buSzPct val="65000"/>
            </a:pPr>
            <a:r>
              <a:rPr lang="en-US" sz="2400" dirty="0" smtClean="0">
                <a:latin typeface="+mj-lt"/>
              </a:rPr>
              <a:t>Chronological development is based on a connection or sequence in time or occurrence. </a:t>
            </a:r>
          </a:p>
          <a:p>
            <a:pPr marL="1225296" lvl="4" indent="-411480" algn="just">
              <a:buClr>
                <a:schemeClr val="tx1">
                  <a:shade val="95000"/>
                </a:schemeClr>
              </a:buClr>
              <a:buSzPct val="65000"/>
            </a:pPr>
            <a:r>
              <a:rPr lang="en-US" sz="2400" dirty="0" smtClean="0">
                <a:latin typeface="+mj-lt"/>
              </a:rPr>
              <a:t>The directions for doing or making something usually follow the chronological order.</a:t>
            </a:r>
          </a:p>
          <a:p>
            <a:pPr algn="just"/>
            <a:endParaRPr lang="en-US" dirty="0" smtClean="0">
              <a:latin typeface="+mj-lt"/>
            </a:endParaRPr>
          </a:p>
          <a:p>
            <a:endParaRPr lang="en-IN" dirty="0">
              <a:latin typeface="+mj-l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Preparation of the final outline</a:t>
            </a:r>
            <a:endParaRPr lang="en-IN" dirty="0"/>
          </a:p>
        </p:txBody>
      </p:sp>
      <p:sp>
        <p:nvSpPr>
          <p:cNvPr id="3" name="Content Placeholder 2"/>
          <p:cNvSpPr>
            <a:spLocks noGrp="1"/>
          </p:cNvSpPr>
          <p:nvPr>
            <p:ph idx="1"/>
          </p:nvPr>
        </p:nvSpPr>
        <p:spPr/>
        <p:txBody>
          <a:bodyPr/>
          <a:lstStyle/>
          <a:p>
            <a:pPr algn="just"/>
            <a:r>
              <a:rPr lang="en-US" sz="2400" dirty="0" smtClean="0">
                <a:latin typeface="+mj-lt"/>
              </a:rPr>
              <a:t>Outlines are the framework upon which long written works are constructed. </a:t>
            </a:r>
          </a:p>
          <a:p>
            <a:pPr algn="just"/>
            <a:endParaRPr lang="en-US" sz="2400" dirty="0" smtClean="0">
              <a:latin typeface="+mj-lt"/>
            </a:endParaRPr>
          </a:p>
          <a:p>
            <a:pPr algn="just"/>
            <a:r>
              <a:rPr lang="en-US" sz="2400" dirty="0" smtClean="0">
                <a:latin typeface="+mj-lt"/>
              </a:rPr>
              <a:t>An aid to the logical organization of the material and a reminder of the points to be stressed in the report.</a:t>
            </a:r>
          </a:p>
          <a:p>
            <a:endParaRPr lang="en-IN" sz="2400" dirty="0">
              <a:latin typeface="+mj-l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Preparation of the rough draft</a:t>
            </a:r>
            <a:endParaRPr lang="en-IN" dirty="0">
              <a:latin typeface="+mn-lt"/>
            </a:endParaRPr>
          </a:p>
        </p:txBody>
      </p:sp>
      <p:sp>
        <p:nvSpPr>
          <p:cNvPr id="3" name="Content Placeholder 2"/>
          <p:cNvSpPr>
            <a:spLocks noGrp="1"/>
          </p:cNvSpPr>
          <p:nvPr>
            <p:ph idx="1"/>
          </p:nvPr>
        </p:nvSpPr>
        <p:spPr/>
        <p:txBody>
          <a:bodyPr/>
          <a:lstStyle/>
          <a:p>
            <a:pPr algn="just"/>
            <a:r>
              <a:rPr lang="en-US" sz="2400" dirty="0" smtClean="0">
                <a:latin typeface="+mj-lt"/>
              </a:rPr>
              <a:t>This follows the logical analysis of the subject and the preparation of the final outline. </a:t>
            </a:r>
          </a:p>
          <a:p>
            <a:pPr algn="just"/>
            <a:endParaRPr lang="en-US" sz="2400" dirty="0" smtClean="0">
              <a:latin typeface="+mj-lt"/>
            </a:endParaRPr>
          </a:p>
          <a:p>
            <a:pPr algn="just"/>
            <a:r>
              <a:rPr lang="en-US" sz="2400" dirty="0" smtClean="0">
                <a:latin typeface="+mj-lt"/>
              </a:rPr>
              <a:t>Such a step is of utmost importance for the researcher now sits to write down what he has done in the context of his research study. </a:t>
            </a:r>
          </a:p>
          <a:p>
            <a:endParaRPr lang="en-IN" sz="2400" dirty="0">
              <a:latin typeface="+mj-l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US" sz="2400" dirty="0" smtClean="0">
                <a:latin typeface="+mj-lt"/>
              </a:rPr>
              <a:t>He will write down the following:</a:t>
            </a:r>
          </a:p>
          <a:p>
            <a:pPr lvl="1" algn="just"/>
            <a:r>
              <a:rPr lang="en-US" sz="2400" dirty="0" smtClean="0">
                <a:latin typeface="+mj-lt"/>
              </a:rPr>
              <a:t>Procedure adopted by him in collecting the material for his study </a:t>
            </a:r>
          </a:p>
          <a:p>
            <a:pPr lvl="1" algn="just"/>
            <a:r>
              <a:rPr lang="en-US" sz="2400" dirty="0" smtClean="0">
                <a:latin typeface="+mj-lt"/>
              </a:rPr>
              <a:t>Various limitations faced by him</a:t>
            </a:r>
          </a:p>
          <a:p>
            <a:pPr lvl="1" algn="just"/>
            <a:r>
              <a:rPr lang="en-US" sz="2400" dirty="0" smtClean="0">
                <a:latin typeface="+mj-lt"/>
              </a:rPr>
              <a:t>The technique of analysis adopted by him</a:t>
            </a:r>
          </a:p>
          <a:p>
            <a:pPr lvl="1" algn="just"/>
            <a:r>
              <a:rPr lang="en-US" sz="2400" dirty="0" smtClean="0">
                <a:latin typeface="+mj-lt"/>
              </a:rPr>
              <a:t>The broad findings and generalizations </a:t>
            </a:r>
          </a:p>
          <a:p>
            <a:pPr lvl="1" algn="just"/>
            <a:r>
              <a:rPr lang="en-US" sz="2400" dirty="0" smtClean="0">
                <a:latin typeface="+mj-lt"/>
              </a:rPr>
              <a:t>The various suggestions he wants to offer regarding the problem concerned.</a:t>
            </a:r>
          </a:p>
          <a:p>
            <a:endParaRPr lang="en-IN" dirty="0">
              <a:latin typeface="+mj-l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Rewriting and polishing of the rough draft</a:t>
            </a:r>
            <a:endParaRPr lang="en-IN" dirty="0"/>
          </a:p>
        </p:txBody>
      </p:sp>
      <p:sp>
        <p:nvSpPr>
          <p:cNvPr id="3" name="Content Placeholder 2"/>
          <p:cNvSpPr>
            <a:spLocks noGrp="1"/>
          </p:cNvSpPr>
          <p:nvPr>
            <p:ph idx="1"/>
          </p:nvPr>
        </p:nvSpPr>
        <p:spPr/>
        <p:txBody>
          <a:bodyPr/>
          <a:lstStyle/>
          <a:p>
            <a:pPr algn="just"/>
            <a:r>
              <a:rPr lang="en-US" sz="2000" dirty="0" smtClean="0">
                <a:latin typeface="+mj-lt"/>
              </a:rPr>
              <a:t>Most difficult part of all formal writing. </a:t>
            </a:r>
          </a:p>
          <a:p>
            <a:pPr algn="just"/>
            <a:r>
              <a:rPr lang="en-US" sz="2000" dirty="0" smtClean="0">
                <a:latin typeface="+mj-lt"/>
              </a:rPr>
              <a:t>The careful revision makes the difference between a mediocre and a good piece of writing. </a:t>
            </a:r>
          </a:p>
          <a:p>
            <a:pPr algn="just"/>
            <a:r>
              <a:rPr lang="en-US" sz="2000" dirty="0" smtClean="0">
                <a:latin typeface="+mj-lt"/>
              </a:rPr>
              <a:t>While rewriting and polishing, check the report for weaknesses in logical development or presentation. </a:t>
            </a:r>
          </a:p>
          <a:p>
            <a:pPr algn="just"/>
            <a:r>
              <a:rPr lang="en-US" sz="2000" dirty="0" smtClean="0">
                <a:latin typeface="+mj-lt"/>
              </a:rPr>
              <a:t>The researcher should also see whether or not the material, as it is presented, has unity and cohesion; does the report stand upright and firm and exhibit a definite pattern.</a:t>
            </a:r>
          </a:p>
          <a:p>
            <a:pPr algn="just"/>
            <a:r>
              <a:rPr lang="en-US" sz="2000" dirty="0" smtClean="0">
                <a:latin typeface="+mj-lt"/>
              </a:rPr>
              <a:t>The researcher should give due attention to the fact that in his rough draft he has been consistent or not. </a:t>
            </a:r>
          </a:p>
          <a:p>
            <a:pPr algn="just"/>
            <a:r>
              <a:rPr lang="en-US" sz="2000" dirty="0" smtClean="0">
                <a:latin typeface="+mj-lt"/>
              </a:rPr>
              <a:t>Check the mechanics of writing—grammar, spelling and usage.</a:t>
            </a:r>
          </a:p>
          <a:p>
            <a:endParaRPr lang="en-IN" sz="2000" dirty="0">
              <a:latin typeface="+mj-l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Preparation of the final bibliography</a:t>
            </a:r>
            <a:endParaRPr lang="en-IN" sz="4000" dirty="0"/>
          </a:p>
        </p:txBody>
      </p:sp>
      <p:sp>
        <p:nvSpPr>
          <p:cNvPr id="3" name="Content Placeholder 2"/>
          <p:cNvSpPr>
            <a:spLocks noGrp="1"/>
          </p:cNvSpPr>
          <p:nvPr>
            <p:ph idx="1"/>
          </p:nvPr>
        </p:nvSpPr>
        <p:spPr/>
        <p:txBody>
          <a:bodyPr/>
          <a:lstStyle/>
          <a:p>
            <a:pPr algn="just"/>
            <a:r>
              <a:rPr lang="en-US" sz="2400" dirty="0" smtClean="0">
                <a:latin typeface="+mj-lt"/>
              </a:rPr>
              <a:t>The bibliography, which is generally appended to the research report, is a list of books in some way pertinent to the research which has been done.</a:t>
            </a:r>
          </a:p>
          <a:p>
            <a:pPr algn="just"/>
            <a:r>
              <a:rPr lang="en-US" sz="2400" dirty="0" smtClean="0">
                <a:latin typeface="+mj-lt"/>
              </a:rPr>
              <a:t>Contain all those works which the researcher has consulted. </a:t>
            </a:r>
          </a:p>
          <a:p>
            <a:pPr algn="just"/>
            <a:r>
              <a:rPr lang="en-US" sz="2400" dirty="0" smtClean="0">
                <a:latin typeface="+mj-lt"/>
              </a:rPr>
              <a:t>Should be arranged alphabetically and may be divided into two parts:</a:t>
            </a:r>
          </a:p>
          <a:p>
            <a:pPr lvl="1" algn="just"/>
            <a:r>
              <a:rPr lang="en-US" sz="2400" dirty="0" smtClean="0">
                <a:latin typeface="+mj-lt"/>
              </a:rPr>
              <a:t>The first part may contain the names of books and pamphlets</a:t>
            </a:r>
          </a:p>
          <a:p>
            <a:pPr lvl="1" algn="just"/>
            <a:r>
              <a:rPr lang="en-US" sz="2400" dirty="0" smtClean="0">
                <a:latin typeface="+mj-lt"/>
              </a:rPr>
              <a:t>The second part may contain the names of magazine and newspaper articles. </a:t>
            </a:r>
          </a:p>
          <a:p>
            <a:endParaRPr lang="en-IN" dirty="0">
              <a:latin typeface="+mj-l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sp>
        <p:nvSpPr>
          <p:cNvPr id="3" name="Content Placeholder 2"/>
          <p:cNvSpPr>
            <a:spLocks noGrp="1"/>
          </p:cNvSpPr>
          <p:nvPr>
            <p:ph idx="1"/>
          </p:nvPr>
        </p:nvSpPr>
        <p:spPr/>
        <p:txBody>
          <a:bodyPr/>
          <a:lstStyle/>
          <a:p>
            <a:pPr algn="just"/>
            <a:r>
              <a:rPr lang="en-US" sz="2400" dirty="0" smtClean="0">
                <a:latin typeface="+mj-lt"/>
              </a:rPr>
              <a:t>The entries in bibliography should be made adopting the following order:</a:t>
            </a:r>
          </a:p>
          <a:p>
            <a:pPr lvl="1" algn="just">
              <a:buNone/>
            </a:pPr>
            <a:r>
              <a:rPr lang="en-US" sz="2400" b="1" dirty="0" smtClean="0">
                <a:latin typeface="+mj-lt"/>
              </a:rPr>
              <a:t>For books and pamphlets the order may be as under:</a:t>
            </a:r>
          </a:p>
          <a:p>
            <a:pPr lvl="1" algn="just">
              <a:buNone/>
            </a:pPr>
            <a:r>
              <a:rPr lang="en-US" sz="2400" dirty="0" smtClean="0">
                <a:latin typeface="+mj-lt"/>
              </a:rPr>
              <a:t>	1. Name of author, last name first.</a:t>
            </a:r>
          </a:p>
          <a:p>
            <a:pPr lvl="1" algn="just">
              <a:buNone/>
            </a:pPr>
            <a:r>
              <a:rPr lang="en-US" sz="2400" dirty="0" smtClean="0">
                <a:latin typeface="+mj-lt"/>
              </a:rPr>
              <a:t>	2. Title, underlined to indicate italics.</a:t>
            </a:r>
          </a:p>
          <a:p>
            <a:pPr lvl="1" algn="just">
              <a:buNone/>
            </a:pPr>
            <a:r>
              <a:rPr lang="en-US" sz="2400" dirty="0" smtClean="0">
                <a:latin typeface="+mj-lt"/>
              </a:rPr>
              <a:t>	3. Place, publisher, and date of publication.</a:t>
            </a:r>
          </a:p>
          <a:p>
            <a:pPr lvl="1" algn="just">
              <a:buNone/>
            </a:pPr>
            <a:r>
              <a:rPr lang="en-US" sz="2400" dirty="0" smtClean="0">
                <a:latin typeface="+mj-lt"/>
              </a:rPr>
              <a:t>	4. Number of volumes.</a:t>
            </a:r>
          </a:p>
          <a:p>
            <a:pPr lvl="1" algn="just">
              <a:buNone/>
            </a:pPr>
            <a:r>
              <a:rPr lang="en-US" sz="2400" b="1" dirty="0" smtClean="0">
                <a:latin typeface="+mj-lt"/>
              </a:rPr>
              <a:t>Example</a:t>
            </a:r>
          </a:p>
          <a:p>
            <a:pPr lvl="1" algn="just">
              <a:buNone/>
            </a:pPr>
            <a:r>
              <a:rPr lang="en-US" sz="2400" dirty="0" smtClean="0">
                <a:latin typeface="+mj-lt"/>
              </a:rPr>
              <a:t>	Kothari C.R., Quantitative Techniques, New Delhi, </a:t>
            </a:r>
            <a:r>
              <a:rPr lang="en-US" sz="2400" dirty="0" err="1" smtClean="0">
                <a:latin typeface="+mj-lt"/>
              </a:rPr>
              <a:t>Vikas</a:t>
            </a:r>
            <a:r>
              <a:rPr lang="en-US" sz="2400" dirty="0" smtClean="0">
                <a:latin typeface="+mj-lt"/>
              </a:rPr>
              <a:t> Publishing House Pvt. Ltd., 1978.</a:t>
            </a:r>
          </a:p>
          <a:p>
            <a:endParaRPr lang="en-IN" sz="2400" dirty="0">
              <a:latin typeface="+mj-l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685800" y="1785926"/>
            <a:ext cx="7772400" cy="4114800"/>
          </a:xfrm>
        </p:spPr>
        <p:txBody>
          <a:bodyPr/>
          <a:lstStyle/>
          <a:p>
            <a:pPr>
              <a:buNone/>
            </a:pPr>
            <a:r>
              <a:rPr lang="en-US" sz="2400" b="1" dirty="0" smtClean="0"/>
              <a:t>For magazines and newspapers the order may be as under:</a:t>
            </a:r>
          </a:p>
          <a:p>
            <a:pPr>
              <a:buNone/>
            </a:pPr>
            <a:r>
              <a:rPr lang="en-US" sz="2400" dirty="0" smtClean="0"/>
              <a:t>	1. Name of the author, last name first.</a:t>
            </a:r>
          </a:p>
          <a:p>
            <a:pPr>
              <a:buNone/>
            </a:pPr>
            <a:r>
              <a:rPr lang="en-US" sz="2400" dirty="0" smtClean="0"/>
              <a:t>	2. Title of article, in quotation marks.</a:t>
            </a:r>
          </a:p>
          <a:p>
            <a:pPr>
              <a:buNone/>
            </a:pPr>
            <a:r>
              <a:rPr lang="en-US" sz="2400" dirty="0" smtClean="0"/>
              <a:t>	3. Name of periodical, underlined to indicate italics.</a:t>
            </a:r>
          </a:p>
          <a:p>
            <a:pPr>
              <a:buNone/>
            </a:pPr>
            <a:r>
              <a:rPr lang="en-US" sz="2400" dirty="0" smtClean="0"/>
              <a:t>	4. The volume or volume and number.</a:t>
            </a:r>
          </a:p>
          <a:p>
            <a:pPr>
              <a:buNone/>
            </a:pPr>
            <a:r>
              <a:rPr lang="en-US" sz="2400" dirty="0" smtClean="0"/>
              <a:t>	5. The date of the issue.</a:t>
            </a:r>
          </a:p>
          <a:p>
            <a:pPr>
              <a:buNone/>
            </a:pPr>
            <a:r>
              <a:rPr lang="en-US" sz="2400" dirty="0" smtClean="0"/>
              <a:t>	6. The pagination.</a:t>
            </a:r>
          </a:p>
          <a:p>
            <a:pPr>
              <a:buNone/>
            </a:pPr>
            <a:r>
              <a:rPr lang="en-US" sz="2400" b="1" dirty="0" smtClean="0"/>
              <a:t>Example</a:t>
            </a:r>
          </a:p>
          <a:p>
            <a:pPr>
              <a:buNone/>
            </a:pPr>
            <a:r>
              <a:rPr lang="en-US" sz="2400" dirty="0" smtClean="0"/>
              <a:t>	Robert V. </a:t>
            </a:r>
            <a:r>
              <a:rPr lang="en-US" sz="2400" dirty="0" err="1" smtClean="0"/>
              <a:t>Roosa</a:t>
            </a:r>
            <a:r>
              <a:rPr lang="en-US" sz="2400" dirty="0" smtClean="0"/>
              <a:t>, “Coping with Short-term International Money Flows”, The Banker, London, September, 1971, p. 995.</a:t>
            </a:r>
            <a:endParaRPr lang="en-US" sz="2400" b="1" dirty="0" smtClean="0"/>
          </a:p>
          <a:p>
            <a:endParaRPr lang="en-IN"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Meaning of Interpretation</a:t>
            </a:r>
            <a:endParaRPr lang="en-IN" dirty="0"/>
          </a:p>
        </p:txBody>
      </p:sp>
      <p:sp>
        <p:nvSpPr>
          <p:cNvPr id="3" name="Content Placeholder 2"/>
          <p:cNvSpPr>
            <a:spLocks noGrp="1"/>
          </p:cNvSpPr>
          <p:nvPr>
            <p:ph idx="1"/>
          </p:nvPr>
        </p:nvSpPr>
        <p:spPr/>
        <p:txBody>
          <a:bodyPr/>
          <a:lstStyle/>
          <a:p>
            <a:pPr algn="just"/>
            <a:r>
              <a:rPr lang="en-IN" sz="2400" dirty="0" smtClean="0">
                <a:latin typeface="+mj-lt"/>
              </a:rPr>
              <a:t>Interpretation refers to the task of drawing inferences from the collected facts after an analytical and/or experimental study.</a:t>
            </a:r>
          </a:p>
          <a:p>
            <a:pPr algn="just"/>
            <a:r>
              <a:rPr lang="en-US" sz="2400" dirty="0" smtClean="0">
                <a:latin typeface="+mj-lt"/>
                <a:cs typeface="Times New Roman" pitchFamily="18" charset="0"/>
              </a:rPr>
              <a:t>The task of interpretation has two major aspects viz.,</a:t>
            </a:r>
          </a:p>
          <a:p>
            <a:pPr lvl="1" algn="just"/>
            <a:r>
              <a:rPr lang="en-US" sz="2400" dirty="0" smtClean="0">
                <a:latin typeface="+mj-lt"/>
                <a:cs typeface="Times New Roman" pitchFamily="18" charset="0"/>
              </a:rPr>
              <a:t>the effort to establish continuity in research through linking the results of a given study with those of another.</a:t>
            </a:r>
          </a:p>
          <a:p>
            <a:pPr lvl="1" algn="just"/>
            <a:r>
              <a:rPr lang="en-US" sz="2400" dirty="0" smtClean="0">
                <a:latin typeface="+mj-lt"/>
                <a:cs typeface="Times New Roman" pitchFamily="18" charset="0"/>
              </a:rPr>
              <a:t>the establishment of some explanatory concepts.</a:t>
            </a:r>
          </a:p>
          <a:p>
            <a:pPr algn="just"/>
            <a:endParaRPr lang="en-IN" sz="2400" dirty="0">
              <a:latin typeface="+mj-l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the final draft:</a:t>
            </a:r>
            <a:endParaRPr lang="en-IN" dirty="0"/>
          </a:p>
        </p:txBody>
      </p:sp>
      <p:sp>
        <p:nvSpPr>
          <p:cNvPr id="3" name="Content Placeholder 2"/>
          <p:cNvSpPr>
            <a:spLocks noGrp="1"/>
          </p:cNvSpPr>
          <p:nvPr>
            <p:ph idx="1"/>
          </p:nvPr>
        </p:nvSpPr>
        <p:spPr/>
        <p:txBody>
          <a:bodyPr/>
          <a:lstStyle/>
          <a:p>
            <a:pPr algn="just"/>
            <a:r>
              <a:rPr lang="en-US" sz="2400" dirty="0" smtClean="0"/>
              <a:t>The final draft should be</a:t>
            </a:r>
          </a:p>
          <a:p>
            <a:pPr lvl="1" algn="just"/>
            <a:r>
              <a:rPr lang="en-US" sz="2200" dirty="0" smtClean="0"/>
              <a:t>Written in a concise and objective style </a:t>
            </a:r>
          </a:p>
          <a:p>
            <a:pPr lvl="1" algn="just"/>
            <a:r>
              <a:rPr lang="en-US" sz="2200" dirty="0" smtClean="0"/>
              <a:t> In simple language</a:t>
            </a:r>
          </a:p>
          <a:p>
            <a:pPr lvl="1" algn="just"/>
            <a:r>
              <a:rPr lang="en-US" sz="2200" dirty="0" smtClean="0"/>
              <a:t>Avoid vague expressions such as “it seems”, “there may be”, and the like ones. </a:t>
            </a:r>
          </a:p>
          <a:p>
            <a:pPr algn="just"/>
            <a:r>
              <a:rPr lang="en-US" sz="2400" dirty="0" smtClean="0"/>
              <a:t>Researcher must avoid abstract terminology and technical jargon.</a:t>
            </a:r>
          </a:p>
          <a:p>
            <a:pPr algn="just"/>
            <a:r>
              <a:rPr lang="en-US" sz="2400" dirty="0" smtClean="0"/>
              <a:t>Illustrations and examples based on common experiences must be incorporated in the final draft as they are most effective in communicating the research findings to others. </a:t>
            </a:r>
          </a:p>
          <a:p>
            <a:endParaRPr lang="en-IN"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algn="just"/>
            <a:r>
              <a:rPr lang="en-US" sz="2400" dirty="0" smtClean="0">
                <a:latin typeface="+mj-lt"/>
              </a:rPr>
              <a:t>A research report should not be dull, but must enthuse people and maintain interest and must show originality. </a:t>
            </a:r>
          </a:p>
          <a:p>
            <a:pPr algn="just"/>
            <a:r>
              <a:rPr lang="en-US" sz="2400" dirty="0" smtClean="0">
                <a:latin typeface="+mj-lt"/>
              </a:rPr>
              <a:t>Every report should be:</a:t>
            </a:r>
          </a:p>
          <a:p>
            <a:pPr lvl="1" algn="just"/>
            <a:r>
              <a:rPr lang="en-US" sz="2400" dirty="0" smtClean="0">
                <a:latin typeface="+mj-lt"/>
              </a:rPr>
              <a:t>An attempt to solve some intellectual problem </a:t>
            </a:r>
          </a:p>
          <a:p>
            <a:pPr lvl="1" algn="just"/>
            <a:r>
              <a:rPr lang="en-US" sz="2400" dirty="0" smtClean="0">
                <a:latin typeface="+mj-lt"/>
              </a:rPr>
              <a:t>Must contribute to the solution of a problem </a:t>
            </a:r>
          </a:p>
          <a:p>
            <a:pPr lvl="1" algn="just"/>
            <a:r>
              <a:rPr lang="en-US" sz="2400" dirty="0" smtClean="0">
                <a:latin typeface="+mj-lt"/>
              </a:rPr>
              <a:t>Must add to the knowledge of both the researcher and the reader.</a:t>
            </a:r>
          </a:p>
          <a:p>
            <a:pPr algn="just"/>
            <a:endParaRPr lang="en-US" sz="2400" dirty="0" smtClean="0">
              <a:latin typeface="+mj-lt"/>
            </a:endParaRPr>
          </a:p>
          <a:p>
            <a:endParaRPr lang="en-IN" dirty="0">
              <a:latin typeface="+mj-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IN" sz="2400" dirty="0" smtClean="0"/>
              <a:t>Interpretation also extends beyond the data of the study to include the results of other research, theory and hypotheses.</a:t>
            </a:r>
            <a:endParaRPr lang="en-IN"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Interpretation?</a:t>
            </a:r>
            <a:endParaRPr lang="en-IN" dirty="0"/>
          </a:p>
        </p:txBody>
      </p:sp>
      <p:sp>
        <p:nvSpPr>
          <p:cNvPr id="3" name="Content Placeholder 2"/>
          <p:cNvSpPr>
            <a:spLocks noGrp="1"/>
          </p:cNvSpPr>
          <p:nvPr>
            <p:ph idx="1"/>
          </p:nvPr>
        </p:nvSpPr>
        <p:spPr/>
        <p:txBody>
          <a:bodyPr/>
          <a:lstStyle/>
          <a:p>
            <a:pPr algn="just"/>
            <a:r>
              <a:rPr lang="en-US" sz="2400" dirty="0" smtClean="0">
                <a:latin typeface="+mj-lt"/>
                <a:cs typeface="Times New Roman" pitchFamily="18" charset="0"/>
              </a:rPr>
              <a:t>It is through interpretation that the researcher can well understand the abstract principle that works beneath his findings. Through this </a:t>
            </a:r>
            <a:r>
              <a:rPr lang="en-US" sz="2400" b="1" dirty="0" smtClean="0">
                <a:solidFill>
                  <a:srgbClr val="0070C0"/>
                </a:solidFill>
                <a:latin typeface="+mj-lt"/>
                <a:cs typeface="Times New Roman" pitchFamily="18" charset="0"/>
              </a:rPr>
              <a:t>he can link up his findings with those of other Studies.</a:t>
            </a:r>
          </a:p>
          <a:p>
            <a:pPr algn="just"/>
            <a:endParaRPr lang="en-US" sz="2400" b="1" dirty="0" smtClean="0">
              <a:solidFill>
                <a:srgbClr val="0070C0"/>
              </a:solidFill>
              <a:latin typeface="+mj-lt"/>
              <a:cs typeface="Times New Roman" pitchFamily="18" charset="0"/>
            </a:endParaRPr>
          </a:p>
          <a:p>
            <a:pPr algn="just"/>
            <a:r>
              <a:rPr lang="en-US" sz="2400" dirty="0" smtClean="0">
                <a:latin typeface="+mj-lt"/>
                <a:cs typeface="Times New Roman" pitchFamily="18" charset="0"/>
              </a:rPr>
              <a:t>Interpretation leads to the </a:t>
            </a:r>
            <a:r>
              <a:rPr lang="en-US" sz="2400" b="1" dirty="0" smtClean="0">
                <a:solidFill>
                  <a:srgbClr val="0070C0"/>
                </a:solidFill>
                <a:latin typeface="+mj-lt"/>
                <a:cs typeface="Times New Roman" pitchFamily="18" charset="0"/>
              </a:rPr>
              <a:t>establishment of explanatory concepts </a:t>
            </a:r>
            <a:r>
              <a:rPr lang="en-US" sz="2400" dirty="0" smtClean="0">
                <a:latin typeface="+mj-lt"/>
                <a:cs typeface="Times New Roman" pitchFamily="18" charset="0"/>
              </a:rPr>
              <a:t>that can serve as a guide for future research studies; it opens new avenues of intellectual adventure and stimulates the quest for more knowledge.</a:t>
            </a:r>
          </a:p>
          <a:p>
            <a:pPr algn="just"/>
            <a:endParaRPr lang="en-IN" sz="2400" dirty="0">
              <a:latin typeface="+mj-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US" sz="2400" dirty="0" smtClean="0">
                <a:latin typeface="+mj-lt"/>
                <a:cs typeface="Times New Roman" pitchFamily="18" charset="0"/>
              </a:rPr>
              <a:t>Researcher can better appreciate only through interpretation why his findings are what they are and can make others to understand the real significance of his research findings.</a:t>
            </a:r>
          </a:p>
          <a:p>
            <a:pPr algn="just"/>
            <a:endParaRPr lang="en-US" sz="2400" b="1" dirty="0" smtClean="0">
              <a:latin typeface="+mj-lt"/>
              <a:cs typeface="Times New Roman" pitchFamily="18" charset="0"/>
            </a:endParaRPr>
          </a:p>
          <a:p>
            <a:pPr algn="just"/>
            <a:r>
              <a:rPr lang="en-US" sz="2400" dirty="0" smtClean="0">
                <a:latin typeface="+mj-lt"/>
                <a:cs typeface="Times New Roman" pitchFamily="18" charset="0"/>
              </a:rPr>
              <a:t>The interpretation of the findings of exploratory research study often results into hypotheses for experimental research and as such interpretation is involved in the transition from </a:t>
            </a:r>
            <a:r>
              <a:rPr lang="en-US" sz="2400" b="1" dirty="0" smtClean="0">
                <a:solidFill>
                  <a:srgbClr val="0070C0"/>
                </a:solidFill>
                <a:latin typeface="+mj-lt"/>
                <a:cs typeface="Times New Roman" pitchFamily="18" charset="0"/>
              </a:rPr>
              <a:t>exploratory to experimental research. </a:t>
            </a:r>
          </a:p>
          <a:p>
            <a:pPr algn="just"/>
            <a:endParaRPr lang="en-IN" sz="2400" b="1" dirty="0">
              <a:latin typeface="+mj-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Technique of Interpretation</a:t>
            </a:r>
            <a:endParaRPr lang="en-IN" dirty="0"/>
          </a:p>
        </p:txBody>
      </p:sp>
      <p:sp>
        <p:nvSpPr>
          <p:cNvPr id="3" name="Content Placeholder 2"/>
          <p:cNvSpPr>
            <a:spLocks noGrp="1"/>
          </p:cNvSpPr>
          <p:nvPr>
            <p:ph idx="1"/>
          </p:nvPr>
        </p:nvSpPr>
        <p:spPr/>
        <p:txBody>
          <a:bodyPr/>
          <a:lstStyle/>
          <a:p>
            <a:pPr algn="just"/>
            <a:r>
              <a:rPr lang="en-US" sz="2400" dirty="0" smtClean="0">
                <a:latin typeface="+mj-lt"/>
                <a:cs typeface="Times New Roman" pitchFamily="18" charset="0"/>
              </a:rPr>
              <a:t>Researcher must give </a:t>
            </a:r>
            <a:r>
              <a:rPr lang="en-US" sz="2400" dirty="0" smtClean="0">
                <a:solidFill>
                  <a:srgbClr val="0070C0"/>
                </a:solidFill>
                <a:latin typeface="+mj-lt"/>
                <a:cs typeface="Times New Roman" pitchFamily="18" charset="0"/>
              </a:rPr>
              <a:t>reasonable explanations of the relations which he has found </a:t>
            </a:r>
          </a:p>
          <a:p>
            <a:pPr lvl="1" algn="just"/>
            <a:r>
              <a:rPr lang="en-US" sz="2000" dirty="0" smtClean="0">
                <a:latin typeface="+mj-lt"/>
                <a:cs typeface="Times New Roman" pitchFamily="18" charset="0"/>
              </a:rPr>
              <a:t>Must interpret the lines of relationship in terms of the underlying processes and must try to find out the thread of uniformity that lies under the surface layer of his diversified research findings. </a:t>
            </a:r>
            <a:endParaRPr lang="en-US" sz="2000" dirty="0" smtClean="0">
              <a:latin typeface="+mj-lt"/>
              <a:cs typeface="Times New Roman" pitchFamily="18" charset="0"/>
            </a:endParaRPr>
          </a:p>
          <a:p>
            <a:pPr lvl="1" algn="just"/>
            <a:endParaRPr lang="en-US" sz="2000" dirty="0" smtClean="0">
              <a:latin typeface="+mj-lt"/>
              <a:cs typeface="Times New Roman" pitchFamily="18" charset="0"/>
            </a:endParaRPr>
          </a:p>
          <a:p>
            <a:pPr algn="just"/>
            <a:r>
              <a:rPr lang="en-US" sz="2400" dirty="0" smtClean="0">
                <a:solidFill>
                  <a:srgbClr val="0070C0"/>
                </a:solidFill>
                <a:latin typeface="+mj-lt"/>
                <a:cs typeface="Times New Roman" pitchFamily="18" charset="0"/>
              </a:rPr>
              <a:t>Extraneous </a:t>
            </a:r>
            <a:r>
              <a:rPr lang="en-US" sz="2400" dirty="0" smtClean="0">
                <a:solidFill>
                  <a:srgbClr val="0070C0"/>
                </a:solidFill>
                <a:latin typeface="+mj-lt"/>
                <a:cs typeface="Times New Roman" pitchFamily="18" charset="0"/>
              </a:rPr>
              <a:t>information</a:t>
            </a:r>
            <a:r>
              <a:rPr lang="en-US" sz="2400" dirty="0" smtClean="0">
                <a:latin typeface="+mj-lt"/>
                <a:cs typeface="Times New Roman" pitchFamily="18" charset="0"/>
              </a:rPr>
              <a:t>, if collected during the study, must be considered while interpreting the final results of research study, </a:t>
            </a:r>
          </a:p>
          <a:p>
            <a:pPr lvl="1" algn="just"/>
            <a:r>
              <a:rPr lang="en-US" sz="2000" dirty="0" smtClean="0">
                <a:latin typeface="+mj-lt"/>
                <a:cs typeface="Times New Roman" pitchFamily="18" charset="0"/>
              </a:rPr>
              <a:t>It may prove to be a key factor in understanding the problem under consideration. </a:t>
            </a:r>
          </a:p>
          <a:p>
            <a:endParaRPr lang="en-IN" sz="2400" dirty="0">
              <a:latin typeface="+mj-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a:xfrm>
            <a:off x="685800" y="1643050"/>
            <a:ext cx="7772400" cy="4114800"/>
          </a:xfrm>
        </p:spPr>
        <p:txBody>
          <a:bodyPr/>
          <a:lstStyle/>
          <a:p>
            <a:pPr algn="just"/>
            <a:r>
              <a:rPr lang="en-US" sz="2400" dirty="0" smtClean="0">
                <a:latin typeface="+mj-lt"/>
                <a:cs typeface="Times New Roman" pitchFamily="18" charset="0"/>
              </a:rPr>
              <a:t>It is advisable, before embarking upon final interpretation, </a:t>
            </a:r>
            <a:r>
              <a:rPr lang="en-US" sz="2400" dirty="0" smtClean="0">
                <a:solidFill>
                  <a:srgbClr val="0070C0"/>
                </a:solidFill>
                <a:latin typeface="+mj-lt"/>
                <a:cs typeface="Times New Roman" pitchFamily="18" charset="0"/>
              </a:rPr>
              <a:t>to consult someone having insight into the study </a:t>
            </a:r>
            <a:r>
              <a:rPr lang="en-US" sz="2400" dirty="0" smtClean="0">
                <a:latin typeface="+mj-lt"/>
                <a:cs typeface="Times New Roman" pitchFamily="18" charset="0"/>
              </a:rPr>
              <a:t>and who is frank and honest and will not hesitate to point out omissions and errors in logical argumentation. </a:t>
            </a:r>
          </a:p>
          <a:p>
            <a:pPr lvl="1" algn="just"/>
            <a:r>
              <a:rPr lang="en-US" sz="2400" dirty="0" smtClean="0">
                <a:latin typeface="+mj-lt"/>
                <a:cs typeface="Times New Roman" pitchFamily="18" charset="0"/>
              </a:rPr>
              <a:t>Such a consultation will result in correct interpretation and, thus, will enhance the utility of research results.</a:t>
            </a:r>
          </a:p>
          <a:p>
            <a:pPr algn="just"/>
            <a:r>
              <a:rPr lang="en-US" sz="2400" dirty="0" smtClean="0">
                <a:latin typeface="+mj-lt"/>
                <a:cs typeface="Times New Roman" pitchFamily="18" charset="0"/>
              </a:rPr>
              <a:t>Researcher </a:t>
            </a:r>
            <a:r>
              <a:rPr lang="en-US" sz="2400" dirty="0" smtClean="0">
                <a:latin typeface="+mj-lt"/>
                <a:cs typeface="Times New Roman" pitchFamily="18" charset="0"/>
              </a:rPr>
              <a:t>must accomplish the task of interpretation only after </a:t>
            </a:r>
            <a:r>
              <a:rPr lang="en-US" sz="2400" dirty="0" smtClean="0">
                <a:solidFill>
                  <a:srgbClr val="0070C0"/>
                </a:solidFill>
                <a:latin typeface="+mj-lt"/>
                <a:cs typeface="Times New Roman" pitchFamily="18" charset="0"/>
              </a:rPr>
              <a:t>considering all relevant factors </a:t>
            </a:r>
            <a:r>
              <a:rPr lang="en-US" sz="2400" dirty="0" smtClean="0">
                <a:latin typeface="+mj-lt"/>
                <a:cs typeface="Times New Roman" pitchFamily="18" charset="0"/>
              </a:rPr>
              <a:t>affecting the problem to avoid false generalization.</a:t>
            </a:r>
            <a:endParaRPr lang="en-IN" sz="2400" dirty="0">
              <a:latin typeface="+mj-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Precautions in Interpretation</a:t>
            </a:r>
            <a:endParaRPr lang="en-IN" dirty="0"/>
          </a:p>
        </p:txBody>
      </p:sp>
      <p:sp>
        <p:nvSpPr>
          <p:cNvPr id="3" name="Content Placeholder 2"/>
          <p:cNvSpPr>
            <a:spLocks noGrp="1"/>
          </p:cNvSpPr>
          <p:nvPr>
            <p:ph idx="1"/>
          </p:nvPr>
        </p:nvSpPr>
        <p:spPr/>
        <p:txBody>
          <a:bodyPr/>
          <a:lstStyle/>
          <a:p>
            <a:pPr algn="just">
              <a:spcBef>
                <a:spcPts val="0"/>
              </a:spcBef>
            </a:pPr>
            <a:r>
              <a:rPr lang="en-US" sz="2600" dirty="0" smtClean="0">
                <a:latin typeface="+mj-lt"/>
                <a:cs typeface="Times New Roman" pitchFamily="18" charset="0"/>
              </a:rPr>
              <a:t>At the outset, researcher must invariably satisfy himself that </a:t>
            </a:r>
          </a:p>
          <a:p>
            <a:pPr marL="880110" lvl="1" indent="-514350" algn="just">
              <a:spcBef>
                <a:spcPts val="0"/>
              </a:spcBef>
              <a:buFont typeface="+mj-lt"/>
              <a:buAutoNum type="alphaLcPeriod"/>
            </a:pPr>
            <a:r>
              <a:rPr lang="en-US" sz="2600" dirty="0" smtClean="0">
                <a:latin typeface="+mj-lt"/>
                <a:cs typeface="Times New Roman" pitchFamily="18" charset="0"/>
              </a:rPr>
              <a:t>The data are appropriate, trustworthy and adequate for drawing inferences; </a:t>
            </a:r>
          </a:p>
          <a:p>
            <a:pPr marL="880110" lvl="1" indent="-514350" algn="just">
              <a:spcBef>
                <a:spcPts val="0"/>
              </a:spcBef>
              <a:buFont typeface="+mj-lt"/>
              <a:buAutoNum type="alphaLcPeriod"/>
            </a:pPr>
            <a:r>
              <a:rPr lang="en-US" sz="2600" dirty="0" smtClean="0">
                <a:latin typeface="+mj-lt"/>
                <a:cs typeface="Times New Roman" pitchFamily="18" charset="0"/>
              </a:rPr>
              <a:t>The data reflect good homogeneity;</a:t>
            </a:r>
          </a:p>
          <a:p>
            <a:pPr marL="880110" lvl="1" indent="-514350" algn="just">
              <a:spcBef>
                <a:spcPts val="0"/>
              </a:spcBef>
              <a:buFont typeface="+mj-lt"/>
              <a:buAutoNum type="alphaLcPeriod"/>
            </a:pPr>
            <a:r>
              <a:rPr lang="en-US" sz="2600" dirty="0" smtClean="0">
                <a:latin typeface="+mj-lt"/>
                <a:cs typeface="Times New Roman" pitchFamily="18" charset="0"/>
              </a:rPr>
              <a:t>Proper analysis has been done through statistical methods.</a:t>
            </a:r>
          </a:p>
          <a:p>
            <a:pPr algn="just">
              <a:spcBef>
                <a:spcPts val="0"/>
              </a:spcBef>
            </a:pPr>
            <a:endParaRPr lang="en-US" sz="2600" dirty="0" smtClean="0">
              <a:latin typeface="+mj-lt"/>
              <a:cs typeface="Times New Roman" pitchFamily="18" charset="0"/>
            </a:endParaRPr>
          </a:p>
          <a:p>
            <a:pPr algn="just">
              <a:spcBef>
                <a:spcPts val="0"/>
              </a:spcBef>
            </a:pPr>
            <a:r>
              <a:rPr lang="en-US" sz="2600" dirty="0" smtClean="0">
                <a:latin typeface="+mj-lt"/>
                <a:cs typeface="Times New Roman" pitchFamily="18" charset="0"/>
              </a:rPr>
              <a:t>The researcher must remain cautious about the errors that can possibly arise in the process of interpreting results.</a:t>
            </a:r>
          </a:p>
          <a:p>
            <a:endParaRPr lang="en-IN" dirty="0">
              <a:latin typeface="+mj-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a:xfrm>
            <a:off x="685800" y="1714488"/>
            <a:ext cx="7772400" cy="4114800"/>
          </a:xfrm>
        </p:spPr>
        <p:txBody>
          <a:bodyPr/>
          <a:lstStyle/>
          <a:p>
            <a:pPr algn="just"/>
            <a:r>
              <a:rPr lang="en-US" sz="2400" dirty="0" smtClean="0">
                <a:latin typeface="+mj-lt"/>
                <a:cs typeface="Times New Roman" pitchFamily="18" charset="0"/>
              </a:rPr>
              <a:t>He must always keep in view that the task of interpretation is very much intertwined with analysis and cannot be distinctly separated.</a:t>
            </a:r>
          </a:p>
          <a:p>
            <a:pPr algn="just"/>
            <a:endParaRPr lang="en-US" sz="2400" dirty="0" smtClean="0">
              <a:latin typeface="+mj-lt"/>
              <a:cs typeface="Times New Roman" pitchFamily="18" charset="0"/>
            </a:endParaRPr>
          </a:p>
          <a:p>
            <a:pPr algn="just"/>
            <a:r>
              <a:rPr lang="en-US" sz="2400" dirty="0" smtClean="0">
                <a:latin typeface="+mj-lt"/>
                <a:cs typeface="Times New Roman" pitchFamily="18" charset="0"/>
              </a:rPr>
              <a:t>He must never lose sight of the fact that his task is not only to make sensitive observations of relevant occurrences, but also to identify and disengage the factors that are initially hidden to the eye.</a:t>
            </a:r>
          </a:p>
          <a:p>
            <a:pPr algn="just"/>
            <a:endParaRPr lang="en-US" sz="2400" dirty="0" smtClean="0">
              <a:latin typeface="+mj-lt"/>
              <a:cs typeface="Times New Roman" pitchFamily="18" charset="0"/>
            </a:endParaRPr>
          </a:p>
          <a:p>
            <a:pPr algn="just"/>
            <a:r>
              <a:rPr lang="en-US" sz="2400" dirty="0" smtClean="0">
                <a:latin typeface="+mj-lt"/>
                <a:cs typeface="Times New Roman" pitchFamily="18" charset="0"/>
              </a:rPr>
              <a:t>The researcher must remember that ,ideally in the course of a research study, there should be constant interaction between initial hypothesis, empirical observation and theoretical conceptions.</a:t>
            </a:r>
          </a:p>
          <a:p>
            <a:pPr algn="just"/>
            <a:endParaRPr lang="en-US" sz="2400" dirty="0" smtClean="0">
              <a:latin typeface="+mj-lt"/>
              <a:cs typeface="Times New Roman" pitchFamily="18" charset="0"/>
            </a:endParaRPr>
          </a:p>
          <a:p>
            <a:pPr algn="just"/>
            <a:endParaRPr lang="en-IN" sz="2400" dirty="0">
              <a:latin typeface="+mj-lt"/>
            </a:endParaRPr>
          </a:p>
        </p:txBody>
      </p:sp>
    </p:spTree>
  </p:cSld>
  <p:clrMapOvr>
    <a:masterClrMapping/>
  </p:clrMapOvr>
</p:sld>
</file>

<file path=ppt/theme/theme1.xml><?xml version="1.0" encoding="utf-8"?>
<a:theme xmlns:a="http://schemas.openxmlformats.org/drawingml/2006/main" name="Blank Presentation">
  <a:themeElements>
    <a:clrScheme name="Blank Presentation 14">
      <a:dk1>
        <a:srgbClr val="CC0066"/>
      </a:dk1>
      <a:lt1>
        <a:srgbClr val="FFFFFF"/>
      </a:lt1>
      <a:dk2>
        <a:srgbClr val="CC0066"/>
      </a:dk2>
      <a:lt2>
        <a:srgbClr val="993366"/>
      </a:lt2>
      <a:accent1>
        <a:srgbClr val="FFFFCC"/>
      </a:accent1>
      <a:accent2>
        <a:srgbClr val="663366"/>
      </a:accent2>
      <a:accent3>
        <a:srgbClr val="FFFFFF"/>
      </a:accent3>
      <a:accent4>
        <a:srgbClr val="AE0056"/>
      </a:accent4>
      <a:accent5>
        <a:srgbClr val="FFFFE2"/>
      </a:accent5>
      <a:accent6>
        <a:srgbClr val="5C2D5C"/>
      </a:accent6>
      <a:hlink>
        <a:srgbClr val="CC0033"/>
      </a:hlink>
      <a:folHlink>
        <a:srgbClr val="FF0180"/>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CC0066"/>
        </a:dk1>
        <a:lt1>
          <a:srgbClr val="FFFFFF"/>
        </a:lt1>
        <a:dk2>
          <a:srgbClr val="CC0066"/>
        </a:dk2>
        <a:lt2>
          <a:srgbClr val="993366"/>
        </a:lt2>
        <a:accent1>
          <a:srgbClr val="FFFFCC"/>
        </a:accent1>
        <a:accent2>
          <a:srgbClr val="663366"/>
        </a:accent2>
        <a:accent3>
          <a:srgbClr val="FFFFFF"/>
        </a:accent3>
        <a:accent4>
          <a:srgbClr val="AE0056"/>
        </a:accent4>
        <a:accent5>
          <a:srgbClr val="FFFFE2"/>
        </a:accent5>
        <a:accent6>
          <a:srgbClr val="5C2D5C"/>
        </a:accent6>
        <a:hlink>
          <a:srgbClr val="CC0033"/>
        </a:hlink>
        <a:folHlink>
          <a:srgbClr val="CC9933"/>
        </a:folHlink>
      </a:clrScheme>
      <a:clrMap bg1="lt1" tx1="dk1" bg2="lt2" tx2="dk2" accent1="accent1" accent2="accent2" accent3="accent3" accent4="accent4" accent5="accent5" accent6="accent6" hlink="hlink" folHlink="folHlink"/>
    </a:extraClrScheme>
    <a:extraClrScheme>
      <a:clrScheme name="Blank Presentation 14">
        <a:dk1>
          <a:srgbClr val="CC0066"/>
        </a:dk1>
        <a:lt1>
          <a:srgbClr val="FFFFFF"/>
        </a:lt1>
        <a:dk2>
          <a:srgbClr val="CC0066"/>
        </a:dk2>
        <a:lt2>
          <a:srgbClr val="993366"/>
        </a:lt2>
        <a:accent1>
          <a:srgbClr val="FFFFCC"/>
        </a:accent1>
        <a:accent2>
          <a:srgbClr val="663366"/>
        </a:accent2>
        <a:accent3>
          <a:srgbClr val="FFFFFF"/>
        </a:accent3>
        <a:accent4>
          <a:srgbClr val="AE0056"/>
        </a:accent4>
        <a:accent5>
          <a:srgbClr val="FFFFE2"/>
        </a:accent5>
        <a:accent6>
          <a:srgbClr val="5C2D5C"/>
        </a:accent6>
        <a:hlink>
          <a:srgbClr val="CC0033"/>
        </a:hlink>
        <a:folHlink>
          <a:srgbClr val="FF01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372</TotalTime>
  <Words>1215</Words>
  <Application>Microsoft Office PowerPoint</Application>
  <PresentationFormat>On-screen Show (4:3)</PresentationFormat>
  <Paragraphs>116</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Blank Presentation</vt:lpstr>
      <vt:lpstr>Interpretation and Report Writing</vt:lpstr>
      <vt:lpstr>Meaning of Interpretation</vt:lpstr>
      <vt:lpstr>Contd…</vt:lpstr>
      <vt:lpstr>Why Interpretation?</vt:lpstr>
      <vt:lpstr>Contd…</vt:lpstr>
      <vt:lpstr>Technique of Interpretation</vt:lpstr>
      <vt:lpstr>Contd…</vt:lpstr>
      <vt:lpstr>Precautions in Interpretation</vt:lpstr>
      <vt:lpstr>Contd…</vt:lpstr>
      <vt:lpstr>Different steps in writing report</vt:lpstr>
      <vt:lpstr>Logical analysis of the subject-matter</vt:lpstr>
      <vt:lpstr>Contd…</vt:lpstr>
      <vt:lpstr>Preparation of the final outline</vt:lpstr>
      <vt:lpstr>Preparation of the rough draft</vt:lpstr>
      <vt:lpstr>Contd…</vt:lpstr>
      <vt:lpstr>Rewriting and polishing of the rough draft</vt:lpstr>
      <vt:lpstr>Preparation of the final bibliography</vt:lpstr>
      <vt:lpstr>Slide 18</vt:lpstr>
      <vt:lpstr>Slide 19</vt:lpstr>
      <vt:lpstr>Writing the final draft:</vt:lpstr>
      <vt:lpstr>Slide 21</vt:lpstr>
    </vt:vector>
  </TitlesOfParts>
  <Company>Presentation Magazine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Easter Pastel Eggs</dc:title>
  <dc:creator>Presentation Magazine</dc:creator>
  <cp:lastModifiedBy>csfac113</cp:lastModifiedBy>
  <cp:revision>27</cp:revision>
  <dcterms:created xsi:type="dcterms:W3CDTF">2006-02-25T11:00:53Z</dcterms:created>
  <dcterms:modified xsi:type="dcterms:W3CDTF">2016-11-21T05:18:47Z</dcterms:modified>
</cp:coreProperties>
</file>