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8"/>
  </p:notesMasterIdLst>
  <p:sldIdLst>
    <p:sldId id="267" r:id="rId2"/>
    <p:sldId id="269" r:id="rId3"/>
    <p:sldId id="270" r:id="rId4"/>
    <p:sldId id="271" r:id="rId5"/>
    <p:sldId id="272" r:id="rId6"/>
    <p:sldId id="273" r:id="rId7"/>
    <p:sldId id="274" r:id="rId8"/>
    <p:sldId id="275" r:id="rId9"/>
    <p:sldId id="276" r:id="rId10"/>
    <p:sldId id="277" r:id="rId11"/>
    <p:sldId id="280" r:id="rId12"/>
    <p:sldId id="281" r:id="rId13"/>
    <p:sldId id="282" r:id="rId14"/>
    <p:sldId id="283" r:id="rId15"/>
    <p:sldId id="285" r:id="rId16"/>
    <p:sldId id="286" r:id="rId17"/>
    <p:sldId id="287" r:id="rId18"/>
    <p:sldId id="289" r:id="rId19"/>
    <p:sldId id="290" r:id="rId20"/>
    <p:sldId id="291" r:id="rId21"/>
    <p:sldId id="292" r:id="rId22"/>
    <p:sldId id="293" r:id="rId23"/>
    <p:sldId id="294" r:id="rId24"/>
    <p:sldId id="295" r:id="rId25"/>
    <p:sldId id="296" r:id="rId26"/>
    <p:sldId id="297" r:id="rId27"/>
    <p:sldId id="298" r:id="rId28"/>
    <p:sldId id="299" r:id="rId29"/>
    <p:sldId id="300"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 id="315" r:id="rId45"/>
    <p:sldId id="316" r:id="rId46"/>
    <p:sldId id="317" r:id="rId47"/>
    <p:sldId id="318" r:id="rId48"/>
    <p:sldId id="319" r:id="rId49"/>
    <p:sldId id="321" r:id="rId50"/>
    <p:sldId id="322" r:id="rId51"/>
    <p:sldId id="323" r:id="rId52"/>
    <p:sldId id="324" r:id="rId53"/>
    <p:sldId id="325" r:id="rId54"/>
    <p:sldId id="326" r:id="rId55"/>
    <p:sldId id="327"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5" r:id="rId74"/>
    <p:sldId id="346" r:id="rId75"/>
    <p:sldId id="347" r:id="rId76"/>
    <p:sldId id="348" r:id="rId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6E30D0-369D-47AF-947B-9B674275CF53}" type="datetimeFigureOut">
              <a:rPr lang="en-US" smtClean="0"/>
              <a:pPr/>
              <a:t>12/29/2015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BDB6EF-3F2E-4F05-B134-C06E623FB5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BD2DB-8D94-4676-A0C7-D735E7C4AAF8}"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7B766C-596C-453C-9A3B-D24E46F3D6E0}"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646878E-8F31-417D-97DA-87A346CF63BD}" type="datetime1">
              <a:rPr lang="en-US" smtClean="0"/>
              <a:pPr/>
              <a:t>12/29/2015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Dept. of CSE, VJCET</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66B0B48-7A4E-421F-801E-F51385FD4075}" type="datetime1">
              <a:rPr lang="en-US" smtClean="0"/>
              <a:pPr/>
              <a:t>12/29/2015</a:t>
            </a:fld>
            <a:endParaRPr lang="en-US"/>
          </a:p>
        </p:txBody>
      </p:sp>
      <p:sp>
        <p:nvSpPr>
          <p:cNvPr id="5" name="Footer Placeholder 4"/>
          <p:cNvSpPr>
            <a:spLocks noGrp="1"/>
          </p:cNvSpPr>
          <p:nvPr>
            <p:ph type="ftr" sz="quarter" idx="11"/>
          </p:nvPr>
        </p:nvSpPr>
        <p:spPr/>
        <p:txBody>
          <a:bodyPr/>
          <a:lstStyle/>
          <a:p>
            <a:r>
              <a:rPr lang="en-US" smtClean="0"/>
              <a:t>Dept. of CSE, VJCET</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7D392A-4DE5-4064-9033-355CE53CAE65}" type="datetime1">
              <a:rPr lang="en-US" smtClean="0"/>
              <a:pPr/>
              <a:t>12/29/2015</a:t>
            </a:fld>
            <a:endParaRPr lang="en-US"/>
          </a:p>
        </p:txBody>
      </p:sp>
      <p:sp>
        <p:nvSpPr>
          <p:cNvPr id="5" name="Footer Placeholder 4"/>
          <p:cNvSpPr>
            <a:spLocks noGrp="1"/>
          </p:cNvSpPr>
          <p:nvPr>
            <p:ph type="ftr" sz="quarter" idx="11"/>
          </p:nvPr>
        </p:nvSpPr>
        <p:spPr/>
        <p:txBody>
          <a:bodyPr/>
          <a:lstStyle/>
          <a:p>
            <a:r>
              <a:rPr lang="en-US" smtClean="0"/>
              <a:t>Dept. of CSE, VJCET</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457200" y="1676400"/>
            <a:ext cx="4038600" cy="4454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76400"/>
            <a:ext cx="4038600" cy="4454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3"/>
          <p:cNvSpPr>
            <a:spLocks noGrp="1"/>
          </p:cNvSpPr>
          <p:nvPr>
            <p:ph type="dt" sz="half" idx="10"/>
          </p:nvPr>
        </p:nvSpPr>
        <p:spPr/>
        <p:txBody>
          <a:bodyPr/>
          <a:lstStyle>
            <a:lvl1pPr>
              <a:defRPr/>
            </a:lvl1pPr>
          </a:lstStyle>
          <a:p>
            <a:pPr>
              <a:defRPr/>
            </a:pPr>
            <a:fld id="{D73DB140-5076-4D81-BD04-0604D302E070}" type="datetime1">
              <a:rPr lang="en-US" smtClean="0"/>
              <a:pPr>
                <a:defRPr/>
              </a:pPr>
              <a:t>12/29/2015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Dept. of CSE, VJCET</a:t>
            </a:r>
            <a:endParaRPr lang="en-US"/>
          </a:p>
        </p:txBody>
      </p:sp>
      <p:sp>
        <p:nvSpPr>
          <p:cNvPr id="7" name="Slide Number Placeholder 5"/>
          <p:cNvSpPr>
            <a:spLocks noGrp="1"/>
          </p:cNvSpPr>
          <p:nvPr>
            <p:ph type="sldNum" sz="quarter" idx="12"/>
          </p:nvPr>
        </p:nvSpPr>
        <p:spPr/>
        <p:txBody>
          <a:bodyPr/>
          <a:lstStyle>
            <a:lvl1pPr>
              <a:defRPr/>
            </a:lvl1pPr>
          </a:lstStyle>
          <a:p>
            <a:pPr>
              <a:defRPr/>
            </a:pPr>
            <a:fld id="{DAFB22BF-232C-4978-9431-A3530BB17135}"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3B6FA08-6819-49B2-8A13-083785B398D3}" type="datetime1">
              <a:rPr lang="en-US" smtClean="0"/>
              <a:pPr/>
              <a:t>12/29/2015</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r>
              <a:rPr lang="en-US" smtClean="0"/>
              <a:t>Dept. of CSE, VJCET</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D1D806C-86CC-4694-A7C2-4D19CB4AE414}" type="datetime1">
              <a:rPr lang="en-US" smtClean="0"/>
              <a:pPr/>
              <a:t>12/29/2015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Dept. of CSE, VJCET</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35BE5DA-D25D-4008-BF17-781513E0A1AB}" type="datetime1">
              <a:rPr lang="en-US" smtClean="0"/>
              <a:pPr/>
              <a:t>12/29/2015</a:t>
            </a:fld>
            <a:endParaRPr lang="en-US"/>
          </a:p>
        </p:txBody>
      </p:sp>
      <p:sp>
        <p:nvSpPr>
          <p:cNvPr id="6" name="Footer Placeholder 5"/>
          <p:cNvSpPr>
            <a:spLocks noGrp="1"/>
          </p:cNvSpPr>
          <p:nvPr>
            <p:ph type="ftr" sz="quarter" idx="11"/>
          </p:nvPr>
        </p:nvSpPr>
        <p:spPr/>
        <p:txBody>
          <a:bodyPr/>
          <a:lstStyle/>
          <a:p>
            <a:r>
              <a:rPr lang="en-US" smtClean="0"/>
              <a:t>Dept. of CSE, VJCET</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FF3A512-3D39-438F-85BF-4B9E93934D78}" type="datetime1">
              <a:rPr lang="en-US" smtClean="0"/>
              <a:pPr/>
              <a:t>12/29/2015</a:t>
            </a:fld>
            <a:endParaRPr lang="en-US"/>
          </a:p>
        </p:txBody>
      </p:sp>
      <p:sp>
        <p:nvSpPr>
          <p:cNvPr id="8" name="Footer Placeholder 7"/>
          <p:cNvSpPr>
            <a:spLocks noGrp="1"/>
          </p:cNvSpPr>
          <p:nvPr>
            <p:ph type="ftr" sz="quarter" idx="11"/>
          </p:nvPr>
        </p:nvSpPr>
        <p:spPr/>
        <p:txBody>
          <a:bodyPr/>
          <a:lstStyle/>
          <a:p>
            <a:r>
              <a:rPr lang="en-US" smtClean="0"/>
              <a:t>Dept. of CSE, VJCET</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A564B87-EE3F-4929-BE0B-4DB11FAD143B}" type="datetime1">
              <a:rPr lang="en-US" smtClean="0"/>
              <a:pPr/>
              <a:t>12/29/2015</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r>
              <a:rPr lang="en-US" smtClean="0"/>
              <a:t>Dept. of CSE, VJCET</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F86FDA-ED95-481B-B52F-5B7CFC6DF924}" type="datetime1">
              <a:rPr lang="en-US" smtClean="0"/>
              <a:pPr/>
              <a:t>12/29/2015</a:t>
            </a:fld>
            <a:endParaRPr lang="en-US"/>
          </a:p>
        </p:txBody>
      </p:sp>
      <p:sp>
        <p:nvSpPr>
          <p:cNvPr id="3" name="Footer Placeholder 2"/>
          <p:cNvSpPr>
            <a:spLocks noGrp="1"/>
          </p:cNvSpPr>
          <p:nvPr>
            <p:ph type="ftr" sz="quarter" idx="11"/>
          </p:nvPr>
        </p:nvSpPr>
        <p:spPr/>
        <p:txBody>
          <a:bodyPr/>
          <a:lstStyle/>
          <a:p>
            <a:r>
              <a:rPr lang="en-US" smtClean="0"/>
              <a:t>Dept. of CSE, VJCET</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9F91DED-44AD-41F5-8592-14F02EBFE059}" type="datetime1">
              <a:rPr lang="en-US" smtClean="0"/>
              <a:pPr/>
              <a:t>12/29/2015</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r>
              <a:rPr lang="en-US" smtClean="0"/>
              <a:t>Dept. of CSE, VJCET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3FE50A9-D1F2-4208-AF4A-CC29F841B761}" type="datetime1">
              <a:rPr lang="en-US" smtClean="0"/>
              <a:pPr/>
              <a:t>12/29/2015</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r>
              <a:rPr lang="en-US" smtClean="0"/>
              <a:t>Dept. of CSE, VJCET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11000"/>
            <a:lum/>
          </a:blip>
          <a:srcRect/>
          <a:stretch>
            <a:fillRect l="1000" t="3000" b="10000"/>
          </a:stretch>
        </a:blip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1484095-6929-41A0-B2EA-5CC9237690FD}" type="datetime1">
              <a:rPr lang="en-US" smtClean="0"/>
              <a:pPr/>
              <a:t>12/29/2015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Dept. of CSE, VJCET</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2590800"/>
            <a:ext cx="6477000" cy="1371600"/>
          </a:xfrm>
        </p:spPr>
        <p:txBody>
          <a:bodyPr>
            <a:normAutofit fontScale="90000"/>
          </a:bodyPr>
          <a:lstStyle/>
          <a:p>
            <a:pPr algn="ctr"/>
            <a:r>
              <a:rPr lang="en-US" sz="3200" dirty="0" smtClean="0"/>
              <a:t>MODULE 4</a:t>
            </a:r>
            <a:br>
              <a:rPr lang="en-US" sz="3200" dirty="0" smtClean="0"/>
            </a:br>
            <a:r>
              <a:rPr lang="en-US" sz="2700" dirty="0" smtClean="0">
                <a:latin typeface="Times New Roman" pitchFamily="18" charset="0"/>
                <a:cs typeface="Times New Roman" pitchFamily="18" charset="0"/>
              </a:rPr>
              <a:t>MEANING OF INTERPRETATION AND INFERENCE</a:t>
            </a:r>
            <a:endParaRPr lang="en-IN"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2400" dirty="0" smtClean="0">
                <a:latin typeface="Times New Roman" pitchFamily="18" charset="0"/>
                <a:cs typeface="Times New Roman" pitchFamily="18" charset="0"/>
              </a:rPr>
              <a:t>He must never lose sight of the fact that his task is not only to make sensitive observations of relevant occurrences, but also to identify and disengage the factors that are initially hidden to the eye</a:t>
            </a:r>
            <a:r>
              <a:rPr lang="en-US" sz="2400" dirty="0" smtClean="0">
                <a:latin typeface="Times New Roman" pitchFamily="18" charset="0"/>
                <a:cs typeface="Times New Roman" pitchFamily="18" charset="0"/>
              </a:rPr>
              <a:t>.</a:t>
            </a:r>
          </a:p>
          <a:p>
            <a:r>
              <a:rPr lang="en-IN" smtClean="0"/>
              <a:t>Broad generalisation </a:t>
            </a:r>
            <a:r>
              <a:rPr lang="en-IN" dirty="0" smtClean="0"/>
              <a:t>should </a:t>
            </a:r>
            <a:r>
              <a:rPr lang="en-IN" smtClean="0"/>
              <a:t>be </a:t>
            </a:r>
            <a:r>
              <a:rPr lang="en-IN" smtClean="0"/>
              <a:t>avoided</a:t>
            </a:r>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The researcher must remember that ,ideally in the course of a research study, there should be constant interaction between initial hypothesis, empirical observation and theoretical conceptions.</a:t>
            </a:r>
          </a:p>
          <a:p>
            <a:endParaRPr lang="en-US" dirty="0"/>
          </a:p>
        </p:txBody>
      </p:sp>
      <p:sp>
        <p:nvSpPr>
          <p:cNvPr id="3" name="Title 2"/>
          <p:cNvSpPr>
            <a:spLocks noGrp="1"/>
          </p:cNvSpPr>
          <p:nvPr>
            <p:ph type="title"/>
          </p:nvPr>
        </p:nvSpPr>
        <p:spPr/>
        <p:txBody>
          <a:bodyPr>
            <a:noAutofit/>
          </a:bodyPr>
          <a:lstStyle/>
          <a:p>
            <a:pPr algn="ctr"/>
            <a:r>
              <a:rPr lang="en-US" sz="3200" dirty="0" smtClean="0">
                <a:effectLst/>
                <a:latin typeface="Times New Roman" pitchFamily="18" charset="0"/>
                <a:cs typeface="Times New Roman" pitchFamily="18" charset="0"/>
              </a:rPr>
              <a:t>PRECAUTIONS IN INTERPRETATION</a:t>
            </a:r>
            <a:endParaRPr lang="en-US"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Structure and style </a:t>
            </a:r>
            <a:endParaRPr lang="en-US" dirty="0"/>
          </a:p>
        </p:txBody>
      </p:sp>
      <p:sp>
        <p:nvSpPr>
          <p:cNvPr id="3" name="Content Placeholder 2"/>
          <p:cNvSpPr>
            <a:spLocks noGrp="1"/>
          </p:cNvSpPr>
          <p:nvPr>
            <p:ph idx="1"/>
          </p:nvPr>
        </p:nvSpPr>
        <p:spPr>
          <a:xfrm>
            <a:off x="457200" y="1600200"/>
            <a:ext cx="7924800" cy="4873752"/>
          </a:xfrm>
        </p:spPr>
        <p:txBody>
          <a:bodyPr>
            <a:normAutofit/>
          </a:bodyPr>
          <a:lstStyle/>
          <a:p>
            <a:r>
              <a:rPr lang="en-US" sz="2400" dirty="0" smtClean="0"/>
              <a:t>There are very definite and set rules which should be followed in the actual preparation of the research report or paper. </a:t>
            </a:r>
          </a:p>
          <a:p>
            <a:endParaRPr lang="en-US"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685800"/>
            <a:ext cx="7467600" cy="5788152"/>
          </a:xfrm>
        </p:spPr>
        <p:txBody>
          <a:bodyPr>
            <a:normAutofit/>
          </a:bodyPr>
          <a:lstStyle/>
          <a:p>
            <a:pPr algn="just">
              <a:buNone/>
            </a:pPr>
            <a:r>
              <a:rPr lang="en-US" sz="2800" b="1" dirty="0" smtClean="0"/>
              <a:t>1. </a:t>
            </a:r>
            <a:r>
              <a:rPr lang="en-US" sz="2800" b="1" i="1" dirty="0" smtClean="0"/>
              <a:t>Size and physical design:</a:t>
            </a:r>
            <a:endParaRPr lang="en-US" sz="2600" b="1" dirty="0" smtClean="0"/>
          </a:p>
          <a:p>
            <a:pPr algn="just"/>
            <a:r>
              <a:rPr lang="en-US" sz="2600" dirty="0" smtClean="0"/>
              <a:t>The manuscript should be written on </a:t>
            </a:r>
            <a:r>
              <a:rPr lang="en-US" sz="2600" dirty="0" err="1" smtClean="0"/>
              <a:t>unruled</a:t>
            </a:r>
            <a:r>
              <a:rPr lang="en-US" sz="2600" dirty="0" smtClean="0"/>
              <a:t> paper                  8 1 /2” × 11” in size.</a:t>
            </a:r>
          </a:p>
          <a:p>
            <a:pPr algn="just"/>
            <a:r>
              <a:rPr lang="en-US" sz="2600" dirty="0" smtClean="0"/>
              <a:t>If it is to be written by hand</a:t>
            </a:r>
            <a:r>
              <a:rPr lang="en-US" dirty="0" smtClean="0"/>
              <a:t>, </a:t>
            </a:r>
          </a:p>
          <a:p>
            <a:pPr lvl="1" algn="just"/>
            <a:r>
              <a:rPr lang="en-US" sz="2200" dirty="0" smtClean="0"/>
              <a:t>Black or blue-black ink should be used. </a:t>
            </a:r>
          </a:p>
          <a:p>
            <a:pPr lvl="1" algn="just"/>
            <a:r>
              <a:rPr lang="en-US" sz="2200" dirty="0" smtClean="0"/>
              <a:t>A margin of at least one and one-half inches should be allowed at the left hand </a:t>
            </a:r>
          </a:p>
          <a:p>
            <a:pPr lvl="1" algn="just"/>
            <a:r>
              <a:rPr lang="en-US" sz="2200" dirty="0" smtClean="0"/>
              <a:t>At least half an inch at the right hand of the paper. </a:t>
            </a:r>
          </a:p>
          <a:p>
            <a:pPr lvl="1" algn="just"/>
            <a:r>
              <a:rPr lang="en-US" sz="2200" dirty="0" smtClean="0"/>
              <a:t>There should also be one-inch margins, top and bottom. </a:t>
            </a:r>
          </a:p>
          <a:p>
            <a:pPr lvl="1" algn="just"/>
            <a:r>
              <a:rPr lang="en-US" sz="2200" dirty="0" smtClean="0"/>
              <a:t>The paper should be neat and legible.</a:t>
            </a:r>
          </a:p>
          <a:p>
            <a:pPr algn="just"/>
            <a:r>
              <a:rPr lang="en-US" sz="2600" dirty="0" smtClean="0"/>
              <a:t> If the manuscript is to be typed, </a:t>
            </a:r>
          </a:p>
          <a:p>
            <a:pPr lvl="1" algn="just"/>
            <a:r>
              <a:rPr lang="en-US" sz="2200" dirty="0" smtClean="0"/>
              <a:t>Then all typing should be double-spaced on one side of the page.</a:t>
            </a:r>
            <a:endParaRPr lang="en-US" sz="2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496826" y="1295400"/>
            <a:ext cx="7580373" cy="4572000"/>
          </a:xfrm>
          <a:prstGeom prst="rect">
            <a:avLst/>
          </a:prstGeom>
          <a:noFill/>
          <a:ln w="9525">
            <a:noFill/>
            <a:miter lim="800000"/>
            <a:headEnd/>
            <a:tailEnd/>
          </a:ln>
        </p:spPr>
      </p:pic>
      <p:cxnSp>
        <p:nvCxnSpPr>
          <p:cNvPr id="6" name="Straight Connector 5"/>
          <p:cNvCxnSpPr/>
          <p:nvPr/>
        </p:nvCxnSpPr>
        <p:spPr>
          <a:xfrm>
            <a:off x="8077200" y="1295400"/>
            <a:ext cx="0" cy="411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762000"/>
            <a:ext cx="8153400" cy="5711952"/>
          </a:xfrm>
        </p:spPr>
        <p:txBody>
          <a:bodyPr>
            <a:normAutofit lnSpcReduction="10000"/>
          </a:bodyPr>
          <a:lstStyle/>
          <a:p>
            <a:pPr marL="457200" indent="-457200" algn="just">
              <a:buNone/>
            </a:pPr>
            <a:r>
              <a:rPr lang="en-US" sz="3200" dirty="0" smtClean="0"/>
              <a:t>2. </a:t>
            </a:r>
            <a:r>
              <a:rPr lang="en-US" sz="3200" i="1" dirty="0" smtClean="0"/>
              <a:t>Procedure:</a:t>
            </a:r>
            <a:endParaRPr lang="en-US" sz="3200" dirty="0" smtClean="0"/>
          </a:p>
          <a:p>
            <a:pPr lvl="1" algn="just"/>
            <a:r>
              <a:rPr lang="en-US" sz="2400" dirty="0" smtClean="0"/>
              <a:t>Various steps in writing the report should be strictly adhered</a:t>
            </a:r>
          </a:p>
          <a:p>
            <a:pPr>
              <a:buNone/>
            </a:pPr>
            <a:r>
              <a:rPr lang="en-US" sz="3200" dirty="0" smtClean="0"/>
              <a:t>3. </a:t>
            </a:r>
            <a:r>
              <a:rPr lang="en-US" sz="3200" i="1" dirty="0" smtClean="0"/>
              <a:t>Layout: </a:t>
            </a:r>
          </a:p>
          <a:p>
            <a:pPr lvl="1" algn="just"/>
            <a:r>
              <a:rPr lang="en-US" sz="2400" dirty="0" smtClean="0"/>
              <a:t>Layout  of the research report </a:t>
            </a:r>
          </a:p>
          <a:p>
            <a:pPr algn="just">
              <a:buNone/>
            </a:pPr>
            <a:r>
              <a:rPr lang="en-US" sz="3200" dirty="0" smtClean="0"/>
              <a:t>4. </a:t>
            </a:r>
            <a:r>
              <a:rPr lang="en-US" sz="3200" i="1" dirty="0" smtClean="0"/>
              <a:t>Treatment of quotations:</a:t>
            </a:r>
          </a:p>
          <a:p>
            <a:pPr lvl="1" algn="just"/>
            <a:r>
              <a:rPr lang="en-US" sz="2400" i="1" dirty="0" smtClean="0"/>
              <a:t>Quotations should be placed in quotation marks and double spaced, </a:t>
            </a:r>
            <a:r>
              <a:rPr lang="en-US" sz="2400" dirty="0" smtClean="0"/>
              <a:t>forming an immediate part of the text. </a:t>
            </a:r>
          </a:p>
          <a:p>
            <a:pPr lvl="2" algn="just"/>
            <a:r>
              <a:rPr lang="en-US" sz="2000" dirty="0" smtClean="0"/>
              <a:t>But if a quotation is of a considerable length (more than four or five type written lines)  </a:t>
            </a:r>
            <a:r>
              <a:rPr lang="en-US" sz="2400" dirty="0" smtClean="0"/>
              <a:t>Then it should be single-spaced and indented at least half an inch to the right of the normal text margin.</a:t>
            </a:r>
          </a:p>
          <a:p>
            <a:pPr lvl="2" algn="just"/>
            <a:r>
              <a:rPr lang="en-US" sz="2000" i="1" dirty="0" smtClean="0"/>
              <a:t>E.g. "Direct quotation from other paintings are fairly sparse” (Robert Hughes).</a:t>
            </a:r>
            <a:endParaRPr lang="en-US" sz="2000" dirty="0" smtClean="0"/>
          </a:p>
          <a:p>
            <a:pPr algn="just"/>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066800"/>
            <a:ext cx="8001000" cy="5407152"/>
          </a:xfrm>
        </p:spPr>
        <p:txBody>
          <a:bodyPr>
            <a:normAutofit/>
          </a:bodyPr>
          <a:lstStyle/>
          <a:p>
            <a:pPr algn="just"/>
            <a:r>
              <a:rPr lang="en-US" sz="2800" b="1" dirty="0" smtClean="0"/>
              <a:t>5. </a:t>
            </a:r>
            <a:r>
              <a:rPr lang="en-US" sz="2800" b="1" i="1" dirty="0" smtClean="0"/>
              <a:t>The footnotes:</a:t>
            </a:r>
            <a:endParaRPr lang="en-US" sz="2800" b="1" dirty="0" smtClean="0"/>
          </a:p>
          <a:p>
            <a:pPr algn="just"/>
            <a:r>
              <a:rPr lang="en-US" sz="2400" dirty="0" smtClean="0"/>
              <a:t>(a) The footnotes serve two purposes viz., </a:t>
            </a:r>
          </a:p>
          <a:p>
            <a:pPr lvl="1" algn="just"/>
            <a:r>
              <a:rPr lang="en-US" sz="2000" dirty="0" smtClean="0"/>
              <a:t>The identification of materials used in quotations in the report </a:t>
            </a:r>
          </a:p>
          <a:p>
            <a:pPr lvl="1" algn="just"/>
            <a:r>
              <a:rPr lang="en-US" sz="2000" dirty="0" smtClean="0"/>
              <a:t>The notice of materials not immediately necessary to the body of the research text but still of supplemental value.</a:t>
            </a:r>
          </a:p>
          <a:p>
            <a:pPr lvl="1" algn="just"/>
            <a:endParaRPr lang="en-US" sz="2400" dirty="0" smtClean="0"/>
          </a:p>
          <a:p>
            <a:pPr algn="just"/>
            <a:r>
              <a:rPr lang="en-US" sz="2400" dirty="0" smtClean="0"/>
              <a:t>In other words, footnotes are meant for </a:t>
            </a:r>
          </a:p>
          <a:p>
            <a:pPr lvl="1" algn="just"/>
            <a:r>
              <a:rPr lang="en-US" sz="2000" dirty="0" smtClean="0"/>
              <a:t>cross references, citation of authorities and sources , acknowledgement and elucidation or explanation of a point of view.</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1143000" y="1066800"/>
            <a:ext cx="6858000" cy="45392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09600"/>
            <a:ext cx="7467600" cy="5864352"/>
          </a:xfrm>
        </p:spPr>
        <p:txBody>
          <a:bodyPr>
            <a:normAutofit/>
          </a:bodyPr>
          <a:lstStyle/>
          <a:p>
            <a:pPr algn="just"/>
            <a:r>
              <a:rPr lang="en-US" sz="2400" dirty="0" smtClean="0"/>
              <a:t>(b) Footnotes are placed at the bottom of the page </a:t>
            </a:r>
          </a:p>
          <a:p>
            <a:pPr lvl="1" algn="just"/>
            <a:r>
              <a:rPr lang="en-US" sz="2000" dirty="0" smtClean="0"/>
              <a:t> Footnotes are separated from the textual material </a:t>
            </a:r>
          </a:p>
          <a:p>
            <a:pPr lvl="1" algn="just"/>
            <a:r>
              <a:rPr lang="en-US" sz="2000" dirty="0" smtClean="0"/>
              <a:t>By a space of half an inch and a line about one and a half inches long.</a:t>
            </a:r>
          </a:p>
          <a:p>
            <a:pPr algn="just"/>
            <a:endParaRPr lang="en-US" sz="2400" dirty="0" smtClean="0"/>
          </a:p>
          <a:p>
            <a:pPr algn="just"/>
            <a:r>
              <a:rPr lang="en-US" sz="2400" dirty="0" smtClean="0"/>
              <a:t>(c) Footnotes should be numbered consecutively, usually beginning with 1 in each chapter separately. </a:t>
            </a:r>
          </a:p>
          <a:p>
            <a:pPr lvl="1" algn="just"/>
            <a:r>
              <a:rPr lang="en-US" sz="2000" dirty="0" smtClean="0"/>
              <a:t>The number should be put slightly above the line, say at the end of a quotation.</a:t>
            </a:r>
          </a:p>
          <a:p>
            <a:pPr lvl="1" algn="just"/>
            <a:r>
              <a:rPr lang="en-US" sz="2000" dirty="0" smtClean="0"/>
              <a:t>Thus, consecutive numbers must be written with its corresponding note at the bottom of the page.</a:t>
            </a:r>
          </a:p>
          <a:p>
            <a:pPr algn="just">
              <a:buNone/>
            </a:pPr>
            <a:endParaRPr lang="en-US" dirty="0" smtClean="0"/>
          </a:p>
          <a:p>
            <a:pPr algn="just"/>
            <a:r>
              <a:rPr lang="en-US" dirty="0" smtClean="0"/>
              <a:t>(d) Footnotes are always typed in single space though they are divided from one another by double space.</a:t>
            </a:r>
          </a:p>
          <a:p>
            <a:pPr algn="just"/>
            <a:endParaRPr lang="en-US" dirty="0" smtClean="0"/>
          </a:p>
          <a:p>
            <a:pPr lvl="1" algn="just"/>
            <a:endParaRPr lang="en-US" sz="2000" dirty="0" smtClean="0"/>
          </a:p>
          <a:p>
            <a:pPr lvl="1" algn="just"/>
            <a:endParaRPr lang="en-US" sz="2000" dirty="0" smtClean="0"/>
          </a:p>
          <a:p>
            <a:pPr lvl="1"/>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609600"/>
            <a:ext cx="7848600" cy="5864352"/>
          </a:xfrm>
        </p:spPr>
        <p:txBody>
          <a:bodyPr>
            <a:normAutofit/>
          </a:bodyPr>
          <a:lstStyle/>
          <a:p>
            <a:pPr algn="just">
              <a:buNone/>
            </a:pPr>
            <a:r>
              <a:rPr lang="en-US" sz="2800" b="1" dirty="0" smtClean="0"/>
              <a:t>6. </a:t>
            </a:r>
            <a:r>
              <a:rPr lang="en-US" sz="2800" b="1" i="1" dirty="0" smtClean="0"/>
              <a:t>Documentation style</a:t>
            </a:r>
          </a:p>
          <a:p>
            <a:pPr algn="just"/>
            <a:r>
              <a:rPr lang="en-US" sz="2400" i="1" dirty="0" smtClean="0"/>
              <a:t>Regarding documentation, the first footnote reference to any given work </a:t>
            </a:r>
            <a:r>
              <a:rPr lang="en-US" sz="2400" dirty="0" smtClean="0"/>
              <a:t>should be complete in its documentation, </a:t>
            </a:r>
          </a:p>
          <a:p>
            <a:pPr lvl="1" algn="just"/>
            <a:r>
              <a:rPr lang="en-US" sz="2000" dirty="0" smtClean="0"/>
              <a:t>Giving all the essential facts about the edition used. </a:t>
            </a:r>
          </a:p>
          <a:p>
            <a:pPr lvl="1" algn="just"/>
            <a:endParaRPr lang="en-US" sz="2000" dirty="0" smtClean="0"/>
          </a:p>
          <a:p>
            <a:pPr lvl="1" algn="just"/>
            <a:r>
              <a:rPr lang="en-US" sz="2000" dirty="0" smtClean="0"/>
              <a:t>periodical is a published work that appears in a new edition on a regular schedule</a:t>
            </a:r>
          </a:p>
          <a:p>
            <a:pPr lvl="1" algn="just"/>
            <a:r>
              <a:rPr lang="en-US" sz="2000" dirty="0" smtClean="0"/>
              <a:t> volume is a part of series and edition is a series of books</a:t>
            </a:r>
          </a:p>
          <a:p>
            <a:pPr lvl="1" algn="just"/>
            <a:endParaRPr lang="en-US" sz="2000" dirty="0" smtClean="0"/>
          </a:p>
          <a:p>
            <a:pPr lvl="1" algn="just"/>
            <a:r>
              <a:rPr lang="en-US" sz="2000" dirty="0" smtClean="0"/>
              <a:t>In books, the volume is part of a set </a:t>
            </a:r>
          </a:p>
          <a:p>
            <a:pPr lvl="2" algn="just"/>
            <a:r>
              <a:rPr lang="en-US" sz="1600" dirty="0" smtClean="0"/>
              <a:t>(Ex. "the encyclopedia has 12 volumes get me volume 3")</a:t>
            </a:r>
          </a:p>
          <a:p>
            <a:pPr lvl="1" algn="just"/>
            <a:r>
              <a:rPr lang="en-US" sz="2000" dirty="0" smtClean="0"/>
              <a:t>When the same book is revised &amp; published again, that is another edition</a:t>
            </a:r>
          </a:p>
          <a:p>
            <a:pPr lvl="2" algn="just"/>
            <a:r>
              <a:rPr lang="en-US" sz="1600" dirty="0" smtClean="0"/>
              <a:t> ("This is the 2007 edition. That is the 2006 edition.") </a:t>
            </a:r>
            <a:endParaRPr lang="en-US" sz="1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838200" y="762000"/>
            <a:ext cx="7162800" cy="3024981"/>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914400" y="3962400"/>
            <a:ext cx="7086600" cy="8382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371600" y="4724400"/>
            <a:ext cx="62484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2400" dirty="0" smtClean="0">
                <a:latin typeface="Times New Roman" pitchFamily="18" charset="0"/>
                <a:cs typeface="Times New Roman" pitchFamily="18" charset="0"/>
              </a:rPr>
              <a:t>After collecting and analyzing the data, the researcher has to accomplish the task of drawing inferences followed by report writing.</a:t>
            </a:r>
          </a:p>
          <a:p>
            <a:pPr algn="just"/>
            <a:r>
              <a:rPr lang="en-US" sz="2400" dirty="0" smtClean="0">
                <a:latin typeface="Times New Roman" pitchFamily="18" charset="0"/>
                <a:cs typeface="Times New Roman" pitchFamily="18" charset="0"/>
              </a:rPr>
              <a:t>It is only through interpretation that the researcher can expose relations and processes that underlie his findings.</a:t>
            </a:r>
            <a:endParaRPr lang="en-US" sz="2400" dirty="0">
              <a:latin typeface="Times New Roman" pitchFamily="18" charset="0"/>
              <a:cs typeface="Times New Roman" pitchFamily="18" charset="0"/>
            </a:endParaRPr>
          </a:p>
        </p:txBody>
      </p:sp>
      <p:sp>
        <p:nvSpPr>
          <p:cNvPr id="3" name="Title 2"/>
          <p:cNvSpPr>
            <a:spLocks noGrp="1"/>
          </p:cNvSpPr>
          <p:nvPr>
            <p:ph type="title"/>
          </p:nvPr>
        </p:nvSpPr>
        <p:spPr/>
        <p:txBody>
          <a:bodyPr>
            <a:normAutofit/>
          </a:bodyPr>
          <a:lstStyle/>
          <a:p>
            <a:r>
              <a:rPr lang="en-US" sz="3600" dirty="0" smtClean="0">
                <a:effectLst/>
                <a:latin typeface="Times New Roman" pitchFamily="18" charset="0"/>
                <a:cs typeface="Times New Roman" pitchFamily="18" charset="0"/>
              </a:rPr>
              <a:t>MEANING OF INTERPRETATION</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cstate="print"/>
          <a:srcRect/>
          <a:stretch>
            <a:fillRect/>
          </a:stretch>
        </p:blipFill>
        <p:spPr bwMode="auto">
          <a:xfrm>
            <a:off x="838200" y="381000"/>
            <a:ext cx="73914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cstate="print"/>
          <a:srcRect/>
          <a:stretch>
            <a:fillRect/>
          </a:stretch>
        </p:blipFill>
        <p:spPr bwMode="auto">
          <a:xfrm>
            <a:off x="1066801" y="1676401"/>
            <a:ext cx="6596062" cy="3105944"/>
          </a:xfrm>
          <a:prstGeom prst="rect">
            <a:avLst/>
          </a:prstGeom>
          <a:noFill/>
          <a:ln w="9525">
            <a:noFill/>
            <a:miter lim="800000"/>
            <a:headEnd/>
            <a:tailEnd/>
          </a:ln>
        </p:spPr>
      </p:pic>
      <p:sp>
        <p:nvSpPr>
          <p:cNvPr id="4" name="Rectangle 3"/>
          <p:cNvSpPr/>
          <p:nvPr/>
        </p:nvSpPr>
        <p:spPr>
          <a:xfrm>
            <a:off x="1143000" y="4953000"/>
            <a:ext cx="7752379" cy="369332"/>
          </a:xfrm>
          <a:prstGeom prst="rect">
            <a:avLst/>
          </a:prstGeom>
        </p:spPr>
        <p:txBody>
          <a:bodyPr wrap="none">
            <a:spAutoFit/>
          </a:bodyPr>
          <a:lstStyle/>
          <a:p>
            <a:r>
              <a:rPr lang="en-US" dirty="0" smtClean="0"/>
              <a:t> refer to an author at second hand( </a:t>
            </a:r>
            <a:r>
              <a:rPr lang="en-US" i="1" dirty="0" smtClean="0"/>
              <a:t>quoted lines from Shakespeare in his lecture.)</a:t>
            </a: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400" dirty="0" smtClean="0"/>
              <a:t>(vii) </a:t>
            </a:r>
            <a:r>
              <a:rPr lang="en-US" sz="2400" i="1" dirty="0" smtClean="0"/>
              <a:t>Case of multiple authorship</a:t>
            </a:r>
          </a:p>
          <a:p>
            <a:pPr lvl="1"/>
            <a:r>
              <a:rPr lang="en-US" sz="2000" dirty="0" smtClean="0"/>
              <a:t>If there are more than </a:t>
            </a:r>
            <a:r>
              <a:rPr lang="en-US" sz="2000" b="1" dirty="0" smtClean="0"/>
              <a:t>two authors or editors</a:t>
            </a:r>
            <a:r>
              <a:rPr lang="en-US" sz="2000" dirty="0" smtClean="0"/>
              <a:t>, then the name of only the first is given</a:t>
            </a:r>
          </a:p>
          <a:p>
            <a:pPr lvl="1"/>
            <a:r>
              <a:rPr lang="en-US" sz="2000" dirty="0" smtClean="0"/>
              <a:t>The multiple authorship is indicated by “et al.” or “and others”.</a:t>
            </a:r>
          </a:p>
          <a:p>
            <a:pPr lvl="1"/>
            <a:r>
              <a:rPr lang="en-US" sz="2000" dirty="0" smtClean="0"/>
              <a:t> If the same work is cited again(not detailed) , it may be indicated as </a:t>
            </a:r>
            <a:r>
              <a:rPr lang="en-US" sz="2000" i="1" dirty="0" smtClean="0"/>
              <a:t>ibid, followed by a comma and </a:t>
            </a:r>
            <a:r>
              <a:rPr lang="en-US" sz="2000" dirty="0" smtClean="0"/>
              <a:t>the page number. </a:t>
            </a:r>
            <a:endParaRPr lang="en-US" sz="2000" dirty="0"/>
          </a:p>
        </p:txBody>
      </p:sp>
      <p:pic>
        <p:nvPicPr>
          <p:cNvPr id="2050" name="Picture 2"/>
          <p:cNvPicPr>
            <a:picLocks noChangeAspect="1" noChangeArrowheads="1"/>
          </p:cNvPicPr>
          <p:nvPr/>
        </p:nvPicPr>
        <p:blipFill>
          <a:blip r:embed="rId3" cstate="print"/>
          <a:srcRect/>
          <a:stretch>
            <a:fillRect/>
          </a:stretch>
        </p:blipFill>
        <p:spPr bwMode="auto">
          <a:xfrm>
            <a:off x="1143000" y="3886200"/>
            <a:ext cx="6191250" cy="1800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2400" dirty="0" smtClean="0"/>
              <a:t>A single page should be referred to as p., but more than one page be referred to as pp. </a:t>
            </a:r>
          </a:p>
          <a:p>
            <a:pPr algn="just"/>
            <a:r>
              <a:rPr lang="en-US" sz="2400" dirty="0" smtClean="0"/>
              <a:t>If there are several pages referred to at a stretch, the practice is to use often the page number,</a:t>
            </a:r>
            <a:endParaRPr lang="en-US" sz="2800" dirty="0" smtClean="0"/>
          </a:p>
          <a:p>
            <a:pPr lvl="1" algn="just"/>
            <a:r>
              <a:rPr lang="en-US" sz="2000" dirty="0" smtClean="0"/>
              <a:t>for example, pp. 190ff, </a:t>
            </a:r>
          </a:p>
          <a:p>
            <a:pPr lvl="1" algn="just"/>
            <a:r>
              <a:rPr lang="en-US" sz="2000" dirty="0" smtClean="0"/>
              <a:t>which means page number 190 and the following pages;</a:t>
            </a:r>
          </a:p>
          <a:p>
            <a:pPr lvl="1" algn="just"/>
            <a:r>
              <a:rPr lang="en-US" sz="2000" dirty="0" smtClean="0"/>
              <a:t> but only for page 190 and the following page ‘190f’. </a:t>
            </a:r>
          </a:p>
          <a:p>
            <a:pPr lvl="1" algn="just"/>
            <a:r>
              <a:rPr lang="en-US" sz="2000" dirty="0" smtClean="0"/>
              <a:t>Roman numerical is generally used to indicate the number of the volume of a book. </a:t>
            </a:r>
          </a:p>
          <a:p>
            <a:pPr lvl="1" algn="just"/>
            <a:r>
              <a:rPr lang="en-US" sz="2000" dirty="0" smtClean="0"/>
              <a:t>Op. cit. (opera citato, in the work cited) or Loc. cit. (loco citato, in the place cited) are two of the very convenient abbreviations used in the footnotes.</a:t>
            </a:r>
          </a:p>
          <a:p>
            <a:pPr lvl="1"/>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a:xfrm>
            <a:off x="457200" y="685800"/>
            <a:ext cx="8077200" cy="5788152"/>
          </a:xfrm>
        </p:spPr>
        <p:txBody>
          <a:bodyPr>
            <a:noAutofit/>
          </a:bodyPr>
          <a:lstStyle/>
          <a:p>
            <a:pPr algn="just">
              <a:buNone/>
            </a:pPr>
            <a:r>
              <a:rPr lang="en-US" sz="2800" b="1" dirty="0" smtClean="0"/>
              <a:t>7. </a:t>
            </a:r>
            <a:r>
              <a:rPr lang="en-US" sz="2800" b="1" i="1" dirty="0" smtClean="0"/>
              <a:t>Punctuation and abbreviations in footnotes:</a:t>
            </a:r>
            <a:endParaRPr lang="en-US" sz="2800" b="1" dirty="0" smtClean="0"/>
          </a:p>
          <a:p>
            <a:pPr algn="just"/>
            <a:r>
              <a:rPr lang="en-US" sz="2400" dirty="0" smtClean="0"/>
              <a:t>The first item after the number in the footnote </a:t>
            </a:r>
          </a:p>
          <a:p>
            <a:pPr algn="just"/>
            <a:r>
              <a:rPr lang="en-US" sz="2400" b="1" dirty="0" smtClean="0"/>
              <a:t>Author’s name</a:t>
            </a:r>
            <a:r>
              <a:rPr lang="en-US" sz="2400" dirty="0" smtClean="0"/>
              <a:t>, This is followed by a comma. </a:t>
            </a:r>
          </a:p>
          <a:p>
            <a:pPr algn="just"/>
            <a:r>
              <a:rPr lang="en-US" sz="2400" b="1" dirty="0" smtClean="0"/>
              <a:t>Title of the book</a:t>
            </a:r>
            <a:r>
              <a:rPr lang="en-US" sz="2400" dirty="0" smtClean="0"/>
              <a:t> is given: the article (such as “A”, “An”, “The” etc.) is omitted. The title is followed by a comma.</a:t>
            </a:r>
          </a:p>
          <a:p>
            <a:pPr algn="just"/>
            <a:r>
              <a:rPr lang="en-US" sz="2400" b="1" dirty="0" smtClean="0"/>
              <a:t>Information concerning the edition </a:t>
            </a:r>
            <a:r>
              <a:rPr lang="en-US" sz="2400" dirty="0" smtClean="0"/>
              <a:t>is given next. This entry is followed by a comma. </a:t>
            </a:r>
          </a:p>
          <a:p>
            <a:pPr algn="just"/>
            <a:r>
              <a:rPr lang="en-US" sz="2400" b="1" dirty="0" smtClean="0"/>
              <a:t>The place of publication </a:t>
            </a:r>
            <a:r>
              <a:rPr lang="en-US" sz="2400" dirty="0" smtClean="0"/>
              <a:t>is then stated; mentioned in an abbreviated form,</a:t>
            </a:r>
          </a:p>
          <a:p>
            <a:pPr lvl="1" algn="just"/>
            <a:r>
              <a:rPr lang="en-US" sz="2400" dirty="0" smtClean="0"/>
              <a:t> </a:t>
            </a:r>
            <a:r>
              <a:rPr lang="en-US" sz="2400" dirty="0" err="1" smtClean="0"/>
              <a:t>Lond</a:t>
            </a:r>
            <a:r>
              <a:rPr lang="en-US" sz="2400" dirty="0" smtClean="0"/>
              <a:t>. for London, N.Y. for New York, N.D. for New Delhi and so on. This entry is followed by a comma. </a:t>
            </a:r>
          </a:p>
          <a:p>
            <a:pPr algn="just"/>
            <a:r>
              <a:rPr lang="en-US" sz="2400" b="1" dirty="0" smtClean="0"/>
              <a:t>Name of the publisher </a:t>
            </a:r>
            <a:r>
              <a:rPr lang="en-US" sz="2400" dirty="0" smtClean="0"/>
              <a:t>is mentioned and this entry is closed by a comma.</a:t>
            </a:r>
            <a:endParaRPr 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7924800" cy="4873752"/>
          </a:xfrm>
        </p:spPr>
        <p:txBody>
          <a:bodyPr>
            <a:normAutofit/>
          </a:bodyPr>
          <a:lstStyle/>
          <a:p>
            <a:pPr algn="just"/>
            <a:r>
              <a:rPr lang="en-US" sz="2400" b="1" dirty="0" smtClean="0"/>
              <a:t>Date of publication </a:t>
            </a:r>
            <a:r>
              <a:rPr lang="en-US" sz="2400" dirty="0" smtClean="0"/>
              <a:t>if the date is given on the title page. The entry is followed by a comma. </a:t>
            </a:r>
          </a:p>
          <a:p>
            <a:pPr lvl="1" algn="just"/>
            <a:r>
              <a:rPr lang="en-US" sz="2400" dirty="0" smtClean="0"/>
              <a:t> If the date appears in the copyright notice on the reverse side of the title page </a:t>
            </a:r>
            <a:r>
              <a:rPr lang="en-US" sz="2400" b="1" dirty="0" smtClean="0"/>
              <a:t>or elsewhere in the volume</a:t>
            </a:r>
            <a:r>
              <a:rPr lang="en-US" sz="2400" dirty="0" smtClean="0"/>
              <a:t>,</a:t>
            </a:r>
          </a:p>
          <a:p>
            <a:pPr lvl="1" algn="just"/>
            <a:r>
              <a:rPr lang="en-US" sz="2400" dirty="0" smtClean="0"/>
              <a:t> the comma should be omitted and the date enclosed in square brackets [c 1978], [1978].</a:t>
            </a:r>
          </a:p>
          <a:p>
            <a:pPr algn="just"/>
            <a:r>
              <a:rPr lang="en-US" sz="2400" dirty="0" smtClean="0"/>
              <a:t>Volume and page references they are separated by a comma if both are given.</a:t>
            </a:r>
          </a:p>
          <a:p>
            <a:pPr algn="just"/>
            <a:r>
              <a:rPr lang="en-US" sz="2400" dirty="0" smtClean="0"/>
              <a:t> A period closes the complete documentary reference.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1143000" y="3352800"/>
            <a:ext cx="6324600" cy="3162300"/>
          </a:xfrm>
          <a:prstGeom prst="rect">
            <a:avLst/>
          </a:prstGeom>
          <a:noFill/>
          <a:ln w="9525">
            <a:noFill/>
            <a:miter lim="800000"/>
            <a:headEnd/>
            <a:tailEnd/>
          </a:ln>
        </p:spPr>
      </p:pic>
      <p:sp>
        <p:nvSpPr>
          <p:cNvPr id="4" name="Rectangle 3"/>
          <p:cNvSpPr/>
          <p:nvPr/>
        </p:nvSpPr>
        <p:spPr>
          <a:xfrm>
            <a:off x="762000" y="1447800"/>
            <a:ext cx="7772400" cy="1569660"/>
          </a:xfrm>
          <a:prstGeom prst="rect">
            <a:avLst/>
          </a:prstGeom>
        </p:spPr>
        <p:txBody>
          <a:bodyPr wrap="square">
            <a:spAutoFit/>
          </a:bodyPr>
          <a:lstStyle/>
          <a:p>
            <a:pPr algn="just">
              <a:buFont typeface="Arial" pitchFamily="34" charset="0"/>
              <a:buChar char="•"/>
            </a:pPr>
            <a:r>
              <a:rPr lang="en-US" sz="2400" dirty="0" smtClean="0"/>
              <a:t> Certain English and Latin abbreviations are used in bibliographies.</a:t>
            </a:r>
          </a:p>
          <a:p>
            <a:pPr algn="just">
              <a:buFont typeface="Arial" pitchFamily="34" charset="0"/>
              <a:buChar char="•"/>
            </a:pPr>
            <a:r>
              <a:rPr lang="en-US" sz="2400" dirty="0" smtClean="0"/>
              <a:t> The following is a partial list of the most common abbreviations frequently used in report-writing</a:t>
            </a:r>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cstate="print"/>
          <a:srcRect/>
          <a:stretch>
            <a:fillRect/>
          </a:stretch>
        </p:blipFill>
        <p:spPr bwMode="auto">
          <a:xfrm>
            <a:off x="914400" y="457200"/>
            <a:ext cx="6696075" cy="59539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idx="1"/>
          </p:nvPr>
        </p:nvPicPr>
        <p:blipFill>
          <a:blip r:embed="rId2" cstate="print"/>
          <a:srcRect/>
          <a:stretch>
            <a:fillRect/>
          </a:stretch>
        </p:blipFill>
        <p:spPr bwMode="auto">
          <a:xfrm>
            <a:off x="685800" y="914401"/>
            <a:ext cx="6872287" cy="43822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a:xfrm>
            <a:off x="457200" y="914400"/>
            <a:ext cx="8077200" cy="5559552"/>
          </a:xfrm>
        </p:spPr>
        <p:txBody>
          <a:bodyPr>
            <a:normAutofit/>
          </a:bodyPr>
          <a:lstStyle/>
          <a:p>
            <a:pPr algn="just">
              <a:buNone/>
            </a:pPr>
            <a:r>
              <a:rPr lang="en-US" sz="2800" b="1" dirty="0" smtClean="0"/>
              <a:t>8. </a:t>
            </a:r>
            <a:r>
              <a:rPr lang="en-US" sz="2800" b="1" i="1" dirty="0" smtClean="0"/>
              <a:t>Use of statistics, charts and graphs</a:t>
            </a:r>
            <a:endParaRPr lang="en-US" sz="2800" b="1" dirty="0" smtClean="0"/>
          </a:p>
          <a:p>
            <a:pPr algn="just"/>
            <a:r>
              <a:rPr lang="en-US" sz="2400" dirty="0" smtClean="0"/>
              <a:t>A good picture is often worth more than a thousand words.</a:t>
            </a:r>
          </a:p>
          <a:p>
            <a:pPr algn="just"/>
            <a:r>
              <a:rPr lang="en-US" sz="2400" dirty="0" smtClean="0"/>
              <a:t>Statistics are usually presented in the form of tables, charts, bars and line-graphs and pictograms.</a:t>
            </a:r>
          </a:p>
          <a:p>
            <a:pPr algn="just"/>
            <a:r>
              <a:rPr lang="en-US" sz="2400" dirty="0" smtClean="0"/>
              <a:t>Such presentation should be self explanatory and complete in itself. </a:t>
            </a:r>
          </a:p>
          <a:p>
            <a:pPr algn="just"/>
            <a:r>
              <a:rPr lang="en-US" sz="2400" dirty="0" smtClean="0"/>
              <a:t>It should be suitable and appropriate looking to the problem at hand. </a:t>
            </a:r>
          </a:p>
          <a:p>
            <a:pPr algn="just"/>
            <a:r>
              <a:rPr lang="en-US" sz="2400" dirty="0" smtClean="0"/>
              <a:t>Finally, statistical presentation should be neat and attractive.</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2400" b="1" dirty="0" smtClean="0">
                <a:solidFill>
                  <a:srgbClr val="0070C0"/>
                </a:solidFill>
                <a:latin typeface="Times New Roman" pitchFamily="18" charset="0"/>
                <a:cs typeface="Times New Roman" pitchFamily="18" charset="0"/>
              </a:rPr>
              <a:t>Interpretation</a:t>
            </a:r>
            <a:r>
              <a:rPr lang="en-US" sz="2400" dirty="0" smtClean="0">
                <a:latin typeface="Times New Roman" pitchFamily="18" charset="0"/>
                <a:cs typeface="Times New Roman" pitchFamily="18" charset="0"/>
              </a:rPr>
              <a:t>: Task of drawing inferences from the collected facts after an analytical and/or experimental study.</a:t>
            </a:r>
          </a:p>
          <a:p>
            <a:pPr algn="just"/>
            <a:r>
              <a:rPr lang="en-US" sz="2400" b="1" dirty="0" smtClean="0">
                <a:latin typeface="Times New Roman" pitchFamily="18" charset="0"/>
                <a:cs typeface="Times New Roman" pitchFamily="18" charset="0"/>
              </a:rPr>
              <a:t>Inference</a:t>
            </a:r>
            <a:r>
              <a:rPr lang="en-US" sz="2400" dirty="0" smtClean="0">
                <a:latin typeface="Times New Roman" pitchFamily="18" charset="0"/>
                <a:cs typeface="Times New Roman" pitchFamily="18" charset="0"/>
              </a:rPr>
              <a:t>: A conclusion reached on the basis of evidence and reasoning.</a:t>
            </a:r>
          </a:p>
          <a:p>
            <a:pPr algn="just"/>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The task of interpretation has two major aspects viz.,</a:t>
            </a:r>
          </a:p>
          <a:p>
            <a:pPr lvl="1" algn="just"/>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 the effort to establish continuity in research through linking the results of a given study with those of another.</a:t>
            </a:r>
          </a:p>
          <a:p>
            <a:pPr lvl="1" algn="just"/>
            <a:r>
              <a:rPr lang="en-US" sz="2400" dirty="0" smtClean="0">
                <a:latin typeface="Times New Roman" pitchFamily="18" charset="0"/>
                <a:cs typeface="Times New Roman" pitchFamily="18" charset="0"/>
              </a:rPr>
              <a:t>(ii) the establishment of some explanatory concepts.</a:t>
            </a:r>
          </a:p>
          <a:p>
            <a:pPr algn="just">
              <a:buNone/>
            </a:pPr>
            <a:endParaRPr lang="en-US" sz="2400" dirty="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en-US" sz="4000" dirty="0" smtClean="0">
                <a:effectLst/>
                <a:latin typeface="Times New Roman" pitchFamily="18" charset="0"/>
                <a:cs typeface="Times New Roman" pitchFamily="18" charset="0"/>
              </a:rPr>
              <a:t>MEANING OF INTERPRETATION</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609600"/>
            <a:ext cx="8153400" cy="5864352"/>
          </a:xfrm>
        </p:spPr>
        <p:txBody>
          <a:bodyPr>
            <a:normAutofit/>
          </a:bodyPr>
          <a:lstStyle/>
          <a:p>
            <a:pPr algn="just">
              <a:buNone/>
            </a:pPr>
            <a:r>
              <a:rPr lang="en-US" sz="2800" b="1" dirty="0" smtClean="0"/>
              <a:t>9. </a:t>
            </a:r>
            <a:r>
              <a:rPr lang="en-US" sz="2800" b="1" i="1" dirty="0" smtClean="0"/>
              <a:t>The final draft:</a:t>
            </a:r>
            <a:endParaRPr lang="en-US" sz="2800" b="1" dirty="0" smtClean="0"/>
          </a:p>
          <a:p>
            <a:pPr algn="just"/>
            <a:r>
              <a:rPr lang="en-US" sz="2400" dirty="0" smtClean="0"/>
              <a:t>Revising and rewriting the rough draft of the report should be done with great care before writing the final draft.</a:t>
            </a:r>
          </a:p>
          <a:p>
            <a:pPr algn="just"/>
            <a:r>
              <a:rPr lang="en-US" sz="2400" dirty="0" smtClean="0"/>
              <a:t> For the purpose, the researcher should put to himself questions like:</a:t>
            </a:r>
          </a:p>
          <a:p>
            <a:pPr lvl="1" algn="just"/>
            <a:r>
              <a:rPr lang="en-US" sz="2400" dirty="0" smtClean="0"/>
              <a:t> </a:t>
            </a:r>
            <a:r>
              <a:rPr lang="en-US" sz="2000" dirty="0" smtClean="0"/>
              <a:t>Are the sentences written in the report clear?</a:t>
            </a:r>
          </a:p>
          <a:p>
            <a:pPr lvl="1" algn="just"/>
            <a:r>
              <a:rPr lang="en-US" sz="2000" dirty="0" smtClean="0"/>
              <a:t>Are they grammatically correct? </a:t>
            </a:r>
          </a:p>
          <a:p>
            <a:pPr lvl="1" algn="just"/>
            <a:r>
              <a:rPr lang="en-US" sz="2000" dirty="0" smtClean="0"/>
              <a:t>Do they say what is meant’?</a:t>
            </a:r>
          </a:p>
          <a:p>
            <a:pPr lvl="1" algn="just"/>
            <a:r>
              <a:rPr lang="en-US" sz="2000" dirty="0" smtClean="0"/>
              <a:t> Do the various points incorporated in the report fit together logically?</a:t>
            </a:r>
          </a:p>
          <a:p>
            <a:pPr algn="just"/>
            <a:r>
              <a:rPr lang="en-US" sz="2400" dirty="0" smtClean="0"/>
              <a:t>A friendly critic, by pointing out passages that seem unclear. </a:t>
            </a:r>
          </a:p>
          <a:p>
            <a:pPr algn="just"/>
            <a:r>
              <a:rPr lang="en-US" sz="2400" dirty="0" smtClean="0"/>
              <a:t>Suggest ways of remedying the difficulties.</a:t>
            </a:r>
            <a:endParaRPr lang="en-US" sz="44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609600"/>
            <a:ext cx="8229600" cy="5864352"/>
          </a:xfrm>
        </p:spPr>
        <p:txBody>
          <a:bodyPr>
            <a:normAutofit lnSpcReduction="10000"/>
          </a:bodyPr>
          <a:lstStyle/>
          <a:p>
            <a:pPr algn="just">
              <a:buNone/>
            </a:pPr>
            <a:r>
              <a:rPr lang="en-US" sz="2800" b="1" dirty="0" smtClean="0"/>
              <a:t>10. </a:t>
            </a:r>
            <a:r>
              <a:rPr lang="en-US" sz="2800" b="1" i="1" dirty="0" smtClean="0"/>
              <a:t>Bibliography:</a:t>
            </a:r>
          </a:p>
          <a:p>
            <a:pPr lvl="1" algn="just"/>
            <a:r>
              <a:rPr lang="en-US" sz="2100" i="1" dirty="0" smtClean="0"/>
              <a:t>Bibliography should be prepared and appended to the research report</a:t>
            </a:r>
            <a:r>
              <a:rPr lang="en-US" sz="2100" dirty="0" smtClean="0"/>
              <a:t>.</a:t>
            </a:r>
          </a:p>
          <a:p>
            <a:pPr algn="just">
              <a:buNone/>
            </a:pPr>
            <a:r>
              <a:rPr lang="en-US" sz="2800" b="1" dirty="0" smtClean="0"/>
              <a:t>11. </a:t>
            </a:r>
            <a:r>
              <a:rPr lang="en-US" sz="2800" b="1" i="1" dirty="0" smtClean="0"/>
              <a:t>Preparation of the index:</a:t>
            </a:r>
          </a:p>
          <a:p>
            <a:pPr algn="just"/>
            <a:r>
              <a:rPr lang="en-US" i="1" dirty="0" smtClean="0"/>
              <a:t>Index : </a:t>
            </a:r>
            <a:r>
              <a:rPr lang="en-US" dirty="0" smtClean="0"/>
              <a:t>it acts as a good guide, to the reader.</a:t>
            </a:r>
          </a:p>
          <a:p>
            <a:pPr algn="just"/>
            <a:r>
              <a:rPr lang="en-US" dirty="0" smtClean="0"/>
              <a:t> Index may be prepared both as subject index and as author index. </a:t>
            </a:r>
          </a:p>
          <a:p>
            <a:pPr lvl="1" algn="just"/>
            <a:r>
              <a:rPr lang="en-US" sz="2000" dirty="0" smtClean="0"/>
              <a:t>The former gives the names of the subject-topics or concepts along with the number of pages on which they have appeared or discussed in the report, </a:t>
            </a:r>
          </a:p>
          <a:p>
            <a:pPr lvl="1" algn="just"/>
            <a:r>
              <a:rPr lang="en-US" sz="2000" dirty="0" smtClean="0"/>
              <a:t>latter gives the similar information regarding the names of authors. </a:t>
            </a:r>
          </a:p>
          <a:p>
            <a:pPr algn="just"/>
            <a:r>
              <a:rPr lang="en-US" dirty="0" smtClean="0"/>
              <a:t>The index should always be arranged alphabetically.</a:t>
            </a:r>
          </a:p>
          <a:p>
            <a:pPr algn="just"/>
            <a:r>
              <a:rPr lang="en-US" dirty="0" smtClean="0"/>
              <a:t>Some people prefer to prepare only one index common for names of authors, subject-topics, concepts and the like ones.</a:t>
            </a:r>
          </a:p>
          <a:p>
            <a:pPr algn="just"/>
            <a:endParaRPr lang="en-US" i="1" dirty="0" smtClean="0"/>
          </a:p>
          <a:p>
            <a:pPr algn="just"/>
            <a:endParaRPr lang="en-US" sz="2400" dirty="0" smtClean="0"/>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r>
            <a:br>
              <a:rPr lang="en-US" dirty="0" smtClean="0"/>
            </a:br>
            <a:r>
              <a:rPr lang="en-US" dirty="0" smtClean="0"/>
              <a:t>LAYOUT OF RESEARCH REPORT </a:t>
            </a:r>
            <a:endParaRPr lang="en-US" dirty="0"/>
          </a:p>
        </p:txBody>
      </p:sp>
      <p:sp>
        <p:nvSpPr>
          <p:cNvPr id="3" name="Content Placeholder 2"/>
          <p:cNvSpPr>
            <a:spLocks noGrp="1"/>
          </p:cNvSpPr>
          <p:nvPr>
            <p:ph idx="1"/>
          </p:nvPr>
        </p:nvSpPr>
        <p:spPr>
          <a:xfrm>
            <a:off x="457200" y="1600200"/>
            <a:ext cx="7848600" cy="4525963"/>
          </a:xfrm>
        </p:spPr>
        <p:txBody>
          <a:bodyPr>
            <a:normAutofit/>
          </a:bodyPr>
          <a:lstStyle/>
          <a:p>
            <a:pPr algn="just">
              <a:buFont typeface="Wingdings" pitchFamily="2" charset="2"/>
              <a:buChar char="§"/>
            </a:pPr>
            <a:endParaRPr lang="en-US" sz="2800" dirty="0" smtClean="0"/>
          </a:p>
          <a:p>
            <a:pPr algn="just">
              <a:buFont typeface="Wingdings" pitchFamily="2" charset="2"/>
              <a:buChar char="§"/>
            </a:pPr>
            <a:r>
              <a:rPr lang="en-US" sz="2800" dirty="0" smtClean="0"/>
              <a:t>Layout  of report </a:t>
            </a:r>
            <a:r>
              <a:rPr lang="en-US" sz="2800" dirty="0" smtClean="0">
                <a:sym typeface="Wingdings" pitchFamily="2" charset="2"/>
              </a:rPr>
              <a:t></a:t>
            </a:r>
            <a:r>
              <a:rPr lang="en-US" sz="2800" dirty="0" smtClean="0"/>
              <a:t>what the research report should contain</a:t>
            </a:r>
          </a:p>
          <a:p>
            <a:pPr algn="just">
              <a:buFont typeface="Wingdings" pitchFamily="2" charset="2"/>
              <a:buChar char="§"/>
            </a:pPr>
            <a:r>
              <a:rPr lang="en-US" sz="2800" dirty="0" smtClean="0"/>
              <a:t>Layout of research report should comprise:</a:t>
            </a:r>
          </a:p>
          <a:p>
            <a:pPr marL="971550" lvl="1" indent="-514350" algn="just">
              <a:buFont typeface="+mj-lt"/>
              <a:buAutoNum type="alphaUcPeriod"/>
            </a:pPr>
            <a:r>
              <a:rPr lang="en-US" sz="2400" dirty="0" smtClean="0"/>
              <a:t>Preliminary Pages</a:t>
            </a:r>
          </a:p>
          <a:p>
            <a:pPr marL="971550" lvl="1" indent="-514350" algn="just">
              <a:buFont typeface="+mj-lt"/>
              <a:buAutoNum type="alphaUcPeriod"/>
            </a:pPr>
            <a:r>
              <a:rPr lang="en-US" sz="2400" dirty="0" smtClean="0"/>
              <a:t>Main Text</a:t>
            </a:r>
          </a:p>
          <a:p>
            <a:pPr marL="971550" lvl="1" indent="-514350" algn="just">
              <a:buFont typeface="+mj-lt"/>
              <a:buAutoNum type="alphaUcPeriod"/>
            </a:pPr>
            <a:r>
              <a:rPr lang="en-US" sz="2400" dirty="0" smtClean="0"/>
              <a:t>End Matter</a:t>
            </a:r>
            <a:endParaRPr lang="en-US" sz="2400" dirty="0"/>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latin typeface="Gill Sans MT" pitchFamily="34" charset="0"/>
              </a:rPr>
              <a:pPr/>
              <a:t>32</a:t>
            </a:fld>
            <a:endParaRPr lang="en-US">
              <a:latin typeface="Gill Sans MT"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  </a:t>
            </a:r>
            <a:r>
              <a:rPr lang="en-US" sz="4000" b="1" dirty="0" smtClean="0"/>
              <a:t>Preliminary Pages</a:t>
            </a:r>
            <a:endParaRPr lang="en-US" b="1" dirty="0"/>
          </a:p>
        </p:txBody>
      </p:sp>
      <p:sp>
        <p:nvSpPr>
          <p:cNvPr id="3" name="Content Placeholder 2"/>
          <p:cNvSpPr>
            <a:spLocks noGrp="1"/>
          </p:cNvSpPr>
          <p:nvPr>
            <p:ph idx="1"/>
          </p:nvPr>
        </p:nvSpPr>
        <p:spPr/>
        <p:txBody>
          <a:bodyPr>
            <a:normAutofit/>
          </a:bodyPr>
          <a:lstStyle/>
          <a:p>
            <a:pPr algn="just">
              <a:buFont typeface="Wingdings" pitchFamily="2" charset="2"/>
              <a:buChar char="§"/>
            </a:pPr>
            <a:r>
              <a:rPr lang="en-US" sz="2800" dirty="0" smtClean="0"/>
              <a:t>Preliminary pages should contain</a:t>
            </a:r>
          </a:p>
          <a:p>
            <a:pPr lvl="1" algn="just"/>
            <a:r>
              <a:rPr lang="en-US" sz="2400" dirty="0" smtClean="0"/>
              <a:t>A </a:t>
            </a:r>
            <a:r>
              <a:rPr lang="en-US" sz="2400" i="1" dirty="0" smtClean="0"/>
              <a:t>title &amp; date</a:t>
            </a:r>
          </a:p>
          <a:p>
            <a:pPr lvl="1" algn="just"/>
            <a:r>
              <a:rPr lang="en-US" sz="2400" i="1" dirty="0" smtClean="0"/>
              <a:t>Acknowledgements</a:t>
            </a:r>
            <a:r>
              <a:rPr lang="en-US" sz="2400" dirty="0" smtClean="0"/>
              <a:t> in</a:t>
            </a:r>
            <a:r>
              <a:rPr lang="en-US" sz="2400" i="1" dirty="0" smtClean="0"/>
              <a:t>  </a:t>
            </a:r>
            <a:r>
              <a:rPr lang="en-US" sz="2400" dirty="0" smtClean="0"/>
              <a:t>the form of ‘Preface’ or ‘Foreword’</a:t>
            </a:r>
          </a:p>
          <a:p>
            <a:pPr lvl="1" algn="just"/>
            <a:r>
              <a:rPr lang="en-US" sz="2400" i="1" dirty="0" smtClean="0"/>
              <a:t>Abstract</a:t>
            </a:r>
          </a:p>
          <a:p>
            <a:pPr lvl="1" algn="just"/>
            <a:r>
              <a:rPr lang="en-US" sz="2400" i="1" dirty="0" smtClean="0"/>
              <a:t>Table of contents </a:t>
            </a:r>
          </a:p>
          <a:p>
            <a:pPr lvl="1" algn="just"/>
            <a:r>
              <a:rPr lang="en-US" sz="2400" i="1" dirty="0" smtClean="0"/>
              <a:t>List of tables and illustrations </a:t>
            </a:r>
            <a:r>
              <a:rPr lang="en-US" sz="2400" dirty="0" smtClean="0"/>
              <a:t>to</a:t>
            </a:r>
            <a:r>
              <a:rPr lang="en-US" sz="2400" i="1" dirty="0" smtClean="0"/>
              <a:t> </a:t>
            </a:r>
            <a:r>
              <a:rPr lang="en-US" sz="2400" dirty="0" smtClean="0"/>
              <a:t>easily locate the required information in the report.</a:t>
            </a:r>
            <a:endParaRPr lang="en-US" sz="24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0">
              <a:spcBef>
                <a:spcPct val="0"/>
              </a:spcBef>
            </a:pPr>
            <a:r>
              <a:rPr lang="en-US" sz="3200" b="1" u="sng" dirty="0" smtClean="0">
                <a:latin typeface="+mj-lt"/>
              </a:rPr>
              <a:t>Abstract</a:t>
            </a:r>
            <a:endParaRPr lang="en-US" sz="3200" b="1" u="sng" dirty="0"/>
          </a:p>
        </p:txBody>
      </p:sp>
      <p:sp>
        <p:nvSpPr>
          <p:cNvPr id="3" name="Content Placeholder 2"/>
          <p:cNvSpPr>
            <a:spLocks noGrp="1"/>
          </p:cNvSpPr>
          <p:nvPr>
            <p:ph idx="1"/>
          </p:nvPr>
        </p:nvSpPr>
        <p:spPr>
          <a:xfrm>
            <a:off x="457200" y="1600200"/>
            <a:ext cx="8001000" cy="4873752"/>
          </a:xfrm>
        </p:spPr>
        <p:txBody>
          <a:bodyPr>
            <a:normAutofit/>
          </a:bodyPr>
          <a:lstStyle/>
          <a:p>
            <a:pPr algn="just">
              <a:buFont typeface="Wingdings" pitchFamily="2" charset="2"/>
              <a:buChar char="§"/>
            </a:pPr>
            <a:r>
              <a:rPr lang="en-US" sz="2800" dirty="0" smtClean="0"/>
              <a:t>Gives overview of the research report outlining</a:t>
            </a:r>
          </a:p>
          <a:p>
            <a:pPr lvl="1" algn="just"/>
            <a:r>
              <a:rPr lang="en-US" sz="2400" dirty="0" smtClean="0"/>
              <a:t>Title of the research</a:t>
            </a:r>
          </a:p>
          <a:p>
            <a:pPr lvl="1" algn="just"/>
            <a:r>
              <a:rPr lang="en-US" sz="2400" dirty="0" smtClean="0"/>
              <a:t>Objective(s)</a:t>
            </a:r>
          </a:p>
          <a:p>
            <a:pPr lvl="1" algn="just"/>
            <a:r>
              <a:rPr lang="en-US" sz="2400" dirty="0" smtClean="0"/>
              <a:t>Shortcomings of existing literatures</a:t>
            </a:r>
          </a:p>
          <a:p>
            <a:pPr lvl="1" algn="just"/>
            <a:r>
              <a:rPr lang="en-US" sz="2400" dirty="0" smtClean="0"/>
              <a:t>Need for further research</a:t>
            </a:r>
          </a:p>
          <a:p>
            <a:pPr lvl="1" algn="just"/>
            <a:r>
              <a:rPr lang="en-US" sz="2400" dirty="0" smtClean="0"/>
              <a:t>Proposed measure of performance &amp; research methods</a:t>
            </a:r>
          </a:p>
          <a:p>
            <a:pPr lvl="1" algn="just"/>
            <a:r>
              <a:rPr lang="en-US" sz="2400" dirty="0" smtClean="0"/>
              <a:t>Results of comparison &amp; highlights of inferences</a:t>
            </a:r>
          </a:p>
          <a:p>
            <a:pPr lvl="1" algn="just"/>
            <a:r>
              <a:rPr lang="en-US" sz="2400" dirty="0" smtClean="0"/>
              <a:t>A Brief mention about a case study</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 (B)  </a:t>
            </a:r>
            <a:r>
              <a:rPr lang="en-US" sz="3600" b="1" dirty="0" smtClean="0"/>
              <a:t>Main Text</a:t>
            </a:r>
            <a:endParaRPr lang="en-US" sz="3600" b="1" dirty="0"/>
          </a:p>
        </p:txBody>
      </p:sp>
      <p:sp>
        <p:nvSpPr>
          <p:cNvPr id="3" name="Content Placeholder 2"/>
          <p:cNvSpPr>
            <a:spLocks noGrp="1"/>
          </p:cNvSpPr>
          <p:nvPr>
            <p:ph idx="1"/>
          </p:nvPr>
        </p:nvSpPr>
        <p:spPr>
          <a:xfrm>
            <a:off x="457200" y="1600200"/>
            <a:ext cx="8001000" cy="4873752"/>
          </a:xfrm>
        </p:spPr>
        <p:txBody>
          <a:bodyPr>
            <a:normAutofit fontScale="92500" lnSpcReduction="10000"/>
          </a:bodyPr>
          <a:lstStyle/>
          <a:p>
            <a:pPr algn="just">
              <a:buFont typeface="Wingdings" pitchFamily="2" charset="2"/>
              <a:buChar char="§"/>
            </a:pPr>
            <a:r>
              <a:rPr lang="en-US" sz="2800" dirty="0" smtClean="0"/>
              <a:t>Provides complete outline of research report along with all details</a:t>
            </a:r>
          </a:p>
          <a:p>
            <a:pPr algn="just">
              <a:buFont typeface="Wingdings" pitchFamily="2" charset="2"/>
              <a:buChar char="§"/>
            </a:pPr>
            <a:endParaRPr lang="en-US" sz="2800" dirty="0" smtClean="0"/>
          </a:p>
          <a:p>
            <a:pPr algn="just">
              <a:buFont typeface="Wingdings" pitchFamily="2" charset="2"/>
              <a:buChar char="§"/>
            </a:pPr>
            <a:r>
              <a:rPr lang="en-US" sz="2800" dirty="0" smtClean="0"/>
              <a:t>Title of research study is repeated at the top of the first page of main text </a:t>
            </a:r>
          </a:p>
          <a:p>
            <a:pPr algn="just">
              <a:buNone/>
            </a:pPr>
            <a:endParaRPr lang="en-US" sz="2800" dirty="0" smtClean="0"/>
          </a:p>
          <a:p>
            <a:pPr algn="just">
              <a:buFont typeface="Wingdings" pitchFamily="2" charset="2"/>
              <a:buChar char="§"/>
            </a:pPr>
            <a:r>
              <a:rPr lang="en-US" sz="2800" dirty="0" smtClean="0"/>
              <a:t> Then follows other details on pages numbered consecutively,  beginning with the 2</a:t>
            </a:r>
            <a:r>
              <a:rPr lang="en-US" sz="2800" baseline="30000" dirty="0" smtClean="0"/>
              <a:t>nd</a:t>
            </a:r>
            <a:r>
              <a:rPr lang="en-US" sz="2800" dirty="0" smtClean="0"/>
              <a:t>  page. </a:t>
            </a:r>
          </a:p>
          <a:p>
            <a:pPr algn="just">
              <a:buNone/>
            </a:pPr>
            <a:endParaRPr lang="en-US" sz="2800" dirty="0" smtClean="0"/>
          </a:p>
          <a:p>
            <a:pPr algn="just">
              <a:buFont typeface="Wingdings" pitchFamily="2" charset="2"/>
              <a:buChar char="§"/>
            </a:pPr>
            <a:r>
              <a:rPr lang="en-US" sz="2800" dirty="0" smtClean="0"/>
              <a:t>Each main section of the report should begin on a new page</a:t>
            </a:r>
          </a:p>
          <a:p>
            <a:pPr>
              <a:buFont typeface="Wingdings" pitchFamily="2" charset="2"/>
              <a:buChar char="§"/>
            </a:pPr>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Main Text …</a:t>
            </a:r>
            <a:endParaRPr lang="en-US" sz="3200" dirty="0"/>
          </a:p>
        </p:txBody>
      </p:sp>
      <p:sp>
        <p:nvSpPr>
          <p:cNvPr id="3" name="Content Placeholder 2"/>
          <p:cNvSpPr>
            <a:spLocks noGrp="1"/>
          </p:cNvSpPr>
          <p:nvPr>
            <p:ph idx="1"/>
          </p:nvPr>
        </p:nvSpPr>
        <p:spPr>
          <a:xfrm>
            <a:off x="457200" y="1600200"/>
            <a:ext cx="8077200" cy="4873752"/>
          </a:xfrm>
        </p:spPr>
        <p:txBody>
          <a:bodyPr>
            <a:normAutofit/>
          </a:bodyPr>
          <a:lstStyle/>
          <a:p>
            <a:pPr>
              <a:buFont typeface="Wingdings" pitchFamily="2" charset="2"/>
              <a:buChar char="§"/>
            </a:pPr>
            <a:r>
              <a:rPr lang="en-US" sz="2800" dirty="0" smtClean="0"/>
              <a:t>Main text of report should have following sections:</a:t>
            </a:r>
          </a:p>
          <a:p>
            <a:pPr>
              <a:buNone/>
            </a:pPr>
            <a:endParaRPr lang="en-US" sz="2800" dirty="0" smtClean="0"/>
          </a:p>
          <a:p>
            <a:pPr lvl="1">
              <a:buNone/>
            </a:pPr>
            <a:r>
              <a:rPr lang="en-US" sz="2400" dirty="0" smtClean="0"/>
              <a:t>(</a:t>
            </a:r>
            <a:r>
              <a:rPr lang="en-US" sz="2400" dirty="0" err="1" smtClean="0"/>
              <a:t>i</a:t>
            </a:r>
            <a:r>
              <a:rPr lang="en-US" sz="2400" dirty="0" smtClean="0"/>
              <a:t>)  </a:t>
            </a:r>
            <a:r>
              <a:rPr lang="en-US" sz="2400" i="1" dirty="0" smtClean="0"/>
              <a:t>Introduction</a:t>
            </a:r>
          </a:p>
          <a:p>
            <a:pPr lvl="1">
              <a:buNone/>
            </a:pPr>
            <a:r>
              <a:rPr lang="en-US" sz="2400" dirty="0" smtClean="0"/>
              <a:t>(ii) </a:t>
            </a:r>
            <a:r>
              <a:rPr lang="en-US" sz="2400" i="1" dirty="0" smtClean="0"/>
              <a:t>Statement of findings and recommendations</a:t>
            </a:r>
          </a:p>
          <a:p>
            <a:pPr lvl="1">
              <a:buNone/>
            </a:pPr>
            <a:r>
              <a:rPr lang="en-US" sz="2400" dirty="0" smtClean="0"/>
              <a:t>(iii) </a:t>
            </a:r>
            <a:r>
              <a:rPr lang="en-US" sz="2400" i="1" dirty="0" smtClean="0"/>
              <a:t>Results</a:t>
            </a:r>
          </a:p>
          <a:p>
            <a:pPr lvl="1">
              <a:buNone/>
            </a:pPr>
            <a:r>
              <a:rPr lang="en-US" sz="2400" dirty="0" smtClean="0"/>
              <a:t>(iv) </a:t>
            </a:r>
            <a:r>
              <a:rPr lang="en-US" sz="2400" i="1" dirty="0" smtClean="0"/>
              <a:t>Implications drawn from the results (Discussion)</a:t>
            </a:r>
            <a:endParaRPr lang="en-US" i="1" dirty="0" smtClean="0"/>
          </a:p>
          <a:p>
            <a:pPr lvl="1">
              <a:buNone/>
            </a:pPr>
            <a:r>
              <a:rPr lang="en-US" sz="2400" dirty="0" smtClean="0"/>
              <a:t>(v) </a:t>
            </a:r>
            <a:r>
              <a:rPr lang="en-US" sz="2400" i="1" dirty="0" smtClean="0"/>
              <a:t>Summary (Conclusion)</a:t>
            </a:r>
            <a:endParaRPr lang="en-US" sz="2400" i="1"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 </a:t>
            </a:r>
            <a:r>
              <a:rPr lang="en-US" sz="3600" b="1" dirty="0" smtClean="0"/>
              <a:t>(</a:t>
            </a:r>
            <a:r>
              <a:rPr lang="en-US" sz="3600" b="1" dirty="0" err="1" smtClean="0"/>
              <a:t>i</a:t>
            </a:r>
            <a:r>
              <a:rPr lang="en-US" sz="3600" b="1" dirty="0" smtClean="0"/>
              <a:t>)  </a:t>
            </a:r>
            <a:r>
              <a:rPr lang="en-US" sz="3600" b="1" i="1" dirty="0" smtClean="0"/>
              <a:t>Introduction</a:t>
            </a:r>
            <a:endParaRPr lang="en-US" sz="3600" b="1" i="1" dirty="0"/>
          </a:p>
        </p:txBody>
      </p:sp>
      <p:sp>
        <p:nvSpPr>
          <p:cNvPr id="3" name="Content Placeholder 2"/>
          <p:cNvSpPr>
            <a:spLocks noGrp="1"/>
          </p:cNvSpPr>
          <p:nvPr>
            <p:ph idx="1"/>
          </p:nvPr>
        </p:nvSpPr>
        <p:spPr>
          <a:xfrm>
            <a:off x="457200" y="1600200"/>
            <a:ext cx="8001000" cy="4873752"/>
          </a:xfrm>
        </p:spPr>
        <p:txBody>
          <a:bodyPr>
            <a:noAutofit/>
          </a:bodyPr>
          <a:lstStyle/>
          <a:p>
            <a:pPr algn="just">
              <a:buFont typeface="Wingdings" pitchFamily="2" charset="2"/>
              <a:buChar char="§"/>
            </a:pPr>
            <a:r>
              <a:rPr lang="en-US" sz="2800" i="1" u="sng" dirty="0" smtClean="0"/>
              <a:t>Purpose of introduction: </a:t>
            </a:r>
            <a:r>
              <a:rPr lang="en-US" sz="2800" dirty="0" smtClean="0"/>
              <a:t> To introduce  research project to readers. </a:t>
            </a:r>
          </a:p>
          <a:p>
            <a:pPr algn="just">
              <a:buFont typeface="Wingdings" pitchFamily="2" charset="2"/>
              <a:buChar char="§"/>
            </a:pPr>
            <a:r>
              <a:rPr lang="en-US" sz="2800" i="1" dirty="0" smtClean="0"/>
              <a:t>State the following:</a:t>
            </a:r>
          </a:p>
          <a:p>
            <a:pPr lvl="1" algn="just"/>
            <a:r>
              <a:rPr lang="en-US" sz="2400" dirty="0" smtClean="0"/>
              <a:t>Objectives of the research</a:t>
            </a:r>
          </a:p>
          <a:p>
            <a:pPr lvl="1" algn="just"/>
            <a:r>
              <a:rPr lang="en-US" sz="2400" dirty="0" smtClean="0"/>
              <a:t>Background of the research</a:t>
            </a:r>
          </a:p>
          <a:p>
            <a:pPr lvl="1" algn="just"/>
            <a:r>
              <a:rPr lang="en-US" sz="2400" dirty="0" smtClean="0"/>
              <a:t>State-of-the-art scenario in brief</a:t>
            </a:r>
          </a:p>
          <a:p>
            <a:pPr lvl="1" algn="just"/>
            <a:r>
              <a:rPr lang="en-US" sz="2400" dirty="0" smtClean="0"/>
              <a:t>Hypotheses of study  &amp;  Definitions of the major concepts employed in the study </a:t>
            </a:r>
          </a:p>
          <a:p>
            <a:pPr lvl="1" algn="just"/>
            <a:r>
              <a:rPr lang="en-US" sz="2400" b="1" dirty="0" smtClean="0"/>
              <a:t>Methodology</a:t>
            </a:r>
            <a:r>
              <a:rPr lang="en-US" sz="2400" dirty="0" smtClean="0"/>
              <a:t> adopted in conducting the study must be fully explained</a:t>
            </a:r>
          </a:p>
          <a:p>
            <a:pPr lvl="1" algn="just">
              <a:buFont typeface="Wingdings" pitchFamily="2" charset="2"/>
              <a:buChar char="§"/>
            </a:pPr>
            <a:endParaRPr lang="en-US" sz="2400" dirty="0" smtClean="0"/>
          </a:p>
          <a:p>
            <a:pPr lvl="1" algn="just">
              <a:buFont typeface="Wingdings" pitchFamily="2" charset="2"/>
              <a:buChar char="§"/>
            </a:pPr>
            <a:endParaRPr lang="en-US" sz="24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t>Methodology</a:t>
            </a:r>
            <a:endParaRPr lang="en-US" sz="3200" b="1" u="sng" dirty="0"/>
          </a:p>
        </p:txBody>
      </p:sp>
      <p:sp>
        <p:nvSpPr>
          <p:cNvPr id="3" name="Content Placeholder 2"/>
          <p:cNvSpPr>
            <a:spLocks noGrp="1"/>
          </p:cNvSpPr>
          <p:nvPr>
            <p:ph idx="1"/>
          </p:nvPr>
        </p:nvSpPr>
        <p:spPr>
          <a:xfrm>
            <a:off x="457200" y="1600200"/>
            <a:ext cx="8229600" cy="5029200"/>
          </a:xfrm>
        </p:spPr>
        <p:txBody>
          <a:bodyPr>
            <a:normAutofit/>
          </a:bodyPr>
          <a:lstStyle/>
          <a:p>
            <a:pPr>
              <a:buFont typeface="Wingdings" pitchFamily="2" charset="2"/>
              <a:buChar char="§"/>
            </a:pPr>
            <a:r>
              <a:rPr lang="en-US" sz="2800" dirty="0" smtClean="0"/>
              <a:t>Aims to finalize the activities of research design &amp; data collection procedure</a:t>
            </a:r>
          </a:p>
          <a:p>
            <a:pPr>
              <a:buFont typeface="Wingdings" pitchFamily="2" charset="2"/>
              <a:buChar char="§"/>
            </a:pPr>
            <a:r>
              <a:rPr lang="en-US" sz="2800" dirty="0" smtClean="0"/>
              <a:t>Activities include:</a:t>
            </a:r>
          </a:p>
          <a:p>
            <a:pPr lvl="1"/>
            <a:r>
              <a:rPr lang="en-US" sz="2400" dirty="0" smtClean="0"/>
              <a:t>Selection of research approach</a:t>
            </a:r>
          </a:p>
          <a:p>
            <a:pPr lvl="1"/>
            <a:r>
              <a:rPr lang="en-US" sz="2400" dirty="0" smtClean="0"/>
              <a:t>Design of sampling plan</a:t>
            </a:r>
          </a:p>
          <a:p>
            <a:pPr lvl="1"/>
            <a:r>
              <a:rPr lang="en-US" sz="2400" dirty="0" smtClean="0"/>
              <a:t>Design of experiment</a:t>
            </a:r>
          </a:p>
          <a:p>
            <a:pPr lvl="1"/>
            <a:r>
              <a:rPr lang="en-US" sz="2400" dirty="0" smtClean="0"/>
              <a:t>Design of questionnaire</a:t>
            </a:r>
          </a:p>
          <a:p>
            <a:pPr lvl="1"/>
            <a:r>
              <a:rPr lang="en-US" sz="2400" dirty="0" smtClean="0"/>
              <a:t>Determination of sample size</a:t>
            </a:r>
          </a:p>
          <a:p>
            <a:pPr lvl="1"/>
            <a:r>
              <a:rPr lang="en-US" sz="2400" dirty="0" smtClean="0"/>
              <a:t>Design of sampling frame </a:t>
            </a:r>
          </a:p>
          <a:p>
            <a:pPr lvl="1"/>
            <a:r>
              <a:rPr lang="en-US" sz="2400" dirty="0" smtClean="0"/>
              <a:t>Execution of survey</a:t>
            </a:r>
          </a:p>
          <a:p>
            <a:pPr lvl="1"/>
            <a:endParaRPr lang="en-US" sz="2400" dirty="0" smtClean="0"/>
          </a:p>
          <a:p>
            <a:pPr lvl="1"/>
            <a:endParaRPr lang="en-US" sz="2400" dirty="0" smtClean="0"/>
          </a:p>
          <a:p>
            <a:pPr lvl="1"/>
            <a:endParaRPr lang="en-US" dirty="0" smtClean="0"/>
          </a:p>
          <a:p>
            <a:pPr lvl="1">
              <a:buFont typeface="Wingdings" pitchFamily="2" charset="2"/>
              <a:buChar char="§"/>
            </a:pPr>
            <a:endParaRPr lang="en-US" dirty="0" smtClean="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Methodology  </a:t>
            </a:r>
            <a:r>
              <a:rPr lang="en-US" sz="3200" dirty="0" err="1" smtClean="0"/>
              <a:t>contd</a:t>
            </a:r>
            <a:r>
              <a:rPr lang="en-US" sz="3200" dirty="0" smtClean="0"/>
              <a:t>…</a:t>
            </a:r>
            <a:endParaRPr lang="en-US" sz="3200" dirty="0"/>
          </a:p>
        </p:txBody>
      </p:sp>
      <p:sp>
        <p:nvSpPr>
          <p:cNvPr id="3" name="Content Placeholder 2"/>
          <p:cNvSpPr>
            <a:spLocks noGrp="1"/>
          </p:cNvSpPr>
          <p:nvPr>
            <p:ph idx="1"/>
          </p:nvPr>
        </p:nvSpPr>
        <p:spPr>
          <a:xfrm>
            <a:off x="457200" y="1600200"/>
            <a:ext cx="8229600" cy="5029200"/>
          </a:xfrm>
        </p:spPr>
        <p:txBody>
          <a:bodyPr>
            <a:normAutofit/>
          </a:bodyPr>
          <a:lstStyle/>
          <a:p>
            <a:pPr algn="just">
              <a:buFont typeface="Wingdings" pitchFamily="2" charset="2"/>
              <a:buChar char="§"/>
            </a:pPr>
            <a:r>
              <a:rPr lang="en-US" sz="2800" i="1" dirty="0" smtClean="0"/>
              <a:t>State following in detail</a:t>
            </a:r>
          </a:p>
          <a:p>
            <a:pPr lvl="1" algn="just"/>
            <a:r>
              <a:rPr lang="en-US" sz="2400" dirty="0" smtClean="0"/>
              <a:t>How was the study carried out </a:t>
            </a:r>
            <a:r>
              <a:rPr lang="en-US" sz="2400" dirty="0" smtClean="0">
                <a:cs typeface="Times New Roman" pitchFamily="18" charset="0"/>
              </a:rPr>
              <a:t>?</a:t>
            </a:r>
            <a:endParaRPr lang="en-US" sz="2400" dirty="0" smtClean="0"/>
          </a:p>
          <a:p>
            <a:pPr lvl="1" algn="just"/>
            <a:r>
              <a:rPr lang="en-US" sz="2400" dirty="0" smtClean="0"/>
              <a:t>What was its basic design ?</a:t>
            </a:r>
          </a:p>
          <a:p>
            <a:pPr lvl="1" algn="just"/>
            <a:r>
              <a:rPr lang="en-US" sz="2400" dirty="0" smtClean="0"/>
              <a:t>If study was an experimental one, then what were the experimental manipulations ? </a:t>
            </a:r>
          </a:p>
          <a:p>
            <a:pPr lvl="1" algn="just"/>
            <a:r>
              <a:rPr lang="en-US" sz="2400" dirty="0" smtClean="0"/>
              <a:t>If the data were collected by means of questionnaires or interviews, then exactly what questions were asked ?</a:t>
            </a:r>
          </a:p>
          <a:p>
            <a:pPr lvl="1" algn="just"/>
            <a:r>
              <a:rPr lang="en-US" sz="2400" dirty="0" smtClean="0"/>
              <a:t>If measurements were based on observation, then what instructions were given to the observers? </a:t>
            </a:r>
          </a:p>
          <a:p>
            <a:pPr lvl="1" algn="just"/>
            <a:endParaRPr lang="en-US" sz="2400" dirty="0" smtClean="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2400" dirty="0" smtClean="0">
                <a:latin typeface="Times New Roman" pitchFamily="18" charset="0"/>
                <a:cs typeface="Times New Roman" pitchFamily="18" charset="0"/>
              </a:rPr>
              <a:t>In case of hypotheses testing studies, if hypotheses are tested and upheld several times, the researcher may arrive at generalizations.</a:t>
            </a:r>
          </a:p>
          <a:p>
            <a:pPr algn="just"/>
            <a:r>
              <a:rPr lang="en-US" sz="2400" dirty="0" smtClean="0">
                <a:latin typeface="Times New Roman" pitchFamily="18" charset="0"/>
                <a:cs typeface="Times New Roman" pitchFamily="18" charset="0"/>
              </a:rPr>
              <a:t>If the researcher had no hypothesis to start with, he would try to explain his findings on the basis of some theory. </a:t>
            </a:r>
          </a:p>
          <a:p>
            <a:pPr algn="just"/>
            <a:r>
              <a:rPr lang="en-US" sz="2400" dirty="0" smtClean="0">
                <a:latin typeface="Times New Roman" pitchFamily="18" charset="0"/>
                <a:cs typeface="Times New Roman" pitchFamily="18" charset="0"/>
              </a:rPr>
              <a:t>This may at times result in new questions, leading to further researches.</a:t>
            </a:r>
          </a:p>
          <a:p>
            <a:pPr algn="just"/>
            <a:r>
              <a:rPr lang="en-US" sz="2400" dirty="0" smtClean="0">
                <a:latin typeface="Times New Roman" pitchFamily="18" charset="0"/>
                <a:cs typeface="Times New Roman" pitchFamily="18" charset="0"/>
              </a:rPr>
              <a:t>All this analytical information and consequential inference(s) may well be communicated,</a:t>
            </a:r>
            <a:endParaRPr lang="en-US" sz="2400" dirty="0">
              <a:latin typeface="Times New Roman" pitchFamily="18" charset="0"/>
              <a:cs typeface="Times New Roman" pitchFamily="18" charset="0"/>
            </a:endParaRPr>
          </a:p>
        </p:txBody>
      </p:sp>
      <p:sp>
        <p:nvSpPr>
          <p:cNvPr id="3" name="Title 2"/>
          <p:cNvSpPr>
            <a:spLocks noGrp="1"/>
          </p:cNvSpPr>
          <p:nvPr>
            <p:ph type="title"/>
          </p:nvPr>
        </p:nvSpPr>
        <p:spPr/>
        <p:txBody>
          <a:bodyPr>
            <a:normAutofit/>
          </a:bodyPr>
          <a:lstStyle/>
          <a:p>
            <a:r>
              <a:rPr lang="en-US" sz="3600" dirty="0" smtClean="0">
                <a:effectLst/>
                <a:latin typeface="Times New Roman" pitchFamily="18" charset="0"/>
                <a:cs typeface="Times New Roman" pitchFamily="18" charset="0"/>
              </a:rPr>
              <a:t>MEANING OF INTERPRETATION</a:t>
            </a:r>
            <a:endParaRPr lang="en-US"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200" dirty="0" smtClean="0"/>
              <a:t>Methodology  </a:t>
            </a:r>
            <a:r>
              <a:rPr lang="en-US" sz="3200" dirty="0" err="1" smtClean="0"/>
              <a:t>contd</a:t>
            </a:r>
            <a:r>
              <a:rPr lang="en-US" sz="3200" dirty="0" smtClean="0"/>
              <a:t>…</a:t>
            </a:r>
            <a:endParaRPr lang="en-US" sz="3200" dirty="0"/>
          </a:p>
        </p:txBody>
      </p:sp>
      <p:sp>
        <p:nvSpPr>
          <p:cNvPr id="3" name="Content Placeholder 2"/>
          <p:cNvSpPr>
            <a:spLocks noGrp="1"/>
          </p:cNvSpPr>
          <p:nvPr>
            <p:ph idx="1"/>
          </p:nvPr>
        </p:nvSpPr>
        <p:spPr>
          <a:xfrm>
            <a:off x="457200" y="1219200"/>
            <a:ext cx="8229600" cy="5029200"/>
          </a:xfrm>
        </p:spPr>
        <p:txBody>
          <a:bodyPr>
            <a:normAutofit fontScale="62500" lnSpcReduction="20000"/>
          </a:bodyPr>
          <a:lstStyle/>
          <a:p>
            <a:pPr algn="just">
              <a:buFont typeface="Wingdings" pitchFamily="2" charset="2"/>
              <a:buChar char="§"/>
            </a:pPr>
            <a:r>
              <a:rPr lang="en-US" sz="4500" dirty="0" smtClean="0"/>
              <a:t>Mention following about the sample used in the study</a:t>
            </a:r>
          </a:p>
          <a:p>
            <a:pPr lvl="1" algn="just"/>
            <a:r>
              <a:rPr lang="en-US" sz="3800" dirty="0" smtClean="0"/>
              <a:t>Who were the subjects ? </a:t>
            </a:r>
          </a:p>
          <a:p>
            <a:pPr lvl="1" algn="just"/>
            <a:r>
              <a:rPr lang="en-US" sz="3800" dirty="0" smtClean="0"/>
              <a:t>How many were there ?</a:t>
            </a:r>
          </a:p>
          <a:p>
            <a:pPr lvl="1" algn="just"/>
            <a:r>
              <a:rPr lang="en-US" sz="3800" dirty="0" smtClean="0"/>
              <a:t>How were they selected ? </a:t>
            </a:r>
          </a:p>
          <a:p>
            <a:pPr lvl="1" algn="just"/>
            <a:endParaRPr lang="en-US" sz="3800" dirty="0" smtClean="0"/>
          </a:p>
          <a:p>
            <a:pPr algn="just">
              <a:buFont typeface="Wingdings" pitchFamily="2" charset="2"/>
              <a:buChar char="§"/>
            </a:pPr>
            <a:r>
              <a:rPr lang="en-US" sz="4000" dirty="0" smtClean="0"/>
              <a:t>State about statistical analysis adopted</a:t>
            </a:r>
          </a:p>
          <a:p>
            <a:pPr algn="just">
              <a:buNone/>
            </a:pPr>
            <a:r>
              <a:rPr lang="en-US" sz="4000" dirty="0" smtClean="0"/>
              <a:t> </a:t>
            </a:r>
          </a:p>
          <a:p>
            <a:pPr algn="just">
              <a:buFont typeface="Wingdings" pitchFamily="2" charset="2"/>
              <a:buChar char="§"/>
            </a:pPr>
            <a:r>
              <a:rPr lang="en-US" sz="4000" dirty="0" smtClean="0"/>
              <a:t>State the scope of the study and the boundary lines be demarcated. </a:t>
            </a:r>
          </a:p>
          <a:p>
            <a:pPr algn="just">
              <a:buNone/>
            </a:pPr>
            <a:endParaRPr lang="en-US" sz="4000" dirty="0" smtClean="0"/>
          </a:p>
          <a:p>
            <a:pPr algn="just">
              <a:buFont typeface="Wingdings" pitchFamily="2" charset="2"/>
              <a:buChar char="§"/>
            </a:pPr>
            <a:r>
              <a:rPr lang="en-US" sz="4000" dirty="0" smtClean="0"/>
              <a:t>Narrate the various limitations, under which the research project was completed</a:t>
            </a:r>
          </a:p>
          <a:p>
            <a:pPr algn="just"/>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43000"/>
          </a:xfrm>
        </p:spPr>
        <p:txBody>
          <a:bodyPr>
            <a:noAutofit/>
          </a:bodyPr>
          <a:lstStyle/>
          <a:p>
            <a:r>
              <a:rPr lang="en-US" sz="2800" b="1" dirty="0" smtClean="0"/>
              <a:t>(ii) </a:t>
            </a:r>
            <a:r>
              <a:rPr lang="en-US" sz="2800" b="1" i="1" dirty="0" smtClean="0"/>
              <a:t>Statement of findings &amp; recommendations</a:t>
            </a:r>
            <a:endParaRPr lang="en-US" sz="2800" b="1" dirty="0"/>
          </a:p>
        </p:txBody>
      </p:sp>
      <p:sp>
        <p:nvSpPr>
          <p:cNvPr id="3" name="Content Placeholder 2"/>
          <p:cNvSpPr>
            <a:spLocks noGrp="1"/>
          </p:cNvSpPr>
          <p:nvPr>
            <p:ph idx="1"/>
          </p:nvPr>
        </p:nvSpPr>
        <p:spPr>
          <a:xfrm>
            <a:off x="457200" y="1600200"/>
            <a:ext cx="7848600" cy="4873752"/>
          </a:xfrm>
        </p:spPr>
        <p:txBody>
          <a:bodyPr>
            <a:normAutofit/>
          </a:bodyPr>
          <a:lstStyle/>
          <a:p>
            <a:pPr algn="just">
              <a:buFont typeface="Wingdings" pitchFamily="2" charset="2"/>
              <a:buChar char="§"/>
            </a:pPr>
            <a:r>
              <a:rPr lang="en-US" sz="2800" dirty="0" smtClean="0"/>
              <a:t>Use non-technical language so that it can be easily understood by all</a:t>
            </a:r>
          </a:p>
          <a:p>
            <a:pPr algn="just">
              <a:buFont typeface="Wingdings" pitchFamily="2" charset="2"/>
              <a:buChar char="§"/>
            </a:pPr>
            <a:endParaRPr lang="en-US" sz="2800" dirty="0" smtClean="0"/>
          </a:p>
          <a:p>
            <a:pPr algn="just">
              <a:buFont typeface="Wingdings" pitchFamily="2" charset="2"/>
              <a:buChar char="§"/>
            </a:pPr>
            <a:r>
              <a:rPr lang="en-US" sz="2800" dirty="0" smtClean="0"/>
              <a:t>Extensive findings should be put in </a:t>
            </a:r>
            <a:r>
              <a:rPr lang="en-US" sz="2800" dirty="0" err="1" smtClean="0"/>
              <a:t>summarised</a:t>
            </a:r>
            <a:r>
              <a:rPr lang="en-US" sz="2800" dirty="0" smtClean="0"/>
              <a:t> form</a:t>
            </a:r>
            <a:endParaRPr lang="en-US" sz="28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600" b="1" dirty="0" smtClean="0"/>
              <a:t>(iii)  </a:t>
            </a:r>
            <a:r>
              <a:rPr lang="en-US" sz="3600" b="1" i="1" dirty="0" smtClean="0"/>
              <a:t>Results </a:t>
            </a:r>
            <a:endParaRPr lang="en-US" sz="3600" b="1" dirty="0"/>
          </a:p>
        </p:txBody>
      </p:sp>
      <p:sp>
        <p:nvSpPr>
          <p:cNvPr id="3" name="Content Placeholder 2"/>
          <p:cNvSpPr>
            <a:spLocks noGrp="1"/>
          </p:cNvSpPr>
          <p:nvPr>
            <p:ph idx="1"/>
          </p:nvPr>
        </p:nvSpPr>
        <p:spPr>
          <a:xfrm>
            <a:off x="457200" y="1371600"/>
            <a:ext cx="8229600" cy="5257800"/>
          </a:xfrm>
        </p:spPr>
        <p:txBody>
          <a:bodyPr>
            <a:normAutofit fontScale="92500"/>
          </a:bodyPr>
          <a:lstStyle/>
          <a:p>
            <a:pPr algn="just">
              <a:buFont typeface="Wingdings" pitchFamily="2" charset="2"/>
              <a:buChar char="§"/>
            </a:pPr>
            <a:r>
              <a:rPr lang="en-US" sz="2800" dirty="0" smtClean="0"/>
              <a:t>Detailed presentation of the findings of the study &amp; validation of results</a:t>
            </a:r>
            <a:r>
              <a:rPr lang="en-US" sz="2400" dirty="0" smtClean="0"/>
              <a:t> </a:t>
            </a:r>
            <a:r>
              <a:rPr lang="en-US" sz="2800" dirty="0" smtClean="0"/>
              <a:t>in the form of tables &amp; charts</a:t>
            </a:r>
          </a:p>
          <a:p>
            <a:pPr lvl="1">
              <a:buNone/>
            </a:pPr>
            <a:endParaRPr lang="en-US" sz="2400" dirty="0" smtClean="0"/>
          </a:p>
          <a:p>
            <a:pPr algn="just">
              <a:buFont typeface="Wingdings" pitchFamily="2" charset="2"/>
              <a:buChar char="§"/>
            </a:pPr>
            <a:r>
              <a:rPr lang="en-US" sz="2800" dirty="0" smtClean="0"/>
              <a:t>Comprises the main body of the report, extending over several chapters</a:t>
            </a:r>
          </a:p>
          <a:p>
            <a:pPr>
              <a:buNone/>
            </a:pPr>
            <a:endParaRPr lang="en-US" sz="2800" dirty="0" smtClean="0"/>
          </a:p>
          <a:p>
            <a:pPr algn="just">
              <a:buFont typeface="Wingdings" pitchFamily="2" charset="2"/>
              <a:buChar char="§"/>
            </a:pPr>
            <a:r>
              <a:rPr lang="en-US" sz="2800" dirty="0" smtClean="0"/>
              <a:t>Result section should contain statistical summaries &amp; reductions of the data rather than the raw data.</a:t>
            </a:r>
          </a:p>
          <a:p>
            <a:pPr>
              <a:buNone/>
            </a:pPr>
            <a:endParaRPr lang="en-US" sz="2800" dirty="0" smtClean="0"/>
          </a:p>
          <a:p>
            <a:pPr algn="just">
              <a:buFont typeface="Wingdings" pitchFamily="2" charset="2"/>
              <a:buChar char="§"/>
            </a:pPr>
            <a:r>
              <a:rPr lang="en-US" sz="2800" dirty="0" smtClean="0"/>
              <a:t>Results should be presented in logical sequence &amp;  </a:t>
            </a:r>
            <a:r>
              <a:rPr lang="en-US" sz="2800" dirty="0" err="1" smtClean="0"/>
              <a:t>splitted</a:t>
            </a:r>
            <a:r>
              <a:rPr lang="en-US" sz="2800" dirty="0" smtClean="0"/>
              <a:t> into readily identifiable sections</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Results  </a:t>
            </a:r>
            <a:r>
              <a:rPr lang="en-US" sz="3200" dirty="0" err="1" smtClean="0"/>
              <a:t>contd</a:t>
            </a:r>
            <a:r>
              <a:rPr lang="en-US" sz="3200" dirty="0" smtClean="0"/>
              <a:t>….</a:t>
            </a:r>
            <a:endParaRPr lang="en-US" sz="3200" dirty="0"/>
          </a:p>
        </p:txBody>
      </p:sp>
      <p:sp>
        <p:nvSpPr>
          <p:cNvPr id="3" name="Content Placeholder 2"/>
          <p:cNvSpPr>
            <a:spLocks noGrp="1"/>
          </p:cNvSpPr>
          <p:nvPr>
            <p:ph idx="1"/>
          </p:nvPr>
        </p:nvSpPr>
        <p:spPr>
          <a:xfrm>
            <a:off x="457200" y="1600200"/>
            <a:ext cx="8229600" cy="4525963"/>
          </a:xfrm>
        </p:spPr>
        <p:txBody>
          <a:bodyPr>
            <a:normAutofit lnSpcReduction="10000"/>
          </a:bodyPr>
          <a:lstStyle/>
          <a:p>
            <a:pPr algn="just">
              <a:buFont typeface="Wingdings" pitchFamily="2" charset="2"/>
              <a:buChar char="§"/>
            </a:pPr>
            <a:r>
              <a:rPr lang="en-US" sz="2800" dirty="0" smtClean="0"/>
              <a:t>All relevant results must find a place in the report</a:t>
            </a:r>
          </a:p>
          <a:p>
            <a:pPr algn="just">
              <a:buFont typeface="Wingdings" pitchFamily="2" charset="2"/>
              <a:buChar char="§"/>
            </a:pPr>
            <a:endParaRPr lang="en-US" sz="2800" dirty="0" smtClean="0"/>
          </a:p>
          <a:p>
            <a:pPr algn="just">
              <a:buFont typeface="Wingdings" pitchFamily="2" charset="2"/>
              <a:buChar char="§"/>
            </a:pPr>
            <a:r>
              <a:rPr lang="en-US" sz="2800" dirty="0" smtClean="0"/>
              <a:t>Researcher must rely on his own </a:t>
            </a:r>
            <a:r>
              <a:rPr lang="en-US" sz="2800" dirty="0" err="1" smtClean="0"/>
              <a:t>judgement</a:t>
            </a:r>
            <a:r>
              <a:rPr lang="en-US" sz="2800" dirty="0" smtClean="0"/>
              <a:t> in deciding the outline of his report</a:t>
            </a:r>
          </a:p>
          <a:p>
            <a:pPr algn="just">
              <a:buNone/>
            </a:pPr>
            <a:endParaRPr lang="en-US" sz="2800" dirty="0" smtClean="0"/>
          </a:p>
          <a:p>
            <a:pPr algn="just">
              <a:buFont typeface="Wingdings" pitchFamily="2" charset="2"/>
              <a:buChar char="§"/>
            </a:pPr>
            <a:r>
              <a:rPr lang="en-US" sz="2800" dirty="0" smtClean="0"/>
              <a:t>Researcher must clearly state</a:t>
            </a:r>
          </a:p>
          <a:p>
            <a:pPr lvl="1" algn="just"/>
            <a:r>
              <a:rPr lang="en-US" sz="2400" dirty="0" smtClean="0"/>
              <a:t>Problem with which he was concerned</a:t>
            </a:r>
          </a:p>
          <a:p>
            <a:pPr lvl="1" algn="just"/>
            <a:r>
              <a:rPr lang="en-US" sz="2400" dirty="0" smtClean="0"/>
              <a:t>Procedure by which he worked on the problem</a:t>
            </a:r>
          </a:p>
          <a:p>
            <a:pPr lvl="1" algn="just"/>
            <a:r>
              <a:rPr lang="en-US" sz="2400" dirty="0" smtClean="0"/>
              <a:t>Conclusions at which he arrived</a:t>
            </a:r>
          </a:p>
          <a:p>
            <a:pPr lvl="1" algn="just"/>
            <a:r>
              <a:rPr lang="en-US" sz="2400" dirty="0" smtClean="0"/>
              <a:t>Bases for his conclusions</a:t>
            </a:r>
          </a:p>
          <a:p>
            <a:pPr algn="just"/>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82000" cy="1447800"/>
          </a:xfrm>
        </p:spPr>
        <p:txBody>
          <a:bodyPr>
            <a:normAutofit/>
          </a:bodyPr>
          <a:lstStyle/>
          <a:p>
            <a:pPr algn="ctr"/>
            <a:r>
              <a:rPr lang="en-US" sz="2400" dirty="0" smtClean="0"/>
              <a:t/>
            </a:r>
            <a:br>
              <a:rPr lang="en-US" sz="2400" dirty="0" smtClean="0"/>
            </a:br>
            <a:r>
              <a:rPr lang="en-US" sz="3200" b="1" dirty="0" smtClean="0"/>
              <a:t>(iv)   </a:t>
            </a:r>
            <a:r>
              <a:rPr lang="en-US" sz="3200" b="1" i="1" dirty="0" smtClean="0"/>
              <a:t>Implications of the results (Discussion)</a:t>
            </a:r>
            <a:endParaRPr lang="en-US" sz="2400" dirty="0"/>
          </a:p>
        </p:txBody>
      </p:sp>
      <p:sp>
        <p:nvSpPr>
          <p:cNvPr id="3" name="Content Placeholder 2"/>
          <p:cNvSpPr>
            <a:spLocks noGrp="1"/>
          </p:cNvSpPr>
          <p:nvPr>
            <p:ph idx="1"/>
          </p:nvPr>
        </p:nvSpPr>
        <p:spPr>
          <a:xfrm>
            <a:off x="457200" y="2133600"/>
            <a:ext cx="8229600" cy="3992563"/>
          </a:xfrm>
        </p:spPr>
        <p:txBody>
          <a:bodyPr>
            <a:normAutofit/>
          </a:bodyPr>
          <a:lstStyle/>
          <a:p>
            <a:pPr algn="just">
              <a:buFont typeface="Wingdings" pitchFamily="2" charset="2"/>
              <a:buChar char="§"/>
            </a:pPr>
            <a:r>
              <a:rPr lang="en-US" sz="2800" dirty="0" smtClean="0"/>
              <a:t>Researcher should again put down the results of his research clearly and precisely</a:t>
            </a:r>
          </a:p>
          <a:p>
            <a:pPr algn="just"/>
            <a:endParaRPr lang="en-US" sz="2800" dirty="0" smtClean="0"/>
          </a:p>
          <a:p>
            <a:pPr algn="just"/>
            <a:r>
              <a:rPr lang="en-US" sz="2800" dirty="0" smtClean="0"/>
              <a:t>He should state the implications that flow from the results of the study</a:t>
            </a:r>
          </a:p>
          <a:p>
            <a:endParaRPr lang="en-US" sz="28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t>Three aspects of implications</a:t>
            </a:r>
            <a:endParaRPr lang="en-US" sz="3200" b="1" u="sng" dirty="0"/>
          </a:p>
        </p:txBody>
      </p:sp>
      <p:sp>
        <p:nvSpPr>
          <p:cNvPr id="3" name="Content Placeholder 2"/>
          <p:cNvSpPr>
            <a:spLocks noGrp="1"/>
          </p:cNvSpPr>
          <p:nvPr>
            <p:ph idx="1"/>
          </p:nvPr>
        </p:nvSpPr>
        <p:spPr>
          <a:xfrm>
            <a:off x="457200" y="1600200"/>
            <a:ext cx="7924800" cy="4873752"/>
          </a:xfrm>
        </p:spPr>
        <p:txBody>
          <a:bodyPr>
            <a:noAutofit/>
          </a:bodyPr>
          <a:lstStyle/>
          <a:p>
            <a:pPr marL="514350" indent="-514350" algn="just">
              <a:buFont typeface="+mj-lt"/>
              <a:buAutoNum type="arabicPeriod"/>
            </a:pPr>
            <a:r>
              <a:rPr lang="en-US" sz="2400" dirty="0" smtClean="0"/>
              <a:t>A statement of the </a:t>
            </a:r>
            <a:r>
              <a:rPr lang="en-US" sz="2400" b="1" dirty="0" smtClean="0"/>
              <a:t>inferences drawn </a:t>
            </a:r>
            <a:r>
              <a:rPr lang="en-US" sz="2400" dirty="0" smtClean="0"/>
              <a:t>from the present study which may be expected to apply in similar circumstances</a:t>
            </a:r>
          </a:p>
          <a:p>
            <a:pPr marL="514350" indent="-514350" algn="just">
              <a:buFont typeface="+mj-lt"/>
              <a:buAutoNum type="arabicPeriod"/>
            </a:pPr>
            <a:endParaRPr lang="en-US" sz="2400" dirty="0" smtClean="0"/>
          </a:p>
          <a:p>
            <a:pPr marL="514350" indent="-514350" algn="just">
              <a:buFont typeface="+mj-lt"/>
              <a:buAutoNum type="arabicPeriod"/>
            </a:pPr>
            <a:r>
              <a:rPr lang="en-US" sz="2400" dirty="0" smtClean="0"/>
              <a:t> </a:t>
            </a:r>
            <a:r>
              <a:rPr lang="en-US" sz="2400" b="1" dirty="0" smtClean="0"/>
              <a:t>Conditions</a:t>
            </a:r>
            <a:r>
              <a:rPr lang="en-US" sz="2400" dirty="0" smtClean="0"/>
              <a:t> of the present study which may </a:t>
            </a:r>
            <a:r>
              <a:rPr lang="en-US" sz="2400" b="1" dirty="0" smtClean="0"/>
              <a:t>limit</a:t>
            </a:r>
            <a:r>
              <a:rPr lang="en-US" sz="2400" dirty="0" smtClean="0"/>
              <a:t> the extent of legitimate generalizations of the inferences drawn from the study. </a:t>
            </a:r>
          </a:p>
          <a:p>
            <a:pPr marL="514350" indent="-514350" algn="just">
              <a:buFont typeface="+mj-lt"/>
              <a:buAutoNum type="arabicPeriod"/>
            </a:pPr>
            <a:endParaRPr lang="en-US" sz="2400" dirty="0" smtClean="0"/>
          </a:p>
          <a:p>
            <a:pPr marL="514350" indent="-514350" algn="just">
              <a:buFont typeface="+mj-lt"/>
              <a:buAutoNum type="arabicPeriod"/>
            </a:pPr>
            <a:r>
              <a:rPr lang="en-US" sz="2400" b="1" dirty="0" smtClean="0"/>
              <a:t>Relevant questions </a:t>
            </a:r>
            <a:r>
              <a:rPr lang="en-US" sz="2400" dirty="0" smtClean="0"/>
              <a:t>that still </a:t>
            </a:r>
            <a:r>
              <a:rPr lang="en-US" sz="2400" b="1" dirty="0" smtClean="0"/>
              <a:t>remain unanswered </a:t>
            </a:r>
            <a:r>
              <a:rPr lang="en-US" sz="2400" dirty="0" smtClean="0"/>
              <a:t>or  </a:t>
            </a:r>
            <a:r>
              <a:rPr lang="en-US" sz="2400" b="1" dirty="0" smtClean="0"/>
              <a:t>New questions</a:t>
            </a:r>
            <a:r>
              <a:rPr lang="en-US" sz="2400" dirty="0" smtClean="0"/>
              <a:t> raised by the study along with suggestions for the kind of research that would provide answers for them</a:t>
            </a:r>
            <a:endParaRPr lang="en-US" sz="24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t>Short  Conclusion</a:t>
            </a:r>
            <a:endParaRPr lang="en-US" sz="3200" b="1" u="sng" dirty="0"/>
          </a:p>
        </p:txBody>
      </p:sp>
      <p:sp>
        <p:nvSpPr>
          <p:cNvPr id="3" name="Content Placeholder 2"/>
          <p:cNvSpPr>
            <a:spLocks noGrp="1"/>
          </p:cNvSpPr>
          <p:nvPr>
            <p:ph idx="1"/>
          </p:nvPr>
        </p:nvSpPr>
        <p:spPr>
          <a:xfrm>
            <a:off x="457200" y="1600200"/>
            <a:ext cx="8001000" cy="4873752"/>
          </a:xfrm>
        </p:spPr>
        <p:txBody>
          <a:bodyPr>
            <a:normAutofit lnSpcReduction="10000"/>
          </a:bodyPr>
          <a:lstStyle/>
          <a:p>
            <a:pPr algn="just">
              <a:buFont typeface="Wingdings" pitchFamily="2" charset="2"/>
              <a:buChar char="§"/>
            </a:pPr>
            <a:r>
              <a:rPr lang="en-US" sz="2800" dirty="0" smtClean="0"/>
              <a:t>Conclusion which </a:t>
            </a:r>
            <a:r>
              <a:rPr lang="en-US" sz="2800" dirty="0" err="1" smtClean="0"/>
              <a:t>summarises</a:t>
            </a:r>
            <a:r>
              <a:rPr lang="en-US" sz="2800" dirty="0" smtClean="0"/>
              <a:t> &amp; recapitulates the main points of the study</a:t>
            </a:r>
          </a:p>
          <a:p>
            <a:pPr algn="just">
              <a:buFont typeface="Wingdings" pitchFamily="2" charset="2"/>
              <a:buChar char="§"/>
            </a:pPr>
            <a:endParaRPr lang="en-US" sz="2800" dirty="0" smtClean="0"/>
          </a:p>
          <a:p>
            <a:pPr algn="just">
              <a:buFont typeface="Wingdings" pitchFamily="2" charset="2"/>
              <a:buChar char="§"/>
            </a:pPr>
            <a:r>
              <a:rPr lang="en-US" sz="2800" dirty="0" smtClean="0"/>
              <a:t>Conclusion drawn from the study should be clearly related to the hypotheses that were stated in the introductory section. </a:t>
            </a:r>
          </a:p>
          <a:p>
            <a:pPr algn="just">
              <a:buFont typeface="Wingdings" pitchFamily="2" charset="2"/>
              <a:buChar char="§"/>
            </a:pPr>
            <a:endParaRPr lang="en-US" sz="2800" dirty="0" smtClean="0"/>
          </a:p>
          <a:p>
            <a:pPr algn="just">
              <a:buFont typeface="Wingdings" pitchFamily="2" charset="2"/>
              <a:buChar char="§"/>
            </a:pPr>
            <a:r>
              <a:rPr lang="en-US" sz="2800" dirty="0" smtClean="0"/>
              <a:t>A forecast of probable future of the subject &amp; an indication of the kind of research which needs to be done in that particular field is useful &amp; desirable.</a:t>
            </a:r>
            <a:endParaRPr lang="en-US" sz="28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(v) </a:t>
            </a:r>
            <a:r>
              <a:rPr lang="en-US" sz="3600" b="1" i="1" dirty="0" smtClean="0"/>
              <a:t>Summary  (Conclusion)</a:t>
            </a:r>
            <a:endParaRPr lang="en-US" sz="3600" b="1" dirty="0"/>
          </a:p>
        </p:txBody>
      </p:sp>
      <p:sp>
        <p:nvSpPr>
          <p:cNvPr id="3" name="Content Placeholder 2"/>
          <p:cNvSpPr>
            <a:spLocks noGrp="1"/>
          </p:cNvSpPr>
          <p:nvPr>
            <p:ph idx="1"/>
          </p:nvPr>
        </p:nvSpPr>
        <p:spPr>
          <a:xfrm>
            <a:off x="457200" y="1600200"/>
            <a:ext cx="8077200" cy="4873752"/>
          </a:xfrm>
        </p:spPr>
        <p:txBody>
          <a:bodyPr/>
          <a:lstStyle/>
          <a:p>
            <a:pPr algn="just">
              <a:buFont typeface="Wingdings" pitchFamily="2" charset="2"/>
              <a:buChar char="§"/>
            </a:pPr>
            <a:r>
              <a:rPr lang="en-US" sz="2800" dirty="0" smtClean="0"/>
              <a:t>Conclude the research report with a very brief summary of following:</a:t>
            </a:r>
          </a:p>
          <a:p>
            <a:pPr lvl="1" algn="just"/>
            <a:r>
              <a:rPr lang="en-US" sz="2400" dirty="0" smtClean="0"/>
              <a:t> Research problem</a:t>
            </a:r>
          </a:p>
          <a:p>
            <a:pPr lvl="1" algn="just"/>
            <a:r>
              <a:rPr lang="en-US" sz="2400" dirty="0" smtClean="0"/>
              <a:t> Methodology</a:t>
            </a:r>
          </a:p>
          <a:p>
            <a:pPr lvl="1" algn="just"/>
            <a:r>
              <a:rPr lang="en-US" sz="2400" dirty="0" smtClean="0"/>
              <a:t> Major findings &amp; Major conclusions drawn from the   research results </a:t>
            </a:r>
            <a:r>
              <a:rPr lang="en-US" sz="2400" i="1" dirty="0" smtClean="0"/>
              <a:t>(contribution)</a:t>
            </a:r>
          </a:p>
          <a:p>
            <a:pPr lvl="1" algn="just"/>
            <a:r>
              <a:rPr lang="en-US" sz="2400" dirty="0" smtClean="0"/>
              <a:t> Limitation of the study</a:t>
            </a:r>
          </a:p>
          <a:p>
            <a:pPr lvl="1" algn="just"/>
            <a:r>
              <a:rPr lang="en-US" sz="2400" dirty="0" smtClean="0"/>
              <a:t> Scope for future research</a:t>
            </a:r>
            <a:endParaRPr lang="en-US" sz="24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  End Matter</a:t>
            </a:r>
            <a:endParaRPr lang="en-US" sz="3600" b="1" dirty="0"/>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pPr algn="just">
              <a:buFont typeface="Wingdings" pitchFamily="2" charset="2"/>
              <a:buChar char="§"/>
            </a:pPr>
            <a:r>
              <a:rPr lang="en-US" sz="3000" i="1" dirty="0" smtClean="0"/>
              <a:t>Appendices</a:t>
            </a:r>
            <a:r>
              <a:rPr lang="en-US" sz="3000" dirty="0" smtClean="0"/>
              <a:t> should be enlisted in respect of all technical data such as</a:t>
            </a:r>
          </a:p>
          <a:p>
            <a:pPr lvl="1" algn="just"/>
            <a:r>
              <a:rPr lang="en-US" sz="2600" dirty="0" smtClean="0"/>
              <a:t>Questionnaires</a:t>
            </a:r>
          </a:p>
          <a:p>
            <a:pPr lvl="1" algn="just"/>
            <a:r>
              <a:rPr lang="en-US" sz="2600" dirty="0" smtClean="0"/>
              <a:t>Sample information</a:t>
            </a:r>
          </a:p>
          <a:p>
            <a:pPr lvl="1" algn="just"/>
            <a:r>
              <a:rPr lang="en-US" sz="2600" dirty="0" smtClean="0"/>
              <a:t>Mathematical derivations </a:t>
            </a:r>
          </a:p>
          <a:p>
            <a:pPr algn="just">
              <a:buFont typeface="Wingdings" pitchFamily="2" charset="2"/>
              <a:buChar char="§"/>
            </a:pPr>
            <a:r>
              <a:rPr lang="en-US" sz="3000" i="1" dirty="0" smtClean="0"/>
              <a:t>Bibliography</a:t>
            </a:r>
          </a:p>
          <a:p>
            <a:pPr algn="just">
              <a:buFont typeface="Wingdings" pitchFamily="2" charset="2"/>
              <a:buChar char="§"/>
            </a:pPr>
            <a:r>
              <a:rPr lang="en-US" sz="3000" i="1" dirty="0" smtClean="0"/>
              <a:t>Index </a:t>
            </a:r>
          </a:p>
          <a:p>
            <a:pPr lvl="1" algn="just"/>
            <a:r>
              <a:rPr lang="en-US" sz="2600" dirty="0" smtClean="0"/>
              <a:t>An alphabetical listing of names, places &amp; topics along with the no: of the pages in a book on which they are discussed</a:t>
            </a:r>
          </a:p>
          <a:p>
            <a:pPr lvl="1" algn="just"/>
            <a:r>
              <a:rPr lang="en-US" sz="2600" dirty="0" smtClean="0"/>
              <a:t>It works as a guide to the reader for the contents in the report.</a:t>
            </a:r>
            <a:endParaRPr lang="en-US" sz="26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B6F15528-21DE-4FAA-801E-634DDDAF4B2B}"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Baskerville Old Face" pitchFamily="18" charset="0"/>
                <a:cs typeface="Times New Roman" pitchFamily="18" charset="0"/>
              </a:rPr>
              <a:t>GUIDELINES FOR WRITING RESEARCH PAPERS AND REPORTS</a:t>
            </a:r>
            <a:endParaRPr lang="en-US" dirty="0"/>
          </a:p>
        </p:txBody>
      </p:sp>
      <p:sp>
        <p:nvSpPr>
          <p:cNvPr id="3" name="Content Placeholder 2"/>
          <p:cNvSpPr>
            <a:spLocks noGrp="1"/>
          </p:cNvSpPr>
          <p:nvPr>
            <p:ph idx="1"/>
          </p:nvPr>
        </p:nvSpPr>
        <p:spPr>
          <a:xfrm>
            <a:off x="457200" y="1371600"/>
            <a:ext cx="8229600" cy="4754563"/>
          </a:xfrm>
        </p:spPr>
        <p:txBody>
          <a:bodyPr>
            <a:normAutofit lnSpcReduction="10000"/>
          </a:bodyPr>
          <a:lstStyle/>
          <a:p>
            <a:pPr algn="just"/>
            <a:r>
              <a:rPr lang="en-US" sz="3000" dirty="0">
                <a:latin typeface="Baskerville Old Face" pitchFamily="18" charset="0"/>
                <a:ea typeface="Tahoma" pitchFamily="34" charset="0"/>
                <a:cs typeface="Times New Roman" pitchFamily="18" charset="0"/>
              </a:rPr>
              <a:t>Research reports are the product of slow, painstaking, accurate inductive work. </a:t>
            </a:r>
            <a:endParaRPr lang="en-US" sz="3000" dirty="0" smtClean="0">
              <a:latin typeface="Baskerville Old Face" pitchFamily="18" charset="0"/>
              <a:ea typeface="Tahoma" pitchFamily="34" charset="0"/>
              <a:cs typeface="Times New Roman" pitchFamily="18" charset="0"/>
            </a:endParaRPr>
          </a:p>
          <a:p>
            <a:pPr algn="just"/>
            <a:endParaRPr lang="en-US" sz="3000" dirty="0" smtClean="0">
              <a:latin typeface="Baskerville Old Face" pitchFamily="18" charset="0"/>
              <a:ea typeface="Tahoma" pitchFamily="34" charset="0"/>
              <a:cs typeface="Times New Roman" pitchFamily="18" charset="0"/>
            </a:endParaRPr>
          </a:p>
          <a:p>
            <a:pPr algn="just"/>
            <a:r>
              <a:rPr lang="en-US" sz="3000" dirty="0" smtClean="0">
                <a:latin typeface="Baskerville Old Face" pitchFamily="18" charset="0"/>
                <a:ea typeface="Tahoma" pitchFamily="34" charset="0"/>
                <a:cs typeface="Times New Roman" pitchFamily="18" charset="0"/>
              </a:rPr>
              <a:t>The </a:t>
            </a:r>
            <a:r>
              <a:rPr lang="en-US" sz="3000" dirty="0">
                <a:latin typeface="Baskerville Old Face" pitchFamily="18" charset="0"/>
                <a:ea typeface="Tahoma" pitchFamily="34" charset="0"/>
                <a:cs typeface="Times New Roman" pitchFamily="18" charset="0"/>
              </a:rPr>
              <a:t>usual </a:t>
            </a:r>
            <a:r>
              <a:rPr lang="en-US" sz="3000" dirty="0" smtClean="0">
                <a:latin typeface="Baskerville Old Face" pitchFamily="18" charset="0"/>
                <a:ea typeface="Tahoma" pitchFamily="34" charset="0"/>
                <a:cs typeface="Times New Roman" pitchFamily="18" charset="0"/>
              </a:rPr>
              <a:t>steps involved </a:t>
            </a:r>
            <a:r>
              <a:rPr lang="en-US" sz="3000" dirty="0">
                <a:latin typeface="Baskerville Old Face" pitchFamily="18" charset="0"/>
                <a:ea typeface="Tahoma" pitchFamily="34" charset="0"/>
                <a:cs typeface="Times New Roman" pitchFamily="18" charset="0"/>
              </a:rPr>
              <a:t>in writing report are: </a:t>
            </a:r>
            <a:endParaRPr lang="en-US" sz="3000" dirty="0" smtClean="0">
              <a:latin typeface="Baskerville Old Face" pitchFamily="18" charset="0"/>
              <a:ea typeface="Tahoma" pitchFamily="34" charset="0"/>
              <a:cs typeface="Times New Roman" pitchFamily="18" charset="0"/>
            </a:endParaRPr>
          </a:p>
          <a:p>
            <a:pPr lvl="1" algn="just"/>
            <a:r>
              <a:rPr lang="en-US" sz="2600" dirty="0" smtClean="0">
                <a:latin typeface="Baskerville Old Face" pitchFamily="18" charset="0"/>
                <a:ea typeface="Tahoma" pitchFamily="34" charset="0"/>
                <a:cs typeface="Times New Roman" pitchFamily="18" charset="0"/>
              </a:rPr>
              <a:t>(</a:t>
            </a:r>
            <a:r>
              <a:rPr lang="en-US" sz="2600" dirty="0">
                <a:latin typeface="Baskerville Old Face" pitchFamily="18" charset="0"/>
                <a:ea typeface="Tahoma" pitchFamily="34" charset="0"/>
                <a:cs typeface="Times New Roman" pitchFamily="18" charset="0"/>
              </a:rPr>
              <a:t>a) logical analysis of the subject-matter; </a:t>
            </a:r>
            <a:endParaRPr lang="en-US" sz="2600" dirty="0" smtClean="0">
              <a:latin typeface="Baskerville Old Face" pitchFamily="18" charset="0"/>
              <a:ea typeface="Tahoma" pitchFamily="34" charset="0"/>
              <a:cs typeface="Times New Roman" pitchFamily="18" charset="0"/>
            </a:endParaRPr>
          </a:p>
          <a:p>
            <a:pPr lvl="1" algn="just"/>
            <a:r>
              <a:rPr lang="en-US" sz="2600" dirty="0" smtClean="0">
                <a:latin typeface="Baskerville Old Face" pitchFamily="18" charset="0"/>
                <a:ea typeface="Tahoma" pitchFamily="34" charset="0"/>
                <a:cs typeface="Times New Roman" pitchFamily="18" charset="0"/>
              </a:rPr>
              <a:t>(</a:t>
            </a:r>
            <a:r>
              <a:rPr lang="en-US" sz="2600" dirty="0">
                <a:latin typeface="Baskerville Old Face" pitchFamily="18" charset="0"/>
                <a:ea typeface="Tahoma" pitchFamily="34" charset="0"/>
                <a:cs typeface="Times New Roman" pitchFamily="18" charset="0"/>
              </a:rPr>
              <a:t>b) preparation of the </a:t>
            </a:r>
            <a:r>
              <a:rPr lang="en-US" sz="2600" dirty="0" smtClean="0">
                <a:latin typeface="Baskerville Old Face" pitchFamily="18" charset="0"/>
                <a:ea typeface="Tahoma" pitchFamily="34" charset="0"/>
                <a:cs typeface="Times New Roman" pitchFamily="18" charset="0"/>
              </a:rPr>
              <a:t>final outline</a:t>
            </a:r>
            <a:r>
              <a:rPr lang="en-US" sz="2600" dirty="0">
                <a:latin typeface="Baskerville Old Face" pitchFamily="18" charset="0"/>
                <a:ea typeface="Tahoma" pitchFamily="34" charset="0"/>
                <a:cs typeface="Times New Roman" pitchFamily="18" charset="0"/>
              </a:rPr>
              <a:t>; </a:t>
            </a:r>
            <a:endParaRPr lang="en-US" sz="2600" dirty="0" smtClean="0">
              <a:latin typeface="Baskerville Old Face" pitchFamily="18" charset="0"/>
              <a:ea typeface="Tahoma" pitchFamily="34" charset="0"/>
              <a:cs typeface="Times New Roman" pitchFamily="18" charset="0"/>
            </a:endParaRPr>
          </a:p>
          <a:p>
            <a:pPr lvl="1" algn="just"/>
            <a:r>
              <a:rPr lang="en-US" sz="2600" dirty="0" smtClean="0">
                <a:latin typeface="Baskerville Old Face" pitchFamily="18" charset="0"/>
                <a:ea typeface="Tahoma" pitchFamily="34" charset="0"/>
                <a:cs typeface="Times New Roman" pitchFamily="18" charset="0"/>
              </a:rPr>
              <a:t>(</a:t>
            </a:r>
            <a:r>
              <a:rPr lang="en-US" sz="2600" dirty="0">
                <a:latin typeface="Baskerville Old Face" pitchFamily="18" charset="0"/>
                <a:ea typeface="Tahoma" pitchFamily="34" charset="0"/>
                <a:cs typeface="Times New Roman" pitchFamily="18" charset="0"/>
              </a:rPr>
              <a:t>c) preparation of the rough draft; </a:t>
            </a:r>
            <a:endParaRPr lang="en-US" sz="2600" dirty="0" smtClean="0">
              <a:latin typeface="Baskerville Old Face" pitchFamily="18" charset="0"/>
              <a:ea typeface="Tahoma" pitchFamily="34" charset="0"/>
              <a:cs typeface="Times New Roman" pitchFamily="18" charset="0"/>
            </a:endParaRPr>
          </a:p>
          <a:p>
            <a:pPr lvl="1" algn="just"/>
            <a:r>
              <a:rPr lang="en-US" sz="2600" dirty="0" smtClean="0">
                <a:latin typeface="Baskerville Old Face" pitchFamily="18" charset="0"/>
                <a:ea typeface="Tahoma" pitchFamily="34" charset="0"/>
                <a:cs typeface="Times New Roman" pitchFamily="18" charset="0"/>
              </a:rPr>
              <a:t>(</a:t>
            </a:r>
            <a:r>
              <a:rPr lang="en-US" sz="2600" dirty="0">
                <a:latin typeface="Baskerville Old Face" pitchFamily="18" charset="0"/>
                <a:ea typeface="Tahoma" pitchFamily="34" charset="0"/>
                <a:cs typeface="Times New Roman" pitchFamily="18" charset="0"/>
              </a:rPr>
              <a:t>d) rewriting and polishing; </a:t>
            </a:r>
            <a:endParaRPr lang="en-US" sz="2600" dirty="0" smtClean="0">
              <a:latin typeface="Baskerville Old Face" pitchFamily="18" charset="0"/>
              <a:ea typeface="Tahoma" pitchFamily="34" charset="0"/>
              <a:cs typeface="Times New Roman" pitchFamily="18" charset="0"/>
            </a:endParaRPr>
          </a:p>
          <a:p>
            <a:pPr lvl="1" algn="just"/>
            <a:r>
              <a:rPr lang="en-US" sz="2600" dirty="0" smtClean="0">
                <a:latin typeface="Baskerville Old Face" pitchFamily="18" charset="0"/>
                <a:ea typeface="Tahoma" pitchFamily="34" charset="0"/>
                <a:cs typeface="Times New Roman" pitchFamily="18" charset="0"/>
              </a:rPr>
              <a:t>(e) </a:t>
            </a:r>
            <a:r>
              <a:rPr lang="en-US" sz="2600" dirty="0">
                <a:latin typeface="Baskerville Old Face" pitchFamily="18" charset="0"/>
                <a:ea typeface="Tahoma" pitchFamily="34" charset="0"/>
                <a:cs typeface="Times New Roman" pitchFamily="18" charset="0"/>
              </a:rPr>
              <a:t>preparation of the </a:t>
            </a:r>
            <a:r>
              <a:rPr lang="en-US" sz="2600" dirty="0" smtClean="0">
                <a:latin typeface="Baskerville Old Face" pitchFamily="18" charset="0"/>
                <a:ea typeface="Tahoma" pitchFamily="34" charset="0"/>
                <a:cs typeface="Times New Roman" pitchFamily="18" charset="0"/>
              </a:rPr>
              <a:t>final bibliography</a:t>
            </a:r>
            <a:r>
              <a:rPr lang="en-US" sz="2600" dirty="0">
                <a:latin typeface="Baskerville Old Face" pitchFamily="18" charset="0"/>
                <a:ea typeface="Tahoma" pitchFamily="34" charset="0"/>
                <a:cs typeface="Times New Roman" pitchFamily="18" charset="0"/>
              </a:rPr>
              <a:t>; </a:t>
            </a:r>
          </a:p>
          <a:p>
            <a:pPr lvl="1" algn="just"/>
            <a:r>
              <a:rPr lang="en-US" sz="2600" dirty="0" smtClean="0">
                <a:latin typeface="Baskerville Old Face" pitchFamily="18" charset="0"/>
                <a:ea typeface="Tahoma" pitchFamily="34" charset="0"/>
                <a:cs typeface="Times New Roman" pitchFamily="18" charset="0"/>
              </a:rPr>
              <a:t>(f</a:t>
            </a:r>
            <a:r>
              <a:rPr lang="en-US" sz="2600" dirty="0">
                <a:latin typeface="Baskerville Old Face" pitchFamily="18" charset="0"/>
                <a:ea typeface="Tahoma" pitchFamily="34" charset="0"/>
                <a:cs typeface="Times New Roman" pitchFamily="18" charset="0"/>
              </a:rPr>
              <a:t>) writing the final draft.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en-US" sz="2400" dirty="0" smtClean="0">
                <a:latin typeface="Times New Roman" pitchFamily="18" charset="0"/>
                <a:cs typeface="Times New Roman" pitchFamily="18" charset="0"/>
              </a:rPr>
              <a:t>(</a:t>
            </a:r>
            <a:r>
              <a:rPr lang="en-US" sz="24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 It is through interpretation that the researcher can well understand the abstract principle that works beneath his findings. </a:t>
            </a:r>
          </a:p>
          <a:p>
            <a:pPr lvl="1" algn="just"/>
            <a:r>
              <a:rPr lang="en-US" sz="2400" dirty="0" smtClean="0">
                <a:latin typeface="Times New Roman" pitchFamily="18" charset="0"/>
                <a:cs typeface="Times New Roman" pitchFamily="18" charset="0"/>
              </a:rPr>
              <a:t>Through this </a:t>
            </a:r>
            <a:r>
              <a:rPr lang="en-US" sz="2400" b="1" dirty="0" smtClean="0">
                <a:solidFill>
                  <a:srgbClr val="0070C0"/>
                </a:solidFill>
                <a:latin typeface="Times New Roman" pitchFamily="18" charset="0"/>
                <a:cs typeface="Times New Roman" pitchFamily="18" charset="0"/>
              </a:rPr>
              <a:t>he can link up his findings with those of other Studies.</a:t>
            </a:r>
          </a:p>
          <a:p>
            <a:pPr algn="just">
              <a:buNone/>
            </a:pPr>
            <a:endParaRPr lang="en-US" sz="2400" b="1" dirty="0" smtClean="0">
              <a:solidFill>
                <a:srgbClr val="0070C0"/>
              </a:solidFill>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(ii) Interpretation leads to the </a:t>
            </a:r>
            <a:r>
              <a:rPr lang="en-US" sz="2400" b="1" dirty="0" smtClean="0">
                <a:solidFill>
                  <a:srgbClr val="0070C0"/>
                </a:solidFill>
                <a:latin typeface="Times New Roman" pitchFamily="18" charset="0"/>
                <a:cs typeface="Times New Roman" pitchFamily="18" charset="0"/>
              </a:rPr>
              <a:t>establishment of explanatory concepts </a:t>
            </a:r>
            <a:r>
              <a:rPr lang="en-US" sz="2400" dirty="0" smtClean="0">
                <a:latin typeface="Times New Roman" pitchFamily="18" charset="0"/>
                <a:cs typeface="Times New Roman" pitchFamily="18" charset="0"/>
              </a:rPr>
              <a:t>that can serve as a guide for future research studies;</a:t>
            </a:r>
          </a:p>
          <a:p>
            <a:pPr lvl="1" algn="just"/>
            <a:r>
              <a:rPr lang="en-US" sz="2400" dirty="0" smtClean="0">
                <a:latin typeface="Times New Roman" pitchFamily="18" charset="0"/>
                <a:cs typeface="Times New Roman" pitchFamily="18" charset="0"/>
              </a:rPr>
              <a:t> it opens new avenues of intellectual adventure and stimulates the quest for more knowledge.</a:t>
            </a:r>
          </a:p>
        </p:txBody>
      </p:sp>
      <p:sp>
        <p:nvSpPr>
          <p:cNvPr id="3" name="Title 2"/>
          <p:cNvSpPr>
            <a:spLocks noGrp="1"/>
          </p:cNvSpPr>
          <p:nvPr>
            <p:ph type="title"/>
          </p:nvPr>
        </p:nvSpPr>
        <p:spPr/>
        <p:txBody>
          <a:bodyPr>
            <a:normAutofit/>
          </a:bodyPr>
          <a:lstStyle/>
          <a:p>
            <a:pPr algn="ctr"/>
            <a:r>
              <a:rPr lang="en-US" sz="4000" dirty="0" smtClean="0">
                <a:effectLst/>
                <a:latin typeface="Times New Roman" pitchFamily="18" charset="0"/>
                <a:cs typeface="Times New Roman" pitchFamily="18" charset="0"/>
              </a:rPr>
              <a:t>WHY INTERPRETATION?</a:t>
            </a:r>
            <a:endParaRPr lang="en-US" sz="4000" dirty="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a:bodyPr>
          <a:lstStyle/>
          <a:p>
            <a:r>
              <a:rPr lang="en-US" i="1" dirty="0" smtClean="0">
                <a:latin typeface="Baskerville Old Face" pitchFamily="18" charset="0"/>
              </a:rPr>
              <a:t>a)Logical analysis of the subject-matter</a:t>
            </a:r>
            <a:endParaRPr lang="en-US" dirty="0">
              <a:latin typeface="Baskerville Old Face" pitchFamily="18" charset="0"/>
            </a:endParaRPr>
          </a:p>
        </p:txBody>
      </p:sp>
      <p:sp>
        <p:nvSpPr>
          <p:cNvPr id="3" name="Content Placeholder 2"/>
          <p:cNvSpPr>
            <a:spLocks noGrp="1"/>
          </p:cNvSpPr>
          <p:nvPr>
            <p:ph idx="1"/>
          </p:nvPr>
        </p:nvSpPr>
        <p:spPr>
          <a:xfrm>
            <a:off x="457200" y="1524000"/>
            <a:ext cx="8001000" cy="4709160"/>
          </a:xfrm>
        </p:spPr>
        <p:txBody>
          <a:bodyPr>
            <a:noAutofit/>
          </a:bodyPr>
          <a:lstStyle/>
          <a:p>
            <a:pPr algn="just"/>
            <a:r>
              <a:rPr lang="en-US" sz="2400" dirty="0" smtClean="0">
                <a:latin typeface="Baskerville Old Face" pitchFamily="18" charset="0"/>
              </a:rPr>
              <a:t>First step which is primarily concerned with the development of a subject. </a:t>
            </a:r>
          </a:p>
          <a:p>
            <a:pPr algn="just">
              <a:buNone/>
            </a:pPr>
            <a:endParaRPr lang="en-US" sz="2400" dirty="0" smtClean="0">
              <a:latin typeface="Baskerville Old Face" pitchFamily="18" charset="0"/>
            </a:endParaRPr>
          </a:p>
          <a:p>
            <a:pPr algn="just"/>
            <a:r>
              <a:rPr lang="en-US" sz="2400" dirty="0" smtClean="0">
                <a:latin typeface="Baskerville Old Face" pitchFamily="18" charset="0"/>
              </a:rPr>
              <a:t>There are two ways in which to develop a subject</a:t>
            </a:r>
          </a:p>
          <a:p>
            <a:pPr lvl="1" algn="just"/>
            <a:r>
              <a:rPr lang="en-US" dirty="0" smtClean="0">
                <a:latin typeface="Baskerville Old Face" pitchFamily="18" charset="0"/>
              </a:rPr>
              <a:t> (a) logically </a:t>
            </a:r>
          </a:p>
          <a:p>
            <a:pPr marL="1225296" lvl="4" indent="-411480" algn="just">
              <a:buClr>
                <a:schemeClr val="tx1">
                  <a:shade val="95000"/>
                </a:schemeClr>
              </a:buClr>
              <a:buSzPct val="65000"/>
              <a:buFont typeface="Wingdings 2"/>
              <a:buChar char=""/>
            </a:pPr>
            <a:r>
              <a:rPr lang="en-US" sz="2400" dirty="0" smtClean="0">
                <a:latin typeface="Baskerville Old Face" pitchFamily="18" charset="0"/>
              </a:rPr>
              <a:t>The logical development is made on the basis of mental connections and associations between the one thing and another by means of analysis. </a:t>
            </a:r>
          </a:p>
          <a:p>
            <a:pPr marL="1225296" lvl="4" indent="-411480" algn="just">
              <a:buClr>
                <a:schemeClr val="tx1">
                  <a:shade val="95000"/>
                </a:schemeClr>
              </a:buClr>
              <a:buSzPct val="65000"/>
              <a:buFont typeface="Wingdings 2"/>
              <a:buChar char=""/>
            </a:pPr>
            <a:r>
              <a:rPr lang="en-US" sz="2400" dirty="0" smtClean="0">
                <a:latin typeface="Baskerville Old Face" pitchFamily="18" charset="0"/>
              </a:rPr>
              <a:t>Logical treatment often consists in developing the material from the simple possible to the most complex structures.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1" algn="just"/>
            <a:r>
              <a:rPr lang="en-US" dirty="0" smtClean="0">
                <a:latin typeface="Baskerville Old Face" pitchFamily="18" charset="0"/>
              </a:rPr>
              <a:t>(b) chronologically.  </a:t>
            </a:r>
          </a:p>
          <a:p>
            <a:pPr marL="1225296" lvl="4" indent="-411480" algn="just">
              <a:buClr>
                <a:schemeClr val="tx1">
                  <a:shade val="95000"/>
                </a:schemeClr>
              </a:buClr>
              <a:buSzPct val="65000"/>
              <a:buFont typeface="Wingdings 2"/>
              <a:buChar char=""/>
            </a:pPr>
            <a:r>
              <a:rPr lang="en-US" sz="2400" dirty="0" smtClean="0">
                <a:latin typeface="Baskerville Old Face" pitchFamily="18" charset="0"/>
              </a:rPr>
              <a:t>Chronological development is based on a connection or sequence in time or occurrence. </a:t>
            </a:r>
          </a:p>
          <a:p>
            <a:pPr marL="1225296" lvl="4" indent="-411480" algn="just">
              <a:buClr>
                <a:schemeClr val="tx1">
                  <a:shade val="95000"/>
                </a:schemeClr>
              </a:buClr>
              <a:buSzPct val="65000"/>
              <a:buFont typeface="Wingdings 2"/>
              <a:buChar char=""/>
            </a:pPr>
            <a:r>
              <a:rPr lang="en-US" sz="2400" dirty="0" smtClean="0">
                <a:latin typeface="Baskerville Old Face" pitchFamily="18" charset="0"/>
              </a:rPr>
              <a:t>The directions for doing or making something usually follow the chronological order.</a:t>
            </a:r>
          </a:p>
          <a:p>
            <a:pPr algn="just"/>
            <a:endParaRPr lang="en-US" dirty="0">
              <a:latin typeface="Baskerville Old Face"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Baskerville Old Face" pitchFamily="18" charset="0"/>
              </a:rPr>
              <a:t>b)Preparation of the final outline</a:t>
            </a:r>
            <a:endParaRPr lang="en-US" dirty="0">
              <a:latin typeface="Baskerville Old Face" pitchFamily="18" charset="0"/>
            </a:endParaRPr>
          </a:p>
        </p:txBody>
      </p:sp>
      <p:sp>
        <p:nvSpPr>
          <p:cNvPr id="3" name="Content Placeholder 2"/>
          <p:cNvSpPr>
            <a:spLocks noGrp="1"/>
          </p:cNvSpPr>
          <p:nvPr>
            <p:ph idx="1"/>
          </p:nvPr>
        </p:nvSpPr>
        <p:spPr>
          <a:xfrm>
            <a:off x="457200" y="1752600"/>
            <a:ext cx="8001000" cy="4373563"/>
          </a:xfrm>
        </p:spPr>
        <p:txBody>
          <a:bodyPr>
            <a:normAutofit/>
          </a:bodyPr>
          <a:lstStyle/>
          <a:p>
            <a:pPr algn="just"/>
            <a:r>
              <a:rPr lang="en-US" sz="2400" dirty="0" smtClean="0">
                <a:latin typeface="Baskerville Old Face" pitchFamily="18" charset="0"/>
              </a:rPr>
              <a:t>Outlines are the framework upon which long written works are constructed. </a:t>
            </a:r>
          </a:p>
          <a:p>
            <a:pPr algn="just"/>
            <a:endParaRPr lang="en-US" sz="2400" dirty="0" smtClean="0">
              <a:latin typeface="Baskerville Old Face" pitchFamily="18" charset="0"/>
            </a:endParaRPr>
          </a:p>
          <a:p>
            <a:pPr algn="just"/>
            <a:r>
              <a:rPr lang="en-US" sz="2400" dirty="0" smtClean="0">
                <a:latin typeface="Baskerville Old Face" pitchFamily="18" charset="0"/>
              </a:rPr>
              <a:t>An aid to the logical organization of the material and a reminder of the points to be stressed in the report.</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i="1" dirty="0" smtClean="0">
                <a:latin typeface="Baskerville Old Face" pitchFamily="18" charset="0"/>
              </a:rPr>
              <a:t>c) Preparation of the rough draft</a:t>
            </a:r>
            <a:endParaRPr lang="en-US" dirty="0">
              <a:latin typeface="Baskerville Old Face" pitchFamily="18" charset="0"/>
            </a:endParaRPr>
          </a:p>
        </p:txBody>
      </p:sp>
      <p:sp>
        <p:nvSpPr>
          <p:cNvPr id="3" name="Content Placeholder 2"/>
          <p:cNvSpPr>
            <a:spLocks noGrp="1"/>
          </p:cNvSpPr>
          <p:nvPr>
            <p:ph idx="1"/>
          </p:nvPr>
        </p:nvSpPr>
        <p:spPr>
          <a:xfrm>
            <a:off x="457200" y="990600"/>
            <a:ext cx="8153400" cy="5715000"/>
          </a:xfrm>
        </p:spPr>
        <p:txBody>
          <a:bodyPr>
            <a:noAutofit/>
          </a:bodyPr>
          <a:lstStyle/>
          <a:p>
            <a:pPr algn="just"/>
            <a:r>
              <a:rPr lang="en-US" sz="2400" dirty="0" smtClean="0">
                <a:latin typeface="Baskerville Old Face" pitchFamily="18" charset="0"/>
              </a:rPr>
              <a:t>This follows the logical analysis of the subject and the preparation of the final outline. </a:t>
            </a:r>
          </a:p>
          <a:p>
            <a:pPr algn="just"/>
            <a:r>
              <a:rPr lang="en-US" sz="2400" dirty="0" smtClean="0">
                <a:latin typeface="Baskerville Old Face" pitchFamily="18" charset="0"/>
              </a:rPr>
              <a:t>Such a step is of utmost importance for the researcher now sits to write down what he has done in the context of his research study. </a:t>
            </a:r>
          </a:p>
          <a:p>
            <a:pPr algn="just"/>
            <a:r>
              <a:rPr lang="en-US" sz="2400" dirty="0" smtClean="0">
                <a:latin typeface="Baskerville Old Face" pitchFamily="18" charset="0"/>
              </a:rPr>
              <a:t>He will write down the following:</a:t>
            </a:r>
          </a:p>
          <a:p>
            <a:pPr lvl="1" algn="just"/>
            <a:r>
              <a:rPr lang="en-US" sz="2400" dirty="0" smtClean="0">
                <a:latin typeface="Baskerville Old Face" pitchFamily="18" charset="0"/>
              </a:rPr>
              <a:t>Procedure adopted by him in collecting the material for his study </a:t>
            </a:r>
          </a:p>
          <a:p>
            <a:pPr lvl="1" algn="just"/>
            <a:r>
              <a:rPr lang="en-US" sz="2400" dirty="0" smtClean="0">
                <a:latin typeface="Baskerville Old Face" pitchFamily="18" charset="0"/>
              </a:rPr>
              <a:t>Various limitations faced by him</a:t>
            </a:r>
          </a:p>
          <a:p>
            <a:pPr lvl="1" algn="just"/>
            <a:r>
              <a:rPr lang="en-US" sz="2400" dirty="0" smtClean="0">
                <a:latin typeface="Baskerville Old Face" pitchFamily="18" charset="0"/>
              </a:rPr>
              <a:t>The technique of analysis adopted by him</a:t>
            </a:r>
          </a:p>
          <a:p>
            <a:pPr lvl="1" algn="just"/>
            <a:r>
              <a:rPr lang="en-US" sz="2400" dirty="0" smtClean="0">
                <a:latin typeface="Baskerville Old Face" pitchFamily="18" charset="0"/>
              </a:rPr>
              <a:t>The broad findings and generalizations </a:t>
            </a:r>
          </a:p>
          <a:p>
            <a:pPr lvl="1" algn="just"/>
            <a:r>
              <a:rPr lang="en-US" sz="2400" dirty="0" smtClean="0">
                <a:latin typeface="Baskerville Old Face" pitchFamily="18" charset="0"/>
              </a:rPr>
              <a:t>The various suggestions he wants to offer regarding the problem concerned.</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i="1" dirty="0">
                <a:latin typeface="Baskerville Old Face" pitchFamily="18" charset="0"/>
              </a:rPr>
              <a:t>d</a:t>
            </a:r>
            <a:r>
              <a:rPr lang="en-US" i="1" dirty="0" smtClean="0">
                <a:latin typeface="Baskerville Old Face" pitchFamily="18" charset="0"/>
              </a:rPr>
              <a:t>) Rewriting </a:t>
            </a:r>
            <a:r>
              <a:rPr lang="en-US" i="1" dirty="0">
                <a:latin typeface="Baskerville Old Face" pitchFamily="18" charset="0"/>
              </a:rPr>
              <a:t>and polishing of the rough draft</a:t>
            </a:r>
            <a:endParaRPr lang="en-US" dirty="0">
              <a:latin typeface="Baskerville Old Face" pitchFamily="18" charset="0"/>
            </a:endParaRPr>
          </a:p>
        </p:txBody>
      </p:sp>
      <p:sp>
        <p:nvSpPr>
          <p:cNvPr id="3" name="Content Placeholder 2"/>
          <p:cNvSpPr>
            <a:spLocks noGrp="1"/>
          </p:cNvSpPr>
          <p:nvPr>
            <p:ph idx="1"/>
          </p:nvPr>
        </p:nvSpPr>
        <p:spPr>
          <a:xfrm>
            <a:off x="457200" y="1676400"/>
            <a:ext cx="8229600" cy="4953000"/>
          </a:xfrm>
        </p:spPr>
        <p:txBody>
          <a:bodyPr>
            <a:normAutofit/>
          </a:bodyPr>
          <a:lstStyle/>
          <a:p>
            <a:pPr algn="just"/>
            <a:r>
              <a:rPr lang="en-US" sz="2400" dirty="0">
                <a:latin typeface="Baskerville Old Face" pitchFamily="18" charset="0"/>
              </a:rPr>
              <a:t>M</a:t>
            </a:r>
            <a:r>
              <a:rPr lang="en-US" sz="2400" dirty="0" smtClean="0">
                <a:latin typeface="Baskerville Old Face" pitchFamily="18" charset="0"/>
              </a:rPr>
              <a:t>ost </a:t>
            </a:r>
            <a:r>
              <a:rPr lang="en-US" sz="2400" dirty="0">
                <a:latin typeface="Baskerville Old Face" pitchFamily="18" charset="0"/>
              </a:rPr>
              <a:t>difficult part of </a:t>
            </a:r>
            <a:r>
              <a:rPr lang="en-US" sz="2400" dirty="0" smtClean="0">
                <a:latin typeface="Baskerville Old Face" pitchFamily="18" charset="0"/>
              </a:rPr>
              <a:t>all formal </a:t>
            </a:r>
            <a:r>
              <a:rPr lang="en-US" sz="2400" dirty="0">
                <a:latin typeface="Baskerville Old Face" pitchFamily="18" charset="0"/>
              </a:rPr>
              <a:t>writing. </a:t>
            </a:r>
            <a:endParaRPr lang="en-US" sz="2400" dirty="0" smtClean="0">
              <a:latin typeface="Baskerville Old Face" pitchFamily="18" charset="0"/>
            </a:endParaRPr>
          </a:p>
          <a:p>
            <a:pPr algn="just"/>
            <a:r>
              <a:rPr lang="en-US" sz="2400" dirty="0" smtClean="0">
                <a:latin typeface="Baskerville Old Face" pitchFamily="18" charset="0"/>
              </a:rPr>
              <a:t>The careful revision </a:t>
            </a:r>
            <a:r>
              <a:rPr lang="en-US" sz="2400" dirty="0">
                <a:latin typeface="Baskerville Old Face" pitchFamily="18" charset="0"/>
              </a:rPr>
              <a:t>makes the difference between a mediocre and a good piece of writing. </a:t>
            </a:r>
            <a:endParaRPr lang="en-US" sz="2400" dirty="0" smtClean="0">
              <a:latin typeface="Baskerville Old Face" pitchFamily="18" charset="0"/>
            </a:endParaRPr>
          </a:p>
          <a:p>
            <a:pPr algn="just"/>
            <a:r>
              <a:rPr lang="en-US" sz="2400" dirty="0" smtClean="0">
                <a:latin typeface="Baskerville Old Face" pitchFamily="18" charset="0"/>
              </a:rPr>
              <a:t>While </a:t>
            </a:r>
            <a:r>
              <a:rPr lang="en-US" sz="2400" dirty="0">
                <a:latin typeface="Baskerville Old Face" pitchFamily="18" charset="0"/>
              </a:rPr>
              <a:t>rewriting </a:t>
            </a:r>
            <a:r>
              <a:rPr lang="en-US" sz="2400" dirty="0" smtClean="0">
                <a:latin typeface="Baskerville Old Face" pitchFamily="18" charset="0"/>
              </a:rPr>
              <a:t>and polishing, check </a:t>
            </a:r>
            <a:r>
              <a:rPr lang="en-US" sz="2400" dirty="0">
                <a:latin typeface="Baskerville Old Face" pitchFamily="18" charset="0"/>
              </a:rPr>
              <a:t>the report for weaknesses in logical development or presentation. </a:t>
            </a:r>
            <a:endParaRPr lang="en-US" sz="2400" dirty="0" smtClean="0">
              <a:latin typeface="Baskerville Old Face" pitchFamily="18" charset="0"/>
            </a:endParaRPr>
          </a:p>
          <a:p>
            <a:pPr algn="just"/>
            <a:r>
              <a:rPr lang="en-US" sz="2400" dirty="0" smtClean="0">
                <a:latin typeface="Baskerville Old Face" pitchFamily="18" charset="0"/>
              </a:rPr>
              <a:t>The researcher </a:t>
            </a:r>
            <a:r>
              <a:rPr lang="en-US" sz="2400" dirty="0">
                <a:latin typeface="Baskerville Old Face" pitchFamily="18" charset="0"/>
              </a:rPr>
              <a:t>should also </a:t>
            </a:r>
            <a:r>
              <a:rPr lang="en-US" sz="2400" dirty="0" smtClean="0">
                <a:latin typeface="Baskerville Old Face" pitchFamily="18" charset="0"/>
              </a:rPr>
              <a:t>see </a:t>
            </a:r>
            <a:r>
              <a:rPr lang="en-US" sz="2400" dirty="0">
                <a:latin typeface="Baskerville Old Face" pitchFamily="18" charset="0"/>
              </a:rPr>
              <a:t>whether or not the material, as it is presented, has unity and </a:t>
            </a:r>
            <a:r>
              <a:rPr lang="en-US" sz="2400" dirty="0" smtClean="0">
                <a:latin typeface="Baskerville Old Face" pitchFamily="18" charset="0"/>
              </a:rPr>
              <a:t>cohesion; does </a:t>
            </a:r>
            <a:r>
              <a:rPr lang="en-US" sz="2400" dirty="0">
                <a:latin typeface="Baskerville Old Face" pitchFamily="18" charset="0"/>
              </a:rPr>
              <a:t>the report stand upright and firm and exhibit a definite </a:t>
            </a:r>
            <a:r>
              <a:rPr lang="en-US" sz="2400" dirty="0" smtClean="0">
                <a:latin typeface="Baskerville Old Face" pitchFamily="18" charset="0"/>
              </a:rPr>
              <a:t>pattern.</a:t>
            </a:r>
          </a:p>
          <a:p>
            <a:pPr algn="just"/>
            <a:r>
              <a:rPr lang="en-US" sz="2400" dirty="0" smtClean="0">
                <a:latin typeface="Baskerville Old Face" pitchFamily="18" charset="0"/>
              </a:rPr>
              <a:t>The researcher </a:t>
            </a:r>
            <a:r>
              <a:rPr lang="en-US" sz="2400" dirty="0">
                <a:latin typeface="Baskerville Old Face" pitchFamily="18" charset="0"/>
              </a:rPr>
              <a:t>should </a:t>
            </a:r>
            <a:r>
              <a:rPr lang="en-US" sz="2400" dirty="0" smtClean="0">
                <a:latin typeface="Baskerville Old Face" pitchFamily="18" charset="0"/>
              </a:rPr>
              <a:t>give due </a:t>
            </a:r>
            <a:r>
              <a:rPr lang="en-US" sz="2400" dirty="0">
                <a:latin typeface="Baskerville Old Face" pitchFamily="18" charset="0"/>
              </a:rPr>
              <a:t>attention to the fact that in his rough draft he has been consistent or not. </a:t>
            </a:r>
            <a:endParaRPr lang="en-US" sz="2400" dirty="0" smtClean="0">
              <a:latin typeface="Baskerville Old Face" pitchFamily="18" charset="0"/>
            </a:endParaRPr>
          </a:p>
          <a:p>
            <a:pPr algn="just"/>
            <a:r>
              <a:rPr lang="en-US" sz="2400" dirty="0">
                <a:latin typeface="Baskerville Old Face" pitchFamily="18" charset="0"/>
              </a:rPr>
              <a:t>C</a:t>
            </a:r>
            <a:r>
              <a:rPr lang="en-US" sz="2400" dirty="0" smtClean="0">
                <a:latin typeface="Baskerville Old Face" pitchFamily="18" charset="0"/>
              </a:rPr>
              <a:t>heck the mechanics </a:t>
            </a:r>
            <a:r>
              <a:rPr lang="en-US" sz="2400" dirty="0">
                <a:latin typeface="Baskerville Old Face" pitchFamily="18" charset="0"/>
              </a:rPr>
              <a:t>of writing—grammar, spelling and usage.</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latin typeface="Baskerville Old Face" pitchFamily="18" charset="0"/>
              </a:rPr>
              <a:t>e) Preparation </a:t>
            </a:r>
            <a:r>
              <a:rPr lang="en-US" i="1" dirty="0">
                <a:latin typeface="Baskerville Old Face" pitchFamily="18" charset="0"/>
              </a:rPr>
              <a:t>of the final bibliography</a:t>
            </a:r>
            <a:endParaRPr lang="en-US" dirty="0">
              <a:latin typeface="Baskerville Old Face" pitchFamily="18" charset="0"/>
            </a:endParaRPr>
          </a:p>
        </p:txBody>
      </p:sp>
      <p:sp>
        <p:nvSpPr>
          <p:cNvPr id="3" name="Content Placeholder 2"/>
          <p:cNvSpPr>
            <a:spLocks noGrp="1"/>
          </p:cNvSpPr>
          <p:nvPr>
            <p:ph idx="1"/>
          </p:nvPr>
        </p:nvSpPr>
        <p:spPr>
          <a:xfrm>
            <a:off x="457200" y="1371600"/>
            <a:ext cx="8229600" cy="4754563"/>
          </a:xfrm>
        </p:spPr>
        <p:txBody>
          <a:bodyPr>
            <a:normAutofit lnSpcReduction="10000"/>
          </a:bodyPr>
          <a:lstStyle/>
          <a:p>
            <a:pPr algn="just"/>
            <a:r>
              <a:rPr lang="en-US" sz="2400" dirty="0" smtClean="0">
                <a:latin typeface="Baskerville Old Face" pitchFamily="18" charset="0"/>
              </a:rPr>
              <a:t>The </a:t>
            </a:r>
            <a:r>
              <a:rPr lang="en-US" sz="2400" dirty="0">
                <a:latin typeface="Baskerville Old Face" pitchFamily="18" charset="0"/>
              </a:rPr>
              <a:t>bibliography, which is generally appended to the research report, is a list of </a:t>
            </a:r>
            <a:r>
              <a:rPr lang="en-US" sz="2400" dirty="0" smtClean="0">
                <a:latin typeface="Baskerville Old Face" pitchFamily="18" charset="0"/>
              </a:rPr>
              <a:t>books </a:t>
            </a:r>
            <a:r>
              <a:rPr lang="en-US" sz="2400" dirty="0">
                <a:latin typeface="Baskerville Old Face" pitchFamily="18" charset="0"/>
              </a:rPr>
              <a:t>in some way pertinent to the research which has been done</a:t>
            </a:r>
            <a:r>
              <a:rPr lang="en-US" sz="2400" dirty="0" smtClean="0">
                <a:latin typeface="Baskerville Old Face" pitchFamily="18" charset="0"/>
              </a:rPr>
              <a:t>.</a:t>
            </a:r>
          </a:p>
          <a:p>
            <a:pPr algn="just"/>
            <a:endParaRPr lang="en-US" sz="2400" dirty="0" smtClean="0">
              <a:latin typeface="Baskerville Old Face" pitchFamily="18" charset="0"/>
            </a:endParaRPr>
          </a:p>
          <a:p>
            <a:pPr algn="just"/>
            <a:r>
              <a:rPr lang="en-US" sz="2400" dirty="0" smtClean="0">
                <a:latin typeface="Baskerville Old Face" pitchFamily="18" charset="0"/>
              </a:rPr>
              <a:t>Contain all </a:t>
            </a:r>
            <a:r>
              <a:rPr lang="en-US" sz="2400" dirty="0">
                <a:latin typeface="Baskerville Old Face" pitchFamily="18" charset="0"/>
              </a:rPr>
              <a:t>those works </a:t>
            </a:r>
            <a:r>
              <a:rPr lang="en-US" sz="2400" dirty="0" smtClean="0">
                <a:latin typeface="Baskerville Old Face" pitchFamily="18" charset="0"/>
              </a:rPr>
              <a:t>which the </a:t>
            </a:r>
            <a:r>
              <a:rPr lang="en-US" sz="2400" dirty="0">
                <a:latin typeface="Baskerville Old Face" pitchFamily="18" charset="0"/>
              </a:rPr>
              <a:t>researcher has consulted. </a:t>
            </a:r>
            <a:endParaRPr lang="en-US" sz="2400" dirty="0" smtClean="0">
              <a:latin typeface="Baskerville Old Face" pitchFamily="18" charset="0"/>
            </a:endParaRPr>
          </a:p>
          <a:p>
            <a:pPr algn="just">
              <a:buNone/>
            </a:pPr>
            <a:endParaRPr lang="en-US" sz="2400" dirty="0" smtClean="0">
              <a:latin typeface="Baskerville Old Face" pitchFamily="18" charset="0"/>
            </a:endParaRPr>
          </a:p>
          <a:p>
            <a:pPr algn="just"/>
            <a:r>
              <a:rPr lang="en-US" sz="2400" dirty="0">
                <a:latin typeface="Baskerville Old Face" pitchFamily="18" charset="0"/>
              </a:rPr>
              <a:t>S</a:t>
            </a:r>
            <a:r>
              <a:rPr lang="en-US" sz="2400" dirty="0" smtClean="0">
                <a:latin typeface="Baskerville Old Face" pitchFamily="18" charset="0"/>
              </a:rPr>
              <a:t>hould </a:t>
            </a:r>
            <a:r>
              <a:rPr lang="en-US" sz="2400" dirty="0">
                <a:latin typeface="Baskerville Old Face" pitchFamily="18" charset="0"/>
              </a:rPr>
              <a:t>be arranged alphabetically and may be </a:t>
            </a:r>
            <a:r>
              <a:rPr lang="en-US" sz="2400" dirty="0" smtClean="0">
                <a:latin typeface="Baskerville Old Face" pitchFamily="18" charset="0"/>
              </a:rPr>
              <a:t>divided into </a:t>
            </a:r>
            <a:r>
              <a:rPr lang="en-US" sz="2400" dirty="0">
                <a:latin typeface="Baskerville Old Face" pitchFamily="18" charset="0"/>
              </a:rPr>
              <a:t>two </a:t>
            </a:r>
            <a:r>
              <a:rPr lang="en-US" sz="2400" dirty="0" smtClean="0">
                <a:latin typeface="Baskerville Old Face" pitchFamily="18" charset="0"/>
              </a:rPr>
              <a:t>parts:</a:t>
            </a:r>
          </a:p>
          <a:p>
            <a:pPr lvl="1" algn="just"/>
            <a:r>
              <a:rPr lang="en-US" sz="2400" dirty="0" smtClean="0">
                <a:latin typeface="Baskerville Old Face" pitchFamily="18" charset="0"/>
              </a:rPr>
              <a:t>The first </a:t>
            </a:r>
            <a:r>
              <a:rPr lang="en-US" sz="2400" dirty="0">
                <a:latin typeface="Baskerville Old Face" pitchFamily="18" charset="0"/>
              </a:rPr>
              <a:t>part may contain the names of books and </a:t>
            </a:r>
            <a:r>
              <a:rPr lang="en-US" sz="2400" dirty="0" smtClean="0">
                <a:latin typeface="Baskerville Old Face" pitchFamily="18" charset="0"/>
              </a:rPr>
              <a:t>pamphlets</a:t>
            </a:r>
          </a:p>
          <a:p>
            <a:pPr lvl="1" algn="just"/>
            <a:r>
              <a:rPr lang="en-US" sz="2400" dirty="0" smtClean="0">
                <a:latin typeface="Baskerville Old Face" pitchFamily="18" charset="0"/>
              </a:rPr>
              <a:t>The second </a:t>
            </a:r>
            <a:r>
              <a:rPr lang="en-US" sz="2400" dirty="0">
                <a:latin typeface="Baskerville Old Face" pitchFamily="18" charset="0"/>
              </a:rPr>
              <a:t>part </a:t>
            </a:r>
            <a:r>
              <a:rPr lang="en-US" sz="2400" dirty="0" smtClean="0">
                <a:latin typeface="Baskerville Old Face" pitchFamily="18" charset="0"/>
              </a:rPr>
              <a:t>may contain </a:t>
            </a:r>
            <a:r>
              <a:rPr lang="en-US" sz="2400" dirty="0">
                <a:latin typeface="Baskerville Old Face" pitchFamily="18" charset="0"/>
              </a:rPr>
              <a:t>the names of magazine and newspaper articles. </a:t>
            </a:r>
            <a:endParaRPr lang="en-US" sz="2400" dirty="0" smtClean="0">
              <a:latin typeface="Baskerville Old Face"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lgn="just"/>
            <a:r>
              <a:rPr lang="en-US" sz="2400" dirty="0">
                <a:latin typeface="Baskerville Old Face" pitchFamily="18" charset="0"/>
              </a:rPr>
              <a:t>The entries in bibliography should be made adopting the following order</a:t>
            </a:r>
            <a:r>
              <a:rPr lang="en-US" sz="2400" dirty="0" smtClean="0">
                <a:latin typeface="Baskerville Old Face" pitchFamily="18" charset="0"/>
              </a:rPr>
              <a:t>:</a:t>
            </a:r>
          </a:p>
          <a:p>
            <a:pPr algn="just"/>
            <a:endParaRPr lang="en-US" sz="2400" dirty="0" smtClean="0">
              <a:latin typeface="Baskerville Old Face" pitchFamily="18" charset="0"/>
            </a:endParaRPr>
          </a:p>
          <a:p>
            <a:pPr algn="just">
              <a:buNone/>
            </a:pPr>
            <a:r>
              <a:rPr lang="en-US" sz="2400" b="1" dirty="0">
                <a:latin typeface="Baskerville Old Face" pitchFamily="18" charset="0"/>
              </a:rPr>
              <a:t>For books and pamphlets the order may be as under</a:t>
            </a:r>
            <a:r>
              <a:rPr lang="en-US" sz="2400" b="1" dirty="0" smtClean="0">
                <a:latin typeface="Baskerville Old Face" pitchFamily="18" charset="0"/>
              </a:rPr>
              <a:t>:</a:t>
            </a:r>
          </a:p>
          <a:p>
            <a:pPr algn="just">
              <a:buNone/>
            </a:pPr>
            <a:r>
              <a:rPr lang="en-US" sz="2400" dirty="0" smtClean="0">
                <a:latin typeface="Baskerville Old Face" pitchFamily="18" charset="0"/>
              </a:rPr>
              <a:t>	1</a:t>
            </a:r>
            <a:r>
              <a:rPr lang="en-US" sz="2400" dirty="0">
                <a:latin typeface="Baskerville Old Face" pitchFamily="18" charset="0"/>
              </a:rPr>
              <a:t>. Name of author, last name first.</a:t>
            </a:r>
          </a:p>
          <a:p>
            <a:pPr algn="just">
              <a:buNone/>
            </a:pPr>
            <a:r>
              <a:rPr lang="en-US" sz="2400" dirty="0" smtClean="0">
                <a:latin typeface="Baskerville Old Face" pitchFamily="18" charset="0"/>
              </a:rPr>
              <a:t>	2</a:t>
            </a:r>
            <a:r>
              <a:rPr lang="en-US" sz="2400" dirty="0">
                <a:latin typeface="Baskerville Old Face" pitchFamily="18" charset="0"/>
              </a:rPr>
              <a:t>. Title, underlined to indicate italics.</a:t>
            </a:r>
          </a:p>
          <a:p>
            <a:pPr algn="just">
              <a:buNone/>
            </a:pPr>
            <a:r>
              <a:rPr lang="en-US" sz="2400" dirty="0" smtClean="0">
                <a:latin typeface="Baskerville Old Face" pitchFamily="18" charset="0"/>
              </a:rPr>
              <a:t>	3</a:t>
            </a:r>
            <a:r>
              <a:rPr lang="en-US" sz="2400" dirty="0">
                <a:latin typeface="Baskerville Old Face" pitchFamily="18" charset="0"/>
              </a:rPr>
              <a:t>. Place, publisher, and date of publication.</a:t>
            </a:r>
          </a:p>
          <a:p>
            <a:pPr algn="just">
              <a:buNone/>
            </a:pPr>
            <a:r>
              <a:rPr lang="en-US" sz="2400" dirty="0" smtClean="0">
                <a:latin typeface="Baskerville Old Face" pitchFamily="18" charset="0"/>
              </a:rPr>
              <a:t>	4</a:t>
            </a:r>
            <a:r>
              <a:rPr lang="en-US" sz="2400" dirty="0">
                <a:latin typeface="Baskerville Old Face" pitchFamily="18" charset="0"/>
              </a:rPr>
              <a:t>. Number of volumes</a:t>
            </a:r>
            <a:r>
              <a:rPr lang="en-US" sz="2400" dirty="0" smtClean="0">
                <a:latin typeface="Baskerville Old Face" pitchFamily="18" charset="0"/>
              </a:rPr>
              <a:t>.</a:t>
            </a:r>
          </a:p>
          <a:p>
            <a:pPr algn="just">
              <a:buNone/>
            </a:pPr>
            <a:r>
              <a:rPr lang="en-US" sz="2400" b="1" dirty="0">
                <a:latin typeface="Baskerville Old Face" pitchFamily="18" charset="0"/>
              </a:rPr>
              <a:t>Example</a:t>
            </a:r>
          </a:p>
          <a:p>
            <a:pPr algn="just">
              <a:buNone/>
            </a:pPr>
            <a:r>
              <a:rPr lang="en-US" sz="2400" dirty="0" smtClean="0">
                <a:latin typeface="Baskerville Old Face" pitchFamily="18" charset="0"/>
              </a:rPr>
              <a:t>	Kothari C.R</a:t>
            </a:r>
            <a:r>
              <a:rPr lang="en-US" sz="2400" dirty="0">
                <a:latin typeface="Baskerville Old Face" pitchFamily="18" charset="0"/>
              </a:rPr>
              <a:t>., Quantitative Techniques, New Delhi, </a:t>
            </a:r>
            <a:r>
              <a:rPr lang="en-US" sz="2400" dirty="0" err="1">
                <a:latin typeface="Baskerville Old Face" pitchFamily="18" charset="0"/>
              </a:rPr>
              <a:t>Vikas</a:t>
            </a:r>
            <a:r>
              <a:rPr lang="en-US" sz="2400" dirty="0">
                <a:latin typeface="Baskerville Old Face" pitchFamily="18" charset="0"/>
              </a:rPr>
              <a:t> Publishing House Pvt. Ltd., 1978.</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buNone/>
            </a:pPr>
            <a:r>
              <a:rPr lang="en-US" sz="2400" b="1" dirty="0">
                <a:latin typeface="Baskerville Old Face" pitchFamily="18" charset="0"/>
              </a:rPr>
              <a:t>For magazines and newspapers the order may be as under</a:t>
            </a:r>
            <a:r>
              <a:rPr lang="en-US" sz="2400" b="1" dirty="0" smtClean="0">
                <a:latin typeface="Baskerville Old Face" pitchFamily="18" charset="0"/>
              </a:rPr>
              <a:t>:</a:t>
            </a:r>
          </a:p>
          <a:p>
            <a:pPr>
              <a:buNone/>
            </a:pPr>
            <a:r>
              <a:rPr lang="en-US" sz="2400" dirty="0" smtClean="0">
                <a:latin typeface="Baskerville Old Face" pitchFamily="18" charset="0"/>
              </a:rPr>
              <a:t>	1</a:t>
            </a:r>
            <a:r>
              <a:rPr lang="en-US" sz="2400" dirty="0">
                <a:latin typeface="Baskerville Old Face" pitchFamily="18" charset="0"/>
              </a:rPr>
              <a:t>. Name of the author, last name first.</a:t>
            </a:r>
          </a:p>
          <a:p>
            <a:pPr>
              <a:buNone/>
            </a:pPr>
            <a:r>
              <a:rPr lang="en-US" sz="2400" dirty="0" smtClean="0">
                <a:latin typeface="Baskerville Old Face" pitchFamily="18" charset="0"/>
              </a:rPr>
              <a:t>	2</a:t>
            </a:r>
            <a:r>
              <a:rPr lang="en-US" sz="2400" dirty="0">
                <a:latin typeface="Baskerville Old Face" pitchFamily="18" charset="0"/>
              </a:rPr>
              <a:t>. Title of article, in quotation marks.</a:t>
            </a:r>
          </a:p>
          <a:p>
            <a:pPr>
              <a:buNone/>
            </a:pPr>
            <a:r>
              <a:rPr lang="en-US" sz="2400" dirty="0" smtClean="0">
                <a:latin typeface="Baskerville Old Face" pitchFamily="18" charset="0"/>
              </a:rPr>
              <a:t>	3</a:t>
            </a:r>
            <a:r>
              <a:rPr lang="en-US" sz="2400" dirty="0">
                <a:latin typeface="Baskerville Old Face" pitchFamily="18" charset="0"/>
              </a:rPr>
              <a:t>. Name of periodical, underlined to indicate italics.</a:t>
            </a:r>
          </a:p>
          <a:p>
            <a:pPr>
              <a:buNone/>
            </a:pPr>
            <a:r>
              <a:rPr lang="en-US" sz="2400" dirty="0" smtClean="0">
                <a:latin typeface="Baskerville Old Face" pitchFamily="18" charset="0"/>
              </a:rPr>
              <a:t>	4</a:t>
            </a:r>
            <a:r>
              <a:rPr lang="en-US" sz="2400" dirty="0">
                <a:latin typeface="Baskerville Old Face" pitchFamily="18" charset="0"/>
              </a:rPr>
              <a:t>. The volume or volume and number.</a:t>
            </a:r>
          </a:p>
          <a:p>
            <a:pPr>
              <a:buNone/>
            </a:pPr>
            <a:r>
              <a:rPr lang="en-US" sz="2400" dirty="0" smtClean="0">
                <a:latin typeface="Baskerville Old Face" pitchFamily="18" charset="0"/>
              </a:rPr>
              <a:t>	5</a:t>
            </a:r>
            <a:r>
              <a:rPr lang="en-US" sz="2400" dirty="0">
                <a:latin typeface="Baskerville Old Face" pitchFamily="18" charset="0"/>
              </a:rPr>
              <a:t>. The date of the issue.</a:t>
            </a:r>
          </a:p>
          <a:p>
            <a:pPr>
              <a:buNone/>
            </a:pPr>
            <a:r>
              <a:rPr lang="en-US" sz="2400" dirty="0" smtClean="0">
                <a:latin typeface="Baskerville Old Face" pitchFamily="18" charset="0"/>
              </a:rPr>
              <a:t>	6</a:t>
            </a:r>
            <a:r>
              <a:rPr lang="en-US" sz="2400" dirty="0">
                <a:latin typeface="Baskerville Old Face" pitchFamily="18" charset="0"/>
              </a:rPr>
              <a:t>. The pagination</a:t>
            </a:r>
            <a:r>
              <a:rPr lang="en-US" sz="2400" dirty="0" smtClean="0">
                <a:latin typeface="Baskerville Old Face" pitchFamily="18" charset="0"/>
              </a:rPr>
              <a:t>.</a:t>
            </a:r>
          </a:p>
          <a:p>
            <a:pPr>
              <a:buNone/>
            </a:pPr>
            <a:r>
              <a:rPr lang="en-US" sz="2400" b="1" dirty="0">
                <a:latin typeface="Baskerville Old Face" pitchFamily="18" charset="0"/>
              </a:rPr>
              <a:t>Example</a:t>
            </a:r>
          </a:p>
          <a:p>
            <a:pPr>
              <a:buNone/>
            </a:pPr>
            <a:r>
              <a:rPr lang="en-US" sz="2400" dirty="0" smtClean="0">
                <a:latin typeface="Baskerville Old Face" pitchFamily="18" charset="0"/>
              </a:rPr>
              <a:t>	Robert </a:t>
            </a:r>
            <a:r>
              <a:rPr lang="en-US" sz="2400" dirty="0">
                <a:latin typeface="Baskerville Old Face" pitchFamily="18" charset="0"/>
              </a:rPr>
              <a:t>V. </a:t>
            </a:r>
            <a:r>
              <a:rPr lang="en-US" sz="2400" dirty="0" err="1">
                <a:latin typeface="Baskerville Old Face" pitchFamily="18" charset="0"/>
              </a:rPr>
              <a:t>Roosa</a:t>
            </a:r>
            <a:r>
              <a:rPr lang="en-US" sz="2400" dirty="0">
                <a:latin typeface="Baskerville Old Face" pitchFamily="18" charset="0"/>
              </a:rPr>
              <a:t>, “Coping with Short-term International Money Flows”, The Banker, </a:t>
            </a:r>
            <a:r>
              <a:rPr lang="en-US" sz="2400" dirty="0" smtClean="0">
                <a:latin typeface="Baskerville Old Face" pitchFamily="18" charset="0"/>
              </a:rPr>
              <a:t>London, September</a:t>
            </a:r>
            <a:r>
              <a:rPr lang="en-US" sz="2400" dirty="0">
                <a:latin typeface="Baskerville Old Face" pitchFamily="18" charset="0"/>
              </a:rPr>
              <a:t>, 1971, p. 995.</a:t>
            </a:r>
            <a:endParaRPr lang="en-US" sz="2400" b="1" dirty="0">
              <a:latin typeface="Baskerville Old Face"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4000" i="1" dirty="0" smtClean="0">
                <a:latin typeface="Baskerville Old Face" pitchFamily="18" charset="0"/>
              </a:rPr>
              <a:t>f) </a:t>
            </a:r>
            <a:r>
              <a:rPr lang="en-US" sz="4000" i="1" dirty="0">
                <a:latin typeface="Baskerville Old Face" pitchFamily="18" charset="0"/>
              </a:rPr>
              <a:t>Writing the final draft:</a:t>
            </a:r>
          </a:p>
        </p:txBody>
      </p:sp>
      <p:sp>
        <p:nvSpPr>
          <p:cNvPr id="3" name="Content Placeholder 2"/>
          <p:cNvSpPr>
            <a:spLocks noGrp="1"/>
          </p:cNvSpPr>
          <p:nvPr>
            <p:ph idx="1"/>
          </p:nvPr>
        </p:nvSpPr>
        <p:spPr>
          <a:xfrm>
            <a:off x="457200" y="1447800"/>
            <a:ext cx="8229600" cy="4678363"/>
          </a:xfrm>
        </p:spPr>
        <p:txBody>
          <a:bodyPr>
            <a:noAutofit/>
          </a:bodyPr>
          <a:lstStyle/>
          <a:p>
            <a:pPr algn="just"/>
            <a:r>
              <a:rPr lang="en-US" sz="2400" dirty="0">
                <a:latin typeface="Baskerville Old Face" pitchFamily="18" charset="0"/>
              </a:rPr>
              <a:t>The final draft should </a:t>
            </a:r>
            <a:r>
              <a:rPr lang="en-US" sz="2400" dirty="0" smtClean="0">
                <a:latin typeface="Baskerville Old Face" pitchFamily="18" charset="0"/>
              </a:rPr>
              <a:t>be</a:t>
            </a:r>
          </a:p>
          <a:p>
            <a:pPr lvl="1" algn="just"/>
            <a:r>
              <a:rPr lang="en-US" sz="2200" dirty="0" smtClean="0">
                <a:latin typeface="Baskerville Old Face" pitchFamily="18" charset="0"/>
              </a:rPr>
              <a:t>Written in </a:t>
            </a:r>
            <a:r>
              <a:rPr lang="en-US" sz="2200" dirty="0">
                <a:latin typeface="Baskerville Old Face" pitchFamily="18" charset="0"/>
              </a:rPr>
              <a:t>a </a:t>
            </a:r>
            <a:r>
              <a:rPr lang="en-US" sz="2200" dirty="0" smtClean="0">
                <a:latin typeface="Baskerville Old Face" pitchFamily="18" charset="0"/>
              </a:rPr>
              <a:t>concise and </a:t>
            </a:r>
            <a:r>
              <a:rPr lang="en-US" sz="2200" dirty="0">
                <a:latin typeface="Baskerville Old Face" pitchFamily="18" charset="0"/>
              </a:rPr>
              <a:t>objective style </a:t>
            </a:r>
          </a:p>
          <a:p>
            <a:pPr lvl="1" algn="just"/>
            <a:r>
              <a:rPr lang="en-US" sz="2200" dirty="0">
                <a:latin typeface="Baskerville Old Face" pitchFamily="18" charset="0"/>
              </a:rPr>
              <a:t> </a:t>
            </a:r>
            <a:r>
              <a:rPr lang="en-US" sz="2200" dirty="0" smtClean="0">
                <a:latin typeface="Baskerville Old Face" pitchFamily="18" charset="0"/>
              </a:rPr>
              <a:t>In simple language</a:t>
            </a:r>
          </a:p>
          <a:p>
            <a:pPr lvl="1" algn="just"/>
            <a:r>
              <a:rPr lang="en-US" sz="2200" dirty="0" smtClean="0">
                <a:latin typeface="Baskerville Old Face" pitchFamily="18" charset="0"/>
              </a:rPr>
              <a:t>Avoid vague </a:t>
            </a:r>
            <a:r>
              <a:rPr lang="en-US" sz="2200" dirty="0">
                <a:latin typeface="Baskerville Old Face" pitchFamily="18" charset="0"/>
              </a:rPr>
              <a:t>expressions such as “it seems”, “</a:t>
            </a:r>
            <a:r>
              <a:rPr lang="en-US" sz="2200" dirty="0" smtClean="0">
                <a:latin typeface="Baskerville Old Face" pitchFamily="18" charset="0"/>
              </a:rPr>
              <a:t>there may </a:t>
            </a:r>
            <a:r>
              <a:rPr lang="en-US" sz="2200" dirty="0">
                <a:latin typeface="Baskerville Old Face" pitchFamily="18" charset="0"/>
              </a:rPr>
              <a:t>be”, and the like ones. </a:t>
            </a:r>
            <a:endParaRPr lang="en-US" sz="2200" dirty="0" smtClean="0">
              <a:latin typeface="Baskerville Old Face" pitchFamily="18" charset="0"/>
            </a:endParaRPr>
          </a:p>
          <a:p>
            <a:pPr algn="just"/>
            <a:r>
              <a:rPr lang="en-US" sz="2400" dirty="0">
                <a:latin typeface="Baskerville Old Face" pitchFamily="18" charset="0"/>
              </a:rPr>
              <a:t>R</a:t>
            </a:r>
            <a:r>
              <a:rPr lang="en-US" sz="2400" dirty="0" smtClean="0">
                <a:latin typeface="Baskerville Old Face" pitchFamily="18" charset="0"/>
              </a:rPr>
              <a:t>esearcher </a:t>
            </a:r>
            <a:r>
              <a:rPr lang="en-US" sz="2400" dirty="0">
                <a:latin typeface="Baskerville Old Face" pitchFamily="18" charset="0"/>
              </a:rPr>
              <a:t>must avoid abstract </a:t>
            </a:r>
            <a:r>
              <a:rPr lang="en-US" sz="2400" dirty="0" smtClean="0">
                <a:latin typeface="Baskerville Old Face" pitchFamily="18" charset="0"/>
              </a:rPr>
              <a:t>terminology and </a:t>
            </a:r>
            <a:r>
              <a:rPr lang="en-US" sz="2400" dirty="0">
                <a:latin typeface="Baskerville Old Face" pitchFamily="18" charset="0"/>
              </a:rPr>
              <a:t>technical jargon</a:t>
            </a:r>
            <a:r>
              <a:rPr lang="en-US" sz="2400" dirty="0" smtClean="0">
                <a:latin typeface="Baskerville Old Face" pitchFamily="18" charset="0"/>
              </a:rPr>
              <a:t>.</a:t>
            </a:r>
          </a:p>
          <a:p>
            <a:pPr algn="just"/>
            <a:r>
              <a:rPr lang="en-US" sz="2400" dirty="0" smtClean="0">
                <a:latin typeface="Baskerville Old Face" pitchFamily="18" charset="0"/>
              </a:rPr>
              <a:t>Illustrations </a:t>
            </a:r>
            <a:r>
              <a:rPr lang="en-US" sz="2400" dirty="0">
                <a:latin typeface="Baskerville Old Face" pitchFamily="18" charset="0"/>
              </a:rPr>
              <a:t>and examples based on common experiences must be </a:t>
            </a:r>
            <a:r>
              <a:rPr lang="en-US" sz="2400" dirty="0" smtClean="0">
                <a:latin typeface="Baskerville Old Face" pitchFamily="18" charset="0"/>
              </a:rPr>
              <a:t>incorporated in </a:t>
            </a:r>
            <a:r>
              <a:rPr lang="en-US" sz="2400" dirty="0">
                <a:latin typeface="Baskerville Old Face" pitchFamily="18" charset="0"/>
              </a:rPr>
              <a:t>the final draft as they </a:t>
            </a:r>
            <a:r>
              <a:rPr lang="en-US" sz="2400" dirty="0" smtClean="0">
                <a:latin typeface="Baskerville Old Face" pitchFamily="18" charset="0"/>
              </a:rPr>
              <a:t>are most </a:t>
            </a:r>
            <a:r>
              <a:rPr lang="en-US" sz="2400" dirty="0">
                <a:latin typeface="Baskerville Old Face" pitchFamily="18" charset="0"/>
              </a:rPr>
              <a:t>effective in communicating the research findings </a:t>
            </a:r>
            <a:r>
              <a:rPr lang="en-US" sz="2400" dirty="0" smtClean="0">
                <a:latin typeface="Baskerville Old Face" pitchFamily="18" charset="0"/>
              </a:rPr>
              <a:t>to others</a:t>
            </a:r>
            <a:r>
              <a:rPr lang="en-US" sz="2400" dirty="0">
                <a:latin typeface="Baskerville Old Face" pitchFamily="18" charset="0"/>
              </a:rPr>
              <a:t>. </a:t>
            </a:r>
            <a:endParaRPr lang="en-US" sz="2400" dirty="0" smtClean="0">
              <a:latin typeface="Baskerville Old Face"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Contnd</a:t>
            </a:r>
            <a:r>
              <a:rPr lang="en-US" dirty="0" smtClean="0"/>
              <a:t>..</a:t>
            </a:r>
            <a:endParaRPr lang="en-US" dirty="0"/>
          </a:p>
        </p:txBody>
      </p:sp>
      <p:sp>
        <p:nvSpPr>
          <p:cNvPr id="3" name="Content Placeholder 2"/>
          <p:cNvSpPr>
            <a:spLocks noGrp="1"/>
          </p:cNvSpPr>
          <p:nvPr>
            <p:ph idx="1"/>
          </p:nvPr>
        </p:nvSpPr>
        <p:spPr>
          <a:xfrm>
            <a:off x="457200" y="1600200"/>
            <a:ext cx="8001000" cy="4873752"/>
          </a:xfrm>
        </p:spPr>
        <p:txBody>
          <a:bodyPr>
            <a:normAutofit/>
          </a:bodyPr>
          <a:lstStyle/>
          <a:p>
            <a:pPr algn="just"/>
            <a:r>
              <a:rPr lang="en-US" sz="2400" dirty="0" smtClean="0">
                <a:latin typeface="Baskerville Old Face" pitchFamily="18" charset="0"/>
              </a:rPr>
              <a:t>A research report should not be dull, but must enthuse people and maintain interest and must show originality. </a:t>
            </a:r>
          </a:p>
          <a:p>
            <a:pPr algn="just"/>
            <a:r>
              <a:rPr lang="en-US" sz="2400" dirty="0">
                <a:latin typeface="Baskerville Old Face" pitchFamily="18" charset="0"/>
              </a:rPr>
              <a:t>E</a:t>
            </a:r>
            <a:r>
              <a:rPr lang="en-US" sz="2400" dirty="0" smtClean="0">
                <a:latin typeface="Baskerville Old Face" pitchFamily="18" charset="0"/>
              </a:rPr>
              <a:t>very report should be:</a:t>
            </a:r>
          </a:p>
          <a:p>
            <a:pPr lvl="1" algn="just"/>
            <a:r>
              <a:rPr lang="en-US" sz="2400" dirty="0">
                <a:latin typeface="Baskerville Old Face" pitchFamily="18" charset="0"/>
              </a:rPr>
              <a:t>A</a:t>
            </a:r>
            <a:r>
              <a:rPr lang="en-US" sz="2400" dirty="0" smtClean="0">
                <a:latin typeface="Baskerville Old Face" pitchFamily="18" charset="0"/>
              </a:rPr>
              <a:t>n attempt to solve some intellectual problem </a:t>
            </a:r>
            <a:endParaRPr lang="en-US" sz="2400" dirty="0">
              <a:latin typeface="Baskerville Old Face" pitchFamily="18" charset="0"/>
            </a:endParaRPr>
          </a:p>
          <a:p>
            <a:pPr lvl="1" algn="just"/>
            <a:r>
              <a:rPr lang="en-US" sz="2400" dirty="0">
                <a:latin typeface="Baskerville Old Face" pitchFamily="18" charset="0"/>
              </a:rPr>
              <a:t>M</a:t>
            </a:r>
            <a:r>
              <a:rPr lang="en-US" sz="2400" dirty="0" smtClean="0">
                <a:latin typeface="Baskerville Old Face" pitchFamily="18" charset="0"/>
              </a:rPr>
              <a:t>ust contribute to the solution of a problem </a:t>
            </a:r>
          </a:p>
          <a:p>
            <a:pPr lvl="1" algn="just"/>
            <a:r>
              <a:rPr lang="en-US" sz="2400" dirty="0">
                <a:latin typeface="Baskerville Old Face" pitchFamily="18" charset="0"/>
              </a:rPr>
              <a:t>M</a:t>
            </a:r>
            <a:r>
              <a:rPr lang="en-US" sz="2400" dirty="0" smtClean="0">
                <a:latin typeface="Baskerville Old Face" pitchFamily="18" charset="0"/>
              </a:rPr>
              <a:t>ust add to the knowledge of both the researcher and the reader.</a:t>
            </a:r>
          </a:p>
          <a:p>
            <a:pPr algn="just"/>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sz="2800" dirty="0" smtClean="0">
                <a:latin typeface="Times New Roman" pitchFamily="18" charset="0"/>
                <a:cs typeface="Times New Roman" pitchFamily="18" charset="0"/>
              </a:rPr>
              <a:t>(iii) </a:t>
            </a:r>
            <a:r>
              <a:rPr lang="en-US" sz="2400" dirty="0" smtClean="0">
                <a:latin typeface="Times New Roman" pitchFamily="18" charset="0"/>
                <a:cs typeface="Times New Roman" pitchFamily="18" charset="0"/>
              </a:rPr>
              <a:t>Researcher can better appreciate only through interpretation why his findings are what they are and can make others to understand the real significance of his research findings.</a:t>
            </a:r>
          </a:p>
          <a:p>
            <a:pPr algn="just">
              <a:buNone/>
            </a:pPr>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(iv) The interpretation of the findings of exploratory research study often results into </a:t>
            </a:r>
          </a:p>
          <a:p>
            <a:pPr lvl="1" algn="just"/>
            <a:r>
              <a:rPr lang="en-US" sz="2400" dirty="0" smtClean="0">
                <a:latin typeface="Times New Roman" pitchFamily="18" charset="0"/>
                <a:cs typeface="Times New Roman" pitchFamily="18" charset="0"/>
              </a:rPr>
              <a:t>hypotheses for experimental research and as such interpretation is involved in the transition from </a:t>
            </a:r>
            <a:r>
              <a:rPr lang="en-US" sz="2400" b="1" dirty="0" smtClean="0">
                <a:solidFill>
                  <a:srgbClr val="0070C0"/>
                </a:solidFill>
                <a:latin typeface="Times New Roman" pitchFamily="18" charset="0"/>
                <a:cs typeface="Times New Roman" pitchFamily="18" charset="0"/>
              </a:rPr>
              <a:t>exploratory to experimental research. </a:t>
            </a:r>
          </a:p>
          <a:p>
            <a:pPr>
              <a:buNone/>
            </a:pPr>
            <a:endParaRPr lang="en-US" dirty="0"/>
          </a:p>
        </p:txBody>
      </p:sp>
      <p:sp>
        <p:nvSpPr>
          <p:cNvPr id="3" name="Title 2"/>
          <p:cNvSpPr>
            <a:spLocks noGrp="1"/>
          </p:cNvSpPr>
          <p:nvPr>
            <p:ph type="title"/>
          </p:nvPr>
        </p:nvSpPr>
        <p:spPr/>
        <p:txBody>
          <a:bodyPr>
            <a:normAutofit/>
          </a:bodyPr>
          <a:lstStyle/>
          <a:p>
            <a:pPr algn="ctr"/>
            <a:r>
              <a:rPr lang="en-US" sz="4000" dirty="0" smtClean="0">
                <a:effectLst/>
                <a:latin typeface="Times New Roman" pitchFamily="18" charset="0"/>
                <a:cs typeface="Times New Roman" pitchFamily="18" charset="0"/>
              </a:rPr>
              <a:t>WHY INTERPRETATION?</a:t>
            </a:r>
            <a:endParaRPr lang="en-US" sz="40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Baskerville Old Face" pitchFamily="18" charset="0"/>
                <a:cs typeface="Times New Roman" pitchFamily="18" charset="0"/>
              </a:rPr>
              <a:t>ORAL PRESENTATION</a:t>
            </a:r>
            <a:endParaRPr lang="en-US" b="1" dirty="0">
              <a:latin typeface="Baskerville Old Face" pitchFamily="18" charset="0"/>
              <a:cs typeface="Times New Roman" pitchFamily="18" charset="0"/>
            </a:endParaRPr>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562600"/>
          </a:xfrm>
        </p:spPr>
        <p:txBody>
          <a:bodyPr>
            <a:noAutofit/>
          </a:bodyPr>
          <a:lstStyle/>
          <a:p>
            <a:pPr algn="just"/>
            <a:r>
              <a:rPr lang="en-US" sz="2400" dirty="0">
                <a:latin typeface="Baskerville Old Face" pitchFamily="18" charset="0"/>
              </a:rPr>
              <a:t>O</a:t>
            </a:r>
            <a:r>
              <a:rPr lang="en-US" sz="2400" dirty="0" smtClean="0">
                <a:latin typeface="Baskerville Old Face" pitchFamily="18" charset="0"/>
              </a:rPr>
              <a:t>ral </a:t>
            </a:r>
            <a:r>
              <a:rPr lang="en-US" sz="2400" dirty="0">
                <a:latin typeface="Baskerville Old Face" pitchFamily="18" charset="0"/>
              </a:rPr>
              <a:t>presentation of the results of the study is </a:t>
            </a:r>
            <a:r>
              <a:rPr lang="en-US" sz="2400" dirty="0" smtClean="0">
                <a:latin typeface="Baskerville Old Face" pitchFamily="18" charset="0"/>
              </a:rPr>
              <a:t>effective</a:t>
            </a:r>
            <a:r>
              <a:rPr lang="en-US" sz="2400" dirty="0">
                <a:latin typeface="Baskerville Old Face" pitchFamily="18" charset="0"/>
              </a:rPr>
              <a:t>, particularly in </a:t>
            </a:r>
            <a:r>
              <a:rPr lang="en-US" sz="2400" dirty="0" smtClean="0">
                <a:latin typeface="Baskerville Old Face" pitchFamily="18" charset="0"/>
              </a:rPr>
              <a:t>cases where </a:t>
            </a:r>
            <a:r>
              <a:rPr lang="en-US" sz="2400" dirty="0">
                <a:solidFill>
                  <a:srgbClr val="00B050"/>
                </a:solidFill>
                <a:latin typeface="Baskerville Old Face" pitchFamily="18" charset="0"/>
              </a:rPr>
              <a:t>policy recommendations are indicated by project results. </a:t>
            </a:r>
            <a:endParaRPr lang="en-US" sz="2400" dirty="0" smtClean="0">
              <a:solidFill>
                <a:srgbClr val="00B050"/>
              </a:solidFill>
              <a:latin typeface="Baskerville Old Face" pitchFamily="18" charset="0"/>
            </a:endParaRPr>
          </a:p>
          <a:p>
            <a:pPr algn="just"/>
            <a:r>
              <a:rPr lang="en-US" sz="2400" dirty="0" smtClean="0">
                <a:latin typeface="Baskerville Old Face" pitchFamily="18" charset="0"/>
              </a:rPr>
              <a:t>The </a:t>
            </a:r>
            <a:r>
              <a:rPr lang="en-US" sz="2400" dirty="0">
                <a:solidFill>
                  <a:srgbClr val="FF0000"/>
                </a:solidFill>
                <a:latin typeface="Baskerville Old Face" pitchFamily="18" charset="0"/>
              </a:rPr>
              <a:t>merit</a:t>
            </a:r>
            <a:r>
              <a:rPr lang="en-US" sz="2400" dirty="0">
                <a:latin typeface="Baskerville Old Face" pitchFamily="18" charset="0"/>
              </a:rPr>
              <a:t> of this approach </a:t>
            </a:r>
            <a:r>
              <a:rPr lang="en-US" sz="2400" dirty="0" smtClean="0">
                <a:latin typeface="Baskerville Old Face" pitchFamily="18" charset="0"/>
              </a:rPr>
              <a:t>--- it </a:t>
            </a:r>
            <a:r>
              <a:rPr lang="en-US" sz="2400" dirty="0">
                <a:latin typeface="Baskerville Old Face" pitchFamily="18" charset="0"/>
              </a:rPr>
              <a:t>provides an opportunity for give-and-take decisions which generally lead to a </a:t>
            </a:r>
            <a:r>
              <a:rPr lang="en-US" sz="2400" dirty="0" smtClean="0">
                <a:latin typeface="Baskerville Old Face" pitchFamily="18" charset="0"/>
              </a:rPr>
              <a:t>better understanding </a:t>
            </a:r>
            <a:r>
              <a:rPr lang="en-US" sz="2400" dirty="0">
                <a:latin typeface="Baskerville Old Face" pitchFamily="18" charset="0"/>
              </a:rPr>
              <a:t>of the findings and their implications. </a:t>
            </a:r>
            <a:endParaRPr lang="en-US" sz="2400" dirty="0" smtClean="0">
              <a:latin typeface="Baskerville Old Face" pitchFamily="18" charset="0"/>
            </a:endParaRPr>
          </a:p>
          <a:p>
            <a:pPr algn="just"/>
            <a:r>
              <a:rPr lang="en-US" sz="2400" dirty="0">
                <a:latin typeface="Baskerville Old Face" pitchFamily="18" charset="0"/>
              </a:rPr>
              <a:t>T</a:t>
            </a:r>
            <a:r>
              <a:rPr lang="en-US" sz="2400" dirty="0" smtClean="0">
                <a:latin typeface="Baskerville Old Face" pitchFamily="18" charset="0"/>
              </a:rPr>
              <a:t>he </a:t>
            </a:r>
            <a:r>
              <a:rPr lang="en-US" sz="2400" dirty="0" smtClean="0">
                <a:solidFill>
                  <a:srgbClr val="FF0000"/>
                </a:solidFill>
                <a:latin typeface="Baskerville Old Face" pitchFamily="18" charset="0"/>
              </a:rPr>
              <a:t>demerit </a:t>
            </a:r>
            <a:r>
              <a:rPr lang="en-US" sz="2400" dirty="0" smtClean="0">
                <a:latin typeface="Baskerville Old Face" pitchFamily="18" charset="0"/>
              </a:rPr>
              <a:t>--- the </a:t>
            </a:r>
            <a:r>
              <a:rPr lang="en-US" sz="2400" dirty="0">
                <a:latin typeface="Baskerville Old Face" pitchFamily="18" charset="0"/>
              </a:rPr>
              <a:t>lack of any permanent record concerning the research details and it may be just possible </a:t>
            </a:r>
            <a:r>
              <a:rPr lang="en-US" sz="2400" dirty="0" smtClean="0">
                <a:latin typeface="Baskerville Old Face" pitchFamily="18" charset="0"/>
              </a:rPr>
              <a:t>that the </a:t>
            </a:r>
            <a:r>
              <a:rPr lang="en-US" sz="2400" dirty="0">
                <a:latin typeface="Baskerville Old Face" pitchFamily="18" charset="0"/>
              </a:rPr>
              <a:t>findings may fade away from people’s memory even before an action is taken. </a:t>
            </a:r>
            <a:endParaRPr lang="en-US" sz="2400" dirty="0" smtClean="0">
              <a:latin typeface="Baskerville Old Face" pitchFamily="18" charset="0"/>
            </a:endParaRPr>
          </a:p>
          <a:p>
            <a:pPr algn="just"/>
            <a:r>
              <a:rPr lang="en-US" sz="2400" dirty="0" smtClean="0">
                <a:solidFill>
                  <a:srgbClr val="FF0000"/>
                </a:solidFill>
                <a:latin typeface="Baskerville Old Face" pitchFamily="18" charset="0"/>
              </a:rPr>
              <a:t>Solution </a:t>
            </a:r>
            <a:r>
              <a:rPr lang="en-US" sz="2400" dirty="0" smtClean="0">
                <a:latin typeface="Baskerville Old Face" pitchFamily="18" charset="0"/>
              </a:rPr>
              <a:t>--- a </a:t>
            </a:r>
            <a:r>
              <a:rPr lang="en-US" sz="2400" dirty="0">
                <a:latin typeface="Baskerville Old Face" pitchFamily="18" charset="0"/>
              </a:rPr>
              <a:t>written report may be circulated before the oral presentation and </a:t>
            </a:r>
            <a:r>
              <a:rPr lang="en-US" sz="2400" dirty="0" smtClean="0">
                <a:latin typeface="Baskerville Old Face" pitchFamily="18" charset="0"/>
              </a:rPr>
              <a:t>referred to </a:t>
            </a:r>
            <a:r>
              <a:rPr lang="en-US" sz="2400" dirty="0">
                <a:latin typeface="Baskerville Old Face" pitchFamily="18" charset="0"/>
              </a:rPr>
              <a:t>frequently during the discussion.</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2400" dirty="0">
                <a:latin typeface="Baskerville Old Face" pitchFamily="18" charset="0"/>
              </a:rPr>
              <a:t>Oral presentation is effective </a:t>
            </a:r>
            <a:r>
              <a:rPr lang="en-US" sz="2400" dirty="0">
                <a:solidFill>
                  <a:srgbClr val="00B050"/>
                </a:solidFill>
                <a:latin typeface="Baskerville Old Face" pitchFamily="18" charset="0"/>
              </a:rPr>
              <a:t>when supplemented by </a:t>
            </a:r>
            <a:r>
              <a:rPr lang="en-US" sz="2400" dirty="0" smtClean="0">
                <a:solidFill>
                  <a:srgbClr val="00B050"/>
                </a:solidFill>
                <a:latin typeface="Baskerville Old Face" pitchFamily="18" charset="0"/>
              </a:rPr>
              <a:t>various visual </a:t>
            </a:r>
            <a:r>
              <a:rPr lang="en-US" sz="2400" dirty="0">
                <a:solidFill>
                  <a:srgbClr val="00B050"/>
                </a:solidFill>
                <a:latin typeface="Baskerville Old Face" pitchFamily="18" charset="0"/>
              </a:rPr>
              <a:t>devices. </a:t>
            </a:r>
            <a:endParaRPr lang="en-US" sz="2400" dirty="0" smtClean="0">
              <a:solidFill>
                <a:srgbClr val="00B050"/>
              </a:solidFill>
              <a:latin typeface="Baskerville Old Face" pitchFamily="18" charset="0"/>
            </a:endParaRPr>
          </a:p>
          <a:p>
            <a:pPr algn="just"/>
            <a:r>
              <a:rPr lang="en-US" sz="2400" dirty="0" smtClean="0">
                <a:latin typeface="Baskerville Old Face" pitchFamily="18" charset="0"/>
              </a:rPr>
              <a:t>Use </a:t>
            </a:r>
            <a:r>
              <a:rPr lang="en-US" sz="2400" dirty="0">
                <a:latin typeface="Baskerville Old Face" pitchFamily="18" charset="0"/>
              </a:rPr>
              <a:t>of </a:t>
            </a:r>
            <a:r>
              <a:rPr lang="en-US" sz="2400" dirty="0">
                <a:solidFill>
                  <a:srgbClr val="FF0000"/>
                </a:solidFill>
                <a:latin typeface="Baskerville Old Face" pitchFamily="18" charset="0"/>
              </a:rPr>
              <a:t>slides, wall charts and blackboards </a:t>
            </a:r>
            <a:r>
              <a:rPr lang="en-US" sz="2400" dirty="0">
                <a:latin typeface="Baskerville Old Face" pitchFamily="18" charset="0"/>
              </a:rPr>
              <a:t>is quite helpful in contributing to clarity </a:t>
            </a:r>
            <a:r>
              <a:rPr lang="en-US" sz="2400" dirty="0" smtClean="0">
                <a:latin typeface="Baskerville Old Face" pitchFamily="18" charset="0"/>
              </a:rPr>
              <a:t>and in </a:t>
            </a:r>
            <a:r>
              <a:rPr lang="en-US" sz="2400" dirty="0">
                <a:latin typeface="Baskerville Old Face" pitchFamily="18" charset="0"/>
              </a:rPr>
              <a:t>reducing the </a:t>
            </a:r>
            <a:r>
              <a:rPr lang="en-US" sz="2400" dirty="0" smtClean="0">
                <a:latin typeface="Baskerville Old Face" pitchFamily="18" charset="0"/>
              </a:rPr>
              <a:t>boredom. </a:t>
            </a:r>
          </a:p>
          <a:p>
            <a:pPr algn="just"/>
            <a:r>
              <a:rPr lang="en-US" sz="2400" dirty="0" smtClean="0">
                <a:latin typeface="Baskerville Old Face" pitchFamily="18" charset="0"/>
              </a:rPr>
              <a:t>Distributing </a:t>
            </a:r>
            <a:r>
              <a:rPr lang="en-US" sz="2400" dirty="0">
                <a:solidFill>
                  <a:srgbClr val="FF0000"/>
                </a:solidFill>
                <a:latin typeface="Baskerville Old Face" pitchFamily="18" charset="0"/>
              </a:rPr>
              <a:t>a board outline</a:t>
            </a:r>
            <a:r>
              <a:rPr lang="en-US" sz="2400" dirty="0">
                <a:latin typeface="Baskerville Old Face" pitchFamily="18" charset="0"/>
              </a:rPr>
              <a:t>, with a few important tables and </a:t>
            </a:r>
            <a:r>
              <a:rPr lang="en-US" sz="2400" dirty="0" smtClean="0">
                <a:latin typeface="Baskerville Old Face" pitchFamily="18" charset="0"/>
              </a:rPr>
              <a:t>charts concerning </a:t>
            </a:r>
            <a:r>
              <a:rPr lang="en-US" sz="2400" dirty="0">
                <a:latin typeface="Baskerville Old Face" pitchFamily="18" charset="0"/>
              </a:rPr>
              <a:t>the research results, makes the listeners attentive who have a ready outline on which </a:t>
            </a:r>
            <a:r>
              <a:rPr lang="en-US" sz="2400" dirty="0" smtClean="0">
                <a:latin typeface="Baskerville Old Face" pitchFamily="18" charset="0"/>
              </a:rPr>
              <a:t>to focus </a:t>
            </a:r>
            <a:r>
              <a:rPr lang="en-US" sz="2400" dirty="0">
                <a:latin typeface="Baskerville Old Face" pitchFamily="18" charset="0"/>
              </a:rPr>
              <a:t>their thinking. </a:t>
            </a:r>
            <a:endParaRPr lang="en-US" sz="2400" dirty="0" smtClean="0">
              <a:latin typeface="Baskerville Old Face" pitchFamily="18" charset="0"/>
            </a:endParaRPr>
          </a:p>
          <a:p>
            <a:pPr algn="just"/>
            <a:r>
              <a:rPr lang="en-US" sz="2400" dirty="0" smtClean="0">
                <a:latin typeface="Baskerville Old Face" pitchFamily="18" charset="0"/>
              </a:rPr>
              <a:t>This </a:t>
            </a:r>
            <a:r>
              <a:rPr lang="en-US" sz="2400" dirty="0">
                <a:latin typeface="Baskerville Old Face" pitchFamily="18" charset="0"/>
              </a:rPr>
              <a:t>very often happens in academic institutions where the researcher </a:t>
            </a:r>
            <a:r>
              <a:rPr lang="en-US" sz="2400" dirty="0" smtClean="0">
                <a:latin typeface="Baskerville Old Face" pitchFamily="18" charset="0"/>
              </a:rPr>
              <a:t>discusses his </a:t>
            </a:r>
            <a:r>
              <a:rPr lang="en-US" sz="2400" dirty="0">
                <a:latin typeface="Baskerville Old Face" pitchFamily="18" charset="0"/>
              </a:rPr>
              <a:t>research findings and policy implications with others either in a seminar or in a group discussion.</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2400" dirty="0">
                <a:latin typeface="Baskerville Old Face" pitchFamily="18" charset="0"/>
              </a:rPr>
              <a:t>U</a:t>
            </a:r>
            <a:r>
              <a:rPr lang="en-US" sz="2400" dirty="0" smtClean="0">
                <a:latin typeface="Baskerville Old Face" pitchFamily="18" charset="0"/>
              </a:rPr>
              <a:t>sual </a:t>
            </a:r>
            <a:r>
              <a:rPr lang="en-US" sz="2400" dirty="0">
                <a:latin typeface="Baskerville Old Face" pitchFamily="18" charset="0"/>
              </a:rPr>
              <a:t>practice </a:t>
            </a:r>
            <a:r>
              <a:rPr lang="en-US" sz="2400" dirty="0" smtClean="0">
                <a:latin typeface="Baskerville Old Face" pitchFamily="18" charset="0"/>
              </a:rPr>
              <a:t>for reporting research results </a:t>
            </a:r>
            <a:r>
              <a:rPr lang="en-US" sz="2400" dirty="0" smtClean="0">
                <a:solidFill>
                  <a:srgbClr val="FF0000"/>
                </a:solidFill>
                <a:latin typeface="Baskerville Old Face" pitchFamily="18" charset="0"/>
              </a:rPr>
              <a:t>in academic </a:t>
            </a:r>
            <a:r>
              <a:rPr lang="en-US" sz="2400" dirty="0">
                <a:solidFill>
                  <a:srgbClr val="FF0000"/>
                </a:solidFill>
                <a:latin typeface="Baskerville Old Face" pitchFamily="18" charset="0"/>
              </a:rPr>
              <a:t>institutions</a:t>
            </a:r>
            <a:r>
              <a:rPr lang="en-US" sz="2400" dirty="0">
                <a:latin typeface="Baskerville Old Face" pitchFamily="18" charset="0"/>
              </a:rPr>
              <a:t> particularly, is that of writing the Technical Report and then preparing </a:t>
            </a:r>
            <a:r>
              <a:rPr lang="en-US" sz="2400" dirty="0" smtClean="0">
                <a:latin typeface="Baskerville Old Face" pitchFamily="18" charset="0"/>
              </a:rPr>
              <a:t>several research </a:t>
            </a:r>
            <a:r>
              <a:rPr lang="en-US" sz="2400" dirty="0">
                <a:latin typeface="Baskerville Old Face" pitchFamily="18" charset="0"/>
              </a:rPr>
              <a:t>papers to be discussed at various forums in one form or the other. </a:t>
            </a:r>
            <a:endParaRPr lang="en-US" sz="2400" dirty="0" smtClean="0">
              <a:latin typeface="Baskerville Old Face" pitchFamily="18" charset="0"/>
            </a:endParaRPr>
          </a:p>
          <a:p>
            <a:pPr algn="just"/>
            <a:endParaRPr lang="en-US" sz="2400" dirty="0" smtClean="0">
              <a:latin typeface="Baskerville Old Face" pitchFamily="18" charset="0"/>
            </a:endParaRPr>
          </a:p>
          <a:p>
            <a:pPr algn="just"/>
            <a:r>
              <a:rPr lang="en-US" sz="2400" dirty="0" smtClean="0">
                <a:latin typeface="Baskerville Old Face" pitchFamily="18" charset="0"/>
              </a:rPr>
              <a:t>But </a:t>
            </a:r>
            <a:r>
              <a:rPr lang="en-US" sz="2400" dirty="0">
                <a:latin typeface="Baskerville Old Face" pitchFamily="18" charset="0"/>
              </a:rPr>
              <a:t>in </a:t>
            </a:r>
            <a:r>
              <a:rPr lang="en-US" sz="2400" dirty="0">
                <a:solidFill>
                  <a:srgbClr val="FF0000"/>
                </a:solidFill>
                <a:latin typeface="Baskerville Old Face" pitchFamily="18" charset="0"/>
              </a:rPr>
              <a:t>practical field </a:t>
            </a:r>
            <a:r>
              <a:rPr lang="en-US" sz="2400" dirty="0" smtClean="0">
                <a:latin typeface="Baskerville Old Face" pitchFamily="18" charset="0"/>
              </a:rPr>
              <a:t>and with problems having </a:t>
            </a:r>
            <a:r>
              <a:rPr lang="en-US" sz="2400" dirty="0">
                <a:latin typeface="Baskerville Old Face" pitchFamily="18" charset="0"/>
              </a:rPr>
              <a:t>policy implications, the technique followed is that of writing a popular report</a:t>
            </a:r>
            <a:r>
              <a:rPr lang="en-US" sz="2400" dirty="0" smtClean="0">
                <a:latin typeface="Baskerville Old Face" pitchFamily="18" charset="0"/>
              </a:rPr>
              <a:t>.</a:t>
            </a:r>
          </a:p>
          <a:p>
            <a:pPr algn="just"/>
            <a:endParaRPr lang="en-US" sz="2400" dirty="0">
              <a:latin typeface="Baskerville Old Face" pitchFamily="18" charset="0"/>
            </a:endParaRPr>
          </a:p>
          <a:p>
            <a:pPr algn="just"/>
            <a:r>
              <a:rPr lang="en-US" sz="2400" dirty="0">
                <a:latin typeface="Baskerville Old Face" pitchFamily="18" charset="0"/>
              </a:rPr>
              <a:t>Researches done on </a:t>
            </a:r>
            <a:r>
              <a:rPr lang="en-US" sz="2400" dirty="0">
                <a:solidFill>
                  <a:srgbClr val="FF0000"/>
                </a:solidFill>
                <a:latin typeface="Baskerville Old Face" pitchFamily="18" charset="0"/>
              </a:rPr>
              <a:t>governmental account or on behalf of some major public or private </a:t>
            </a:r>
            <a:r>
              <a:rPr lang="en-US" sz="2400" dirty="0" err="1" smtClean="0">
                <a:solidFill>
                  <a:srgbClr val="FF0000"/>
                </a:solidFill>
                <a:latin typeface="Baskerville Old Face" pitchFamily="18" charset="0"/>
              </a:rPr>
              <a:t>organisations</a:t>
            </a:r>
            <a:r>
              <a:rPr lang="en-US" sz="2400" dirty="0" smtClean="0">
                <a:solidFill>
                  <a:srgbClr val="FF0000"/>
                </a:solidFill>
                <a:latin typeface="Baskerville Old Face" pitchFamily="18" charset="0"/>
              </a:rPr>
              <a:t> </a:t>
            </a:r>
            <a:r>
              <a:rPr lang="en-US" sz="2400" dirty="0" smtClean="0">
                <a:latin typeface="Baskerville Old Face" pitchFamily="18" charset="0"/>
              </a:rPr>
              <a:t>are </a:t>
            </a:r>
            <a:r>
              <a:rPr lang="en-US" sz="2400" dirty="0">
                <a:latin typeface="Baskerville Old Face" pitchFamily="18" charset="0"/>
              </a:rPr>
              <a:t>usually presented in the form of technical reports.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TYPES OF REPORTS</a:t>
            </a:r>
            <a:endParaRPr lang="en-IN" dirty="0"/>
          </a:p>
        </p:txBody>
      </p:sp>
      <p:sp>
        <p:nvSpPr>
          <p:cNvPr id="3" name="Content Placeholder 2"/>
          <p:cNvSpPr>
            <a:spLocks noGrp="1"/>
          </p:cNvSpPr>
          <p:nvPr>
            <p:ph idx="1"/>
          </p:nvPr>
        </p:nvSpPr>
        <p:spPr/>
        <p:txBody>
          <a:bodyPr>
            <a:normAutofit/>
          </a:bodyPr>
          <a:lstStyle/>
          <a:p>
            <a:r>
              <a:rPr lang="en-IN" dirty="0" smtClean="0">
                <a:latin typeface="Times New Roman" pitchFamily="18" charset="0"/>
                <a:cs typeface="Times New Roman" pitchFamily="18" charset="0"/>
              </a:rPr>
              <a:t>Research reports vary greatly in length and type.</a:t>
            </a:r>
          </a:p>
          <a:p>
            <a:r>
              <a:rPr lang="en-IN" dirty="0" smtClean="0">
                <a:latin typeface="Times New Roman" pitchFamily="18" charset="0"/>
                <a:cs typeface="Times New Roman" pitchFamily="18" charset="0"/>
              </a:rPr>
              <a:t>The length and the form are largely dictated by the problems at hand. </a:t>
            </a:r>
          </a:p>
          <a:p>
            <a:r>
              <a:rPr lang="en-IN" dirty="0" smtClean="0">
                <a:latin typeface="Times New Roman" pitchFamily="18" charset="0"/>
                <a:cs typeface="Times New Roman" pitchFamily="18" charset="0"/>
              </a:rPr>
              <a:t>Business firms - letter form, just one or two pages in length.</a:t>
            </a:r>
          </a:p>
          <a:p>
            <a:r>
              <a:rPr lang="en-IN" dirty="0" smtClean="0">
                <a:latin typeface="Times New Roman" pitchFamily="18" charset="0"/>
                <a:cs typeface="Times New Roman" pitchFamily="18" charset="0"/>
              </a:rPr>
              <a:t>Banks, insurance organisations and financial institutions- short balance-sheet type of tabulation.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smtClean="0"/>
              <a:t>Mathematicians - algebraic notations.</a:t>
            </a:r>
          </a:p>
          <a:p>
            <a:r>
              <a:rPr lang="en-IN" dirty="0" smtClean="0"/>
              <a:t>Chemists - symbols and formulae.</a:t>
            </a:r>
          </a:p>
          <a:p>
            <a:r>
              <a:rPr lang="en-IN" dirty="0" smtClean="0"/>
              <a:t>Students of literature - long reports presenting the critical analysis of some writer or period or the like with a liberal use of quotations from the works of the author under discussion. </a:t>
            </a:r>
          </a:p>
          <a:p>
            <a:r>
              <a:rPr lang="en-IN" dirty="0" smtClean="0"/>
              <a:t>Clinical psychologists and social pathologists - case-history form</a:t>
            </a:r>
            <a:endParaRPr lang="en-IN"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a:lnSpc>
                <a:spcPct val="150000"/>
              </a:lnSpc>
            </a:pPr>
            <a:r>
              <a:rPr lang="en-IN" dirty="0" smtClean="0"/>
              <a:t>News items in the daily papers are also forms of report writing. </a:t>
            </a:r>
          </a:p>
          <a:p>
            <a:pPr>
              <a:lnSpc>
                <a:spcPct val="150000"/>
              </a:lnSpc>
            </a:pPr>
            <a:r>
              <a:rPr lang="en-IN" dirty="0" smtClean="0"/>
              <a:t>First  paragraph -important information in detail </a:t>
            </a:r>
          </a:p>
          <a:p>
            <a:pPr>
              <a:lnSpc>
                <a:spcPct val="150000"/>
              </a:lnSpc>
            </a:pPr>
            <a:r>
              <a:rPr lang="en-IN" dirty="0" smtClean="0"/>
              <a:t>succeeding paragraphs –progressively  less and less important information.</a:t>
            </a:r>
            <a:endParaRPr lang="en-IN"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20000"/>
          </a:bodyPr>
          <a:lstStyle/>
          <a:p>
            <a:r>
              <a:rPr lang="en-IN" dirty="0" smtClean="0"/>
              <a:t>Book-reviews - analyze the content of the book and report on the author’s intentions, his success or failure in achieving his aims, his language, his style, scholarship, bias or his point of view.</a:t>
            </a:r>
          </a:p>
          <a:p>
            <a:r>
              <a:rPr lang="en-IN" dirty="0" smtClean="0"/>
              <a:t>Such reviews also happen to be a kind of short report.</a:t>
            </a:r>
          </a:p>
          <a:p>
            <a:r>
              <a:rPr lang="en-IN" dirty="0" smtClean="0"/>
              <a:t>The reports prepared by</a:t>
            </a:r>
          </a:p>
          <a:p>
            <a:pPr lvl="1"/>
            <a:r>
              <a:rPr lang="en-IN" dirty="0" smtClean="0"/>
              <a:t> governmental bureaus</a:t>
            </a:r>
          </a:p>
          <a:p>
            <a:pPr lvl="1"/>
            <a:r>
              <a:rPr lang="en-IN" dirty="0" smtClean="0"/>
              <a:t>special commissions</a:t>
            </a:r>
          </a:p>
          <a:p>
            <a:pPr lvl="1"/>
            <a:r>
              <a:rPr lang="en-IN" dirty="0" smtClean="0"/>
              <a:t> similar other organisations </a:t>
            </a:r>
            <a:endParaRPr lang="en-IN" sz="2200" dirty="0" smtClean="0"/>
          </a:p>
          <a:p>
            <a:r>
              <a:rPr lang="en-IN" sz="2200" dirty="0" smtClean="0"/>
              <a:t>Such reports are usually considered as important research products. </a:t>
            </a:r>
          </a:p>
          <a:p>
            <a:r>
              <a:rPr lang="en-IN" sz="2200" dirty="0" smtClean="0"/>
              <a:t>Similarly, Ph.D. theses and dissertations are also a form of report-writing, usually completed by students in </a:t>
            </a:r>
            <a:r>
              <a:rPr lang="en-IN" dirty="0" smtClean="0"/>
              <a:t>academic institutions.</a:t>
            </a:r>
            <a:endParaRPr lang="en-IN"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IN" dirty="0" smtClean="0"/>
              <a:t>Results  of a research investigation can be presented in a number of ways </a:t>
            </a:r>
          </a:p>
          <a:p>
            <a:pPr lvl="1"/>
            <a:r>
              <a:rPr lang="en-IN" dirty="0" smtClean="0"/>
              <a:t>a technical report</a:t>
            </a:r>
          </a:p>
          <a:p>
            <a:pPr lvl="1"/>
            <a:r>
              <a:rPr lang="en-IN" dirty="0" smtClean="0"/>
              <a:t>a popular report</a:t>
            </a:r>
          </a:p>
          <a:p>
            <a:pPr lvl="1"/>
            <a:r>
              <a:rPr lang="en-IN" dirty="0" smtClean="0"/>
              <a:t>an article</a:t>
            </a:r>
          </a:p>
          <a:p>
            <a:pPr lvl="1"/>
            <a:r>
              <a:rPr lang="en-IN" dirty="0" smtClean="0"/>
              <a:t>a monograph </a:t>
            </a:r>
          </a:p>
          <a:p>
            <a:pPr lvl="1"/>
            <a:r>
              <a:rPr lang="en-IN" dirty="0" smtClean="0"/>
              <a:t>a oral presentation </a:t>
            </a:r>
          </a:p>
          <a:p>
            <a:pPr marL="342900" lvl="1" indent="-342900">
              <a:buFont typeface="Arial" pitchFamily="34" charset="0"/>
              <a:buChar char="•"/>
            </a:pPr>
            <a:r>
              <a:rPr lang="en-IN" sz="2200" dirty="0" smtClean="0"/>
              <a:t>Which method(s) of presentation to be used in a particular study depends on the circumstances under which the study arose and the nature of the results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smtClean="0"/>
              <a:t>Technical  report is used whenever a full written report of the study is require for</a:t>
            </a:r>
          </a:p>
          <a:p>
            <a:pPr lvl="1"/>
            <a:r>
              <a:rPr lang="en-IN" dirty="0" smtClean="0"/>
              <a:t>Record keeping</a:t>
            </a:r>
          </a:p>
          <a:p>
            <a:pPr lvl="1"/>
            <a:r>
              <a:rPr lang="en-IN" dirty="0" smtClean="0"/>
              <a:t>Public  dissemination.</a:t>
            </a:r>
          </a:p>
          <a:p>
            <a:pPr lvl="1"/>
            <a:endParaRPr lang="en-IN" dirty="0" smtClean="0"/>
          </a:p>
          <a:p>
            <a:r>
              <a:rPr lang="en-IN" dirty="0" smtClean="0"/>
              <a:t> A popular report is used if the research results have policy implications</a:t>
            </a:r>
          </a:p>
          <a:p>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a:bodyPr>
          <a:lstStyle/>
          <a:p>
            <a:pPr algn="just"/>
            <a:r>
              <a:rPr lang="en-US" sz="2400" dirty="0" smtClean="0">
                <a:latin typeface="Times New Roman" pitchFamily="18" charset="0"/>
                <a:cs typeface="Times New Roman" pitchFamily="18" charset="0"/>
              </a:rPr>
              <a:t>(</a:t>
            </a:r>
            <a:r>
              <a:rPr lang="en-US" sz="24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)Researcher must give </a:t>
            </a:r>
            <a:r>
              <a:rPr lang="en-US" sz="2400" b="1" dirty="0" smtClean="0">
                <a:solidFill>
                  <a:srgbClr val="0070C0"/>
                </a:solidFill>
                <a:latin typeface="Times New Roman" pitchFamily="18" charset="0"/>
                <a:cs typeface="Times New Roman" pitchFamily="18" charset="0"/>
              </a:rPr>
              <a:t>reasonable explanations of the relations which he has found </a:t>
            </a:r>
          </a:p>
          <a:p>
            <a:pPr lvl="1" algn="just"/>
            <a:r>
              <a:rPr lang="en-US" sz="2000" dirty="0" smtClean="0">
                <a:latin typeface="Times New Roman" pitchFamily="18" charset="0"/>
                <a:cs typeface="Times New Roman" pitchFamily="18" charset="0"/>
              </a:rPr>
              <a:t>Must interpret the lines of relationship in terms of the underlying processes and must try to find out the thread of uniformity that lies under the surface layer of his diversified research findings. </a:t>
            </a:r>
          </a:p>
          <a:p>
            <a:pPr algn="just"/>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(ii) </a:t>
            </a:r>
            <a:r>
              <a:rPr lang="en-US" sz="2400" b="1" dirty="0" smtClean="0">
                <a:solidFill>
                  <a:srgbClr val="0070C0"/>
                </a:solidFill>
                <a:latin typeface="Times New Roman" pitchFamily="18" charset="0"/>
                <a:cs typeface="Times New Roman" pitchFamily="18" charset="0"/>
              </a:rPr>
              <a:t>Extraneous information</a:t>
            </a:r>
            <a:r>
              <a:rPr lang="en-US" sz="2400" dirty="0" smtClean="0">
                <a:latin typeface="Times New Roman" pitchFamily="18" charset="0"/>
                <a:cs typeface="Times New Roman" pitchFamily="18" charset="0"/>
              </a:rPr>
              <a:t>, if collected during the study, must be considered while interpreting the final results of research study, </a:t>
            </a:r>
          </a:p>
          <a:p>
            <a:pPr lvl="1" algn="just"/>
            <a:r>
              <a:rPr lang="en-US" sz="2000" dirty="0" smtClean="0">
                <a:latin typeface="Times New Roman" pitchFamily="18" charset="0"/>
                <a:cs typeface="Times New Roman" pitchFamily="18" charset="0"/>
              </a:rPr>
              <a:t>It may prove to be a key factor in understanding the problem under consideration. </a:t>
            </a:r>
          </a:p>
          <a:p>
            <a:pPr algn="just"/>
            <a:endParaRPr lang="en-US" sz="5100" dirty="0" smtClean="0">
              <a:latin typeface="Times New Roman" pitchFamily="18" charset="0"/>
              <a:cs typeface="Times New Roman" pitchFamily="18" charset="0"/>
            </a:endParaRPr>
          </a:p>
          <a:p>
            <a:pPr>
              <a:buNone/>
            </a:pPr>
            <a:endParaRPr lang="en-US" dirty="0"/>
          </a:p>
        </p:txBody>
      </p:sp>
      <p:sp>
        <p:nvSpPr>
          <p:cNvPr id="3" name="Title 2"/>
          <p:cNvSpPr>
            <a:spLocks noGrp="1"/>
          </p:cNvSpPr>
          <p:nvPr>
            <p:ph type="title"/>
          </p:nvPr>
        </p:nvSpPr>
        <p:spPr/>
        <p:txBody>
          <a:bodyPr>
            <a:noAutofit/>
          </a:bodyPr>
          <a:lstStyle/>
          <a:p>
            <a:pPr algn="ctr"/>
            <a:r>
              <a:rPr lang="en-US" sz="3600" dirty="0" smtClean="0">
                <a:effectLst/>
                <a:latin typeface="Times New Roman" pitchFamily="18" charset="0"/>
                <a:cs typeface="Times New Roman" pitchFamily="18" charset="0"/>
              </a:rPr>
              <a:t>TECHNIQUE OF INTERPRETATION</a:t>
            </a:r>
            <a:endParaRPr lang="en-US" sz="3600" dirty="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 Technical Report</a:t>
            </a:r>
            <a:br>
              <a:rPr lang="en-IN" dirty="0" smtClean="0"/>
            </a:br>
            <a:endParaRPr lang="en-IN" dirty="0"/>
          </a:p>
        </p:txBody>
      </p:sp>
      <p:sp>
        <p:nvSpPr>
          <p:cNvPr id="3" name="Content Placeholder 2"/>
          <p:cNvSpPr>
            <a:spLocks noGrp="1"/>
          </p:cNvSpPr>
          <p:nvPr>
            <p:ph idx="1"/>
          </p:nvPr>
        </p:nvSpPr>
        <p:spPr/>
        <p:txBody>
          <a:bodyPr/>
          <a:lstStyle/>
          <a:p>
            <a:r>
              <a:rPr lang="en-IN" dirty="0" smtClean="0"/>
              <a:t>In the technical report the main emphasis is on</a:t>
            </a:r>
          </a:p>
          <a:p>
            <a:pPr marL="514350" indent="-514350">
              <a:buFont typeface="+mj-lt"/>
              <a:buAutoNum type="romanUcPeriod"/>
            </a:pPr>
            <a:r>
              <a:rPr lang="en-IN" dirty="0" smtClean="0"/>
              <a:t>The  methods employed</a:t>
            </a:r>
          </a:p>
          <a:p>
            <a:pPr marL="514350" indent="-514350">
              <a:buFont typeface="+mj-lt"/>
              <a:buAutoNum type="romanUcPeriod"/>
            </a:pPr>
            <a:r>
              <a:rPr lang="en-IN" dirty="0" smtClean="0"/>
              <a:t>Assumptions  made in the course of </a:t>
            </a:r>
            <a:r>
              <a:rPr lang="en-IN" smtClean="0"/>
              <a:t>the study </a:t>
            </a:r>
            <a:endParaRPr lang="en-IN" dirty="0" smtClean="0"/>
          </a:p>
          <a:p>
            <a:pPr marL="514350" indent="-514350">
              <a:buFont typeface="+mj-lt"/>
              <a:buAutoNum type="romanUcPeriod"/>
            </a:pPr>
            <a:r>
              <a:rPr lang="en-IN" dirty="0" smtClean="0"/>
              <a:t> The detailed presentation of the findings including their limitations and supporting data.</a:t>
            </a:r>
            <a:endParaRPr lang="en-IN"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mtClean="0"/>
              <a:t>A general outline of a technical report</a:t>
            </a:r>
            <a:endParaRPr lang="en-IN"/>
          </a:p>
        </p:txBody>
      </p:sp>
      <p:sp>
        <p:nvSpPr>
          <p:cNvPr id="3" name="Content Placeholder 2"/>
          <p:cNvSpPr>
            <a:spLocks noGrp="1"/>
          </p:cNvSpPr>
          <p:nvPr>
            <p:ph idx="1"/>
          </p:nvPr>
        </p:nvSpPr>
        <p:spPr/>
        <p:txBody>
          <a:bodyPr>
            <a:normAutofit fontScale="92500" lnSpcReduction="10000"/>
          </a:bodyPr>
          <a:lstStyle/>
          <a:p>
            <a:pPr marL="457200" indent="-457200">
              <a:buAutoNum type="arabicPeriod"/>
            </a:pPr>
            <a:r>
              <a:rPr lang="en-IN" u="sng" dirty="0" smtClean="0"/>
              <a:t>Summary of results</a:t>
            </a:r>
            <a:r>
              <a:rPr lang="en-IN" dirty="0" smtClean="0"/>
              <a:t>:  A brief review of the main findings just in two or three pages.</a:t>
            </a:r>
          </a:p>
          <a:p>
            <a:pPr marL="457200" indent="-457200">
              <a:buAutoNum type="arabicPeriod"/>
            </a:pPr>
            <a:endParaRPr lang="en-IN" dirty="0" smtClean="0"/>
          </a:p>
          <a:p>
            <a:pPr>
              <a:buNone/>
            </a:pPr>
            <a:r>
              <a:rPr lang="en-IN" dirty="0" smtClean="0"/>
              <a:t>2.  </a:t>
            </a:r>
            <a:r>
              <a:rPr lang="en-IN" u="sng" dirty="0" smtClean="0"/>
              <a:t>Nature of the study</a:t>
            </a:r>
            <a:r>
              <a:rPr lang="en-IN" dirty="0" smtClean="0"/>
              <a:t>: Description of the general objectives of study, formulation of the problem in operational terms, the working hypothesis, the type of analysis and data required, etc.</a:t>
            </a:r>
          </a:p>
          <a:p>
            <a:pPr>
              <a:buNone/>
            </a:pPr>
            <a:endParaRPr lang="en-IN" dirty="0" smtClean="0"/>
          </a:p>
          <a:p>
            <a:pPr>
              <a:buNone/>
            </a:pPr>
            <a:r>
              <a:rPr lang="en-IN" dirty="0" smtClean="0"/>
              <a:t>3. </a:t>
            </a:r>
            <a:r>
              <a:rPr lang="en-IN" u="sng" dirty="0" smtClean="0"/>
              <a:t>Methods employed</a:t>
            </a:r>
            <a:r>
              <a:rPr lang="en-IN" dirty="0" smtClean="0"/>
              <a:t>: Specific methods used in the study and their limitations. For instance, in sampling studies we should give details of sample design viz., sample size, sample selection, etc.</a:t>
            </a:r>
            <a:endParaRPr lang="en-IN"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85000" lnSpcReduction="10000"/>
          </a:bodyPr>
          <a:lstStyle/>
          <a:p>
            <a:pPr>
              <a:buNone/>
            </a:pPr>
            <a:r>
              <a:rPr lang="en-IN" dirty="0" smtClean="0"/>
              <a:t>4. </a:t>
            </a:r>
            <a:r>
              <a:rPr lang="en-IN" u="sng" dirty="0" smtClean="0"/>
              <a:t>Data</a:t>
            </a:r>
            <a:r>
              <a:rPr lang="en-IN" dirty="0" smtClean="0"/>
              <a:t>: Discussion of data collected, their sources, characteristics and limitations. If secondary data are used, their suitability to the problem at hand be fully assessed. In case of a survey, the manner in which data were collected should be fully described.</a:t>
            </a:r>
          </a:p>
          <a:p>
            <a:pPr>
              <a:buNone/>
            </a:pPr>
            <a:endParaRPr lang="en-IN" dirty="0" smtClean="0"/>
          </a:p>
          <a:p>
            <a:pPr>
              <a:buNone/>
            </a:pPr>
            <a:r>
              <a:rPr lang="en-IN" dirty="0" smtClean="0"/>
              <a:t>5. </a:t>
            </a:r>
            <a:r>
              <a:rPr lang="en-IN" u="sng" dirty="0" smtClean="0"/>
              <a:t>Analysis of data and presentation of findings</a:t>
            </a:r>
            <a:r>
              <a:rPr lang="en-IN" dirty="0" smtClean="0"/>
              <a:t>: The analysis of data and presentation of the findings of the study with supporting data in the form of tables and charts be fully narrated. This, in fact, happens to be the main body of the report usually extending over several chapters.</a:t>
            </a:r>
          </a:p>
          <a:p>
            <a:pPr>
              <a:buNone/>
            </a:pPr>
            <a:endParaRPr lang="en-IN" dirty="0" smtClean="0"/>
          </a:p>
          <a:p>
            <a:pPr>
              <a:buNone/>
            </a:pPr>
            <a:r>
              <a:rPr lang="en-IN" dirty="0" smtClean="0"/>
              <a:t>6. </a:t>
            </a:r>
            <a:r>
              <a:rPr lang="en-IN" u="sng" dirty="0" smtClean="0"/>
              <a:t>Conclusions</a:t>
            </a:r>
            <a:r>
              <a:rPr lang="en-IN" dirty="0" smtClean="0"/>
              <a:t>: A detailed summary of the findings and the policy implications drawn from the results be explained.</a:t>
            </a:r>
            <a:endParaRPr lang="en-IN"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buNone/>
            </a:pPr>
            <a:r>
              <a:rPr lang="en-IN" dirty="0" smtClean="0"/>
              <a:t>7. </a:t>
            </a:r>
            <a:r>
              <a:rPr lang="en-IN" u="sng" dirty="0" smtClean="0"/>
              <a:t>Bibliography</a:t>
            </a:r>
            <a:r>
              <a:rPr lang="en-IN" dirty="0" smtClean="0"/>
              <a:t>: Bibliography of various sources consulted be prepared and attached.</a:t>
            </a:r>
          </a:p>
          <a:p>
            <a:pPr>
              <a:buNone/>
            </a:pPr>
            <a:endParaRPr lang="en-IN" dirty="0" smtClean="0"/>
          </a:p>
          <a:p>
            <a:pPr>
              <a:buNone/>
            </a:pPr>
            <a:r>
              <a:rPr lang="en-IN" dirty="0" smtClean="0"/>
              <a:t>8. </a:t>
            </a:r>
            <a:r>
              <a:rPr lang="en-IN" u="sng" dirty="0" smtClean="0"/>
              <a:t>Technical appendices</a:t>
            </a:r>
            <a:r>
              <a:rPr lang="en-IN" dirty="0" smtClean="0"/>
              <a:t>: Appendices be given for all technical matters relating to questionnaire, mathematical derivations, elaboration on particular technique of analysis and the like ones.</a:t>
            </a:r>
          </a:p>
          <a:p>
            <a:pPr>
              <a:buNone/>
            </a:pPr>
            <a:endParaRPr lang="en-IN" dirty="0" smtClean="0"/>
          </a:p>
          <a:p>
            <a:pPr>
              <a:buNone/>
            </a:pPr>
            <a:r>
              <a:rPr lang="en-IN" dirty="0" smtClean="0"/>
              <a:t>9. </a:t>
            </a:r>
            <a:r>
              <a:rPr lang="en-IN" u="sng" dirty="0" smtClean="0"/>
              <a:t>Index</a:t>
            </a:r>
            <a:r>
              <a:rPr lang="en-IN" dirty="0" smtClean="0"/>
              <a:t>: Index must be prepared and be given invariably in the report at the end.</a:t>
            </a:r>
            <a:endParaRPr lang="en-IN"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Popular Report</a:t>
            </a:r>
            <a:endParaRPr lang="en-IN" dirty="0"/>
          </a:p>
        </p:txBody>
      </p:sp>
      <p:sp>
        <p:nvSpPr>
          <p:cNvPr id="3" name="Content Placeholder 2"/>
          <p:cNvSpPr>
            <a:spLocks noGrp="1"/>
          </p:cNvSpPr>
          <p:nvPr>
            <p:ph idx="1"/>
          </p:nvPr>
        </p:nvSpPr>
        <p:spPr/>
        <p:txBody>
          <a:bodyPr>
            <a:normAutofit fontScale="92500" lnSpcReduction="10000"/>
          </a:bodyPr>
          <a:lstStyle/>
          <a:p>
            <a:r>
              <a:rPr lang="en-IN" dirty="0" smtClean="0"/>
              <a:t>The popular report is one which gives emphasis on simplicity and attractiveness. </a:t>
            </a:r>
          </a:p>
          <a:p>
            <a:r>
              <a:rPr lang="en-IN" dirty="0" smtClean="0"/>
              <a:t>The simplification should be sought through </a:t>
            </a:r>
          </a:p>
          <a:p>
            <a:pPr lvl="1"/>
            <a:r>
              <a:rPr lang="en-IN" dirty="0" smtClean="0"/>
              <a:t>clear writing</a:t>
            </a:r>
          </a:p>
          <a:p>
            <a:pPr lvl="1"/>
            <a:r>
              <a:rPr lang="en-IN" dirty="0" smtClean="0"/>
              <a:t>minimization of technical(mathematical details)</a:t>
            </a:r>
          </a:p>
          <a:p>
            <a:pPr lvl="1"/>
            <a:r>
              <a:rPr lang="en-IN" dirty="0" smtClean="0"/>
              <a:t>liberal use of charts and diagrams. </a:t>
            </a:r>
          </a:p>
          <a:p>
            <a:pPr lvl="1"/>
            <a:endParaRPr lang="en-IN" dirty="0" smtClean="0"/>
          </a:p>
          <a:p>
            <a:r>
              <a:rPr lang="en-IN" dirty="0" smtClean="0"/>
              <a:t>Attractive layout along with large print, many subheadings, even an occasional cartoon now and then is another characteristic feature of the popular report.</a:t>
            </a:r>
          </a:p>
          <a:p>
            <a:endParaRPr lang="en-IN" dirty="0" smtClean="0"/>
          </a:p>
          <a:p>
            <a:r>
              <a:rPr lang="en-IN" smtClean="0"/>
              <a:t>In  </a:t>
            </a:r>
            <a:r>
              <a:rPr lang="en-IN" dirty="0" smtClean="0"/>
              <a:t>such a report emphasis is given on practical aspects and policy implications.</a:t>
            </a:r>
            <a:endParaRPr lang="en-IN"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general outline of a popular report</a:t>
            </a:r>
            <a:endParaRPr lang="en-IN" dirty="0"/>
          </a:p>
        </p:txBody>
      </p:sp>
      <p:sp>
        <p:nvSpPr>
          <p:cNvPr id="3" name="Content Placeholder 2"/>
          <p:cNvSpPr>
            <a:spLocks noGrp="1"/>
          </p:cNvSpPr>
          <p:nvPr>
            <p:ph idx="1"/>
          </p:nvPr>
        </p:nvSpPr>
        <p:spPr/>
        <p:txBody>
          <a:bodyPr/>
          <a:lstStyle/>
          <a:p>
            <a:pPr marL="457200" indent="-457200">
              <a:buAutoNum type="arabicPeriod"/>
            </a:pPr>
            <a:r>
              <a:rPr lang="en-IN" u="sng" dirty="0" smtClean="0"/>
              <a:t>The findings and their implications</a:t>
            </a:r>
            <a:r>
              <a:rPr lang="en-IN" dirty="0" smtClean="0"/>
              <a:t>: Emphasis in the report is given on the findings of most practical interest and on the implications of these findings.</a:t>
            </a:r>
          </a:p>
          <a:p>
            <a:pPr marL="457200" indent="-457200">
              <a:buAutoNum type="arabicPeriod"/>
            </a:pPr>
            <a:endParaRPr lang="en-IN" dirty="0" smtClean="0"/>
          </a:p>
          <a:p>
            <a:pPr marL="457200" indent="-457200">
              <a:buNone/>
            </a:pPr>
            <a:r>
              <a:rPr lang="en-IN" dirty="0" smtClean="0"/>
              <a:t>2.   </a:t>
            </a:r>
            <a:r>
              <a:rPr lang="en-IN" u="sng" dirty="0" smtClean="0"/>
              <a:t>Recommendations for action</a:t>
            </a:r>
            <a:r>
              <a:rPr lang="en-IN" dirty="0" smtClean="0"/>
              <a:t>: Recommendations for action on the basis of the findings of the study is made in this section of the report.</a:t>
            </a:r>
          </a:p>
          <a:p>
            <a:pPr marL="457200" indent="-457200">
              <a:buNone/>
            </a:pPr>
            <a:endParaRPr lang="en-IN" dirty="0" smtClean="0"/>
          </a:p>
          <a:p>
            <a:pPr>
              <a:buNone/>
            </a:pPr>
            <a:r>
              <a:rPr lang="en-IN" dirty="0" smtClean="0"/>
              <a:t>3.  </a:t>
            </a:r>
            <a:r>
              <a:rPr lang="en-IN" u="sng" dirty="0" smtClean="0"/>
              <a:t>Objective of the study</a:t>
            </a:r>
            <a:r>
              <a:rPr lang="en-IN" dirty="0" smtClean="0"/>
              <a:t>: A general review of how the problem arise is presented along with the specific objectives of the project under study.</a:t>
            </a:r>
            <a:endParaRPr lang="en-IN"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20000"/>
          </a:bodyPr>
          <a:lstStyle/>
          <a:p>
            <a:pPr>
              <a:buNone/>
            </a:pPr>
            <a:r>
              <a:rPr lang="en-IN" dirty="0" smtClean="0"/>
              <a:t>4. </a:t>
            </a:r>
            <a:r>
              <a:rPr lang="en-IN" u="sng" dirty="0" smtClean="0"/>
              <a:t>Methods employed</a:t>
            </a:r>
            <a:r>
              <a:rPr lang="en-IN" dirty="0" smtClean="0"/>
              <a:t>: A brief and non-technical description of the methods and techniques used, including a short review of the data on which the study is based, is given in this part of the report.</a:t>
            </a:r>
          </a:p>
          <a:p>
            <a:pPr>
              <a:buNone/>
            </a:pPr>
            <a:endParaRPr lang="en-IN" dirty="0" smtClean="0"/>
          </a:p>
          <a:p>
            <a:pPr>
              <a:buNone/>
            </a:pPr>
            <a:r>
              <a:rPr lang="en-IN" dirty="0" smtClean="0"/>
              <a:t>5. </a:t>
            </a:r>
            <a:r>
              <a:rPr lang="en-IN" u="sng" dirty="0" smtClean="0"/>
              <a:t>Results</a:t>
            </a:r>
            <a:r>
              <a:rPr lang="en-IN" dirty="0" smtClean="0"/>
              <a:t>: This section constitutes the main body of the report wherein the results of the study are presented in clear and non-technical terms with liberal use of all sorts of illustrations such as charts, diagrams and the like ones.</a:t>
            </a:r>
          </a:p>
          <a:p>
            <a:pPr>
              <a:buNone/>
            </a:pPr>
            <a:endParaRPr lang="en-IN" dirty="0" smtClean="0"/>
          </a:p>
          <a:p>
            <a:pPr>
              <a:buNone/>
            </a:pPr>
            <a:r>
              <a:rPr lang="en-IN" dirty="0" smtClean="0"/>
              <a:t>6. </a:t>
            </a:r>
            <a:r>
              <a:rPr lang="en-IN" u="sng" dirty="0" smtClean="0"/>
              <a:t>Technical appendices</a:t>
            </a:r>
            <a:r>
              <a:rPr lang="en-IN" dirty="0" smtClean="0"/>
              <a:t>: More detailed information on methods used, forms, etc. is presented in the form of appendices. But the appendices are often not detailed if the report is entirely meant for general public.</a:t>
            </a:r>
            <a:endParaRPr lang="en-I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2400" dirty="0" smtClean="0">
                <a:latin typeface="Times New Roman" pitchFamily="18" charset="0"/>
                <a:cs typeface="Times New Roman" pitchFamily="18" charset="0"/>
              </a:rPr>
              <a:t>(iii) It is advisable, before embarking upon final interpretation, </a:t>
            </a:r>
            <a:r>
              <a:rPr lang="en-US" sz="2400" b="1" dirty="0" smtClean="0">
                <a:solidFill>
                  <a:srgbClr val="0070C0"/>
                </a:solidFill>
                <a:latin typeface="Times New Roman" pitchFamily="18" charset="0"/>
                <a:cs typeface="Times New Roman" pitchFamily="18" charset="0"/>
              </a:rPr>
              <a:t>to consult someone having insight into the study </a:t>
            </a:r>
            <a:r>
              <a:rPr lang="en-US" sz="2400" dirty="0" smtClean="0">
                <a:latin typeface="Times New Roman" pitchFamily="18" charset="0"/>
                <a:cs typeface="Times New Roman" pitchFamily="18" charset="0"/>
              </a:rPr>
              <a:t>and who is frank and honest and will not hesitate to point out omissions and errors in logical argumentation. </a:t>
            </a:r>
          </a:p>
          <a:p>
            <a:pPr lvl="1" algn="just"/>
            <a:r>
              <a:rPr lang="en-US" sz="2400" dirty="0" smtClean="0">
                <a:latin typeface="Times New Roman" pitchFamily="18" charset="0"/>
                <a:cs typeface="Times New Roman" pitchFamily="18" charset="0"/>
              </a:rPr>
              <a:t>Such a consultation will result in correct interpretation and, thus, will enhance the utility of research results.</a:t>
            </a:r>
          </a:p>
          <a:p>
            <a:pPr algn="just">
              <a:buNone/>
            </a:pPr>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(iv) Researcher must accomplish the task of interpretation only after </a:t>
            </a:r>
            <a:r>
              <a:rPr lang="en-US" sz="2400" b="1" dirty="0" smtClean="0">
                <a:solidFill>
                  <a:srgbClr val="0070C0"/>
                </a:solidFill>
                <a:latin typeface="Times New Roman" pitchFamily="18" charset="0"/>
                <a:cs typeface="Times New Roman" pitchFamily="18" charset="0"/>
              </a:rPr>
              <a:t>considering all relevant factors </a:t>
            </a:r>
            <a:r>
              <a:rPr lang="en-US" sz="2400" dirty="0" smtClean="0">
                <a:latin typeface="Times New Roman" pitchFamily="18" charset="0"/>
                <a:cs typeface="Times New Roman" pitchFamily="18" charset="0"/>
              </a:rPr>
              <a:t>affecting the problem to avoid false generalization.</a:t>
            </a:r>
          </a:p>
          <a:p>
            <a:endParaRPr lang="en-US" sz="2400" dirty="0"/>
          </a:p>
        </p:txBody>
      </p:sp>
      <p:sp>
        <p:nvSpPr>
          <p:cNvPr id="3" name="Title 2"/>
          <p:cNvSpPr>
            <a:spLocks noGrp="1"/>
          </p:cNvSpPr>
          <p:nvPr>
            <p:ph type="title"/>
          </p:nvPr>
        </p:nvSpPr>
        <p:spPr/>
        <p:txBody>
          <a:bodyPr>
            <a:normAutofit/>
          </a:bodyPr>
          <a:lstStyle/>
          <a:p>
            <a:pPr algn="ctr"/>
            <a:r>
              <a:rPr lang="en-US" sz="3600" dirty="0" smtClean="0">
                <a:effectLst/>
                <a:latin typeface="Times New Roman" pitchFamily="18" charset="0"/>
                <a:cs typeface="Times New Roman" pitchFamily="18" charset="0"/>
              </a:rPr>
              <a:t>TECHNIQUE OF INTERPRETATION</a:t>
            </a:r>
            <a:endParaRPr lang="en-US" sz="3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001000" cy="4873752"/>
          </a:xfrm>
        </p:spPr>
        <p:txBody>
          <a:bodyPr>
            <a:normAutofit fontScale="92500"/>
          </a:bodyPr>
          <a:lstStyle/>
          <a:p>
            <a:pPr algn="just"/>
            <a:r>
              <a:rPr lang="en-US" sz="2600" dirty="0" smtClean="0">
                <a:latin typeface="Times New Roman" pitchFamily="18" charset="0"/>
                <a:cs typeface="Times New Roman" pitchFamily="18" charset="0"/>
              </a:rPr>
              <a:t>At the outset, researcher must invariably satisfy himself that </a:t>
            </a:r>
          </a:p>
          <a:p>
            <a:pPr marL="880110" lvl="1" indent="-514350" algn="just">
              <a:buFont typeface="+mj-lt"/>
              <a:buAutoNum type="alphaLcPeriod"/>
            </a:pPr>
            <a:r>
              <a:rPr lang="en-US" sz="2600" dirty="0" smtClean="0">
                <a:latin typeface="Times New Roman" pitchFamily="18" charset="0"/>
                <a:cs typeface="Times New Roman" pitchFamily="18" charset="0"/>
              </a:rPr>
              <a:t>The data are appropriate, trustworthy and adequate for drawing inferences; </a:t>
            </a:r>
          </a:p>
          <a:p>
            <a:pPr marL="880110" lvl="1" indent="-514350" algn="just">
              <a:buFont typeface="+mj-lt"/>
              <a:buAutoNum type="alphaLcPeriod"/>
            </a:pPr>
            <a:r>
              <a:rPr lang="en-US" sz="2600" dirty="0" smtClean="0">
                <a:latin typeface="Times New Roman" pitchFamily="18" charset="0"/>
                <a:cs typeface="Times New Roman" pitchFamily="18" charset="0"/>
              </a:rPr>
              <a:t>The data reflect good homogeneity;</a:t>
            </a:r>
          </a:p>
          <a:p>
            <a:pPr marL="880110" lvl="1" indent="-514350" algn="just">
              <a:buFont typeface="+mj-lt"/>
              <a:buAutoNum type="alphaLcPeriod"/>
            </a:pPr>
            <a:r>
              <a:rPr lang="en-US" sz="2600" dirty="0" smtClean="0">
                <a:latin typeface="Times New Roman" pitchFamily="18" charset="0"/>
                <a:cs typeface="Times New Roman" pitchFamily="18" charset="0"/>
              </a:rPr>
              <a:t>Proper analysis has been done through statistical methods.</a:t>
            </a:r>
          </a:p>
          <a:p>
            <a:pPr algn="just"/>
            <a:r>
              <a:rPr lang="en-US" sz="2600" dirty="0" smtClean="0">
                <a:latin typeface="Times New Roman" pitchFamily="18" charset="0"/>
                <a:cs typeface="Times New Roman" pitchFamily="18" charset="0"/>
              </a:rPr>
              <a:t>The researcher must remain cautious about the errors that can possibly arise in the process of interpreting results.</a:t>
            </a:r>
          </a:p>
          <a:p>
            <a:pPr algn="just"/>
            <a:r>
              <a:rPr lang="en-US" sz="2600" dirty="0" smtClean="0">
                <a:latin typeface="Times New Roman" pitchFamily="18" charset="0"/>
                <a:cs typeface="Times New Roman" pitchFamily="18" charset="0"/>
              </a:rPr>
              <a:t>He must always keep in view that the task of interpretation is very much intertwined with analysis and cannot be distinctly separated.</a:t>
            </a:r>
          </a:p>
          <a:p>
            <a:pPr algn="just"/>
            <a:endParaRPr lang="en-US" dirty="0"/>
          </a:p>
        </p:txBody>
      </p:sp>
      <p:sp>
        <p:nvSpPr>
          <p:cNvPr id="3" name="Title 2"/>
          <p:cNvSpPr>
            <a:spLocks noGrp="1"/>
          </p:cNvSpPr>
          <p:nvPr>
            <p:ph type="title"/>
          </p:nvPr>
        </p:nvSpPr>
        <p:spPr/>
        <p:txBody>
          <a:bodyPr>
            <a:normAutofit/>
          </a:bodyPr>
          <a:lstStyle/>
          <a:p>
            <a:pPr algn="ctr"/>
            <a:r>
              <a:rPr lang="en-US" sz="3200" dirty="0" smtClean="0">
                <a:effectLst/>
                <a:latin typeface="Times New Roman" pitchFamily="18" charset="0"/>
                <a:cs typeface="Times New Roman" pitchFamily="18" charset="0"/>
              </a:rPr>
              <a:t>PRECAUTIONS IN INTERPRETATION</a:t>
            </a:r>
            <a:endParaRPr lang="en-US" sz="3200" dirty="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232</TotalTime>
  <Words>4653</Words>
  <Application>Microsoft Office PowerPoint</Application>
  <PresentationFormat>On-screen Show (4:3)</PresentationFormat>
  <Paragraphs>466</Paragraphs>
  <Slides>76</Slides>
  <Notes>2</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Oriel</vt:lpstr>
      <vt:lpstr>MODULE 4 MEANING OF INTERPRETATION AND INFERENCE</vt:lpstr>
      <vt:lpstr>MEANING OF INTERPRETATION</vt:lpstr>
      <vt:lpstr>MEANING OF INTERPRETATION</vt:lpstr>
      <vt:lpstr>MEANING OF INTERPRETATION</vt:lpstr>
      <vt:lpstr>WHY INTERPRETATION?</vt:lpstr>
      <vt:lpstr>WHY INTERPRETATION?</vt:lpstr>
      <vt:lpstr>TECHNIQUE OF INTERPRETATION</vt:lpstr>
      <vt:lpstr>TECHNIQUE OF INTERPRETATION</vt:lpstr>
      <vt:lpstr>PRECAUTIONS IN INTERPRETATION</vt:lpstr>
      <vt:lpstr>PRECAUTIONS IN INTERPRETATION</vt:lpstr>
      <vt:lpstr>Structure and style </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 LAYOUT OF RESEARCH REPORT </vt:lpstr>
      <vt:lpstr>(A)  Preliminary Pages</vt:lpstr>
      <vt:lpstr>Abstract</vt:lpstr>
      <vt:lpstr> (B)  Main Text</vt:lpstr>
      <vt:lpstr>Main Text …</vt:lpstr>
      <vt:lpstr> (i)  Introduction</vt:lpstr>
      <vt:lpstr>Methodology</vt:lpstr>
      <vt:lpstr>Methodology  contd…</vt:lpstr>
      <vt:lpstr>Methodology  contd…</vt:lpstr>
      <vt:lpstr>(ii) Statement of findings &amp; recommendations</vt:lpstr>
      <vt:lpstr>(iii)  Results </vt:lpstr>
      <vt:lpstr>Results  contd….</vt:lpstr>
      <vt:lpstr> (iv)   Implications of the results (Discussion)</vt:lpstr>
      <vt:lpstr>Three aspects of implications</vt:lpstr>
      <vt:lpstr>Short  Conclusion</vt:lpstr>
      <vt:lpstr>(v) Summary  (Conclusion)</vt:lpstr>
      <vt:lpstr>(C)  End Matter</vt:lpstr>
      <vt:lpstr>GUIDELINES FOR WRITING RESEARCH PAPERS AND REPORTS</vt:lpstr>
      <vt:lpstr>a)Logical analysis of the subject-matter</vt:lpstr>
      <vt:lpstr>Slide 51</vt:lpstr>
      <vt:lpstr>b)Preparation of the final outline</vt:lpstr>
      <vt:lpstr>c) Preparation of the rough draft</vt:lpstr>
      <vt:lpstr>d) Rewriting and polishing of the rough draft</vt:lpstr>
      <vt:lpstr>e) Preparation of the final bibliography</vt:lpstr>
      <vt:lpstr>Slide 56</vt:lpstr>
      <vt:lpstr>Slide 57</vt:lpstr>
      <vt:lpstr>f) Writing the final draft:</vt:lpstr>
      <vt:lpstr>Contnd..</vt:lpstr>
      <vt:lpstr>ORAL PRESENTATION</vt:lpstr>
      <vt:lpstr>Slide 61</vt:lpstr>
      <vt:lpstr>Slide 62</vt:lpstr>
      <vt:lpstr>Slide 63</vt:lpstr>
      <vt:lpstr>TYPES OF REPORTS</vt:lpstr>
      <vt:lpstr>Slide 65</vt:lpstr>
      <vt:lpstr>Slide 66</vt:lpstr>
      <vt:lpstr>Slide 67</vt:lpstr>
      <vt:lpstr>Slide 68</vt:lpstr>
      <vt:lpstr>Slide 69</vt:lpstr>
      <vt:lpstr> Technical Report </vt:lpstr>
      <vt:lpstr>A general outline of a technical report</vt:lpstr>
      <vt:lpstr>Slide 72</vt:lpstr>
      <vt:lpstr>Slide 73</vt:lpstr>
      <vt:lpstr> Popular Report</vt:lpstr>
      <vt:lpstr>general outline of a popular report</vt:lpstr>
      <vt:lpstr>Slide 76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MEANING OF INTERPRETATION AND INFERENCE</dc:title>
  <dc:creator>orange</dc:creator>
  <cp:lastModifiedBy>csfac109</cp:lastModifiedBy>
  <cp:revision>19</cp:revision>
  <dcterms:created xsi:type="dcterms:W3CDTF">2015-02-21T16:07:47Z</dcterms:created>
  <dcterms:modified xsi:type="dcterms:W3CDTF">2015-12-29T07:21:54Z</dcterms:modified>
</cp:coreProperties>
</file>