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7" r:id="rId2"/>
    <p:sldId id="258" r:id="rId3"/>
    <p:sldId id="259" r:id="rId4"/>
    <p:sldId id="263" r:id="rId5"/>
    <p:sldId id="261" r:id="rId6"/>
    <p:sldId id="262" r:id="rId7"/>
    <p:sldId id="260" r:id="rId8"/>
    <p:sldId id="264"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 xmlns:p15="http://schemas.microsoft.com/office/powerpoint/2012/main">
        <p15:guide id="1" orient="horz" pos="2281">
          <p15:clr>
            <a:srgbClr val="A4A3A4"/>
          </p15:clr>
        </p15:guide>
        <p15:guide id="2" orient="horz" pos="2505">
          <p15:clr>
            <a:srgbClr val="A4A3A4"/>
          </p15:clr>
        </p15:guide>
        <p15:guide id="3" orient="horz" pos="57">
          <p15:clr>
            <a:srgbClr val="A4A3A4"/>
          </p15:clr>
        </p15:guide>
        <p15:guide id="4" pos="2880">
          <p15:clr>
            <a:srgbClr val="A4A3A4"/>
          </p15:clr>
        </p15:guide>
        <p15:guide id="5" pos="261">
          <p15:clr>
            <a:srgbClr val="A4A3A4"/>
          </p15:clr>
        </p15:guide>
        <p15:guide id="6" pos="4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p:cViewPr varScale="1">
        <p:scale>
          <a:sx n="68" d="100"/>
          <a:sy n="68" d="100"/>
        </p:scale>
        <p:origin x="-1446" y="-96"/>
      </p:cViewPr>
      <p:guideLst>
        <p:guide orient="horz" pos="2281"/>
        <p:guide orient="horz" pos="2505"/>
        <p:guide orient="horz" pos="57"/>
        <p:guide pos="2880"/>
        <p:guide pos="261"/>
        <p:guide pos="44"/>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GB" altLang="en-US"/>
          </a:p>
        </p:txBody>
      </p:sp>
      <p:sp>
        <p:nvSpPr>
          <p:cNvPr id="11267"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GB" alt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dist="35921" dir="2700000" algn="ctr" rotWithShape="0">
                    <a:srgbClr val="808080"/>
                  </a:outerShdw>
                </a:effectLst>
              </a14:hiddenEffects>
            </a:ext>
            <a:ext uri="{53640926-AAD7-44D8-BBD7-CCE9431645EC}">
              <a14:shadowObscured xmlns="" xmlns:a14="http://schemas.microsoft.com/office/drawing/2010/main" val="1"/>
            </a:ext>
          </a:extLst>
        </p:spPr>
      </p:sp>
      <p:sp>
        <p:nvSpPr>
          <p:cNvPr id="11269"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smtClean="0"/>
              <a:t>Click to edit Master text styles</a:t>
            </a:r>
          </a:p>
          <a:p>
            <a:pPr lvl="1"/>
            <a:r>
              <a:rPr lang="en-GB" altLang="en-US" noProof="0" smtClean="0"/>
              <a:t>Second level</a:t>
            </a:r>
          </a:p>
          <a:p>
            <a:pPr lvl="2"/>
            <a:r>
              <a:rPr lang="en-GB" altLang="en-US" noProof="0" smtClean="0"/>
              <a:t>Third level</a:t>
            </a:r>
          </a:p>
          <a:p>
            <a:pPr lvl="3"/>
            <a:r>
              <a:rPr lang="en-GB" altLang="en-US" noProof="0" smtClean="0"/>
              <a:t>Fourth level</a:t>
            </a:r>
          </a:p>
          <a:p>
            <a:pPr lvl="4"/>
            <a:r>
              <a:rPr lang="en-GB" altLang="en-US" noProof="0" smtClean="0"/>
              <a:t>Fifth level</a:t>
            </a:r>
          </a:p>
        </p:txBody>
      </p:sp>
      <p:sp>
        <p:nvSpPr>
          <p:cNvPr id="11270"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GB" altLang="en-US"/>
          </a:p>
        </p:txBody>
      </p:sp>
      <p:sp>
        <p:nvSpPr>
          <p:cNvPr id="11271"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59D32348-4CF5-4BB5-8205-23C2EE3DB8DF}" type="slidenum">
              <a:rPr lang="en-GB" altLang="en-US"/>
              <a:pPr>
                <a:defRPr/>
              </a:pPr>
              <a:t>‹#›</a:t>
            </a:fld>
            <a:endParaRPr lang="en-GB" altLang="en-US"/>
          </a:p>
        </p:txBody>
      </p:sp>
    </p:spTree>
    <p:extLst>
      <p:ext uri="{BB962C8B-B14F-4D97-AF65-F5344CB8AC3E}">
        <p14:creationId xmlns="" xmlns:p14="http://schemas.microsoft.com/office/powerpoint/2010/main" val="300024413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394EC364-7FD5-4FFB-9013-5FAEB223BC8B}" type="slidenum">
              <a:rPr lang="en-GB" altLang="en-US"/>
              <a:pPr/>
              <a:t>1</a:t>
            </a:fld>
            <a:endParaRPr lang="en-GB" altLang="en-US"/>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 xmlns:p14="http://schemas.microsoft.com/office/powerpoint/2010/main" val="16617280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0" descr="Gingham5"/>
          <p:cNvPicPr>
            <a:picLocks noChangeArrowheads="1"/>
          </p:cNvPicPr>
          <p:nvPr userDrawn="1"/>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075" name="Rectangle 3"/>
          <p:cNvSpPr>
            <a:spLocks noGrp="1" noChangeArrowheads="1"/>
          </p:cNvSpPr>
          <p:nvPr>
            <p:ph type="ctrTitle"/>
          </p:nvPr>
        </p:nvSpPr>
        <p:spPr>
          <a:xfrm>
            <a:off x="2555875" y="1628775"/>
            <a:ext cx="4103688" cy="2160588"/>
          </a:xfrm>
        </p:spPr>
        <p:txBody>
          <a:bodyPr/>
          <a:lstStyle>
            <a:lvl1pPr>
              <a:defRPr/>
            </a:lvl1pPr>
          </a:lstStyle>
          <a:p>
            <a:pPr lvl="0"/>
            <a:r>
              <a:rPr lang="en-US" altLang="en-US" noProof="0" smtClean="0"/>
              <a:t>Click to edit Master title style</a:t>
            </a:r>
          </a:p>
        </p:txBody>
      </p:sp>
      <p:sp>
        <p:nvSpPr>
          <p:cNvPr id="3076" name="Rectangle 4"/>
          <p:cNvSpPr>
            <a:spLocks noGrp="1" noChangeArrowheads="1"/>
          </p:cNvSpPr>
          <p:nvPr>
            <p:ph type="subTitle" idx="1"/>
          </p:nvPr>
        </p:nvSpPr>
        <p:spPr>
          <a:xfrm>
            <a:off x="2555875" y="3886200"/>
            <a:ext cx="4103688" cy="1752600"/>
          </a:xfrm>
        </p:spPr>
        <p:txBody>
          <a:bodyPr/>
          <a:lstStyle>
            <a:lvl1pPr marL="0" indent="0" algn="ctr">
              <a:buFont typeface="Wingdings" panose="05000000000000000000" pitchFamily="2" charset="2"/>
              <a:buNone/>
              <a:defRPr/>
            </a:lvl1pPr>
          </a:lstStyle>
          <a:p>
            <a:pPr lvl="0"/>
            <a:r>
              <a:rPr lang="en-US" altLang="en-US" noProof="0" smtClean="0"/>
              <a:t>Click to edit Master subtitle style</a:t>
            </a:r>
          </a:p>
        </p:txBody>
      </p:sp>
      <p:sp>
        <p:nvSpPr>
          <p:cNvPr id="5" name="Rectangle 5"/>
          <p:cNvSpPr>
            <a:spLocks noGrp="1" noChangeArrowheads="1"/>
          </p:cNvSpPr>
          <p:nvPr>
            <p:ph type="dt" sz="half" idx="10"/>
          </p:nvPr>
        </p:nvSpPr>
        <p:spPr/>
        <p:txBody>
          <a:bodyPr/>
          <a:lstStyle>
            <a:lvl1pPr>
              <a:defRPr smtClean="0"/>
            </a:lvl1pPr>
          </a:lstStyle>
          <a:p>
            <a:pPr>
              <a:defRPr/>
            </a:pPr>
            <a:endParaRPr lang="en-US" altLang="en-US"/>
          </a:p>
        </p:txBody>
      </p:sp>
      <p:sp>
        <p:nvSpPr>
          <p:cNvPr id="6" name="Rectangle 6"/>
          <p:cNvSpPr>
            <a:spLocks noGrp="1" noChangeArrowheads="1"/>
          </p:cNvSpPr>
          <p:nvPr>
            <p:ph type="ftr" sz="quarter" idx="11"/>
          </p:nvPr>
        </p:nvSpPr>
        <p:spPr/>
        <p:txBody>
          <a:bodyPr/>
          <a:lstStyle>
            <a:lvl1pPr>
              <a:defRPr smtClean="0"/>
            </a:lvl1pPr>
          </a:lstStyle>
          <a:p>
            <a:pPr>
              <a:defRPr/>
            </a:pPr>
            <a:endParaRPr lang="en-US" altLang="en-US"/>
          </a:p>
        </p:txBody>
      </p:sp>
      <p:sp>
        <p:nvSpPr>
          <p:cNvPr id="7" name="Rectangle 7"/>
          <p:cNvSpPr>
            <a:spLocks noGrp="1" noChangeArrowheads="1"/>
          </p:cNvSpPr>
          <p:nvPr>
            <p:ph type="sldNum" sz="quarter" idx="12"/>
          </p:nvPr>
        </p:nvSpPr>
        <p:spPr/>
        <p:txBody>
          <a:bodyPr/>
          <a:lstStyle>
            <a:lvl1pPr>
              <a:defRPr smtClean="0"/>
            </a:lvl1pPr>
          </a:lstStyle>
          <a:p>
            <a:pPr>
              <a:defRPr/>
            </a:pPr>
            <a:fld id="{62BD5C6A-0F2B-46BA-B91C-6FAE69173077}" type="slidenum">
              <a:rPr lang="en-US" altLang="en-US"/>
              <a:pPr>
                <a:defRPr/>
              </a:pPr>
              <a:t>‹#›</a:t>
            </a:fld>
            <a:endParaRPr lang="en-US" altLang="en-US"/>
          </a:p>
        </p:txBody>
      </p:sp>
    </p:spTree>
    <p:extLst>
      <p:ext uri="{BB962C8B-B14F-4D97-AF65-F5344CB8AC3E}">
        <p14:creationId xmlns="" xmlns:p14="http://schemas.microsoft.com/office/powerpoint/2010/main" val="2130749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E26A8CD5-4B7E-430F-98E2-8C5B7BA600CC}" type="slidenum">
              <a:rPr lang="en-US" altLang="en-US"/>
              <a:pPr>
                <a:defRPr/>
              </a:pPr>
              <a:t>‹#›</a:t>
            </a:fld>
            <a:endParaRPr lang="en-US" altLang="en-US"/>
          </a:p>
        </p:txBody>
      </p:sp>
    </p:spTree>
    <p:extLst>
      <p:ext uri="{BB962C8B-B14F-4D97-AF65-F5344CB8AC3E}">
        <p14:creationId xmlns="" xmlns:p14="http://schemas.microsoft.com/office/powerpoint/2010/main" val="19746815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8475" y="274638"/>
            <a:ext cx="1838325"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331913" y="274638"/>
            <a:ext cx="5364162"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073920E3-F34F-465C-B0B0-A2B9EF7C4496}" type="slidenum">
              <a:rPr lang="en-US" altLang="en-US"/>
              <a:pPr>
                <a:defRPr/>
              </a:pPr>
              <a:t>‹#›</a:t>
            </a:fld>
            <a:endParaRPr lang="en-US" altLang="en-US"/>
          </a:p>
        </p:txBody>
      </p:sp>
    </p:spTree>
    <p:extLst>
      <p:ext uri="{BB962C8B-B14F-4D97-AF65-F5344CB8AC3E}">
        <p14:creationId xmlns="" xmlns:p14="http://schemas.microsoft.com/office/powerpoint/2010/main" val="20934942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331913" y="274638"/>
            <a:ext cx="7354887" cy="11430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1331913" y="1600200"/>
            <a:ext cx="7354887" cy="452596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BE30C0DF-9E5B-46DC-ABE1-E389432D734D}" type="slidenum">
              <a:rPr lang="en-US" altLang="en-US"/>
              <a:pPr>
                <a:defRPr/>
              </a:pPr>
              <a:t>‹#›</a:t>
            </a:fld>
            <a:endParaRPr lang="en-US" altLang="en-US"/>
          </a:p>
        </p:txBody>
      </p:sp>
    </p:spTree>
    <p:extLst>
      <p:ext uri="{BB962C8B-B14F-4D97-AF65-F5344CB8AC3E}">
        <p14:creationId xmlns="" xmlns:p14="http://schemas.microsoft.com/office/powerpoint/2010/main" val="9102254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31913" y="274638"/>
            <a:ext cx="7354887"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331913" y="1600200"/>
            <a:ext cx="360045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84763" y="1600200"/>
            <a:ext cx="3602037"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66DC7315-8E04-4190-98B3-CA5D6E09A02C}" type="slidenum">
              <a:rPr lang="en-US" altLang="en-US"/>
              <a:pPr>
                <a:defRPr/>
              </a:pPr>
              <a:t>‹#›</a:t>
            </a:fld>
            <a:endParaRPr lang="en-US" altLang="en-US"/>
          </a:p>
        </p:txBody>
      </p:sp>
    </p:spTree>
    <p:extLst>
      <p:ext uri="{BB962C8B-B14F-4D97-AF65-F5344CB8AC3E}">
        <p14:creationId xmlns="" xmlns:p14="http://schemas.microsoft.com/office/powerpoint/2010/main" val="18436920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17B1BFF4-749D-4786-924D-C2CBD9DC5B1F}" type="slidenum">
              <a:rPr lang="en-US" altLang="en-US"/>
              <a:pPr>
                <a:defRPr/>
              </a:pPr>
              <a:t>‹#›</a:t>
            </a:fld>
            <a:endParaRPr lang="en-US" altLang="en-US"/>
          </a:p>
        </p:txBody>
      </p:sp>
    </p:spTree>
    <p:extLst>
      <p:ext uri="{BB962C8B-B14F-4D97-AF65-F5344CB8AC3E}">
        <p14:creationId xmlns="" xmlns:p14="http://schemas.microsoft.com/office/powerpoint/2010/main" val="16599890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840AA0A6-9D5D-4F38-8269-5C53842D4E68}" type="slidenum">
              <a:rPr lang="en-US" altLang="en-US"/>
              <a:pPr>
                <a:defRPr/>
              </a:pPr>
              <a:t>‹#›</a:t>
            </a:fld>
            <a:endParaRPr lang="en-US" altLang="en-US"/>
          </a:p>
        </p:txBody>
      </p:sp>
    </p:spTree>
    <p:extLst>
      <p:ext uri="{BB962C8B-B14F-4D97-AF65-F5344CB8AC3E}">
        <p14:creationId xmlns="" xmlns:p14="http://schemas.microsoft.com/office/powerpoint/2010/main" val="8984738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331913" y="1600200"/>
            <a:ext cx="360045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84763" y="1600200"/>
            <a:ext cx="3602037"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DB2FC479-196D-41CF-9643-D075D0EE98EA}" type="slidenum">
              <a:rPr lang="en-US" altLang="en-US"/>
              <a:pPr>
                <a:defRPr/>
              </a:pPr>
              <a:t>‹#›</a:t>
            </a:fld>
            <a:endParaRPr lang="en-US" altLang="en-US"/>
          </a:p>
        </p:txBody>
      </p:sp>
    </p:spTree>
    <p:extLst>
      <p:ext uri="{BB962C8B-B14F-4D97-AF65-F5344CB8AC3E}">
        <p14:creationId xmlns="" xmlns:p14="http://schemas.microsoft.com/office/powerpoint/2010/main" val="26035006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ln/>
        </p:spPr>
        <p:txBody>
          <a:bodyPr/>
          <a:lstStyle>
            <a:lvl1pPr>
              <a:defRPr/>
            </a:lvl1pPr>
          </a:lstStyle>
          <a:p>
            <a:pPr>
              <a:defRPr/>
            </a:pPr>
            <a:fld id="{2B59722D-2BC6-4BAD-872F-767F85ADD416}" type="slidenum">
              <a:rPr lang="en-US" altLang="en-US"/>
              <a:pPr>
                <a:defRPr/>
              </a:pPr>
              <a:t>‹#›</a:t>
            </a:fld>
            <a:endParaRPr lang="en-US" altLang="en-US"/>
          </a:p>
        </p:txBody>
      </p:sp>
    </p:spTree>
    <p:extLst>
      <p:ext uri="{BB962C8B-B14F-4D97-AF65-F5344CB8AC3E}">
        <p14:creationId xmlns="" xmlns:p14="http://schemas.microsoft.com/office/powerpoint/2010/main" val="14921613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354CD803-8DB0-49F5-8C18-7D20B4BFF77B}" type="slidenum">
              <a:rPr lang="en-US" altLang="en-US"/>
              <a:pPr>
                <a:defRPr/>
              </a:pPr>
              <a:t>‹#›</a:t>
            </a:fld>
            <a:endParaRPr lang="en-US" altLang="en-US"/>
          </a:p>
        </p:txBody>
      </p:sp>
    </p:spTree>
    <p:extLst>
      <p:ext uri="{BB962C8B-B14F-4D97-AF65-F5344CB8AC3E}">
        <p14:creationId xmlns="" xmlns:p14="http://schemas.microsoft.com/office/powerpoint/2010/main" val="40713780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7D82C438-52AA-4AE0-8D1C-9730E5C6237C}" type="slidenum">
              <a:rPr lang="en-US" altLang="en-US"/>
              <a:pPr>
                <a:defRPr/>
              </a:pPr>
              <a:t>‹#›</a:t>
            </a:fld>
            <a:endParaRPr lang="en-US" altLang="en-US"/>
          </a:p>
        </p:txBody>
      </p:sp>
    </p:spTree>
    <p:extLst>
      <p:ext uri="{BB962C8B-B14F-4D97-AF65-F5344CB8AC3E}">
        <p14:creationId xmlns="" xmlns:p14="http://schemas.microsoft.com/office/powerpoint/2010/main" val="1458247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DF0550FD-EA65-41DD-B488-C19607AAD4F2}" type="slidenum">
              <a:rPr lang="en-US" altLang="en-US"/>
              <a:pPr>
                <a:defRPr/>
              </a:pPr>
              <a:t>‹#›</a:t>
            </a:fld>
            <a:endParaRPr lang="en-US" altLang="en-US"/>
          </a:p>
        </p:txBody>
      </p:sp>
    </p:spTree>
    <p:extLst>
      <p:ext uri="{BB962C8B-B14F-4D97-AF65-F5344CB8AC3E}">
        <p14:creationId xmlns="" xmlns:p14="http://schemas.microsoft.com/office/powerpoint/2010/main" val="14648956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E265067C-706E-4856-9949-1F1D169FE57E}" type="slidenum">
              <a:rPr lang="en-US" altLang="en-US"/>
              <a:pPr>
                <a:defRPr/>
              </a:pPr>
              <a:t>‹#›</a:t>
            </a:fld>
            <a:endParaRPr lang="en-US" altLang="en-US"/>
          </a:p>
        </p:txBody>
      </p:sp>
    </p:spTree>
    <p:extLst>
      <p:ext uri="{BB962C8B-B14F-4D97-AF65-F5344CB8AC3E}">
        <p14:creationId xmlns="" xmlns:p14="http://schemas.microsoft.com/office/powerpoint/2010/main" val="11048789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9" descr="Gingham6"/>
          <p:cNvPicPr>
            <a:picLocks noChangeArrowheads="1"/>
          </p:cNvPicPr>
          <p:nvPr userDrawn="1"/>
        </p:nvPicPr>
        <p:blipFill>
          <a:blip r:embed="rId15">
            <a:extLst>
              <a:ext uri="{28A0092B-C50C-407E-A947-70E740481C1C}">
                <a14:useLocalDpi xmlns="" xmlns:a14="http://schemas.microsoft.com/office/drawing/2010/main" val="0"/>
              </a:ext>
            </a:extLst>
          </a:blip>
          <a:srcRect/>
          <a:stretch>
            <a:fillRect/>
          </a:stretch>
        </p:blipFill>
        <p:spPr bwMode="auto">
          <a:xfrm>
            <a:off x="-6350" y="0"/>
            <a:ext cx="11938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1331913" y="274638"/>
            <a:ext cx="7354887" cy="1143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1331913" y="1600200"/>
            <a:ext cx="7354887" cy="45259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smtClean="0"/>
            </a:lvl1pPr>
          </a:lstStyle>
          <a:p>
            <a:pPr>
              <a:defRPr/>
            </a:pPr>
            <a:endParaRPr lang="en-US"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smtClean="0"/>
            </a:lvl1pPr>
          </a:lstStyle>
          <a:p>
            <a:pPr>
              <a:defRPr/>
            </a:pPr>
            <a:endParaRPr lang="en-US"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57456156-1E87-4517-97A1-E1FCF4FCF624}"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75"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lr>
          <a:schemeClr val="accent1"/>
        </a:buClr>
        <a:buFont typeface="Wingdings" panose="05000000000000000000" pitchFamily="2" charset="2"/>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anose="05000000000000000000" pitchFamily="2" charset="2"/>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accent1"/>
        </a:buClr>
        <a:buFont typeface="Wingdings" panose="05000000000000000000" pitchFamily="2" charset="2"/>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1"/>
        </a:buClr>
        <a:buFont typeface="Wingdings" panose="05000000000000000000" pitchFamily="2" charset="2"/>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pPr eaLnBrk="1" hangingPunct="1"/>
            <a:r>
              <a:rPr lang="en-GB" altLang="en-US" dirty="0" smtClean="0"/>
              <a:t>Experiment Method</a:t>
            </a:r>
            <a:endParaRPr lang="en-US" alt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 Method</a:t>
            </a:r>
            <a:endParaRPr lang="en-IN" dirty="0"/>
          </a:p>
        </p:txBody>
      </p:sp>
      <p:sp>
        <p:nvSpPr>
          <p:cNvPr id="3" name="Content Placeholder 2"/>
          <p:cNvSpPr>
            <a:spLocks noGrp="1"/>
          </p:cNvSpPr>
          <p:nvPr>
            <p:ph idx="1"/>
          </p:nvPr>
        </p:nvSpPr>
        <p:spPr/>
        <p:txBody>
          <a:bodyPr/>
          <a:lstStyle/>
          <a:p>
            <a:pPr algn="just"/>
            <a:r>
              <a:rPr lang="en-IN" sz="2000" dirty="0" smtClean="0"/>
              <a:t>Very popular form of qualitative analysis</a:t>
            </a:r>
          </a:p>
          <a:p>
            <a:pPr lvl="1" algn="just"/>
            <a:r>
              <a:rPr lang="en-IN" sz="1800" dirty="0" smtClean="0"/>
              <a:t>Involves a careful and complete observation of a social unit</a:t>
            </a:r>
            <a:r>
              <a:rPr lang="en-IN" sz="1800" dirty="0" smtClean="0"/>
              <a:t>.</a:t>
            </a:r>
          </a:p>
          <a:p>
            <a:pPr lvl="1" algn="just"/>
            <a:r>
              <a:rPr lang="en-US" sz="1800" dirty="0" smtClean="0"/>
              <a:t>Ex: person, family, institution etc.</a:t>
            </a:r>
          </a:p>
          <a:p>
            <a:pPr lvl="1" algn="just"/>
            <a:endParaRPr lang="en-IN" sz="1800" dirty="0" smtClean="0"/>
          </a:p>
          <a:p>
            <a:pPr algn="just"/>
            <a:r>
              <a:rPr lang="en-IN" sz="2000" dirty="0" smtClean="0"/>
              <a:t>A method of study in depth rather than breadth</a:t>
            </a:r>
            <a:r>
              <a:rPr lang="en-IN" sz="2000" dirty="0" smtClean="0"/>
              <a:t>.</a:t>
            </a:r>
          </a:p>
          <a:p>
            <a:pPr algn="just"/>
            <a:endParaRPr lang="en-IN" sz="2000" dirty="0" smtClean="0"/>
          </a:p>
          <a:p>
            <a:pPr algn="just"/>
            <a:r>
              <a:rPr lang="en-IN" sz="2000" dirty="0" smtClean="0"/>
              <a:t>More emphasis on the full analysis of a limited number of events or conditions and their interrelations</a:t>
            </a:r>
            <a:r>
              <a:rPr lang="en-IN" sz="2000" dirty="0" smtClean="0"/>
              <a:t>.</a:t>
            </a:r>
          </a:p>
          <a:p>
            <a:pPr algn="just"/>
            <a:endParaRPr lang="en-US" sz="2000" dirty="0" smtClean="0"/>
          </a:p>
          <a:p>
            <a:pPr algn="just"/>
            <a:r>
              <a:rPr lang="en-US" sz="2000" dirty="0" smtClean="0"/>
              <a:t>It deals with the processes that take place and their interrelationship.</a:t>
            </a:r>
            <a:endParaRPr lang="en-IN" sz="2000" dirty="0" smtClean="0"/>
          </a:p>
          <a:p>
            <a:endParaRPr lang="en-IN" sz="16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Characteristics </a:t>
            </a:r>
            <a:endParaRPr lang="en-IN" dirty="0"/>
          </a:p>
        </p:txBody>
      </p:sp>
      <p:sp>
        <p:nvSpPr>
          <p:cNvPr id="3" name="Content Placeholder 2"/>
          <p:cNvSpPr>
            <a:spLocks noGrp="1"/>
          </p:cNvSpPr>
          <p:nvPr>
            <p:ph idx="1"/>
          </p:nvPr>
        </p:nvSpPr>
        <p:spPr/>
        <p:txBody>
          <a:bodyPr/>
          <a:lstStyle/>
          <a:p>
            <a:pPr algn="just"/>
            <a:r>
              <a:rPr lang="en-IN" sz="2000" dirty="0" smtClean="0"/>
              <a:t>The researcher can take one single social unit or more of such units for his study purpose; he may even take a situation to study the same comprehensively</a:t>
            </a:r>
            <a:r>
              <a:rPr lang="en-IN" sz="2000" dirty="0" smtClean="0"/>
              <a:t>.</a:t>
            </a:r>
          </a:p>
          <a:p>
            <a:pPr algn="just"/>
            <a:endParaRPr lang="en-IN" sz="2000" dirty="0" smtClean="0"/>
          </a:p>
          <a:p>
            <a:pPr algn="just"/>
            <a:r>
              <a:rPr lang="en-IN" sz="2000" dirty="0" smtClean="0"/>
              <a:t>Here the selected unit is studied intensively i.e., it is studied in minute details. </a:t>
            </a:r>
          </a:p>
          <a:p>
            <a:pPr lvl="1" algn="just"/>
            <a:r>
              <a:rPr lang="en-IN" sz="1800" dirty="0" smtClean="0"/>
              <a:t>Study extends over a long period of time to ascertain the natural history of the unit so as to obtain enough information for drawing correct inferences</a:t>
            </a:r>
            <a:r>
              <a:rPr lang="en-IN" sz="1800" dirty="0" smtClean="0"/>
              <a:t>.</a:t>
            </a:r>
          </a:p>
          <a:p>
            <a:pPr lvl="1" algn="just"/>
            <a:endParaRPr lang="en-IN" sz="1800" dirty="0" smtClean="0"/>
          </a:p>
          <a:p>
            <a:pPr algn="just"/>
            <a:r>
              <a:rPr lang="en-IN" sz="2000" dirty="0" smtClean="0"/>
              <a:t>Make complete study of the social unit covering all facets.</a:t>
            </a:r>
          </a:p>
          <a:p>
            <a:pPr lvl="1" algn="just"/>
            <a:r>
              <a:rPr lang="en-IN" sz="1800" dirty="0" smtClean="0"/>
              <a:t>Try to understand the complex of factors that are operative within a social unit as an integrated totality.</a:t>
            </a:r>
          </a:p>
          <a:p>
            <a:endParaRPr lang="en-IN" sz="1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pPr algn="just"/>
            <a:r>
              <a:rPr lang="en-IN" sz="2000" dirty="0" smtClean="0"/>
              <a:t>Under this method the approach happens to be qualitative and not quantitative. </a:t>
            </a:r>
          </a:p>
          <a:p>
            <a:pPr lvl="1" algn="just"/>
            <a:r>
              <a:rPr lang="en-IN" sz="1800" dirty="0" smtClean="0"/>
              <a:t>Every possible effort is made to collect information concerning all aspects of life.</a:t>
            </a:r>
          </a:p>
          <a:p>
            <a:pPr lvl="1" algn="just"/>
            <a:r>
              <a:rPr lang="en-IN" sz="1800" dirty="0" smtClean="0"/>
              <a:t>Deepens our perception and gives us a clear insight into life. </a:t>
            </a:r>
          </a:p>
          <a:p>
            <a:pPr algn="just"/>
            <a:r>
              <a:rPr lang="en-IN" sz="2000" dirty="0" smtClean="0"/>
              <a:t>An effort is made to know the mutual inter-relationship of causal factors.</a:t>
            </a:r>
          </a:p>
          <a:p>
            <a:pPr algn="just"/>
            <a:r>
              <a:rPr lang="en-IN" sz="2000" dirty="0" smtClean="0"/>
              <a:t>The behaviour pattern of the concerning unit is studied directly and not by an indirect and abstract approach.</a:t>
            </a:r>
          </a:p>
          <a:p>
            <a:pPr algn="just"/>
            <a:r>
              <a:rPr lang="en-IN" sz="2000" dirty="0" smtClean="0"/>
              <a:t>Results in fruitful hypotheses</a:t>
            </a:r>
          </a:p>
          <a:p>
            <a:pPr lvl="1" algn="just"/>
            <a:r>
              <a:rPr lang="en-IN" sz="1800" dirty="0" smtClean="0"/>
              <a:t>The data which may be helpful in testing them, </a:t>
            </a:r>
          </a:p>
          <a:p>
            <a:pPr lvl="1" algn="just"/>
            <a:r>
              <a:rPr lang="en-IN" sz="1800" dirty="0" smtClean="0"/>
              <a:t>Enables the generalised knowledge to get richer and richer. </a:t>
            </a:r>
          </a:p>
          <a:p>
            <a:endParaRPr lang="en-IN" sz="20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Assumptions </a:t>
            </a:r>
            <a:endParaRPr lang="en-IN" dirty="0"/>
          </a:p>
        </p:txBody>
      </p:sp>
      <p:sp>
        <p:nvSpPr>
          <p:cNvPr id="3" name="Content Placeholder 2"/>
          <p:cNvSpPr>
            <a:spLocks noGrp="1"/>
          </p:cNvSpPr>
          <p:nvPr>
            <p:ph idx="1"/>
          </p:nvPr>
        </p:nvSpPr>
        <p:spPr/>
        <p:txBody>
          <a:bodyPr/>
          <a:lstStyle/>
          <a:p>
            <a:pPr algn="just"/>
            <a:r>
              <a:rPr lang="en-IN" sz="2000" dirty="0" smtClean="0"/>
              <a:t>The assumption of uniformity in the basic human nature in spite of the fact that human behaviour may vary according to situations.</a:t>
            </a:r>
          </a:p>
          <a:p>
            <a:pPr algn="just"/>
            <a:r>
              <a:rPr lang="en-IN" sz="2000" dirty="0" smtClean="0"/>
              <a:t>The assumption of studying the natural history of the unit concerned.</a:t>
            </a:r>
          </a:p>
          <a:p>
            <a:pPr algn="just"/>
            <a:r>
              <a:rPr lang="en-IN" sz="2000" dirty="0" smtClean="0"/>
              <a:t>The assumption of comprehensive study of the unit concerned.</a:t>
            </a:r>
          </a:p>
          <a:p>
            <a:endParaRPr lang="en-IN" sz="2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Major phases</a:t>
            </a:r>
            <a:endParaRPr lang="en-IN" dirty="0"/>
          </a:p>
        </p:txBody>
      </p:sp>
      <p:sp>
        <p:nvSpPr>
          <p:cNvPr id="3" name="Content Placeholder 2"/>
          <p:cNvSpPr>
            <a:spLocks noGrp="1"/>
          </p:cNvSpPr>
          <p:nvPr>
            <p:ph idx="1"/>
          </p:nvPr>
        </p:nvSpPr>
        <p:spPr/>
        <p:txBody>
          <a:bodyPr/>
          <a:lstStyle/>
          <a:p>
            <a:pPr algn="just"/>
            <a:r>
              <a:rPr lang="en-IN" sz="2000" dirty="0" smtClean="0"/>
              <a:t>Recognition and determination of the status of the phenomenon to be investigated or the unit of attention.</a:t>
            </a:r>
          </a:p>
          <a:p>
            <a:pPr algn="just"/>
            <a:r>
              <a:rPr lang="en-IN" sz="2000" dirty="0" smtClean="0"/>
              <a:t>Collection of data, examination and history of the given phenomenon.</a:t>
            </a:r>
          </a:p>
          <a:p>
            <a:pPr algn="just"/>
            <a:r>
              <a:rPr lang="en-IN" sz="2000" dirty="0" smtClean="0"/>
              <a:t>Diagnosis and identification of causal factors as a basis for remedial or developmental treatment.</a:t>
            </a:r>
          </a:p>
          <a:p>
            <a:pPr algn="just"/>
            <a:r>
              <a:rPr lang="en-IN" sz="2000" dirty="0" smtClean="0"/>
              <a:t>Application of remedial measures i.e., treatment and therapy (this phase is often characterised as case work).</a:t>
            </a:r>
          </a:p>
          <a:p>
            <a:pPr algn="just"/>
            <a:r>
              <a:rPr lang="en-IN" sz="2000" dirty="0" smtClean="0"/>
              <a:t>Follow-up programme to determine effectiveness of the treatment applied.</a:t>
            </a:r>
          </a:p>
          <a:p>
            <a:endParaRPr lang="en-IN" sz="20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a:t>
            </a:r>
            <a:endParaRPr lang="en-IN" dirty="0"/>
          </a:p>
        </p:txBody>
      </p:sp>
      <p:sp>
        <p:nvSpPr>
          <p:cNvPr id="3" name="Content Placeholder 2"/>
          <p:cNvSpPr>
            <a:spLocks noGrp="1"/>
          </p:cNvSpPr>
          <p:nvPr>
            <p:ph idx="1"/>
          </p:nvPr>
        </p:nvSpPr>
        <p:spPr/>
        <p:txBody>
          <a:bodyPr/>
          <a:lstStyle/>
          <a:p>
            <a:pPr algn="just"/>
            <a:r>
              <a:rPr lang="en-IN" sz="2000" dirty="0" smtClean="0"/>
              <a:t>Enables us to understand fully the behaviour pattern of the concerned unit. </a:t>
            </a:r>
          </a:p>
          <a:p>
            <a:pPr algn="just"/>
            <a:r>
              <a:rPr lang="en-IN" sz="2000" dirty="0" smtClean="0"/>
              <a:t>Can obtain a real and enlightened record of personal experiences.</a:t>
            </a:r>
          </a:p>
          <a:p>
            <a:pPr algn="just"/>
            <a:r>
              <a:rPr lang="en-IN" sz="2000" dirty="0" smtClean="0"/>
              <a:t>Enables  to trace out the natural history of the social unit and its relationship with the social factors and the forces involved in its surrounding environment.</a:t>
            </a:r>
          </a:p>
          <a:p>
            <a:pPr algn="just"/>
            <a:r>
              <a:rPr lang="en-IN" sz="2000" dirty="0" smtClean="0"/>
              <a:t>Helps in formulating relevant hypotheses along with the data which may be helpful in testing them. </a:t>
            </a:r>
          </a:p>
          <a:p>
            <a:pPr algn="just"/>
            <a:r>
              <a:rPr lang="en-IN" sz="2000" dirty="0" smtClean="0"/>
              <a:t>Facilitates intensive study of social units than observation/schedules.</a:t>
            </a:r>
          </a:p>
          <a:p>
            <a:pPr algn="just"/>
            <a:r>
              <a:rPr lang="en-IN" sz="2000" dirty="0" smtClean="0"/>
              <a:t>Helps in the task of constructing the appropriate  questionnaire or schedule</a:t>
            </a:r>
          </a:p>
          <a:p>
            <a:endParaRPr lang="en-IN" sz="20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pPr algn="just"/>
            <a:r>
              <a:rPr lang="en-IN" sz="2000" dirty="0" smtClean="0"/>
              <a:t>Can use one or more of the several research methods under the case study method </a:t>
            </a:r>
          </a:p>
          <a:p>
            <a:pPr algn="just"/>
            <a:r>
              <a:rPr lang="en-IN" sz="2000" dirty="0" smtClean="0"/>
              <a:t>Proved beneficial in determining the nature of units to be studied along with the nature of the universe</a:t>
            </a:r>
          </a:p>
          <a:p>
            <a:pPr algn="just"/>
            <a:r>
              <a:rPr lang="en-IN" sz="2000" dirty="0" smtClean="0"/>
              <a:t>A means to well understand the past of a social unit </a:t>
            </a:r>
          </a:p>
          <a:p>
            <a:pPr lvl="1" algn="just"/>
            <a:r>
              <a:rPr lang="en-IN" sz="1800" dirty="0" smtClean="0"/>
              <a:t>It is also a technique to suggest measures for improvement in the context of the present environment of the concerned social units.</a:t>
            </a:r>
          </a:p>
          <a:p>
            <a:pPr algn="just"/>
            <a:r>
              <a:rPr lang="en-IN" sz="2000" dirty="0" smtClean="0"/>
              <a:t>Constitute the perfect type of sociological material as they represent a real record of personal experiences which very often escape the attention of most of the skilled researchers using other techniques.</a:t>
            </a:r>
          </a:p>
          <a:p>
            <a:endParaRPr lang="en-IN" sz="1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pPr algn="just"/>
            <a:r>
              <a:rPr lang="en-IN" sz="2000" dirty="0" smtClean="0"/>
              <a:t>Enhances the experience of the researcher and this in turn increases his analysing ability and skill.</a:t>
            </a:r>
          </a:p>
          <a:p>
            <a:pPr algn="just"/>
            <a:r>
              <a:rPr lang="en-IN" sz="2000" dirty="0" smtClean="0"/>
              <a:t>This method makes possible the study of social changes. </a:t>
            </a:r>
          </a:p>
          <a:p>
            <a:pPr algn="just"/>
            <a:r>
              <a:rPr lang="en-IN" sz="2000" dirty="0" smtClean="0"/>
              <a:t>Indispensable for therapeutic and administrative purposes. </a:t>
            </a:r>
          </a:p>
          <a:p>
            <a:pPr algn="just"/>
            <a:r>
              <a:rPr lang="en-IN" sz="2000" dirty="0" smtClean="0"/>
              <a:t>Immense value in taking decisions regarding several management problems.</a:t>
            </a:r>
          </a:p>
          <a:p>
            <a:pPr algn="just"/>
            <a:r>
              <a:rPr lang="en-IN" sz="2000" dirty="0" smtClean="0"/>
              <a:t>Case data are quite useful for diagnosis, therapy and other practical case problems.</a:t>
            </a:r>
          </a:p>
          <a:p>
            <a:endParaRPr lang="en-IN" sz="20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Limitations</a:t>
            </a:r>
            <a:endParaRPr lang="en-IN" dirty="0"/>
          </a:p>
        </p:txBody>
      </p:sp>
      <p:sp>
        <p:nvSpPr>
          <p:cNvPr id="3" name="Content Placeholder 2"/>
          <p:cNvSpPr>
            <a:spLocks noGrp="1"/>
          </p:cNvSpPr>
          <p:nvPr>
            <p:ph idx="1"/>
          </p:nvPr>
        </p:nvSpPr>
        <p:spPr/>
        <p:txBody>
          <a:bodyPr/>
          <a:lstStyle/>
          <a:p>
            <a:pPr algn="just"/>
            <a:r>
              <a:rPr lang="en-IN" sz="2000" dirty="0" smtClean="0"/>
              <a:t>Case situations are seldom comparable and as such the information gathered in case studies is often not comparable. </a:t>
            </a:r>
            <a:endParaRPr lang="en-IN" sz="2000" dirty="0" smtClean="0"/>
          </a:p>
          <a:p>
            <a:pPr algn="just"/>
            <a:r>
              <a:rPr lang="en-IN" sz="1800" dirty="0" smtClean="0"/>
              <a:t>.</a:t>
            </a:r>
            <a:endParaRPr lang="en-IN" sz="1800" dirty="0" smtClean="0"/>
          </a:p>
          <a:p>
            <a:pPr algn="just"/>
            <a:r>
              <a:rPr lang="en-IN" sz="2000" dirty="0" smtClean="0"/>
              <a:t>Read Bain does not consider the case data as significant scientific data since they do not provide knowledge of the “impersonal, universal, non-ethical, non-practical, repetitive aspects of phenomena</a:t>
            </a:r>
            <a:r>
              <a:rPr lang="en-IN" sz="2000" dirty="0" smtClean="0"/>
              <a:t>.” </a:t>
            </a:r>
            <a:r>
              <a:rPr lang="en-IN" sz="2000" dirty="0" smtClean="0"/>
              <a:t>Real information is often not collected because the subjectivity of the researcher does enter in the collection of information in a case study</a:t>
            </a:r>
            <a:r>
              <a:rPr lang="en-IN" sz="2000" dirty="0" smtClean="0"/>
              <a:t>.</a:t>
            </a:r>
            <a:endParaRPr lang="en-IN" sz="2000"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pPr algn="just"/>
            <a:r>
              <a:rPr lang="en-IN" sz="2000" dirty="0" smtClean="0"/>
              <a:t>The danger of false generalisation is always there in view of the fact that no set rules are followed in collection of the information and only few units are studied.</a:t>
            </a:r>
          </a:p>
          <a:p>
            <a:pPr algn="just"/>
            <a:r>
              <a:rPr lang="en-IN" sz="2000" dirty="0" smtClean="0"/>
              <a:t>It consumes more time and requires lot of expenditure. More time is needed under case study method since one studies the natural history cycles of social units and that too minutely.</a:t>
            </a:r>
          </a:p>
          <a:p>
            <a:pPr algn="just"/>
            <a:r>
              <a:rPr lang="en-IN" sz="2000" dirty="0" smtClean="0"/>
              <a:t>The case data are often vitiated because the subject, according to Read Bain, may write what he thinks the investigator wants; and the greater the rapport, the more subjective the whole process is.</a:t>
            </a:r>
          </a:p>
          <a:p>
            <a:endParaRPr lang="en-IN" sz="1400" dirty="0" smtClean="0"/>
          </a:p>
          <a:p>
            <a:endParaRPr lang="en-IN"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 method</a:t>
            </a:r>
            <a:endParaRPr lang="en-IN" dirty="0"/>
          </a:p>
        </p:txBody>
      </p:sp>
      <p:sp>
        <p:nvSpPr>
          <p:cNvPr id="3" name="Content Placeholder 2"/>
          <p:cNvSpPr>
            <a:spLocks noGrp="1"/>
          </p:cNvSpPr>
          <p:nvPr>
            <p:ph idx="1"/>
          </p:nvPr>
        </p:nvSpPr>
        <p:spPr/>
        <p:txBody>
          <a:bodyPr/>
          <a:lstStyle/>
          <a:p>
            <a:pPr algn="just"/>
            <a:r>
              <a:rPr lang="en-IN" sz="2000" dirty="0" smtClean="0"/>
              <a:t>Experimentation is a research ‘process’ used to study the causal relationships between variables. </a:t>
            </a:r>
          </a:p>
          <a:p>
            <a:pPr algn="just"/>
            <a:endParaRPr lang="en-IN" sz="2000" dirty="0" smtClean="0"/>
          </a:p>
          <a:p>
            <a:pPr algn="just"/>
            <a:r>
              <a:rPr lang="en-IN" sz="2000" dirty="0" smtClean="0"/>
              <a:t>It aims at studying the effect of an independent variable on a dependent variable, by keeping the other independent variables constant through some type of control.</a:t>
            </a:r>
          </a:p>
          <a:p>
            <a:pPr algn="just"/>
            <a:endParaRPr lang="en-US" sz="2000" dirty="0" smtClean="0"/>
          </a:p>
          <a:p>
            <a:pPr algn="just"/>
            <a:r>
              <a:rPr lang="en-US" sz="2000" dirty="0" smtClean="0"/>
              <a:t>Difficult to design and time consuming process</a:t>
            </a:r>
            <a:endParaRPr lang="en-IN" sz="2000" dirty="0" smtClean="0"/>
          </a:p>
          <a:p>
            <a:endParaRPr lang="en-IN" sz="20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pPr algn="just"/>
            <a:r>
              <a:rPr lang="en-IN" sz="2000" dirty="0" smtClean="0"/>
              <a:t>Case study method is based on several assumptions which may not be very realistic at times, and as such the usefulness of case data is always subject to doubt.</a:t>
            </a:r>
          </a:p>
          <a:p>
            <a:pPr algn="just"/>
            <a:r>
              <a:rPr lang="en-IN" sz="2000" dirty="0" smtClean="0"/>
              <a:t>Case study method can be used only in a limited sphere., it is not possible to use it in case of a big society. Sampling is also not possible under a case study method.</a:t>
            </a:r>
          </a:p>
          <a:p>
            <a:pPr algn="just"/>
            <a:r>
              <a:rPr lang="en-IN" sz="2000" dirty="0" smtClean="0"/>
              <a:t>Response of the investigator is an important limitation of the case study method. He often thinks that he has full knowledge of the unit and can himself answer about it. In case the same is not true, then consequences follow. In fact, this is more the fault of the researcher rather than that of the case method.</a:t>
            </a:r>
          </a:p>
          <a:p>
            <a:endParaRPr lang="en-IN" sz="20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endParaRPr lang="en-IN"/>
          </a:p>
        </p:txBody>
      </p:sp>
      <p:pic>
        <p:nvPicPr>
          <p:cNvPr id="4" name="Picture 2"/>
          <p:cNvPicPr>
            <a:picLocks noChangeAspect="1" noChangeArrowheads="1"/>
          </p:cNvPicPr>
          <p:nvPr/>
        </p:nvPicPr>
        <p:blipFill>
          <a:blip r:embed="rId2"/>
          <a:srcRect/>
          <a:stretch>
            <a:fillRect/>
          </a:stretch>
        </p:blipFill>
        <p:spPr bwMode="auto">
          <a:xfrm>
            <a:off x="76200" y="0"/>
            <a:ext cx="8898988" cy="6858000"/>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a:xfrm>
            <a:off x="1331913" y="1445452"/>
            <a:ext cx="7354887" cy="4525963"/>
          </a:xfrm>
        </p:spPr>
        <p:txBody>
          <a:bodyPr/>
          <a:lstStyle/>
          <a:p>
            <a:pPr algn="just"/>
            <a:r>
              <a:rPr lang="en-IN" sz="2000" dirty="0" smtClean="0"/>
              <a:t>The experiment is the only method, which can show the effect of an independent variable on dependent variable. </a:t>
            </a:r>
          </a:p>
          <a:p>
            <a:pPr algn="just"/>
            <a:endParaRPr lang="en-IN" sz="2000" dirty="0" smtClean="0"/>
          </a:p>
          <a:p>
            <a:pPr algn="just"/>
            <a:r>
              <a:rPr lang="en-IN" sz="2000" dirty="0" smtClean="0"/>
              <a:t>In experimentation, the researcher can manipulate the independent variable and measure its effect on the dependent variable. </a:t>
            </a:r>
          </a:p>
          <a:p>
            <a:pPr algn="just"/>
            <a:endParaRPr lang="en-IN" sz="2000" dirty="0" smtClean="0"/>
          </a:p>
          <a:p>
            <a:pPr algn="just"/>
            <a:r>
              <a:rPr lang="en-IN" sz="2000" dirty="0" smtClean="0"/>
              <a:t>For example, the effect of various types of promotional strategies on the sale of a given product can be </a:t>
            </a:r>
            <a:r>
              <a:rPr lang="en-IN" sz="2000" dirty="0" smtClean="0"/>
              <a:t>studied </a:t>
            </a:r>
            <a:r>
              <a:rPr lang="en-IN" sz="2000" dirty="0" smtClean="0"/>
              <a:t>by using different advertising media such as T.V., radio and Newspapers. </a:t>
            </a:r>
          </a:p>
          <a:p>
            <a:pPr algn="just"/>
            <a:endParaRPr lang="en-IN" sz="2000" dirty="0" smtClean="0"/>
          </a:p>
          <a:p>
            <a:pPr algn="just"/>
            <a:r>
              <a:rPr lang="en-IN" sz="2000" dirty="0" smtClean="0"/>
              <a:t>Experiment provides “the opportunity to vary the treatment (experimental variable) in a systematic manner, thus allowing for the isolation and precise specification of important differences.”</a:t>
            </a:r>
          </a:p>
          <a:p>
            <a:endParaRPr lang="en-IN"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z="3600" b="1" dirty="0" smtClean="0"/>
              <a:t>Experimental Design</a:t>
            </a:r>
            <a:r>
              <a:rPr lang="en-IN" sz="3600" dirty="0" smtClean="0"/>
              <a:t> </a:t>
            </a:r>
            <a:endParaRPr lang="en-IN" sz="3600" dirty="0"/>
          </a:p>
        </p:txBody>
      </p:sp>
      <p:sp>
        <p:nvSpPr>
          <p:cNvPr id="3" name="Content Placeholder 2"/>
          <p:cNvSpPr>
            <a:spLocks noGrp="1"/>
          </p:cNvSpPr>
          <p:nvPr>
            <p:ph idx="1"/>
          </p:nvPr>
        </p:nvSpPr>
        <p:spPr/>
        <p:txBody>
          <a:bodyPr/>
          <a:lstStyle/>
          <a:p>
            <a:pPr algn="just"/>
            <a:r>
              <a:rPr lang="en-IN" sz="2000" dirty="0" smtClean="0"/>
              <a:t>A blueprint of the procedure that enables the researcher to test his hypothesis by reaching valid conclusions about relationships between independent and dependent variables. </a:t>
            </a:r>
          </a:p>
          <a:p>
            <a:pPr algn="just"/>
            <a:endParaRPr lang="en-IN" sz="2000" dirty="0" smtClean="0"/>
          </a:p>
          <a:p>
            <a:pPr algn="just"/>
            <a:r>
              <a:rPr lang="en-IN" sz="2000" dirty="0" smtClean="0"/>
              <a:t>It refers to the conceptual framework within which the experiment is conducted.</a:t>
            </a:r>
            <a:endParaRPr lang="en-IN" sz="2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z="3600" b="1" dirty="0" smtClean="0"/>
              <a:t>Steps involved in conducting an experimental study</a:t>
            </a:r>
            <a:endParaRPr lang="en-IN" sz="3600" dirty="0"/>
          </a:p>
        </p:txBody>
      </p:sp>
      <p:sp>
        <p:nvSpPr>
          <p:cNvPr id="3" name="Content Placeholder 2"/>
          <p:cNvSpPr>
            <a:spLocks noGrp="1"/>
          </p:cNvSpPr>
          <p:nvPr>
            <p:ph idx="1"/>
          </p:nvPr>
        </p:nvSpPr>
        <p:spPr/>
        <p:txBody>
          <a:bodyPr/>
          <a:lstStyle/>
          <a:p>
            <a:pPr algn="just"/>
            <a:r>
              <a:rPr lang="en-IN" sz="2000" dirty="0" smtClean="0"/>
              <a:t>Identify and define the problem. </a:t>
            </a:r>
          </a:p>
          <a:p>
            <a:pPr algn="just"/>
            <a:r>
              <a:rPr lang="en-IN" sz="2000" dirty="0" smtClean="0"/>
              <a:t>Formulate hypotheses and deduce their consequences. </a:t>
            </a:r>
          </a:p>
          <a:p>
            <a:pPr algn="just"/>
            <a:r>
              <a:rPr lang="en-IN" sz="2000" dirty="0" smtClean="0"/>
              <a:t>Construct an experimental design that represents all the elements, conditions, and relations of the consequences.</a:t>
            </a:r>
          </a:p>
          <a:p>
            <a:pPr algn="just"/>
            <a:r>
              <a:rPr lang="en-IN" sz="2000" dirty="0" smtClean="0"/>
              <a:t>Conduct the experiment. </a:t>
            </a:r>
          </a:p>
          <a:p>
            <a:pPr algn="just"/>
            <a:r>
              <a:rPr lang="en-IN" sz="2000" dirty="0" smtClean="0"/>
              <a:t>Compile raw data and reduce to usable form. </a:t>
            </a:r>
          </a:p>
          <a:p>
            <a:pPr algn="just"/>
            <a:r>
              <a:rPr lang="en-IN" sz="2000" dirty="0" smtClean="0"/>
              <a:t>Apply an appropriate test of significance.</a:t>
            </a:r>
            <a:endParaRPr lang="en-IN"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z="3600" b="1" dirty="0" smtClean="0"/>
              <a:t>Essentials of Experimental Research</a:t>
            </a:r>
            <a:endParaRPr lang="en-IN" sz="3600" dirty="0"/>
          </a:p>
        </p:txBody>
      </p:sp>
      <p:sp>
        <p:nvSpPr>
          <p:cNvPr id="3" name="Content Placeholder 2"/>
          <p:cNvSpPr>
            <a:spLocks noGrp="1"/>
          </p:cNvSpPr>
          <p:nvPr>
            <p:ph idx="1"/>
          </p:nvPr>
        </p:nvSpPr>
        <p:spPr/>
        <p:txBody>
          <a:bodyPr/>
          <a:lstStyle/>
          <a:p>
            <a:pPr algn="just"/>
            <a:r>
              <a:rPr lang="en-IN" sz="2000" dirty="0" smtClean="0"/>
              <a:t>Manipulation of an independent variable. </a:t>
            </a:r>
          </a:p>
          <a:p>
            <a:pPr algn="just"/>
            <a:endParaRPr lang="en-IN" sz="2000" dirty="0" smtClean="0"/>
          </a:p>
          <a:p>
            <a:pPr algn="just"/>
            <a:r>
              <a:rPr lang="en-IN" sz="2000" dirty="0" smtClean="0"/>
              <a:t>An attempt is made to hold all other variables except the dependent variable constant - control. </a:t>
            </a:r>
          </a:p>
          <a:p>
            <a:pPr algn="just"/>
            <a:endParaRPr lang="en-IN" sz="2000" dirty="0" smtClean="0"/>
          </a:p>
          <a:p>
            <a:pPr algn="just"/>
            <a:r>
              <a:rPr lang="en-IN" sz="2000" dirty="0" smtClean="0"/>
              <a:t>Effect is observed of the manipulation of the independent variable on the dependent variable - observation.</a:t>
            </a:r>
            <a:endParaRPr lang="en-IN" sz="2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Applications </a:t>
            </a:r>
            <a:endParaRPr lang="en-IN" dirty="0"/>
          </a:p>
        </p:txBody>
      </p:sp>
      <p:sp>
        <p:nvSpPr>
          <p:cNvPr id="3" name="Content Placeholder 2"/>
          <p:cNvSpPr>
            <a:spLocks noGrp="1"/>
          </p:cNvSpPr>
          <p:nvPr>
            <p:ph idx="1"/>
          </p:nvPr>
        </p:nvSpPr>
        <p:spPr/>
        <p:txBody>
          <a:bodyPr/>
          <a:lstStyle/>
          <a:p>
            <a:r>
              <a:rPr lang="en-US" sz="2000" dirty="0" smtClean="0"/>
              <a:t>Laboratory Experiment </a:t>
            </a:r>
          </a:p>
          <a:p>
            <a:r>
              <a:rPr lang="en-US" sz="2000" dirty="0" smtClean="0"/>
              <a:t>Field Experiment</a:t>
            </a:r>
            <a:endParaRPr lang="en-IN" sz="2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a:t>
            </a:r>
            <a:endParaRPr lang="en-US" dirty="0"/>
          </a:p>
        </p:txBody>
      </p:sp>
      <p:sp>
        <p:nvSpPr>
          <p:cNvPr id="3" name="Content Placeholder 2"/>
          <p:cNvSpPr>
            <a:spLocks noGrp="1"/>
          </p:cNvSpPr>
          <p:nvPr>
            <p:ph idx="1"/>
          </p:nvPr>
        </p:nvSpPr>
        <p:spPr/>
        <p:txBody>
          <a:bodyPr/>
          <a:lstStyle/>
          <a:p>
            <a:pPr algn="just"/>
            <a:r>
              <a:rPr lang="en-US" sz="2000" dirty="0" smtClean="0"/>
              <a:t>One of the forms of observational methods.</a:t>
            </a:r>
          </a:p>
          <a:p>
            <a:pPr algn="just"/>
            <a:endParaRPr lang="en-US" sz="2000" dirty="0" smtClean="0"/>
          </a:p>
          <a:p>
            <a:pPr algn="just"/>
            <a:r>
              <a:rPr lang="en-US" sz="2000" dirty="0" smtClean="0"/>
              <a:t>It is a process of conducting experiments on a symbolic model representing a phenomenon.</a:t>
            </a:r>
          </a:p>
          <a:p>
            <a:pPr algn="just"/>
            <a:endParaRPr lang="en-US" sz="2000" dirty="0" smtClean="0"/>
          </a:p>
          <a:p>
            <a:pPr algn="just"/>
            <a:r>
              <a:rPr lang="en-US" sz="2000" dirty="0" smtClean="0"/>
              <a:t>Simulation is also defined as the exercise of </a:t>
            </a:r>
            <a:r>
              <a:rPr lang="en-US" sz="2000" dirty="0" smtClean="0"/>
              <a:t>a </a:t>
            </a:r>
            <a:r>
              <a:rPr lang="en-US" sz="2000" dirty="0" smtClean="0"/>
              <a:t>flexible imitation of processes and outcomes for the purpose of clarifying or explaining the underlying mechanisms involved.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US" dirty="0"/>
          </a:p>
        </p:txBody>
      </p:sp>
      <p:sp>
        <p:nvSpPr>
          <p:cNvPr id="3" name="Content Placeholder 2"/>
          <p:cNvSpPr>
            <a:spLocks noGrp="1"/>
          </p:cNvSpPr>
          <p:nvPr>
            <p:ph idx="1"/>
          </p:nvPr>
        </p:nvSpPr>
        <p:spPr/>
        <p:txBody>
          <a:bodyPr/>
          <a:lstStyle/>
          <a:p>
            <a:pPr algn="just"/>
            <a:r>
              <a:rPr lang="en-US" sz="2000" dirty="0" smtClean="0"/>
              <a:t>Simulation is a technique of performing sampling experiments on the model of the systems.</a:t>
            </a:r>
          </a:p>
          <a:p>
            <a:pPr algn="just"/>
            <a:endParaRPr lang="en-US" sz="2000" dirty="0" smtClean="0"/>
          </a:p>
          <a:p>
            <a:pPr algn="just"/>
            <a:r>
              <a:rPr lang="en-US" sz="2000" dirty="0" smtClean="0"/>
              <a:t>Experiments are done on the model instead of on the real system, because the latter would be too inconvenient and expensive.</a:t>
            </a:r>
          </a:p>
          <a:p>
            <a:pPr algn="just"/>
            <a:endParaRPr lang="en-US" sz="2000" dirty="0" smtClean="0"/>
          </a:p>
          <a:p>
            <a:pPr algn="just"/>
            <a:r>
              <a:rPr lang="en-US" sz="2000" dirty="0" smtClean="0"/>
              <a:t>Simulation is a recent research technique which has deep roots in history.</a:t>
            </a:r>
          </a:p>
          <a:p>
            <a:pPr algn="just"/>
            <a:endParaRPr lang="en-US" sz="2000" dirty="0" smtClean="0"/>
          </a:p>
          <a:p>
            <a:pPr algn="just"/>
            <a:r>
              <a:rPr lang="en-US" sz="2000" dirty="0" smtClean="0"/>
              <a:t>Chess has been considered a simulation of medieval warfare.</a:t>
            </a:r>
          </a:p>
          <a:p>
            <a:pPr algn="just"/>
            <a:endParaRPr lang="en-US" sz="2000" dirty="0"/>
          </a:p>
        </p:txBody>
      </p:sp>
    </p:spTree>
  </p:cSld>
  <p:clrMapOvr>
    <a:masterClrMapping/>
  </p:clrMapOvr>
</p:sld>
</file>

<file path=ppt/theme/theme1.xml><?xml version="1.0" encoding="utf-8"?>
<a:theme xmlns:a="http://schemas.openxmlformats.org/drawingml/2006/main" name="Default Design">
  <a:themeElements>
    <a:clrScheme name="Default Design 16">
      <a:dk1>
        <a:srgbClr val="000000"/>
      </a:dk1>
      <a:lt1>
        <a:srgbClr val="FFFFFF"/>
      </a:lt1>
      <a:dk2>
        <a:srgbClr val="000099"/>
      </a:dk2>
      <a:lt2>
        <a:srgbClr val="808080"/>
      </a:lt2>
      <a:accent1>
        <a:srgbClr val="4F70B1"/>
      </a:accent1>
      <a:accent2>
        <a:srgbClr val="8BA5CE"/>
      </a:accent2>
      <a:accent3>
        <a:srgbClr val="FFFFFF"/>
      </a:accent3>
      <a:accent4>
        <a:srgbClr val="000000"/>
      </a:accent4>
      <a:accent5>
        <a:srgbClr val="B2BBD5"/>
      </a:accent5>
      <a:accent6>
        <a:srgbClr val="7D95BA"/>
      </a:accent6>
      <a:hlink>
        <a:srgbClr val="FB6346"/>
      </a:hlink>
      <a:folHlink>
        <a:srgbClr val="FB9F86"/>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000000"/>
        </a:dk2>
        <a:lt2>
          <a:srgbClr val="808080"/>
        </a:lt2>
        <a:accent1>
          <a:srgbClr val="FB6346"/>
        </a:accent1>
        <a:accent2>
          <a:srgbClr val="FB9F86"/>
        </a:accent2>
        <a:accent3>
          <a:srgbClr val="FFFFFF"/>
        </a:accent3>
        <a:accent4>
          <a:srgbClr val="000000"/>
        </a:accent4>
        <a:accent5>
          <a:srgbClr val="FDB7B0"/>
        </a:accent5>
        <a:accent6>
          <a:srgbClr val="E3907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00"/>
        </a:dk1>
        <a:lt1>
          <a:srgbClr val="FFFFFF"/>
        </a:lt1>
        <a:dk2>
          <a:srgbClr val="000000"/>
        </a:dk2>
        <a:lt2>
          <a:srgbClr val="808080"/>
        </a:lt2>
        <a:accent1>
          <a:srgbClr val="FB6346"/>
        </a:accent1>
        <a:accent2>
          <a:srgbClr val="FB9F86"/>
        </a:accent2>
        <a:accent3>
          <a:srgbClr val="FFFFFF"/>
        </a:accent3>
        <a:accent4>
          <a:srgbClr val="000000"/>
        </a:accent4>
        <a:accent5>
          <a:srgbClr val="FDB7B0"/>
        </a:accent5>
        <a:accent6>
          <a:srgbClr val="E39079"/>
        </a:accent6>
        <a:hlink>
          <a:srgbClr val="FF3300"/>
        </a:hlink>
        <a:folHlink>
          <a:srgbClr val="FF5229"/>
        </a:folHlink>
      </a:clrScheme>
      <a:clrMap bg1="lt1" tx1="dk1" bg2="lt2" tx2="dk2" accent1="accent1" accent2="accent2" accent3="accent3" accent4="accent4" accent5="accent5" accent6="accent6" hlink="hlink" folHlink="folHlink"/>
    </a:extraClrScheme>
    <a:extraClrScheme>
      <a:clrScheme name="Default Design 15">
        <a:dk1>
          <a:srgbClr val="000000"/>
        </a:dk1>
        <a:lt1>
          <a:srgbClr val="FFFFFF"/>
        </a:lt1>
        <a:dk2>
          <a:srgbClr val="000000"/>
        </a:dk2>
        <a:lt2>
          <a:srgbClr val="808080"/>
        </a:lt2>
        <a:accent1>
          <a:srgbClr val="4F70B1"/>
        </a:accent1>
        <a:accent2>
          <a:srgbClr val="8BA5CE"/>
        </a:accent2>
        <a:accent3>
          <a:srgbClr val="FFFFFF"/>
        </a:accent3>
        <a:accent4>
          <a:srgbClr val="000000"/>
        </a:accent4>
        <a:accent5>
          <a:srgbClr val="B2BBD5"/>
        </a:accent5>
        <a:accent6>
          <a:srgbClr val="7D95BA"/>
        </a:accent6>
        <a:hlink>
          <a:srgbClr val="FB6346"/>
        </a:hlink>
        <a:folHlink>
          <a:srgbClr val="FB9F86"/>
        </a:folHlink>
      </a:clrScheme>
      <a:clrMap bg1="lt1" tx1="dk1" bg2="lt2" tx2="dk2" accent1="accent1" accent2="accent2" accent3="accent3" accent4="accent4" accent5="accent5" accent6="accent6" hlink="hlink" folHlink="folHlink"/>
    </a:extraClrScheme>
    <a:extraClrScheme>
      <a:clrScheme name="Default Design 16">
        <a:dk1>
          <a:srgbClr val="000000"/>
        </a:dk1>
        <a:lt1>
          <a:srgbClr val="FFFFFF"/>
        </a:lt1>
        <a:dk2>
          <a:srgbClr val="000099"/>
        </a:dk2>
        <a:lt2>
          <a:srgbClr val="808080"/>
        </a:lt2>
        <a:accent1>
          <a:srgbClr val="4F70B1"/>
        </a:accent1>
        <a:accent2>
          <a:srgbClr val="8BA5CE"/>
        </a:accent2>
        <a:accent3>
          <a:srgbClr val="FFFFFF"/>
        </a:accent3>
        <a:accent4>
          <a:srgbClr val="000000"/>
        </a:accent4>
        <a:accent5>
          <a:srgbClr val="B2BBD5"/>
        </a:accent5>
        <a:accent6>
          <a:srgbClr val="7D95BA"/>
        </a:accent6>
        <a:hlink>
          <a:srgbClr val="FB6346"/>
        </a:hlink>
        <a:folHlink>
          <a:srgbClr val="FB9F8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250</TotalTime>
  <Words>1371</Words>
  <Application>Microsoft Office PowerPoint</Application>
  <PresentationFormat>On-screen Show (4:3)</PresentationFormat>
  <Paragraphs>113</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Default Design</vt:lpstr>
      <vt:lpstr>Experiment Method</vt:lpstr>
      <vt:lpstr>Experiment method</vt:lpstr>
      <vt:lpstr>Contd…</vt:lpstr>
      <vt:lpstr>Experimental Design </vt:lpstr>
      <vt:lpstr>Steps involved in conducting an experimental study</vt:lpstr>
      <vt:lpstr>Essentials of Experimental Research</vt:lpstr>
      <vt:lpstr>Applications </vt:lpstr>
      <vt:lpstr>Simulation </vt:lpstr>
      <vt:lpstr>Contd…</vt:lpstr>
      <vt:lpstr>Case Study Method</vt:lpstr>
      <vt:lpstr>Characteristics </vt:lpstr>
      <vt:lpstr>Slide 12</vt:lpstr>
      <vt:lpstr>Assumptions </vt:lpstr>
      <vt:lpstr>Major phases</vt:lpstr>
      <vt:lpstr>Advantages </vt:lpstr>
      <vt:lpstr>Slide 16</vt:lpstr>
      <vt:lpstr>Slide 17</vt:lpstr>
      <vt:lpstr>Limitations</vt:lpstr>
      <vt:lpstr>Slide 19</vt:lpstr>
      <vt:lpstr>Slide 20</vt:lpstr>
      <vt:lpstr>Slide 21</vt:lpstr>
    </vt:vector>
  </TitlesOfParts>
  <Company>Clearly Presented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Gigham Blue Template</dc:title>
  <dc:creator>Presentation Magazine</dc:creator>
  <cp:lastModifiedBy>csfac113</cp:lastModifiedBy>
  <cp:revision>24</cp:revision>
  <dcterms:created xsi:type="dcterms:W3CDTF">2005-03-29T16:57:46Z</dcterms:created>
  <dcterms:modified xsi:type="dcterms:W3CDTF">2016-09-19T08:45:34Z</dcterms:modified>
</cp:coreProperties>
</file>