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8"/>
  </p:notesMasterIdLst>
  <p:sldIdLst>
    <p:sldId id="271" r:id="rId2"/>
    <p:sldId id="272" r:id="rId3"/>
    <p:sldId id="273" r:id="rId4"/>
    <p:sldId id="274" r:id="rId5"/>
    <p:sldId id="275" r:id="rId6"/>
    <p:sldId id="276" r:id="rId7"/>
    <p:sldId id="277" r:id="rId8"/>
    <p:sldId id="280" r:id="rId9"/>
    <p:sldId id="281" r:id="rId10"/>
    <p:sldId id="278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91" r:id="rId21"/>
    <p:sldId id="292" r:id="rId22"/>
    <p:sldId id="293" r:id="rId23"/>
    <p:sldId id="294" r:id="rId24"/>
    <p:sldId id="295" r:id="rId25"/>
    <p:sldId id="296" r:id="rId26"/>
    <p:sldId id="297" r:id="rId27"/>
    <p:sldId id="299" r:id="rId28"/>
    <p:sldId id="300" r:id="rId29"/>
    <p:sldId id="301" r:id="rId30"/>
    <p:sldId id="302" r:id="rId31"/>
    <p:sldId id="303" r:id="rId32"/>
    <p:sldId id="304" r:id="rId33"/>
    <p:sldId id="305" r:id="rId34"/>
    <p:sldId id="306" r:id="rId35"/>
    <p:sldId id="307" r:id="rId36"/>
    <p:sldId id="308" r:id="rId37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1000" b="1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" b="1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" b="1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" b="1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" b="1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000" b="1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000" b="1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000" b="1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000" b="1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D2F2"/>
    <a:srgbClr val="D4E3F7"/>
    <a:srgbClr val="DDDDDD"/>
    <a:srgbClr val="EAEAEA"/>
    <a:srgbClr val="96B8D6"/>
    <a:srgbClr val="B4CCE2"/>
    <a:srgbClr val="003399"/>
    <a:srgbClr val="99C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801" autoAdjust="0"/>
    <p:restoredTop sz="94660"/>
  </p:normalViewPr>
  <p:slideViewPr>
    <p:cSldViewPr snapToGrid="0">
      <p:cViewPr varScale="1">
        <p:scale>
          <a:sx n="68" d="100"/>
          <a:sy n="68" d="100"/>
        </p:scale>
        <p:origin x="-17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b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smtClean="0"/>
              <a:t>Click to edit Master text styles</a:t>
            </a:r>
          </a:p>
          <a:p>
            <a:pPr lvl="1"/>
            <a:r>
              <a:rPr lang="en-GB" altLang="en-US" noProof="0" smtClean="0"/>
              <a:t>Second level</a:t>
            </a:r>
          </a:p>
          <a:p>
            <a:pPr lvl="2"/>
            <a:r>
              <a:rPr lang="en-GB" altLang="en-US" noProof="0" smtClean="0"/>
              <a:t>Third level</a:t>
            </a:r>
          </a:p>
          <a:p>
            <a:pPr lvl="3"/>
            <a:r>
              <a:rPr lang="en-GB" altLang="en-US" noProof="0" smtClean="0"/>
              <a:t>Fourth level</a:t>
            </a:r>
          </a:p>
          <a:p>
            <a:pPr lvl="4"/>
            <a:r>
              <a:rPr lang="en-GB" altLang="en-US" noProof="0" smtClean="0"/>
              <a:t>Fifth level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b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EDC94BA-4CA7-451E-A6A8-ACFE9D8A8DD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11348262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fld id="{58DC5176-FC30-4EB0-B90F-F150EEE86E15}" type="slidenum">
              <a:rPr lang="en-GB" altLang="en-US" sz="1200" b="0">
                <a:solidFill>
                  <a:schemeClr val="tx1"/>
                </a:solidFill>
              </a:rPr>
              <a:pPr/>
              <a:t>1</a:t>
            </a:fld>
            <a:endParaRPr lang="en-GB" altLang="en-US" sz="1200" b="0">
              <a:solidFill>
                <a:schemeClr val="tx1"/>
              </a:solidFill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xmlns="" val="40912196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fld id="{84615591-9849-41F7-A9AC-4A45F55F7E3D}" type="slidenum">
              <a:rPr lang="en-GB" altLang="en-US" sz="1200" b="0">
                <a:solidFill>
                  <a:schemeClr val="tx1"/>
                </a:solidFill>
              </a:rPr>
              <a:pPr/>
              <a:t>2</a:t>
            </a:fld>
            <a:endParaRPr lang="en-GB" altLang="en-US" sz="1200" b="0">
              <a:solidFill>
                <a:schemeClr val="tx1"/>
              </a:solidFill>
            </a:endParaRPr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xmlns="" val="2272688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8" descr="circle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13375" y="3938588"/>
            <a:ext cx="3730625" cy="291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24"/>
          <p:cNvSpPr>
            <a:spLocks noChangeArrowheads="1"/>
          </p:cNvSpPr>
          <p:nvPr userDrawn="1"/>
        </p:nvSpPr>
        <p:spPr bwMode="auto">
          <a:xfrm>
            <a:off x="250825" y="188913"/>
            <a:ext cx="1295400" cy="1295400"/>
          </a:xfrm>
          <a:prstGeom prst="ellipse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973138" y="2735263"/>
            <a:ext cx="7312025" cy="1074737"/>
          </a:xfrm>
          <a:solidFill>
            <a:schemeClr val="bg1"/>
          </a:solidFill>
        </p:spPr>
        <p:txBody>
          <a:bodyPr/>
          <a:lstStyle>
            <a:lvl1pPr algn="ctr">
              <a:defRPr sz="4000">
                <a:solidFill>
                  <a:srgbClr val="003399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xmlns="" val="668509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016381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07275" y="327025"/>
            <a:ext cx="1736725" cy="52498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7100" y="327025"/>
            <a:ext cx="5057775" cy="52498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7114400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7100" y="327025"/>
            <a:ext cx="6946900" cy="10175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2798763" y="1538288"/>
            <a:ext cx="6165850" cy="4038600"/>
          </a:xfrm>
        </p:spPr>
        <p:txBody>
          <a:bodyPr/>
          <a:lstStyle/>
          <a:p>
            <a:pPr lvl="0"/>
            <a:endParaRPr lang="en-GB" noProof="0" smtClean="0"/>
          </a:p>
        </p:txBody>
      </p:sp>
    </p:spTree>
    <p:extLst>
      <p:ext uri="{BB962C8B-B14F-4D97-AF65-F5344CB8AC3E}">
        <p14:creationId xmlns:p14="http://schemas.microsoft.com/office/powerpoint/2010/main" xmlns="" val="32752477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7100" y="327025"/>
            <a:ext cx="6946900" cy="10175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798763" y="1538288"/>
            <a:ext cx="3006725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57888" y="1538288"/>
            <a:ext cx="3006725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905555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211857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56589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98763" y="1538288"/>
            <a:ext cx="3006725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57888" y="1538288"/>
            <a:ext cx="3006725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408357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832529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382084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638260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29360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105958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circle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890963"/>
            <a:ext cx="3810000" cy="298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98763" y="1538288"/>
            <a:ext cx="616585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Click to edit Master text styles</a:t>
            </a:r>
          </a:p>
          <a:p>
            <a:pPr lvl="1"/>
            <a:r>
              <a:rPr lang="fr-FR" altLang="en-US" smtClean="0"/>
              <a:t>Second level</a:t>
            </a:r>
          </a:p>
          <a:p>
            <a:pPr lvl="2"/>
            <a:r>
              <a:rPr lang="fr-FR" altLang="en-US" smtClean="0"/>
              <a:t>Third level</a:t>
            </a:r>
          </a:p>
          <a:p>
            <a:pPr lvl="3"/>
            <a:r>
              <a:rPr lang="fr-FR" altLang="en-US" smtClean="0"/>
              <a:t>Fourth level</a:t>
            </a:r>
          </a:p>
          <a:p>
            <a:pPr lvl="4"/>
            <a:r>
              <a:rPr lang="fr-FR" altLang="en-US" smtClean="0"/>
              <a:t>Fifth level</a:t>
            </a: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97100" y="327025"/>
            <a:ext cx="6946900" cy="1017588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Click to edit Master title style</a:t>
            </a:r>
          </a:p>
        </p:txBody>
      </p:sp>
      <p:sp>
        <p:nvSpPr>
          <p:cNvPr id="1029" name="Rectangle 36"/>
          <p:cNvSpPr>
            <a:spLocks noChangeArrowheads="1"/>
          </p:cNvSpPr>
          <p:nvPr userDrawn="1"/>
        </p:nvSpPr>
        <p:spPr bwMode="auto">
          <a:xfrm>
            <a:off x="1371600" y="6324600"/>
            <a:ext cx="13652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r>
              <a:rPr lang="en-US" altLang="en-US">
                <a:solidFill>
                  <a:srgbClr val="003399"/>
                </a:solidFill>
              </a:rPr>
              <a:t>www.company.com</a:t>
            </a:r>
            <a:endParaRPr lang="fr-FR" altLang="en-US">
              <a:solidFill>
                <a:srgbClr val="003399"/>
              </a:solidFill>
            </a:endParaRPr>
          </a:p>
        </p:txBody>
      </p:sp>
      <p:sp>
        <p:nvSpPr>
          <p:cNvPr id="1030" name="Oval 37"/>
          <p:cNvSpPr>
            <a:spLocks noChangeArrowheads="1"/>
          </p:cNvSpPr>
          <p:nvPr userDrawn="1"/>
        </p:nvSpPr>
        <p:spPr bwMode="auto">
          <a:xfrm>
            <a:off x="250825" y="188913"/>
            <a:ext cx="1295400" cy="1295400"/>
          </a:xfrm>
          <a:prstGeom prst="ellipse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hf hdr="0" ftr="0" dt="0"/>
  <p:txStyles>
    <p:titleStyle>
      <a:lvl1pPr algn="l" rtl="0" eaLnBrk="0" fontAlgn="base" hangingPunct="0">
        <a:spcBef>
          <a:spcPct val="50000"/>
        </a:spcBef>
        <a:spcAft>
          <a:spcPct val="0"/>
        </a:spcAft>
        <a:defRPr sz="28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50000"/>
        </a:spcBef>
        <a:spcAft>
          <a:spcPct val="0"/>
        </a:spcAft>
        <a:defRPr sz="2800" b="1">
          <a:solidFill>
            <a:schemeClr val="bg1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50000"/>
        </a:spcBef>
        <a:spcAft>
          <a:spcPct val="0"/>
        </a:spcAft>
        <a:defRPr sz="2800" b="1">
          <a:solidFill>
            <a:schemeClr val="bg1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50000"/>
        </a:spcBef>
        <a:spcAft>
          <a:spcPct val="0"/>
        </a:spcAft>
        <a:defRPr sz="2800" b="1">
          <a:solidFill>
            <a:schemeClr val="bg1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50000"/>
        </a:spcBef>
        <a:spcAft>
          <a:spcPct val="0"/>
        </a:spcAft>
        <a:defRPr sz="2800" b="1">
          <a:solidFill>
            <a:schemeClr val="bg1"/>
          </a:solidFill>
          <a:latin typeface="Arial" panose="020B0604020202020204" pitchFamily="34" charset="0"/>
        </a:defRPr>
      </a:lvl5pPr>
      <a:lvl6pPr marL="457200" algn="l" rtl="0" fontAlgn="base">
        <a:spcBef>
          <a:spcPct val="50000"/>
        </a:spcBef>
        <a:spcAft>
          <a:spcPct val="0"/>
        </a:spcAft>
        <a:defRPr sz="2800" b="1">
          <a:solidFill>
            <a:schemeClr val="bg1"/>
          </a:solidFill>
          <a:latin typeface="Arial" panose="020B0604020202020204" pitchFamily="34" charset="0"/>
        </a:defRPr>
      </a:lvl6pPr>
      <a:lvl7pPr marL="914400" algn="l" rtl="0" fontAlgn="base">
        <a:spcBef>
          <a:spcPct val="50000"/>
        </a:spcBef>
        <a:spcAft>
          <a:spcPct val="0"/>
        </a:spcAft>
        <a:defRPr sz="2800" b="1">
          <a:solidFill>
            <a:schemeClr val="bg1"/>
          </a:solidFill>
          <a:latin typeface="Arial" panose="020B0604020202020204" pitchFamily="34" charset="0"/>
        </a:defRPr>
      </a:lvl7pPr>
      <a:lvl8pPr marL="1371600" algn="l" rtl="0" fontAlgn="base">
        <a:spcBef>
          <a:spcPct val="50000"/>
        </a:spcBef>
        <a:spcAft>
          <a:spcPct val="0"/>
        </a:spcAft>
        <a:defRPr sz="2800" b="1">
          <a:solidFill>
            <a:schemeClr val="bg1"/>
          </a:solidFill>
          <a:latin typeface="Arial" panose="020B0604020202020204" pitchFamily="34" charset="0"/>
        </a:defRPr>
      </a:lvl8pPr>
      <a:lvl9pPr marL="1828800" algn="l" rtl="0" fontAlgn="base">
        <a:spcBef>
          <a:spcPct val="50000"/>
        </a:spcBef>
        <a:spcAft>
          <a:spcPct val="0"/>
        </a:spcAft>
        <a:defRPr sz="2800" b="1">
          <a:solidFill>
            <a:schemeClr val="bg1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9CC00"/>
        </a:buClr>
        <a:buSzPct val="150000"/>
        <a:buChar char="•"/>
        <a:defRPr sz="2400" kern="1200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99CC00"/>
        </a:buClr>
        <a:buSzPct val="150000"/>
        <a:buChar char="•"/>
        <a:defRPr sz="2000" kern="1200">
          <a:solidFill>
            <a:srgbClr val="003399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99CC00"/>
        </a:buClr>
        <a:buSzPct val="150000"/>
        <a:buChar char="•"/>
        <a:defRPr kern="1200">
          <a:solidFill>
            <a:srgbClr val="003399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99CC00"/>
        </a:buClr>
        <a:buChar char="–"/>
        <a:defRPr sz="1600" kern="1200">
          <a:solidFill>
            <a:srgbClr val="003399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99CC00"/>
        </a:buClr>
        <a:buChar char="»"/>
        <a:defRPr sz="1600" kern="1200">
          <a:solidFill>
            <a:srgbClr val="00339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Tools and Techniques of data collection</a:t>
            </a:r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mtClean="0"/>
              <a:t>Disguised observation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8628" y="1538288"/>
            <a:ext cx="6755985" cy="4038600"/>
          </a:xfrm>
        </p:spPr>
        <p:txBody>
          <a:bodyPr/>
          <a:lstStyle/>
          <a:p>
            <a:pPr algn="just"/>
            <a:r>
              <a:rPr lang="en-US" dirty="0" smtClean="0"/>
              <a:t>The observer is observing in such a manner that his presence may be not known to the people he is observing.</a:t>
            </a:r>
            <a:endParaRPr lang="en-IN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Merits of participant observation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4560" y="1538288"/>
            <a:ext cx="6770053" cy="4038600"/>
          </a:xfrm>
        </p:spPr>
        <p:txBody>
          <a:bodyPr/>
          <a:lstStyle/>
          <a:p>
            <a:pPr algn="just"/>
            <a:r>
              <a:rPr lang="en-US" dirty="0" smtClean="0"/>
              <a:t>Researcher is enabled to record the natural </a:t>
            </a:r>
            <a:r>
              <a:rPr lang="en-US" dirty="0" err="1" smtClean="0"/>
              <a:t>behaviour</a:t>
            </a:r>
            <a:r>
              <a:rPr lang="en-US" dirty="0" smtClean="0"/>
              <a:t> of the group.</a:t>
            </a:r>
          </a:p>
          <a:p>
            <a:pPr algn="just"/>
            <a:r>
              <a:rPr lang="en-US" dirty="0" smtClean="0"/>
              <a:t>The researcher can even gather information which could not easily be obtained if he observes in a disinterested fashion.</a:t>
            </a:r>
          </a:p>
          <a:p>
            <a:pPr algn="just"/>
            <a:r>
              <a:rPr lang="en-US" dirty="0" smtClean="0"/>
              <a:t>The researcher can even verify the truth of statements made by  informants in the context of a questionnaire or a schedule.</a:t>
            </a:r>
          </a:p>
          <a:p>
            <a:pPr algn="just"/>
            <a:endParaRPr lang="en-IN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Demerits of participant observation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4560" y="1538288"/>
            <a:ext cx="6770053" cy="4038600"/>
          </a:xfrm>
        </p:spPr>
        <p:txBody>
          <a:bodyPr/>
          <a:lstStyle/>
          <a:p>
            <a:pPr algn="just"/>
            <a:r>
              <a:rPr lang="en-US" dirty="0" smtClean="0"/>
              <a:t>Observer may lose the objectivity to the extent he participates emotionally.</a:t>
            </a:r>
          </a:p>
          <a:p>
            <a:pPr algn="just"/>
            <a:r>
              <a:rPr lang="en-US" dirty="0" smtClean="0"/>
              <a:t>The problem of observation-control is not solved.</a:t>
            </a:r>
          </a:p>
          <a:p>
            <a:pPr algn="just"/>
            <a:r>
              <a:rPr lang="en-US" dirty="0" smtClean="0"/>
              <a:t>It may narrow down the researchers range of experience</a:t>
            </a:r>
            <a:endParaRPr lang="en-IN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Uncontrolled observation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4560" y="1538288"/>
            <a:ext cx="6770053" cy="4038600"/>
          </a:xfrm>
        </p:spPr>
        <p:txBody>
          <a:bodyPr/>
          <a:lstStyle/>
          <a:p>
            <a:pPr algn="just"/>
            <a:r>
              <a:rPr lang="en-US" dirty="0" smtClean="0"/>
              <a:t>The observation takes place in the natural setting.</a:t>
            </a:r>
          </a:p>
          <a:p>
            <a:pPr algn="just"/>
            <a:r>
              <a:rPr lang="en-US" dirty="0" smtClean="0"/>
              <a:t>No attempt is made to use precision instruments.</a:t>
            </a:r>
          </a:p>
          <a:p>
            <a:pPr algn="just"/>
            <a:r>
              <a:rPr lang="en-US" dirty="0" smtClean="0"/>
              <a:t>Aim of this observation is to get a spontaneous picture of life and persons.</a:t>
            </a:r>
          </a:p>
          <a:p>
            <a:pPr algn="just"/>
            <a:r>
              <a:rPr lang="en-US" dirty="0" smtClean="0"/>
              <a:t>It supplies naturalness and completeness of </a:t>
            </a:r>
            <a:r>
              <a:rPr lang="en-US" dirty="0" err="1" smtClean="0"/>
              <a:t>behaviour</a:t>
            </a:r>
            <a:r>
              <a:rPr lang="en-US" dirty="0" smtClean="0"/>
              <a:t> allowing sufficient time for observing it.</a:t>
            </a:r>
          </a:p>
          <a:p>
            <a:pPr algn="just"/>
            <a:r>
              <a:rPr lang="en-US" dirty="0" smtClean="0"/>
              <a:t>Pitfall: subjective interpretation</a:t>
            </a:r>
            <a:endParaRPr lang="en-IN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Controlled observation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4560" y="1538288"/>
            <a:ext cx="6770053" cy="4038600"/>
          </a:xfrm>
        </p:spPr>
        <p:txBody>
          <a:bodyPr/>
          <a:lstStyle/>
          <a:p>
            <a:pPr algn="just"/>
            <a:r>
              <a:rPr lang="en-US" dirty="0" smtClean="0"/>
              <a:t>Observation takes place according to definite pre-arranged plans involving experimental procedure.</a:t>
            </a:r>
          </a:p>
          <a:p>
            <a:pPr algn="just"/>
            <a:r>
              <a:rPr lang="en-US" dirty="0" smtClean="0"/>
              <a:t>We use mechanical instruments as aids to accuracy and </a:t>
            </a:r>
            <a:r>
              <a:rPr lang="en-US" dirty="0" err="1" smtClean="0"/>
              <a:t>standardisation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It supplies </a:t>
            </a:r>
            <a:r>
              <a:rPr lang="en-US" dirty="0" err="1" smtClean="0"/>
              <a:t>formalised</a:t>
            </a:r>
            <a:r>
              <a:rPr lang="en-US" dirty="0" smtClean="0"/>
              <a:t> data upon which </a:t>
            </a:r>
            <a:r>
              <a:rPr lang="en-US" dirty="0" err="1" smtClean="0"/>
              <a:t>generalisations</a:t>
            </a:r>
            <a:r>
              <a:rPr lang="en-US" dirty="0" smtClean="0"/>
              <a:t> can be built with some degree of assurance.</a:t>
            </a:r>
            <a:endParaRPr lang="en-IN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Interview method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8628" y="1538288"/>
            <a:ext cx="6755985" cy="4038600"/>
          </a:xfrm>
        </p:spPr>
        <p:txBody>
          <a:bodyPr/>
          <a:lstStyle/>
          <a:p>
            <a:pPr algn="just"/>
            <a:r>
              <a:rPr lang="en-US" dirty="0" smtClean="0"/>
              <a:t>Interview method involves presentation of oral-verbal stimuli and reply in terms of oral-verbal responses.</a:t>
            </a:r>
          </a:p>
          <a:p>
            <a:pPr algn="just"/>
            <a:endParaRPr lang="en-IN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interviews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8628" y="1538288"/>
            <a:ext cx="6755985" cy="4038600"/>
          </a:xfrm>
        </p:spPr>
        <p:txBody>
          <a:bodyPr/>
          <a:lstStyle/>
          <a:p>
            <a:pPr algn="just"/>
            <a:r>
              <a:rPr lang="en-US" dirty="0" smtClean="0"/>
              <a:t>Interviewer will ask questions generally in a face-to-face contact to the other person or persons.</a:t>
            </a:r>
          </a:p>
          <a:p>
            <a:pPr algn="just"/>
            <a:r>
              <a:rPr lang="en-US" dirty="0" smtClean="0"/>
              <a:t>It may be in the form of direct personal investigation or indirect oral investigation.</a:t>
            </a:r>
            <a:endParaRPr lang="en-IN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personal investigation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4560" y="1538288"/>
            <a:ext cx="6770053" cy="4038600"/>
          </a:xfrm>
        </p:spPr>
        <p:txBody>
          <a:bodyPr/>
          <a:lstStyle/>
          <a:p>
            <a:pPr algn="just"/>
            <a:r>
              <a:rPr lang="en-US" dirty="0" smtClean="0"/>
              <a:t>Investigator has to collect the information personally from the sources concerned.</a:t>
            </a:r>
          </a:p>
          <a:p>
            <a:pPr algn="just"/>
            <a:r>
              <a:rPr lang="en-US" dirty="0" smtClean="0"/>
              <a:t>The data has to be collected on the spot from the concerned people.</a:t>
            </a:r>
          </a:p>
          <a:p>
            <a:pPr algn="just"/>
            <a:r>
              <a:rPr lang="en-US" dirty="0" smtClean="0"/>
              <a:t>Suitable for intensive investigations.</a:t>
            </a:r>
          </a:p>
          <a:p>
            <a:pPr algn="just"/>
            <a:endParaRPr lang="en-IN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Indirect oral investigation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8628" y="1538288"/>
            <a:ext cx="6755985" cy="4038600"/>
          </a:xfrm>
        </p:spPr>
        <p:txBody>
          <a:bodyPr/>
          <a:lstStyle/>
          <a:p>
            <a:pPr algn="just"/>
            <a:r>
              <a:rPr lang="en-US" dirty="0" smtClean="0"/>
              <a:t>Used in cases where it is not possible or worthwhile to contact directly the persons concerned.</a:t>
            </a:r>
          </a:p>
          <a:p>
            <a:pPr algn="just"/>
            <a:r>
              <a:rPr lang="en-US" dirty="0" smtClean="0"/>
              <a:t>Here interviewer has to cross examine other persons who are supposed to have knowledge about the problem under investigation</a:t>
            </a:r>
            <a:r>
              <a:rPr lang="en-IN" dirty="0" smtClean="0"/>
              <a:t>.</a:t>
            </a:r>
          </a:p>
          <a:p>
            <a:pPr algn="just"/>
            <a:r>
              <a:rPr lang="en-US" dirty="0" smtClean="0"/>
              <a:t>Information obtained is recorded.</a:t>
            </a:r>
          </a:p>
          <a:p>
            <a:pPr algn="just"/>
            <a:r>
              <a:rPr lang="en-US" dirty="0" smtClean="0"/>
              <a:t>The commissions and committees appointed by government uses this method of investigation.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Structured interviews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8628" y="1538288"/>
            <a:ext cx="6755985" cy="4038600"/>
          </a:xfrm>
        </p:spPr>
        <p:txBody>
          <a:bodyPr/>
          <a:lstStyle/>
          <a:p>
            <a:pPr algn="just"/>
            <a:r>
              <a:rPr lang="en-US" dirty="0" smtClean="0"/>
              <a:t>Involves the use of a set of predetermined questions and highly </a:t>
            </a:r>
            <a:r>
              <a:rPr lang="en-US" dirty="0" err="1" smtClean="0"/>
              <a:t>standardised</a:t>
            </a:r>
            <a:r>
              <a:rPr lang="en-US" dirty="0" smtClean="0"/>
              <a:t> techniques of recording.</a:t>
            </a:r>
          </a:p>
          <a:p>
            <a:pPr algn="just"/>
            <a:r>
              <a:rPr lang="en-US" dirty="0" smtClean="0"/>
              <a:t>It follows a rigid procedure, asking questions in a form and order prescribed.</a:t>
            </a:r>
          </a:p>
          <a:p>
            <a:pPr algn="just"/>
            <a:r>
              <a:rPr lang="en-US" dirty="0" smtClean="0"/>
              <a:t>Used in descriptive studies as it is more economical.</a:t>
            </a:r>
          </a:p>
          <a:p>
            <a:pPr algn="just"/>
            <a:r>
              <a:rPr lang="en-US" dirty="0" smtClean="0"/>
              <a:t>Requires lesser skill for the interviewer.</a:t>
            </a:r>
            <a:endParaRPr lang="en-IN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Observation</a:t>
            </a:r>
            <a:endParaRPr lang="en-US" altLang="en-US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94560" y="1538288"/>
            <a:ext cx="6770053" cy="4038600"/>
          </a:xfrm>
        </p:spPr>
        <p:txBody>
          <a:bodyPr/>
          <a:lstStyle/>
          <a:p>
            <a:pPr algn="just" eaLnBrk="1" hangingPunct="1"/>
            <a:r>
              <a:rPr lang="en-GB" altLang="en-US" dirty="0" smtClean="0"/>
              <a:t>Commonly used method in studies relating to behavioural sciences.</a:t>
            </a:r>
          </a:p>
          <a:p>
            <a:pPr algn="just" eaLnBrk="1" hangingPunct="1"/>
            <a:r>
              <a:rPr lang="en-GB" altLang="en-US" dirty="0" smtClean="0"/>
              <a:t>Observation becomes a scientific tool and method of data collection for the researcher</a:t>
            </a:r>
          </a:p>
          <a:p>
            <a:pPr lvl="1" algn="just" eaLnBrk="1" hangingPunct="1"/>
            <a:r>
              <a:rPr lang="en-GB" altLang="en-US" dirty="0" smtClean="0"/>
              <a:t>When it serves a formulated research purpose</a:t>
            </a:r>
          </a:p>
          <a:p>
            <a:pPr lvl="1" algn="just" eaLnBrk="1" hangingPunct="1"/>
            <a:r>
              <a:rPr lang="en-GB" altLang="en-US" dirty="0" smtClean="0"/>
              <a:t>Is systematically planned and recorded</a:t>
            </a:r>
          </a:p>
          <a:p>
            <a:pPr lvl="1" algn="just" eaLnBrk="1" hangingPunct="1"/>
            <a:r>
              <a:rPr lang="en-GB" altLang="en-US" dirty="0" smtClean="0"/>
              <a:t>Subjected to checks and controls on validity and reliability</a:t>
            </a:r>
          </a:p>
          <a:p>
            <a:pPr algn="just" eaLnBrk="1" hangingPunct="1"/>
            <a:r>
              <a:rPr lang="en-GB" altLang="en-US" dirty="0" smtClean="0"/>
              <a:t>Information is sought by investigators own direct observation</a:t>
            </a:r>
          </a:p>
        </p:txBody>
      </p:sp>
      <p:sp>
        <p:nvSpPr>
          <p:cNvPr id="6149" name="Oval 5"/>
          <p:cNvSpPr>
            <a:spLocks noChangeArrowheads="1"/>
          </p:cNvSpPr>
          <p:nvPr/>
        </p:nvSpPr>
        <p:spPr bwMode="auto">
          <a:xfrm>
            <a:off x="1066800" y="2590800"/>
            <a:ext cx="609600" cy="609600"/>
          </a:xfrm>
          <a:prstGeom prst="ellipse">
            <a:avLst/>
          </a:prstGeom>
          <a:solidFill>
            <a:srgbClr val="CC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Unstructured interviews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8628" y="1538288"/>
            <a:ext cx="6755985" cy="4038600"/>
          </a:xfrm>
        </p:spPr>
        <p:txBody>
          <a:bodyPr/>
          <a:lstStyle/>
          <a:p>
            <a:pPr algn="just"/>
            <a:r>
              <a:rPr lang="en-US" dirty="0" smtClean="0"/>
              <a:t>Do not follow a system of predetermined questions and </a:t>
            </a:r>
            <a:r>
              <a:rPr lang="en-US" dirty="0" err="1" smtClean="0"/>
              <a:t>standardised</a:t>
            </a:r>
            <a:r>
              <a:rPr lang="en-US" dirty="0" smtClean="0"/>
              <a:t> techniques of recording information.</a:t>
            </a:r>
          </a:p>
          <a:p>
            <a:pPr algn="just"/>
            <a:r>
              <a:rPr lang="en-US" dirty="0" smtClean="0"/>
              <a:t>Interviewer may ask supplementary questions or omit certain questions.</a:t>
            </a:r>
          </a:p>
          <a:p>
            <a:pPr algn="just"/>
            <a:r>
              <a:rPr lang="en-US" dirty="0" smtClean="0"/>
              <a:t>Sequence of questions can be changed.</a:t>
            </a:r>
          </a:p>
          <a:p>
            <a:pPr algn="just"/>
            <a:r>
              <a:rPr lang="en-US" dirty="0" smtClean="0"/>
              <a:t>Freedom to include some aspects and exclude others.</a:t>
            </a:r>
            <a:endParaRPr lang="en-IN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Contd</a:t>
            </a:r>
            <a:r>
              <a:rPr lang="en-US" dirty="0" smtClean="0"/>
              <a:t>…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8628" y="1538288"/>
            <a:ext cx="6755985" cy="4038600"/>
          </a:xfrm>
        </p:spPr>
        <p:txBody>
          <a:bodyPr/>
          <a:lstStyle/>
          <a:p>
            <a:pPr algn="just"/>
            <a:r>
              <a:rPr lang="en-US" dirty="0" smtClean="0"/>
              <a:t>Lack of comparability of one interview with another.</a:t>
            </a:r>
          </a:p>
          <a:p>
            <a:pPr algn="just"/>
            <a:r>
              <a:rPr lang="en-US" dirty="0" smtClean="0"/>
              <a:t>Analysis of unstructured responses becomes more difficult and time consuming.</a:t>
            </a:r>
          </a:p>
          <a:p>
            <a:pPr algn="just"/>
            <a:r>
              <a:rPr lang="en-US" dirty="0" smtClean="0"/>
              <a:t>Demands deep knowledge and greater skill for the interviewer.</a:t>
            </a:r>
          </a:p>
          <a:p>
            <a:pPr algn="just"/>
            <a:r>
              <a:rPr lang="en-US" dirty="0" smtClean="0"/>
              <a:t>Used for collecting information in exploratory or </a:t>
            </a:r>
            <a:r>
              <a:rPr lang="en-US" dirty="0" err="1" smtClean="0"/>
              <a:t>formulative</a:t>
            </a:r>
            <a:r>
              <a:rPr lang="en-US" dirty="0" smtClean="0"/>
              <a:t> research studies.</a:t>
            </a:r>
            <a:endParaRPr lang="en-IN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Focussed</a:t>
            </a:r>
            <a:r>
              <a:rPr lang="en-US" dirty="0" smtClean="0"/>
              <a:t> interview</a:t>
            </a:r>
            <a:r>
              <a:rPr lang="en-IN" dirty="0" smtClean="0"/>
              <a:t/>
            </a:r>
            <a:br>
              <a:rPr lang="en-IN" dirty="0" smtClean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4560" y="1538288"/>
            <a:ext cx="6770053" cy="4038600"/>
          </a:xfrm>
        </p:spPr>
        <p:txBody>
          <a:bodyPr/>
          <a:lstStyle/>
          <a:p>
            <a:pPr algn="just"/>
            <a:r>
              <a:rPr lang="en-US" dirty="0" smtClean="0"/>
              <a:t>Meant to focus attention on the given experience of the respondent and its effects.</a:t>
            </a:r>
          </a:p>
          <a:p>
            <a:pPr algn="just"/>
            <a:r>
              <a:rPr lang="en-US" dirty="0" smtClean="0"/>
              <a:t>Interviewer can decide the manner and sequence in which questions are asked.</a:t>
            </a:r>
          </a:p>
          <a:p>
            <a:pPr algn="just"/>
            <a:r>
              <a:rPr lang="en-US" dirty="0" smtClean="0"/>
              <a:t>Freedom to explore  reasons and motives.</a:t>
            </a:r>
          </a:p>
          <a:p>
            <a:pPr algn="just"/>
            <a:r>
              <a:rPr lang="en-US" dirty="0" smtClean="0"/>
              <a:t>Used in the development of hypotheses.</a:t>
            </a:r>
            <a:endParaRPr lang="en-IN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interview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4560" y="1538288"/>
            <a:ext cx="6770053" cy="4038600"/>
          </a:xfrm>
        </p:spPr>
        <p:txBody>
          <a:bodyPr/>
          <a:lstStyle/>
          <a:p>
            <a:pPr algn="just"/>
            <a:r>
              <a:rPr lang="en-US" dirty="0" smtClean="0"/>
              <a:t>Concerned with broad underlying feelings or motivations or with the course of individuals life experience.</a:t>
            </a:r>
          </a:p>
          <a:p>
            <a:pPr algn="just"/>
            <a:r>
              <a:rPr lang="en-US" dirty="0" smtClean="0"/>
              <a:t>Method of eliciting information is left to the interviewer’s discretion.</a:t>
            </a:r>
            <a:endParaRPr lang="en-IN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Non-directive interview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8628" y="1538288"/>
            <a:ext cx="6755985" cy="4038600"/>
          </a:xfrm>
        </p:spPr>
        <p:txBody>
          <a:bodyPr/>
          <a:lstStyle/>
          <a:p>
            <a:r>
              <a:rPr lang="en-US" dirty="0" smtClean="0"/>
              <a:t>Interviewer encourage the respondent to talk about the given topic with a bare minimum of direct questioning.</a:t>
            </a:r>
            <a:endParaRPr lang="en-IN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Merits of interview method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22695" y="1538288"/>
            <a:ext cx="6741918" cy="4038600"/>
          </a:xfrm>
        </p:spPr>
        <p:txBody>
          <a:bodyPr/>
          <a:lstStyle/>
          <a:p>
            <a:pPr algn="just"/>
            <a:r>
              <a:rPr lang="en-IN" dirty="0" smtClean="0"/>
              <a:t>In depth information can be obtained.</a:t>
            </a:r>
          </a:p>
          <a:p>
            <a:pPr algn="just"/>
            <a:r>
              <a:rPr lang="en-IN" dirty="0" smtClean="0"/>
              <a:t>Yields an almost perfect sample of the general population.</a:t>
            </a:r>
          </a:p>
          <a:p>
            <a:pPr algn="just"/>
            <a:r>
              <a:rPr lang="en-IN" dirty="0" smtClean="0"/>
              <a:t>Greater flexibility as there is opportunity to restructure questions specially in case of unstructured interviews.</a:t>
            </a:r>
          </a:p>
          <a:p>
            <a:pPr algn="just"/>
            <a:r>
              <a:rPr lang="en-IN" dirty="0" smtClean="0"/>
              <a:t>Recording verbal answers to various questions is also possible.</a:t>
            </a:r>
          </a:p>
          <a:p>
            <a:pPr algn="just"/>
            <a:r>
              <a:rPr lang="en-IN" dirty="0" smtClean="0"/>
              <a:t>Personal information can be obtained easily.</a:t>
            </a:r>
          </a:p>
          <a:p>
            <a:pPr algn="just"/>
            <a:r>
              <a:rPr lang="en-IN" dirty="0" smtClean="0"/>
              <a:t>Non-response generally remains very low so samples can be controlled more effectively.</a:t>
            </a:r>
          </a:p>
          <a:p>
            <a:pPr algn="just"/>
            <a:endParaRPr lang="en-IN" dirty="0" smtClean="0"/>
          </a:p>
          <a:p>
            <a:pPr algn="just"/>
            <a:endParaRPr lang="en-IN" dirty="0" smtClean="0"/>
          </a:p>
          <a:p>
            <a:pPr algn="just"/>
            <a:endParaRPr lang="en-IN" dirty="0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Contd</a:t>
            </a:r>
            <a:r>
              <a:rPr lang="en-US" dirty="0" smtClean="0"/>
              <a:t>…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4560" y="1538288"/>
            <a:ext cx="6770053" cy="4038600"/>
          </a:xfrm>
        </p:spPr>
        <p:txBody>
          <a:bodyPr/>
          <a:lstStyle/>
          <a:p>
            <a:pPr algn="just"/>
            <a:r>
              <a:rPr lang="en-IN" dirty="0" smtClean="0"/>
              <a:t>The interviewer can usually control which person(s) will answer the questions. Group discussions may also be held.</a:t>
            </a:r>
          </a:p>
          <a:p>
            <a:pPr algn="just"/>
            <a:r>
              <a:rPr lang="en-IN" dirty="0" smtClean="0"/>
              <a:t>The interviewer may catch the informant off-guard and thus may secure the most spontaneous reactions.</a:t>
            </a:r>
          </a:p>
          <a:p>
            <a:pPr algn="just"/>
            <a:r>
              <a:rPr lang="en-IN" dirty="0" smtClean="0"/>
              <a:t>The language of the interview can be adopted to the ability or educational level of the person interviewed.</a:t>
            </a:r>
          </a:p>
          <a:p>
            <a:pPr algn="just"/>
            <a:r>
              <a:rPr lang="en-IN" dirty="0" smtClean="0"/>
              <a:t>Supplementary information about the respondent’s personal characteristics and environment can be collected, which is often of great value in interpreting results.</a:t>
            </a:r>
          </a:p>
          <a:p>
            <a:pPr algn="just"/>
            <a:endParaRPr lang="en-IN" dirty="0" smtClean="0"/>
          </a:p>
          <a:p>
            <a:endParaRPr lang="en-IN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Weaknesses of interview method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4560" y="1538288"/>
            <a:ext cx="6770053" cy="4038600"/>
          </a:xfrm>
        </p:spPr>
        <p:txBody>
          <a:bodyPr/>
          <a:lstStyle/>
          <a:p>
            <a:pPr algn="just"/>
            <a:r>
              <a:rPr lang="en-US" dirty="0" smtClean="0"/>
              <a:t>Very expensive method</a:t>
            </a:r>
          </a:p>
          <a:p>
            <a:pPr algn="just"/>
            <a:r>
              <a:rPr lang="en-US" dirty="0" smtClean="0"/>
              <a:t>Possibility of bias of interviewer and respondent.</a:t>
            </a:r>
          </a:p>
          <a:p>
            <a:pPr algn="just"/>
            <a:r>
              <a:rPr lang="en-US" dirty="0" smtClean="0"/>
              <a:t>Certain types of respondents may not be easily approachable. Hence the data may be inadequate.</a:t>
            </a:r>
          </a:p>
          <a:p>
            <a:pPr algn="just"/>
            <a:r>
              <a:rPr lang="en-US" dirty="0" smtClean="0"/>
              <a:t>Time consuming when the sample is large</a:t>
            </a:r>
          </a:p>
          <a:p>
            <a:pPr algn="just"/>
            <a:r>
              <a:rPr lang="en-US" dirty="0" smtClean="0"/>
              <a:t>Presence of interviewer may over stimulate the respondent and may give imaginary information to make the interview interesting.</a:t>
            </a:r>
          </a:p>
          <a:p>
            <a:pPr algn="just"/>
            <a:endParaRPr lang="en-IN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Contd</a:t>
            </a:r>
            <a:r>
              <a:rPr lang="en-US" dirty="0" smtClean="0"/>
              <a:t>…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22695" y="1538288"/>
            <a:ext cx="6741918" cy="4038600"/>
          </a:xfrm>
        </p:spPr>
        <p:txBody>
          <a:bodyPr/>
          <a:lstStyle/>
          <a:p>
            <a:pPr algn="just"/>
            <a:r>
              <a:rPr lang="en-US" dirty="0" smtClean="0"/>
              <a:t>The </a:t>
            </a:r>
            <a:r>
              <a:rPr lang="en-US" dirty="0" err="1" smtClean="0"/>
              <a:t>organisation</a:t>
            </a:r>
            <a:r>
              <a:rPr lang="en-US" dirty="0" smtClean="0"/>
              <a:t> required for selecting, training and supervising field staff is more complex with formidable problems.</a:t>
            </a:r>
          </a:p>
          <a:p>
            <a:pPr algn="just"/>
            <a:r>
              <a:rPr lang="en-US" dirty="0" smtClean="0"/>
              <a:t>Sometimes systematic errors may be introduced.</a:t>
            </a:r>
          </a:p>
          <a:p>
            <a:pPr algn="just"/>
            <a:r>
              <a:rPr lang="en-US" dirty="0" smtClean="0"/>
              <a:t>Proper rapport with respondents facilitate free and frank responses.</a:t>
            </a:r>
            <a:endParaRPr lang="en-IN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Interviewers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4560" y="1538288"/>
            <a:ext cx="6770053" cy="4038600"/>
          </a:xfrm>
        </p:spPr>
        <p:txBody>
          <a:bodyPr/>
          <a:lstStyle/>
          <a:p>
            <a:pPr algn="just"/>
            <a:r>
              <a:rPr lang="en-US" dirty="0" smtClean="0"/>
              <a:t>Carefully selected, trained and briefed.</a:t>
            </a:r>
          </a:p>
          <a:p>
            <a:pPr algn="just"/>
            <a:r>
              <a:rPr lang="en-US" dirty="0" smtClean="0"/>
              <a:t>Honest, sincere, hardworking, impartial</a:t>
            </a:r>
          </a:p>
          <a:p>
            <a:pPr algn="just"/>
            <a:r>
              <a:rPr lang="en-US" dirty="0" smtClean="0"/>
              <a:t>Possess technical competence and necessary practical experience.</a:t>
            </a:r>
            <a:endParaRPr lang="en-IN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Contd...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8628" y="1538288"/>
            <a:ext cx="6755985" cy="4038600"/>
          </a:xfrm>
        </p:spPr>
        <p:txBody>
          <a:bodyPr/>
          <a:lstStyle/>
          <a:p>
            <a:pPr algn="just"/>
            <a:r>
              <a:rPr lang="en-IN" dirty="0" smtClean="0"/>
              <a:t>Example: consumer behaviour study</a:t>
            </a:r>
          </a:p>
          <a:p>
            <a:pPr algn="just"/>
            <a:r>
              <a:rPr lang="en-IN" dirty="0" smtClean="0"/>
              <a:t>Investigator may look at the wrist watch instead of asking the brand</a:t>
            </a:r>
          </a:p>
          <a:p>
            <a:pPr algn="just"/>
            <a:r>
              <a:rPr lang="en-IN" dirty="0" smtClean="0"/>
              <a:t>Advantage:</a:t>
            </a:r>
          </a:p>
          <a:p>
            <a:pPr lvl="1" algn="just"/>
            <a:r>
              <a:rPr lang="en-IN" dirty="0" smtClean="0"/>
              <a:t>Subjective bias eliminated if observation is done accurately.</a:t>
            </a:r>
          </a:p>
          <a:p>
            <a:pPr lvl="1" algn="just"/>
            <a:r>
              <a:rPr lang="en-IN" dirty="0" smtClean="0"/>
              <a:t>Information obtained relates to what is currently happening</a:t>
            </a:r>
          </a:p>
          <a:p>
            <a:pPr lvl="1" algn="just"/>
            <a:r>
              <a:rPr lang="en-IN" dirty="0" smtClean="0"/>
              <a:t>Independent of respondents willingness to respond</a:t>
            </a:r>
          </a:p>
          <a:p>
            <a:pPr algn="just"/>
            <a:r>
              <a:rPr lang="en-IN" dirty="0" smtClean="0"/>
              <a:t>Suitable in studies which deal with respondents who are not capable of giving verbal reports of their feelings.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Telephone interviews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4560" y="1538288"/>
            <a:ext cx="6770053" cy="4038600"/>
          </a:xfrm>
        </p:spPr>
        <p:txBody>
          <a:bodyPr/>
          <a:lstStyle/>
          <a:p>
            <a:pPr algn="just"/>
            <a:r>
              <a:rPr lang="en-US" dirty="0" smtClean="0"/>
              <a:t>Information is collected by contacting respondents through telephone.</a:t>
            </a:r>
          </a:p>
          <a:p>
            <a:pPr algn="just"/>
            <a:r>
              <a:rPr lang="en-US" dirty="0" smtClean="0"/>
              <a:t>Used in industrial surveys in developed regions.</a:t>
            </a:r>
            <a:endParaRPr lang="en-IN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Merits…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8628" y="1538288"/>
            <a:ext cx="6755985" cy="4038600"/>
          </a:xfrm>
        </p:spPr>
        <p:txBody>
          <a:bodyPr/>
          <a:lstStyle/>
          <a:p>
            <a:pPr algn="just"/>
            <a:r>
              <a:rPr lang="en-US" dirty="0" smtClean="0"/>
              <a:t>More flexible when compared with mailing method.</a:t>
            </a:r>
          </a:p>
          <a:p>
            <a:pPr algn="just"/>
            <a:r>
              <a:rPr lang="en-US" dirty="0" smtClean="0"/>
              <a:t>Quick way of obtaining information.</a:t>
            </a:r>
          </a:p>
          <a:p>
            <a:pPr algn="just"/>
            <a:r>
              <a:rPr lang="en-US" dirty="0" smtClean="0"/>
              <a:t>Cheaper than personal interviewing method.</a:t>
            </a:r>
          </a:p>
          <a:p>
            <a:pPr algn="just"/>
            <a:r>
              <a:rPr lang="en-US" dirty="0" smtClean="0"/>
              <a:t>Callbacks are simple and economical</a:t>
            </a:r>
          </a:p>
          <a:p>
            <a:pPr algn="just"/>
            <a:r>
              <a:rPr lang="en-US" dirty="0" smtClean="0"/>
              <a:t>Higher rate of response than mailing method.</a:t>
            </a:r>
          </a:p>
          <a:p>
            <a:pPr algn="just"/>
            <a:r>
              <a:rPr lang="en-US" dirty="0" smtClean="0"/>
              <a:t>Replies can be recorded without embarrassment to respondents.</a:t>
            </a:r>
          </a:p>
          <a:p>
            <a:pPr algn="just"/>
            <a:r>
              <a:rPr lang="en-US" dirty="0" smtClean="0"/>
              <a:t>Interviewer can explain requirements more easily.</a:t>
            </a:r>
          </a:p>
          <a:p>
            <a:pPr algn="just"/>
            <a:endParaRPr lang="en-IN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Contd</a:t>
            </a:r>
            <a:r>
              <a:rPr lang="en-US" dirty="0" smtClean="0"/>
              <a:t>…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8628" y="1538288"/>
            <a:ext cx="6755985" cy="4038600"/>
          </a:xfrm>
        </p:spPr>
        <p:txBody>
          <a:bodyPr/>
          <a:lstStyle/>
          <a:p>
            <a:pPr algn="just"/>
            <a:r>
              <a:rPr lang="en-US" dirty="0" smtClean="0"/>
              <a:t>Access can be gained to some respondents who cannot be contacted otherwise.</a:t>
            </a:r>
          </a:p>
          <a:p>
            <a:pPr algn="just"/>
            <a:r>
              <a:rPr lang="en-US" dirty="0" smtClean="0"/>
              <a:t>No field staff is required.</a:t>
            </a:r>
          </a:p>
          <a:p>
            <a:pPr algn="just"/>
            <a:r>
              <a:rPr lang="en-US" dirty="0" smtClean="0"/>
              <a:t>Representative and wider distribution of sample is possible.</a:t>
            </a:r>
            <a:endParaRPr lang="en-IN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Demerits..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8628" y="1538288"/>
            <a:ext cx="6755985" cy="4038600"/>
          </a:xfrm>
        </p:spPr>
        <p:txBody>
          <a:bodyPr/>
          <a:lstStyle/>
          <a:p>
            <a:pPr algn="just"/>
            <a:r>
              <a:rPr lang="en-US" dirty="0" smtClean="0"/>
              <a:t>Little time is given to respondents.</a:t>
            </a:r>
          </a:p>
          <a:p>
            <a:pPr algn="just"/>
            <a:r>
              <a:rPr lang="en-US" dirty="0" smtClean="0"/>
              <a:t>Surveys are restricted to respondents with telephone facilities</a:t>
            </a:r>
          </a:p>
          <a:p>
            <a:pPr algn="just"/>
            <a:r>
              <a:rPr lang="en-US" dirty="0" smtClean="0"/>
              <a:t>Extensive geographical coverage may be restricted by cost considerations.</a:t>
            </a:r>
          </a:p>
          <a:p>
            <a:pPr algn="just"/>
            <a:r>
              <a:rPr lang="en-US" dirty="0" smtClean="0"/>
              <a:t>Not suitable for intensive surveys where comprehensive answers are required.</a:t>
            </a:r>
          </a:p>
          <a:p>
            <a:pPr algn="just"/>
            <a:r>
              <a:rPr lang="en-US" dirty="0" smtClean="0"/>
              <a:t>Possibility of the bias of the interviewer is more.</a:t>
            </a:r>
          </a:p>
          <a:p>
            <a:pPr algn="just"/>
            <a:r>
              <a:rPr lang="en-US" dirty="0" smtClean="0"/>
              <a:t>Questions have to be short.</a:t>
            </a:r>
            <a:endParaRPr lang="en-IN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Eliciting information by interview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4560" y="1538288"/>
            <a:ext cx="6770053" cy="4038600"/>
          </a:xfrm>
        </p:spPr>
        <p:txBody>
          <a:bodyPr/>
          <a:lstStyle/>
          <a:p>
            <a:pPr algn="just"/>
            <a:r>
              <a:rPr lang="en-US" dirty="0" smtClean="0"/>
              <a:t>Interviewer must</a:t>
            </a:r>
          </a:p>
          <a:p>
            <a:pPr lvl="1" algn="just"/>
            <a:r>
              <a:rPr lang="en-US" dirty="0" smtClean="0"/>
              <a:t>Plan in advance</a:t>
            </a:r>
          </a:p>
          <a:p>
            <a:pPr lvl="1" algn="just"/>
            <a:r>
              <a:rPr lang="en-US" dirty="0" smtClean="0"/>
              <a:t>Fully know the problem under consideration</a:t>
            </a:r>
          </a:p>
          <a:p>
            <a:pPr lvl="1" algn="just"/>
            <a:r>
              <a:rPr lang="en-US" dirty="0" smtClean="0"/>
              <a:t>Choose a suitable time and place</a:t>
            </a:r>
          </a:p>
          <a:p>
            <a:pPr algn="just"/>
            <a:r>
              <a:rPr lang="en-US" dirty="0" smtClean="0"/>
              <a:t>Interviewer’s approach must be friendly and informal.</a:t>
            </a:r>
          </a:p>
          <a:p>
            <a:pPr algn="just"/>
            <a:r>
              <a:rPr lang="en-US" dirty="0" smtClean="0"/>
              <a:t>Establish proper rapport with the interviewee.</a:t>
            </a:r>
          </a:p>
          <a:p>
            <a:pPr algn="just"/>
            <a:r>
              <a:rPr lang="en-US" dirty="0" smtClean="0"/>
              <a:t>Interviewer must be intelligent, self-restraint and self-disciplined.</a:t>
            </a:r>
          </a:p>
          <a:p>
            <a:pPr algn="just"/>
            <a:r>
              <a:rPr lang="en-US" dirty="0" smtClean="0"/>
              <a:t>Questions must be well phrased and interviewer must control the course of the interview with the objective of the study.</a:t>
            </a:r>
            <a:endParaRPr lang="en-IN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Contd</a:t>
            </a:r>
            <a:r>
              <a:rPr lang="en-US" dirty="0" smtClean="0"/>
              <a:t>…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8628" y="1538288"/>
            <a:ext cx="6755985" cy="4038600"/>
          </a:xfrm>
        </p:spPr>
        <p:txBody>
          <a:bodyPr/>
          <a:lstStyle/>
          <a:p>
            <a:pPr algn="just"/>
            <a:r>
              <a:rPr lang="en-US" dirty="0" smtClean="0"/>
              <a:t>An interview guide should be observed by all interviewers in case of big enquiries to ensure reasonable uniformity of all salient points in the study.</a:t>
            </a:r>
            <a:endParaRPr lang="en-IN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2812" y="0"/>
            <a:ext cx="8763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Limitations...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8628" y="1538288"/>
            <a:ext cx="6755985" cy="4038600"/>
          </a:xfrm>
        </p:spPr>
        <p:txBody>
          <a:bodyPr/>
          <a:lstStyle/>
          <a:p>
            <a:pPr algn="just"/>
            <a:r>
              <a:rPr lang="en-IN" dirty="0" smtClean="0"/>
              <a:t>Expensive method</a:t>
            </a:r>
          </a:p>
          <a:p>
            <a:pPr algn="just"/>
            <a:r>
              <a:rPr lang="en-IN" dirty="0" smtClean="0"/>
              <a:t>Information provided is limited</a:t>
            </a:r>
          </a:p>
          <a:p>
            <a:pPr algn="just"/>
            <a:r>
              <a:rPr lang="en-IN" dirty="0" smtClean="0"/>
              <a:t>Unforeseen factors may interfere with the observational task.</a:t>
            </a:r>
            <a:endParaRPr lang="en-IN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Contd...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22695" y="1538288"/>
            <a:ext cx="6741918" cy="4038600"/>
          </a:xfrm>
        </p:spPr>
        <p:txBody>
          <a:bodyPr/>
          <a:lstStyle/>
          <a:p>
            <a:r>
              <a:rPr lang="en-IN" dirty="0" smtClean="0"/>
              <a:t>When using this method</a:t>
            </a:r>
          </a:p>
          <a:p>
            <a:pPr lvl="1"/>
            <a:r>
              <a:rPr lang="en-IN" dirty="0" smtClean="0"/>
              <a:t>What should be observed?</a:t>
            </a:r>
          </a:p>
          <a:p>
            <a:pPr lvl="1"/>
            <a:r>
              <a:rPr lang="en-IN" dirty="0" smtClean="0"/>
              <a:t>How the observations should be recorded?</a:t>
            </a:r>
          </a:p>
          <a:p>
            <a:pPr lvl="1"/>
            <a:r>
              <a:rPr lang="en-IN" dirty="0" smtClean="0"/>
              <a:t>How the accuracy of observation can be ensured?</a:t>
            </a:r>
            <a:endParaRPr lang="en-IN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Structured observation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4560" y="1538288"/>
            <a:ext cx="6770053" cy="4038600"/>
          </a:xfrm>
        </p:spPr>
        <p:txBody>
          <a:bodyPr/>
          <a:lstStyle/>
          <a:p>
            <a:pPr algn="just"/>
            <a:r>
              <a:rPr lang="en-IN" dirty="0" smtClean="0"/>
              <a:t>The observation is characterized by</a:t>
            </a:r>
          </a:p>
          <a:p>
            <a:pPr lvl="1" algn="just"/>
            <a:r>
              <a:rPr lang="en-IN" dirty="0" smtClean="0"/>
              <a:t>a careful definition of the units to be observed</a:t>
            </a:r>
          </a:p>
          <a:p>
            <a:pPr lvl="1" algn="just"/>
            <a:r>
              <a:rPr lang="en-IN" dirty="0" smtClean="0"/>
              <a:t>the style of recording the observed information</a:t>
            </a:r>
          </a:p>
          <a:p>
            <a:pPr lvl="1" algn="just"/>
            <a:r>
              <a:rPr lang="en-IN" dirty="0" smtClean="0"/>
              <a:t>standardized conditions of observation</a:t>
            </a:r>
          </a:p>
          <a:p>
            <a:pPr lvl="1" algn="just"/>
            <a:r>
              <a:rPr lang="en-IN" dirty="0" smtClean="0"/>
              <a:t>selection of pertinent data of observation</a:t>
            </a:r>
          </a:p>
          <a:p>
            <a:pPr lvl="1" algn="just"/>
            <a:endParaRPr lang="en-IN" dirty="0" smtClean="0"/>
          </a:p>
          <a:p>
            <a:pPr algn="just"/>
            <a:r>
              <a:rPr lang="en-IN" dirty="0" smtClean="0"/>
              <a:t>Appropriate in descriptive studies</a:t>
            </a:r>
            <a:endParaRPr lang="en-IN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Unstructured observation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8628" y="1538288"/>
            <a:ext cx="6755985" cy="4038600"/>
          </a:xfrm>
        </p:spPr>
        <p:txBody>
          <a:bodyPr/>
          <a:lstStyle/>
          <a:p>
            <a:pPr algn="just"/>
            <a:r>
              <a:rPr lang="en-IN" dirty="0" smtClean="0"/>
              <a:t>When observation is to take place without these characteristics to be thought of  in advance, it is unstructured observation.</a:t>
            </a:r>
          </a:p>
          <a:p>
            <a:pPr algn="just"/>
            <a:endParaRPr lang="en-IN" dirty="0" smtClean="0"/>
          </a:p>
          <a:p>
            <a:pPr algn="just"/>
            <a:r>
              <a:rPr lang="en-IN" dirty="0" smtClean="0"/>
              <a:t>Suitable in exploratory study</a:t>
            </a:r>
            <a:endParaRPr lang="en-IN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Participant observation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8628" y="1538288"/>
            <a:ext cx="6755985" cy="4038600"/>
          </a:xfrm>
        </p:spPr>
        <p:txBody>
          <a:bodyPr/>
          <a:lstStyle/>
          <a:p>
            <a:pPr algn="just"/>
            <a:r>
              <a:rPr lang="en-IN" dirty="0" smtClean="0"/>
              <a:t>The observer observes by making himself a participant of the group he is observing, so that he can experience what the members of the group experiences.</a:t>
            </a:r>
            <a:endParaRPr lang="en-IN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Non-participant observation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8628" y="1538288"/>
            <a:ext cx="6755985" cy="4038600"/>
          </a:xfrm>
        </p:spPr>
        <p:txBody>
          <a:bodyPr/>
          <a:lstStyle/>
          <a:p>
            <a:pPr algn="just"/>
            <a:r>
              <a:rPr lang="en-IN" dirty="0" smtClean="0"/>
              <a:t>When the observer observes as a detached emissary without any attempt to experience through his participation what others feel, is non-participant observation.</a:t>
            </a:r>
            <a:endParaRPr lang="en-IN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0080"/>
      </a:dk1>
      <a:lt1>
        <a:srgbClr val="FFFFFF"/>
      </a:lt1>
      <a:dk2>
        <a:srgbClr val="FFFFFF"/>
      </a:dk2>
      <a:lt2>
        <a:srgbClr val="808080"/>
      </a:lt2>
      <a:accent1>
        <a:srgbClr val="B4D7EB"/>
      </a:accent1>
      <a:accent2>
        <a:srgbClr val="183883"/>
      </a:accent2>
      <a:accent3>
        <a:srgbClr val="FFFFFF"/>
      </a:accent3>
      <a:accent4>
        <a:srgbClr val="00006C"/>
      </a:accent4>
      <a:accent5>
        <a:srgbClr val="D6E8F3"/>
      </a:accent5>
      <a:accent6>
        <a:srgbClr val="153276"/>
      </a:accent6>
      <a:hlink>
        <a:srgbClr val="365B91"/>
      </a:hlink>
      <a:folHlink>
        <a:srgbClr val="97C6E4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2"/>
        </a:solidFill>
        <a:ln>
          <a:noFill/>
        </a:ln>
        <a:effectLst/>
        <a:extLs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en-US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2"/>
        </a:solidFill>
        <a:ln>
          <a:noFill/>
        </a:ln>
        <a:effectLst/>
        <a:extLs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en-US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183883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132E6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183883"/>
        </a:dk1>
        <a:lt1>
          <a:srgbClr val="FFFFFF"/>
        </a:lt1>
        <a:dk2>
          <a:srgbClr val="000000"/>
        </a:dk2>
        <a:lt2>
          <a:srgbClr val="808080"/>
        </a:lt2>
        <a:accent1>
          <a:srgbClr val="D4E3F7"/>
        </a:accent1>
        <a:accent2>
          <a:srgbClr val="333399"/>
        </a:accent2>
        <a:accent3>
          <a:srgbClr val="FFFFFF"/>
        </a:accent3>
        <a:accent4>
          <a:srgbClr val="132E6F"/>
        </a:accent4>
        <a:accent5>
          <a:srgbClr val="E6EFF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183883"/>
        </a:dk1>
        <a:lt1>
          <a:srgbClr val="FFFFFF"/>
        </a:lt1>
        <a:dk2>
          <a:srgbClr val="183883"/>
        </a:dk2>
        <a:lt2>
          <a:srgbClr val="808080"/>
        </a:lt2>
        <a:accent1>
          <a:srgbClr val="D4E3F7"/>
        </a:accent1>
        <a:accent2>
          <a:srgbClr val="333399"/>
        </a:accent2>
        <a:accent3>
          <a:srgbClr val="FFFFFF"/>
        </a:accent3>
        <a:accent4>
          <a:srgbClr val="132E6F"/>
        </a:accent4>
        <a:accent5>
          <a:srgbClr val="E6EFF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183883"/>
        </a:dk1>
        <a:lt1>
          <a:srgbClr val="FFFFFF"/>
        </a:lt1>
        <a:dk2>
          <a:srgbClr val="183883"/>
        </a:dk2>
        <a:lt2>
          <a:srgbClr val="808080"/>
        </a:lt2>
        <a:accent1>
          <a:srgbClr val="D4E3F7"/>
        </a:accent1>
        <a:accent2>
          <a:srgbClr val="0067AF"/>
        </a:accent2>
        <a:accent3>
          <a:srgbClr val="FFFFFF"/>
        </a:accent3>
        <a:accent4>
          <a:srgbClr val="132E6F"/>
        </a:accent4>
        <a:accent5>
          <a:srgbClr val="E6EFFA"/>
        </a:accent5>
        <a:accent6>
          <a:srgbClr val="005D9E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2626</TotalTime>
  <Words>1381</Words>
  <Application>Microsoft Office PowerPoint</Application>
  <PresentationFormat>On-screen Show (4:3)</PresentationFormat>
  <Paragraphs>162</Paragraphs>
  <Slides>36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Default Design</vt:lpstr>
      <vt:lpstr>Tools and Techniques of data collection</vt:lpstr>
      <vt:lpstr>Observation</vt:lpstr>
      <vt:lpstr>Contd...</vt:lpstr>
      <vt:lpstr>Limitations...</vt:lpstr>
      <vt:lpstr>Contd...</vt:lpstr>
      <vt:lpstr>Structured observation</vt:lpstr>
      <vt:lpstr>Unstructured observation</vt:lpstr>
      <vt:lpstr>Participant observation</vt:lpstr>
      <vt:lpstr>Non-participant observation</vt:lpstr>
      <vt:lpstr>Disguised observation</vt:lpstr>
      <vt:lpstr>Merits of participant observation</vt:lpstr>
      <vt:lpstr>Demerits of participant observation</vt:lpstr>
      <vt:lpstr>Uncontrolled observation</vt:lpstr>
      <vt:lpstr>Controlled observation</vt:lpstr>
      <vt:lpstr>Interview method</vt:lpstr>
      <vt:lpstr>Personal interviews</vt:lpstr>
      <vt:lpstr>Direct personal investigation</vt:lpstr>
      <vt:lpstr>Indirect oral investigation</vt:lpstr>
      <vt:lpstr>Structured interviews</vt:lpstr>
      <vt:lpstr>Unstructured interviews</vt:lpstr>
      <vt:lpstr>Contd…</vt:lpstr>
      <vt:lpstr>Focussed interview </vt:lpstr>
      <vt:lpstr>Clinical interview</vt:lpstr>
      <vt:lpstr>Non-directive interview</vt:lpstr>
      <vt:lpstr>Merits of interview method</vt:lpstr>
      <vt:lpstr>Contd…</vt:lpstr>
      <vt:lpstr>Weaknesses of interview method</vt:lpstr>
      <vt:lpstr>Contd…</vt:lpstr>
      <vt:lpstr>Interviewers </vt:lpstr>
      <vt:lpstr>Telephone interviews</vt:lpstr>
      <vt:lpstr>Merits…</vt:lpstr>
      <vt:lpstr>Contd…</vt:lpstr>
      <vt:lpstr>Demerits..</vt:lpstr>
      <vt:lpstr>Eliciting information by interview</vt:lpstr>
      <vt:lpstr>Contd…</vt:lpstr>
      <vt:lpstr>Slide 36</vt:lpstr>
    </vt:vector>
  </TitlesOfParts>
  <Company>Presentation Magazine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Blue Bubbles Template</dc:title>
  <dc:creator>Presentation Magazine</dc:creator>
  <cp:lastModifiedBy>csfac113</cp:lastModifiedBy>
  <cp:revision>78</cp:revision>
  <dcterms:created xsi:type="dcterms:W3CDTF">2005-02-28T14:06:28Z</dcterms:created>
  <dcterms:modified xsi:type="dcterms:W3CDTF">2016-10-05T03:59:39Z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hecked by">
    <vt:lpwstr>Presentation Helper</vt:lpwstr>
  </property>
</Properties>
</file>