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Lst>
  <p:notesMasterIdLst>
    <p:notesMasterId r:id="rId99"/>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5" r:id="rId35"/>
    <p:sldId id="294" r:id="rId36"/>
    <p:sldId id="296" r:id="rId37"/>
    <p:sldId id="297" r:id="rId38"/>
    <p:sldId id="298" r:id="rId39"/>
    <p:sldId id="299" r:id="rId40"/>
    <p:sldId id="293" r:id="rId41"/>
    <p:sldId id="300" r:id="rId42"/>
    <p:sldId id="301" r:id="rId43"/>
    <p:sldId id="302" r:id="rId44"/>
    <p:sldId id="303" r:id="rId45"/>
    <p:sldId id="304" r:id="rId46"/>
    <p:sldId id="305" r:id="rId47"/>
    <p:sldId id="306" r:id="rId48"/>
    <p:sldId id="309" r:id="rId49"/>
    <p:sldId id="310" r:id="rId50"/>
    <p:sldId id="307" r:id="rId51"/>
    <p:sldId id="308" r:id="rId52"/>
    <p:sldId id="311" r:id="rId53"/>
    <p:sldId id="312" r:id="rId54"/>
    <p:sldId id="313" r:id="rId55"/>
    <p:sldId id="314" r:id="rId56"/>
    <p:sldId id="315" r:id="rId57"/>
    <p:sldId id="316" r:id="rId58"/>
    <p:sldId id="317" r:id="rId59"/>
    <p:sldId id="318" r:id="rId60"/>
    <p:sldId id="319" r:id="rId61"/>
    <p:sldId id="322" r:id="rId62"/>
    <p:sldId id="320" r:id="rId63"/>
    <p:sldId id="321" r:id="rId64"/>
    <p:sldId id="325" r:id="rId65"/>
    <p:sldId id="324" r:id="rId66"/>
    <p:sldId id="326" r:id="rId67"/>
    <p:sldId id="327" r:id="rId68"/>
    <p:sldId id="328" r:id="rId69"/>
    <p:sldId id="329" r:id="rId70"/>
    <p:sldId id="330" r:id="rId71"/>
    <p:sldId id="331" r:id="rId72"/>
    <p:sldId id="332" r:id="rId73"/>
    <p:sldId id="338" r:id="rId74"/>
    <p:sldId id="339" r:id="rId75"/>
    <p:sldId id="340" r:id="rId76"/>
    <p:sldId id="341" r:id="rId77"/>
    <p:sldId id="337" r:id="rId78"/>
    <p:sldId id="342" r:id="rId79"/>
    <p:sldId id="343" r:id="rId80"/>
    <p:sldId id="344" r:id="rId81"/>
    <p:sldId id="345" r:id="rId82"/>
    <p:sldId id="346" r:id="rId83"/>
    <p:sldId id="347" r:id="rId84"/>
    <p:sldId id="349" r:id="rId85"/>
    <p:sldId id="350" r:id="rId86"/>
    <p:sldId id="351" r:id="rId87"/>
    <p:sldId id="352" r:id="rId88"/>
    <p:sldId id="353" r:id="rId89"/>
    <p:sldId id="354" r:id="rId90"/>
    <p:sldId id="355" r:id="rId91"/>
    <p:sldId id="357" r:id="rId92"/>
    <p:sldId id="358" r:id="rId93"/>
    <p:sldId id="359" r:id="rId94"/>
    <p:sldId id="360" r:id="rId95"/>
    <p:sldId id="361" r:id="rId96"/>
    <p:sldId id="362" r:id="rId97"/>
    <p:sldId id="363" r:id="rId9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0"/>
  </p:normalViewPr>
  <p:slideViewPr>
    <p:cSldViewPr>
      <p:cViewPr varScale="1">
        <p:scale>
          <a:sx n="68" d="100"/>
          <a:sy n="68" d="100"/>
        </p:scale>
        <p:origin x="-14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931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931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931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931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B79E2595-8000-4BBB-BBA6-01D3A808EFA9}" type="slidenum">
              <a:rPr lang="en-US" altLang="en-US"/>
              <a:pPr>
                <a:defRPr/>
              </a:pPr>
              <a:t>‹#›</a:t>
            </a:fld>
            <a:endParaRPr lang="en-US" altLang="en-US"/>
          </a:p>
        </p:txBody>
      </p:sp>
    </p:spTree>
    <p:extLst>
      <p:ext uri="{BB962C8B-B14F-4D97-AF65-F5344CB8AC3E}">
        <p14:creationId xmlns="" xmlns:p14="http://schemas.microsoft.com/office/powerpoint/2010/main" val="3489462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69DACE04-8E99-4FA4-A965-436EB1262F3D}"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 xmlns:p14="http://schemas.microsoft.com/office/powerpoint/2010/main" val="19521580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l="80672"/>
          <a:stretch>
            <a:fillRect/>
          </a:stretch>
        </p:blipFill>
        <p:spPr bwMode="auto">
          <a:xfrm>
            <a:off x="0"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2">
            <a:lum bright="20000" contrast="20000"/>
            <a:extLst>
              <a:ext uri="{28A0092B-C50C-407E-A947-70E740481C1C}">
                <a14:useLocalDpi xmlns="" xmlns:a14="http://schemas.microsoft.com/office/drawing/2010/main" val="0"/>
              </a:ext>
            </a:extLst>
          </a:blip>
          <a:srcRect l="80635"/>
          <a:stretch>
            <a:fillRect/>
          </a:stretch>
        </p:blipFill>
        <p:spPr bwMode="auto">
          <a:xfrm>
            <a:off x="688975" y="0"/>
            <a:ext cx="7016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2">
            <a:lum bright="40000" contrast="20000"/>
            <a:extLst>
              <a:ext uri="{28A0092B-C50C-407E-A947-70E740481C1C}">
                <a14:useLocalDpi xmlns="" xmlns:a14="http://schemas.microsoft.com/office/drawing/2010/main" val="0"/>
              </a:ext>
            </a:extLst>
          </a:blip>
          <a:srcRect l="80635"/>
          <a:stretch>
            <a:fillRect/>
          </a:stretch>
        </p:blipFill>
        <p:spPr bwMode="auto">
          <a:xfrm>
            <a:off x="1368425"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a:blip r:embed="rId2">
            <a:lum bright="60000"/>
            <a:extLst>
              <a:ext uri="{28A0092B-C50C-407E-A947-70E740481C1C}">
                <a14:useLocalDpi xmlns="" xmlns:a14="http://schemas.microsoft.com/office/drawing/2010/main" val="0"/>
              </a:ext>
            </a:extLst>
          </a:blip>
          <a:srcRect l="80635"/>
          <a:stretch>
            <a:fillRect/>
          </a:stretch>
        </p:blipFill>
        <p:spPr bwMode="auto">
          <a:xfrm>
            <a:off x="2030413" y="0"/>
            <a:ext cx="7016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2">
            <a:lum bright="72000"/>
            <a:extLst>
              <a:ext uri="{28A0092B-C50C-407E-A947-70E740481C1C}">
                <a14:useLocalDpi xmlns="" xmlns:a14="http://schemas.microsoft.com/office/drawing/2010/main" val="0"/>
              </a:ext>
            </a:extLst>
          </a:blip>
          <a:srcRect l="80635"/>
          <a:stretch>
            <a:fillRect/>
          </a:stretch>
        </p:blipFill>
        <p:spPr bwMode="auto">
          <a:xfrm>
            <a:off x="2735263" y="0"/>
            <a:ext cx="700087"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7"/>
          <p:cNvPicPr>
            <a:picLocks noChangeAspect="1" noChangeArrowheads="1"/>
          </p:cNvPicPr>
          <p:nvPr userDrawn="1"/>
        </p:nvPicPr>
        <p:blipFill>
          <a:blip r:embed="rId2">
            <a:extLst>
              <a:ext uri="{28A0092B-C50C-407E-A947-70E740481C1C}">
                <a14:useLocalDpi xmlns="" xmlns:a14="http://schemas.microsoft.com/office/drawing/2010/main" val="0"/>
              </a:ext>
            </a:extLst>
          </a:blip>
          <a:srcRect l="80672"/>
          <a:stretch>
            <a:fillRect/>
          </a:stretch>
        </p:blipFill>
        <p:spPr bwMode="auto">
          <a:xfrm>
            <a:off x="0"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8"/>
          <p:cNvPicPr>
            <a:picLocks noChangeAspect="1" noChangeArrowheads="1"/>
          </p:cNvPicPr>
          <p:nvPr userDrawn="1"/>
        </p:nvPicPr>
        <p:blipFill>
          <a:blip r:embed="rId2">
            <a:lum bright="20000" contrast="20000"/>
            <a:extLst>
              <a:ext uri="{28A0092B-C50C-407E-A947-70E740481C1C}">
                <a14:useLocalDpi xmlns="" xmlns:a14="http://schemas.microsoft.com/office/drawing/2010/main" val="0"/>
              </a:ext>
            </a:extLst>
          </a:blip>
          <a:srcRect l="80635"/>
          <a:stretch>
            <a:fillRect/>
          </a:stretch>
        </p:blipFill>
        <p:spPr bwMode="auto">
          <a:xfrm>
            <a:off x="688975" y="0"/>
            <a:ext cx="7016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9"/>
          <p:cNvPicPr>
            <a:picLocks noChangeAspect="1" noChangeArrowheads="1"/>
          </p:cNvPicPr>
          <p:nvPr userDrawn="1"/>
        </p:nvPicPr>
        <p:blipFill>
          <a:blip r:embed="rId2">
            <a:lum bright="40000" contrast="20000"/>
            <a:extLst>
              <a:ext uri="{28A0092B-C50C-407E-A947-70E740481C1C}">
                <a14:useLocalDpi xmlns="" xmlns:a14="http://schemas.microsoft.com/office/drawing/2010/main" val="0"/>
              </a:ext>
            </a:extLst>
          </a:blip>
          <a:srcRect l="80635"/>
          <a:stretch>
            <a:fillRect/>
          </a:stretch>
        </p:blipFill>
        <p:spPr bwMode="auto">
          <a:xfrm>
            <a:off x="1368425"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0"/>
          <p:cNvPicPr>
            <a:picLocks noChangeAspect="1" noChangeArrowheads="1"/>
          </p:cNvPicPr>
          <p:nvPr userDrawn="1"/>
        </p:nvPicPr>
        <p:blipFill>
          <a:blip r:embed="rId2">
            <a:lum bright="60000"/>
            <a:extLst>
              <a:ext uri="{28A0092B-C50C-407E-A947-70E740481C1C}">
                <a14:useLocalDpi xmlns="" xmlns:a14="http://schemas.microsoft.com/office/drawing/2010/main" val="0"/>
              </a:ext>
            </a:extLst>
          </a:blip>
          <a:srcRect l="80635"/>
          <a:stretch>
            <a:fillRect/>
          </a:stretch>
        </p:blipFill>
        <p:spPr bwMode="auto">
          <a:xfrm>
            <a:off x="2030413" y="0"/>
            <a:ext cx="7016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11"/>
          <p:cNvPicPr>
            <a:picLocks noChangeAspect="1" noChangeArrowheads="1"/>
          </p:cNvPicPr>
          <p:nvPr userDrawn="1"/>
        </p:nvPicPr>
        <p:blipFill>
          <a:blip r:embed="rId2">
            <a:lum bright="72000"/>
            <a:extLst>
              <a:ext uri="{28A0092B-C50C-407E-A947-70E740481C1C}">
                <a14:useLocalDpi xmlns="" xmlns:a14="http://schemas.microsoft.com/office/drawing/2010/main" val="0"/>
              </a:ext>
            </a:extLst>
          </a:blip>
          <a:srcRect l="80635"/>
          <a:stretch>
            <a:fillRect/>
          </a:stretch>
        </p:blipFill>
        <p:spPr bwMode="auto">
          <a:xfrm>
            <a:off x="2735263" y="0"/>
            <a:ext cx="700087"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Line 12"/>
          <p:cNvSpPr>
            <a:spLocks noChangeShapeType="1"/>
          </p:cNvSpPr>
          <p:nvPr userDrawn="1"/>
        </p:nvSpPr>
        <p:spPr bwMode="auto">
          <a:xfrm>
            <a:off x="2916238" y="3760788"/>
            <a:ext cx="6119812" cy="0"/>
          </a:xfrm>
          <a:prstGeom prst="line">
            <a:avLst/>
          </a:prstGeom>
          <a:noFill/>
          <a:ln w="9525">
            <a:solidFill>
              <a:srgbClr val="8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 name="Rectangle 13"/>
          <p:cNvSpPr>
            <a:spLocks noChangeArrowheads="1"/>
          </p:cNvSpPr>
          <p:nvPr userDrawn="1"/>
        </p:nvSpPr>
        <p:spPr bwMode="auto">
          <a:xfrm>
            <a:off x="-36513" y="144463"/>
            <a:ext cx="9072563" cy="659765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GB" altLang="en-US"/>
          </a:p>
        </p:txBody>
      </p:sp>
      <p:sp>
        <p:nvSpPr>
          <p:cNvPr id="115726" name="Rectangle 14"/>
          <p:cNvSpPr>
            <a:spLocks noGrp="1" noChangeArrowheads="1"/>
          </p:cNvSpPr>
          <p:nvPr>
            <p:ph type="ctrTitle"/>
          </p:nvPr>
        </p:nvSpPr>
        <p:spPr>
          <a:xfrm>
            <a:off x="2987675" y="2130425"/>
            <a:ext cx="5757863" cy="1470025"/>
          </a:xfrm>
        </p:spPr>
        <p:txBody>
          <a:bodyPr/>
          <a:lstStyle>
            <a:lvl1pPr algn="ctr">
              <a:defRPr/>
            </a:lvl1pPr>
          </a:lstStyle>
          <a:p>
            <a:pPr lvl="0"/>
            <a:r>
              <a:rPr lang="en-US" altLang="en-US" noProof="0" smtClean="0"/>
              <a:t>Click to edit Master title style</a:t>
            </a:r>
          </a:p>
        </p:txBody>
      </p:sp>
      <p:sp>
        <p:nvSpPr>
          <p:cNvPr id="115727" name="Rectangle 15"/>
          <p:cNvSpPr>
            <a:spLocks noGrp="1" noChangeArrowheads="1"/>
          </p:cNvSpPr>
          <p:nvPr>
            <p:ph type="subTitle" idx="1"/>
          </p:nvPr>
        </p:nvSpPr>
        <p:spPr>
          <a:xfrm>
            <a:off x="3365500" y="3886200"/>
            <a:ext cx="5000625" cy="1752600"/>
          </a:xfrm>
        </p:spPr>
        <p:txBody>
          <a:bodyPr/>
          <a:lstStyle>
            <a:lvl1pPr marL="0" indent="0" algn="ctr">
              <a:buFontTx/>
              <a:buNone/>
              <a:defRPr/>
            </a:lvl1pPr>
          </a:lstStyle>
          <a:p>
            <a:pPr lvl="0"/>
            <a:r>
              <a:rPr lang="en-US" altLang="en-US" noProof="0" smtClean="0"/>
              <a:t>Click to edit Master subtitle style</a:t>
            </a:r>
          </a:p>
        </p:txBody>
      </p:sp>
    </p:spTree>
    <p:extLst>
      <p:ext uri="{BB962C8B-B14F-4D97-AF65-F5344CB8AC3E}">
        <p14:creationId xmlns="" xmlns:p14="http://schemas.microsoft.com/office/powerpoint/2010/main" val="2810103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529588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1375" y="366713"/>
            <a:ext cx="1639888" cy="57594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68538" y="366713"/>
            <a:ext cx="4770437" cy="5759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197766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68538" y="366713"/>
            <a:ext cx="6562725" cy="830262"/>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2268538" y="1600200"/>
            <a:ext cx="6418262" cy="4525963"/>
          </a:xfrm>
        </p:spPr>
        <p:txBody>
          <a:bodyPr/>
          <a:lstStyle/>
          <a:p>
            <a:pPr lvl="0"/>
            <a:endParaRPr lang="en-GB" noProof="0" smtClean="0"/>
          </a:p>
        </p:txBody>
      </p:sp>
    </p:spTree>
    <p:extLst>
      <p:ext uri="{BB962C8B-B14F-4D97-AF65-F5344CB8AC3E}">
        <p14:creationId xmlns="" xmlns:p14="http://schemas.microsoft.com/office/powerpoint/2010/main" val="2788316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68538" y="366713"/>
            <a:ext cx="6562725" cy="83026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268538" y="1600200"/>
            <a:ext cx="3132137"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553075" y="1600200"/>
            <a:ext cx="3133725"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656326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887811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 xmlns:p14="http://schemas.microsoft.com/office/powerpoint/2010/main" val="2826080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68538" y="1600200"/>
            <a:ext cx="3132137"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553075" y="1600200"/>
            <a:ext cx="3133725"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677156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223819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2852569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43733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3501143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2191638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5">
            <a:extLst>
              <a:ext uri="{28A0092B-C50C-407E-A947-70E740481C1C}">
                <a14:useLocalDpi xmlns="" xmlns:a14="http://schemas.microsoft.com/office/drawing/2010/main" val="0"/>
              </a:ext>
            </a:extLst>
          </a:blip>
          <a:srcRect l="80672"/>
          <a:stretch>
            <a:fillRect/>
          </a:stretch>
        </p:blipFill>
        <p:spPr bwMode="auto">
          <a:xfrm>
            <a:off x="0"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15">
            <a:lum bright="20000" contrast="20000"/>
            <a:extLst>
              <a:ext uri="{28A0092B-C50C-407E-A947-70E740481C1C}">
                <a14:useLocalDpi xmlns="" xmlns:a14="http://schemas.microsoft.com/office/drawing/2010/main" val="0"/>
              </a:ext>
            </a:extLst>
          </a:blip>
          <a:srcRect l="80635"/>
          <a:stretch>
            <a:fillRect/>
          </a:stretch>
        </p:blipFill>
        <p:spPr bwMode="auto">
          <a:xfrm>
            <a:off x="688975" y="0"/>
            <a:ext cx="7016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15">
            <a:lum bright="40000" contrast="20000"/>
            <a:extLst>
              <a:ext uri="{28A0092B-C50C-407E-A947-70E740481C1C}">
                <a14:useLocalDpi xmlns="" xmlns:a14="http://schemas.microsoft.com/office/drawing/2010/main" val="0"/>
              </a:ext>
            </a:extLst>
          </a:blip>
          <a:srcRect l="80635"/>
          <a:stretch>
            <a:fillRect/>
          </a:stretch>
        </p:blipFill>
        <p:spPr bwMode="auto">
          <a:xfrm>
            <a:off x="1368425"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9" name="Picture 7"/>
          <p:cNvPicPr>
            <a:picLocks noChangeAspect="1" noChangeArrowheads="1"/>
          </p:cNvPicPr>
          <p:nvPr userDrawn="1"/>
        </p:nvPicPr>
        <p:blipFill>
          <a:blip r:embed="rId15">
            <a:extLst>
              <a:ext uri="{28A0092B-C50C-407E-A947-70E740481C1C}">
                <a14:useLocalDpi xmlns="" xmlns:a14="http://schemas.microsoft.com/office/drawing/2010/main" val="0"/>
              </a:ext>
            </a:extLst>
          </a:blip>
          <a:srcRect l="80672"/>
          <a:stretch>
            <a:fillRect/>
          </a:stretch>
        </p:blipFill>
        <p:spPr bwMode="auto">
          <a:xfrm>
            <a:off x="0"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0" name="Picture 8"/>
          <p:cNvPicPr>
            <a:picLocks noChangeAspect="1" noChangeArrowheads="1"/>
          </p:cNvPicPr>
          <p:nvPr userDrawn="1"/>
        </p:nvPicPr>
        <p:blipFill>
          <a:blip r:embed="rId15">
            <a:lum bright="20000" contrast="20000"/>
            <a:extLst>
              <a:ext uri="{28A0092B-C50C-407E-A947-70E740481C1C}">
                <a14:useLocalDpi xmlns="" xmlns:a14="http://schemas.microsoft.com/office/drawing/2010/main" val="0"/>
              </a:ext>
            </a:extLst>
          </a:blip>
          <a:srcRect l="80635"/>
          <a:stretch>
            <a:fillRect/>
          </a:stretch>
        </p:blipFill>
        <p:spPr bwMode="auto">
          <a:xfrm>
            <a:off x="688975" y="0"/>
            <a:ext cx="7016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1" name="Picture 9"/>
          <p:cNvPicPr>
            <a:picLocks noChangeAspect="1" noChangeArrowheads="1"/>
          </p:cNvPicPr>
          <p:nvPr userDrawn="1"/>
        </p:nvPicPr>
        <p:blipFill>
          <a:blip r:embed="rId15">
            <a:lum bright="40000" contrast="20000"/>
            <a:extLst>
              <a:ext uri="{28A0092B-C50C-407E-A947-70E740481C1C}">
                <a14:useLocalDpi xmlns="" xmlns:a14="http://schemas.microsoft.com/office/drawing/2010/main" val="0"/>
              </a:ext>
            </a:extLst>
          </a:blip>
          <a:srcRect l="80635"/>
          <a:stretch>
            <a:fillRect/>
          </a:stretch>
        </p:blipFill>
        <p:spPr bwMode="auto">
          <a:xfrm>
            <a:off x="1368425" y="0"/>
            <a:ext cx="70008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2" name="Line 12"/>
          <p:cNvSpPr>
            <a:spLocks noChangeShapeType="1"/>
          </p:cNvSpPr>
          <p:nvPr userDrawn="1"/>
        </p:nvSpPr>
        <p:spPr bwMode="auto">
          <a:xfrm>
            <a:off x="2268538" y="1341438"/>
            <a:ext cx="6767512" cy="0"/>
          </a:xfrm>
          <a:prstGeom prst="line">
            <a:avLst/>
          </a:prstGeom>
          <a:noFill/>
          <a:ln w="9525">
            <a:solidFill>
              <a:srgbClr val="8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3" name="Rectangle 13"/>
          <p:cNvSpPr>
            <a:spLocks noChangeArrowheads="1"/>
          </p:cNvSpPr>
          <p:nvPr userDrawn="1"/>
        </p:nvSpPr>
        <p:spPr bwMode="auto">
          <a:xfrm>
            <a:off x="-36513" y="144463"/>
            <a:ext cx="9072563" cy="659765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GB" altLang="en-US"/>
          </a:p>
        </p:txBody>
      </p:sp>
      <p:sp>
        <p:nvSpPr>
          <p:cNvPr id="1034" name="Rectangle 16"/>
          <p:cNvSpPr>
            <a:spLocks noGrp="1" noChangeArrowheads="1"/>
          </p:cNvSpPr>
          <p:nvPr>
            <p:ph type="title"/>
          </p:nvPr>
        </p:nvSpPr>
        <p:spPr bwMode="auto">
          <a:xfrm>
            <a:off x="2268538" y="366713"/>
            <a:ext cx="6562725" cy="830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5" name="Rectangle 18"/>
          <p:cNvSpPr>
            <a:spLocks noGrp="1" noChangeArrowheads="1"/>
          </p:cNvSpPr>
          <p:nvPr>
            <p:ph type="body" idx="1"/>
          </p:nvPr>
        </p:nvSpPr>
        <p:spPr bwMode="auto">
          <a:xfrm>
            <a:off x="2268538" y="1600200"/>
            <a:ext cx="6418262"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677"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hdr="0" ftr="0" dt="0"/>
  <p:txStyles>
    <p:titleStyle>
      <a:lvl1pPr algn="l" rtl="0" eaLnBrk="0" fontAlgn="base" hangingPunct="0">
        <a:spcBef>
          <a:spcPct val="0"/>
        </a:spcBef>
        <a:spcAft>
          <a:spcPct val="0"/>
        </a:spcAft>
        <a:defRPr sz="3600" kern="12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defRPr>
      </a:lvl2pPr>
      <a:lvl3pPr algn="l" rtl="0" eaLnBrk="0" fontAlgn="base" hangingPunct="0">
        <a:spcBef>
          <a:spcPct val="0"/>
        </a:spcBef>
        <a:spcAft>
          <a:spcPct val="0"/>
        </a:spcAft>
        <a:defRPr sz="3600">
          <a:solidFill>
            <a:schemeClr val="tx2"/>
          </a:solidFill>
          <a:latin typeface="Arial" panose="020B0604020202020204" pitchFamily="34" charset="0"/>
        </a:defRPr>
      </a:lvl3pPr>
      <a:lvl4pPr algn="l" rtl="0" eaLnBrk="0" fontAlgn="base" hangingPunct="0">
        <a:spcBef>
          <a:spcPct val="0"/>
        </a:spcBef>
        <a:spcAft>
          <a:spcPct val="0"/>
        </a:spcAft>
        <a:defRPr sz="3600">
          <a:solidFill>
            <a:schemeClr val="tx2"/>
          </a:solidFill>
          <a:latin typeface="Arial" panose="020B0604020202020204" pitchFamily="34" charset="0"/>
        </a:defRPr>
      </a:lvl4pPr>
      <a:lvl5pPr algn="l" rtl="0" eaLnBrk="0" fontAlgn="base" hangingPunct="0">
        <a:spcBef>
          <a:spcPct val="0"/>
        </a:spcBef>
        <a:spcAft>
          <a:spcPct val="0"/>
        </a:spcAft>
        <a:defRPr sz="3600">
          <a:solidFill>
            <a:schemeClr val="tx2"/>
          </a:solidFill>
          <a:latin typeface="Arial" panose="020B0604020202020204" pitchFamily="34" charset="0"/>
        </a:defRPr>
      </a:lvl5pPr>
      <a:lvl6pPr marL="457200" algn="l" rtl="0" fontAlgn="base">
        <a:spcBef>
          <a:spcPct val="0"/>
        </a:spcBef>
        <a:spcAft>
          <a:spcPct val="0"/>
        </a:spcAft>
        <a:defRPr sz="3600">
          <a:solidFill>
            <a:schemeClr val="tx2"/>
          </a:solidFill>
          <a:latin typeface="Arial" panose="020B0604020202020204" pitchFamily="34" charset="0"/>
        </a:defRPr>
      </a:lvl6pPr>
      <a:lvl7pPr marL="914400" algn="l" rtl="0" fontAlgn="base">
        <a:spcBef>
          <a:spcPct val="0"/>
        </a:spcBef>
        <a:spcAft>
          <a:spcPct val="0"/>
        </a:spcAft>
        <a:defRPr sz="3600">
          <a:solidFill>
            <a:schemeClr val="tx2"/>
          </a:solidFill>
          <a:latin typeface="Arial" panose="020B0604020202020204" pitchFamily="34" charset="0"/>
        </a:defRPr>
      </a:lvl7pPr>
      <a:lvl8pPr marL="1371600" algn="l" rtl="0" fontAlgn="base">
        <a:spcBef>
          <a:spcPct val="0"/>
        </a:spcBef>
        <a:spcAft>
          <a:spcPct val="0"/>
        </a:spcAft>
        <a:defRPr sz="3600">
          <a:solidFill>
            <a:schemeClr val="tx2"/>
          </a:solidFill>
          <a:latin typeface="Arial" panose="020B0604020202020204" pitchFamily="34" charset="0"/>
        </a:defRPr>
      </a:lvl8pPr>
      <a:lvl9pPr marL="1828800" algn="l" rtl="0" fontAlgn="base">
        <a:spcBef>
          <a:spcPct val="0"/>
        </a:spcBef>
        <a:spcAft>
          <a:spcPct val="0"/>
        </a:spcAft>
        <a:defRPr sz="3600">
          <a:solidFill>
            <a:schemeClr val="tx2"/>
          </a:solidFill>
          <a:latin typeface="Arial" panose="020B0604020202020204" pitchFamily="34" charset="0"/>
        </a:defRPr>
      </a:lvl9pPr>
    </p:titleStyle>
    <p:bodyStyle>
      <a:lvl1pPr marL="354013" indent="-354013" algn="l" rtl="0" eaLnBrk="0" fontAlgn="base" hangingPunct="0">
        <a:spcBef>
          <a:spcPct val="20000"/>
        </a:spcBef>
        <a:spcAft>
          <a:spcPct val="0"/>
        </a:spcAft>
        <a:buChar char="•"/>
        <a:defRPr sz="2800" kern="1200">
          <a:solidFill>
            <a:schemeClr val="tx1"/>
          </a:solidFill>
          <a:latin typeface="+mn-lt"/>
          <a:ea typeface="+mn-ea"/>
          <a:cs typeface="+mn-cs"/>
        </a:defRPr>
      </a:lvl1pPr>
      <a:lvl2pPr marL="796925" indent="-263525" algn="l" rtl="0" eaLnBrk="0" fontAlgn="base" hangingPunct="0">
        <a:spcBef>
          <a:spcPct val="20000"/>
        </a:spcBef>
        <a:spcAft>
          <a:spcPct val="0"/>
        </a:spcAft>
        <a:buChar char="–"/>
        <a:defRPr sz="2400" kern="1200">
          <a:solidFill>
            <a:schemeClr val="tx1"/>
          </a:solidFill>
          <a:latin typeface="+mn-lt"/>
          <a:ea typeface="+mn-ea"/>
          <a:cs typeface="+mn-cs"/>
        </a:defRPr>
      </a:lvl2pPr>
      <a:lvl3pPr marL="1204913"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12900" indent="-228600" algn="l" rtl="0" eaLnBrk="0" fontAlgn="base" hangingPunct="0">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altLang="en-US" dirty="0" smtClean="0"/>
              <a:t>Data Analysis and Interpretation</a:t>
            </a:r>
          </a:p>
        </p:txBody>
      </p:sp>
      <p:sp>
        <p:nvSpPr>
          <p:cNvPr id="4099" name="Rectangle 3"/>
          <p:cNvSpPr>
            <a:spLocks noGrp="1" noChangeArrowheads="1"/>
          </p:cNvSpPr>
          <p:nvPr>
            <p:ph type="subTitle" idx="1"/>
          </p:nvPr>
        </p:nvSpPr>
        <p:spPr/>
        <p:txBody>
          <a:bodyPr/>
          <a:lstStyle/>
          <a:p>
            <a:pPr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Multiple </a:t>
            </a:r>
            <a:r>
              <a:rPr lang="en-IN" sz="2000" dirty="0" err="1" smtClean="0"/>
              <a:t>discriminant</a:t>
            </a:r>
            <a:r>
              <a:rPr lang="en-IN" sz="2000" dirty="0" smtClean="0"/>
              <a:t> analysis: </a:t>
            </a:r>
          </a:p>
          <a:p>
            <a:pPr lvl="1" algn="just"/>
            <a:r>
              <a:rPr lang="en-IN" sz="1800" dirty="0" smtClean="0"/>
              <a:t>Appropriate when the researcher has a single dependent variable that cannot be measured, but can be classified into two or more groups on the basis of some attribute. </a:t>
            </a:r>
          </a:p>
          <a:p>
            <a:pPr lvl="1" algn="just"/>
            <a:r>
              <a:rPr lang="en-IN" sz="1800" dirty="0" smtClean="0"/>
              <a:t>The objective of this analysis happens to be to predict an entity’s possibility of belonging to a particular group based on several predictor variables.</a:t>
            </a:r>
          </a:p>
          <a:p>
            <a:endParaRPr lang="en-IN"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Multivariate analysis of variance (or multi-ANOVA): </a:t>
            </a:r>
          </a:p>
          <a:p>
            <a:pPr lvl="1" algn="just"/>
            <a:r>
              <a:rPr lang="en-IN" sz="1800" dirty="0" smtClean="0"/>
              <a:t>An extension of two-way ANOVA, wherein the ratio of among group variance to within group variance is worked out on a set of variables.</a:t>
            </a:r>
          </a:p>
          <a:p>
            <a:endParaRPr lang="en-IN"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Canonical analysis: </a:t>
            </a:r>
          </a:p>
          <a:p>
            <a:pPr lvl="1" algn="just"/>
            <a:r>
              <a:rPr lang="en-IN" sz="1800" dirty="0" smtClean="0"/>
              <a:t>Used in case of both measurable and non-measurable variables for the purpose of simultaneously predicting a set of dependent variables from their joint covariance with a set of independent variables.</a:t>
            </a:r>
          </a:p>
          <a:p>
            <a:endParaRPr lang="en-IN"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Inferential analysis </a:t>
            </a:r>
          </a:p>
          <a:p>
            <a:pPr lvl="1" algn="just"/>
            <a:r>
              <a:rPr lang="en-IN" sz="1800" dirty="0" smtClean="0"/>
              <a:t>Concerned with the various tests of significance for testing hypotheses in order to determine with what validity data can be said to indicate some conclusion or conclusions. </a:t>
            </a:r>
          </a:p>
          <a:p>
            <a:pPr lvl="1" algn="just"/>
            <a:r>
              <a:rPr lang="en-IN" sz="1800" dirty="0" smtClean="0"/>
              <a:t>Also concerned with the estimation of population values. </a:t>
            </a:r>
          </a:p>
          <a:p>
            <a:pPr lvl="1" algn="just"/>
            <a:r>
              <a:rPr lang="en-IN" sz="1800" dirty="0" smtClean="0"/>
              <a:t>Interpretation (i.e., the task of drawing inferences and conclusions) is performed.</a:t>
            </a:r>
          </a:p>
          <a:p>
            <a:endParaRPr lang="en-IN"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is a Hypothesis?</a:t>
            </a:r>
            <a:endParaRPr lang="en-IN" dirty="0"/>
          </a:p>
        </p:txBody>
      </p:sp>
      <p:sp>
        <p:nvSpPr>
          <p:cNvPr id="3" name="Content Placeholder 2"/>
          <p:cNvSpPr>
            <a:spLocks noGrp="1"/>
          </p:cNvSpPr>
          <p:nvPr>
            <p:ph idx="1"/>
          </p:nvPr>
        </p:nvSpPr>
        <p:spPr/>
        <p:txBody>
          <a:bodyPr/>
          <a:lstStyle/>
          <a:p>
            <a:r>
              <a:rPr lang="en-IN" sz="2000" dirty="0" smtClean="0"/>
              <a:t>A mere assumption or some supposition to be proved or disproved.</a:t>
            </a:r>
          </a:p>
          <a:p>
            <a:pPr algn="just"/>
            <a:r>
              <a:rPr lang="en-IN" sz="2000" dirty="0" smtClean="0"/>
              <a:t>A hypothesis may be defined as </a:t>
            </a:r>
          </a:p>
          <a:p>
            <a:pPr lvl="1" algn="just"/>
            <a:r>
              <a:rPr lang="en-IN" sz="1800" dirty="0" smtClean="0"/>
              <a:t>a proposition or a set of proposition set forth as an explanation for the occurrence of some specified group of phenomena </a:t>
            </a:r>
          </a:p>
          <a:p>
            <a:pPr lvl="1" algn="just"/>
            <a:r>
              <a:rPr lang="en-IN" sz="1800" dirty="0" smtClean="0"/>
              <a:t>either asserted merely as a provisional conjecture to guide some investigation or </a:t>
            </a:r>
          </a:p>
          <a:p>
            <a:pPr lvl="1" algn="just"/>
            <a:r>
              <a:rPr lang="en-IN" sz="1800" dirty="0" smtClean="0"/>
              <a:t>accepted as highly probable in the light of established facts. </a:t>
            </a:r>
            <a:endParaRPr lang="en-IN"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A research hypothesis is a predictive statement, capable of being tested by scientific methods, that relates an independent variable to some dependent variable.</a:t>
            </a:r>
            <a:endParaRPr lang="en-IN"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en-IN" dirty="0"/>
          </a:p>
        </p:txBody>
      </p:sp>
      <p:sp>
        <p:nvSpPr>
          <p:cNvPr id="3" name="Content Placeholder 2"/>
          <p:cNvSpPr>
            <a:spLocks noGrp="1"/>
          </p:cNvSpPr>
          <p:nvPr>
            <p:ph idx="1"/>
          </p:nvPr>
        </p:nvSpPr>
        <p:spPr/>
        <p:txBody>
          <a:bodyPr/>
          <a:lstStyle/>
          <a:p>
            <a:pPr algn="just"/>
            <a:r>
              <a:rPr lang="en-IN" sz="2000" dirty="0" smtClean="0"/>
              <a:t>“Students who receive counselling will show a greater increase in creativity than students not receiving counselling” Or</a:t>
            </a:r>
          </a:p>
          <a:p>
            <a:pPr algn="just"/>
            <a:r>
              <a:rPr lang="en-IN" sz="2000" dirty="0" smtClean="0"/>
              <a:t>“the automobile A is performing as well as automobile B.”</a:t>
            </a:r>
            <a:endParaRPr lang="en-IN"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Characteristics of hypothesis</a:t>
            </a:r>
            <a:endParaRPr lang="en-IN" dirty="0"/>
          </a:p>
        </p:txBody>
      </p:sp>
      <p:sp>
        <p:nvSpPr>
          <p:cNvPr id="3" name="Content Placeholder 2"/>
          <p:cNvSpPr>
            <a:spLocks noGrp="1"/>
          </p:cNvSpPr>
          <p:nvPr>
            <p:ph idx="1"/>
          </p:nvPr>
        </p:nvSpPr>
        <p:spPr/>
        <p:txBody>
          <a:bodyPr/>
          <a:lstStyle/>
          <a:p>
            <a:pPr algn="just"/>
            <a:r>
              <a:rPr lang="en-IN" sz="2000" dirty="0" smtClean="0"/>
              <a:t>Should be clear and precise.</a:t>
            </a:r>
          </a:p>
          <a:p>
            <a:pPr algn="just"/>
            <a:r>
              <a:rPr lang="en-IN" sz="2000" dirty="0" smtClean="0"/>
              <a:t>Should be capable of being tested. </a:t>
            </a:r>
          </a:p>
          <a:p>
            <a:pPr algn="just"/>
            <a:r>
              <a:rPr lang="en-IN" sz="2000" dirty="0" smtClean="0"/>
              <a:t>Should state relationship between variables.</a:t>
            </a:r>
          </a:p>
          <a:p>
            <a:pPr algn="just"/>
            <a:r>
              <a:rPr lang="en-IN" sz="2000" dirty="0" smtClean="0"/>
              <a:t>Should be limited in scope and must be specific.</a:t>
            </a:r>
          </a:p>
          <a:p>
            <a:pPr algn="just"/>
            <a:r>
              <a:rPr lang="en-IN" sz="2000" dirty="0" smtClean="0"/>
              <a:t>Should be stated in simple terms so that the same is easily understandable by all concerned. </a:t>
            </a:r>
          </a:p>
          <a:p>
            <a:pPr algn="just"/>
            <a:r>
              <a:rPr lang="en-IN" sz="2000" dirty="0" smtClean="0"/>
              <a:t>Should be consistent with most known facts.</a:t>
            </a:r>
          </a:p>
          <a:p>
            <a:pPr algn="just"/>
            <a:r>
              <a:rPr lang="en-IN" sz="2000" dirty="0" smtClean="0"/>
              <a:t>Should be amenable to testing within a reasonable time.</a:t>
            </a:r>
          </a:p>
          <a:p>
            <a:pPr algn="just"/>
            <a:r>
              <a:rPr lang="en-IN" sz="2000" dirty="0" smtClean="0"/>
              <a:t>Must explain the facts that gave rise to the need for explanation.</a:t>
            </a:r>
          </a:p>
          <a:p>
            <a:endParaRPr lang="en-IN"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Basic Concepts Concerning Testing Of Hypotheses</a:t>
            </a:r>
            <a:endParaRPr lang="en-IN" dirty="0"/>
          </a:p>
        </p:txBody>
      </p:sp>
      <p:sp>
        <p:nvSpPr>
          <p:cNvPr id="3" name="Content Placeholder 2"/>
          <p:cNvSpPr>
            <a:spLocks noGrp="1"/>
          </p:cNvSpPr>
          <p:nvPr>
            <p:ph idx="1"/>
          </p:nvPr>
        </p:nvSpPr>
        <p:spPr/>
        <p:txBody>
          <a:bodyPr/>
          <a:lstStyle/>
          <a:p>
            <a:pPr algn="just"/>
            <a:r>
              <a:rPr lang="en-IN" sz="2000" dirty="0" smtClean="0"/>
              <a:t>Null hypothesis (H</a:t>
            </a:r>
            <a:r>
              <a:rPr lang="en-IN" sz="1400" dirty="0" smtClean="0"/>
              <a:t>0</a:t>
            </a:r>
            <a:r>
              <a:rPr lang="en-IN" sz="2000" dirty="0" smtClean="0"/>
              <a:t>) and alternative hypothesis (H</a:t>
            </a:r>
            <a:r>
              <a:rPr lang="en-IN" sz="1200" dirty="0" smtClean="0"/>
              <a:t>a</a:t>
            </a:r>
            <a:r>
              <a:rPr lang="en-IN" sz="2000" dirty="0" smtClean="0"/>
              <a:t>)</a:t>
            </a:r>
          </a:p>
          <a:p>
            <a:pPr algn="just"/>
            <a:endParaRPr lang="en-IN" sz="2000" dirty="0" smtClean="0"/>
          </a:p>
          <a:p>
            <a:pPr algn="just"/>
            <a:r>
              <a:rPr lang="en-IN" sz="2000" dirty="0" smtClean="0"/>
              <a:t>If we are to compare method A with method B about its superiority, if we proceed on the assumption that both methods are equally good, </a:t>
            </a:r>
            <a:r>
              <a:rPr lang="en-IN" sz="2000" dirty="0" smtClean="0">
                <a:solidFill>
                  <a:schemeClr val="accent6">
                    <a:lumMod val="75000"/>
                  </a:schemeClr>
                </a:solidFill>
              </a:rPr>
              <a:t>then this assumption is termed as the null hypothesis. </a:t>
            </a:r>
          </a:p>
          <a:p>
            <a:pPr algn="just"/>
            <a:endParaRPr lang="en-IN" sz="2000" dirty="0" smtClean="0">
              <a:solidFill>
                <a:schemeClr val="accent6">
                  <a:lumMod val="75000"/>
                </a:schemeClr>
              </a:solidFill>
            </a:endParaRPr>
          </a:p>
          <a:p>
            <a:pPr algn="just"/>
            <a:r>
              <a:rPr lang="en-IN" sz="2000" dirty="0" smtClean="0">
                <a:solidFill>
                  <a:schemeClr val="accent6">
                    <a:lumMod val="75000"/>
                  </a:schemeClr>
                </a:solidFill>
              </a:rPr>
              <a:t>As against this, we may think that the method A is superior or the method B is inferior, we are then stating what is termed as alternative hypothesis.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Test the hypothesis that the population mean (µ) is equal to the hypothesised mean (</a:t>
            </a:r>
            <a:r>
              <a:rPr lang="en-IN" sz="2400" dirty="0" smtClean="0"/>
              <a:t>µ</a:t>
            </a:r>
            <a:r>
              <a:rPr lang="en-IN" sz="1100" dirty="0" smtClean="0"/>
              <a:t>H0</a:t>
            </a:r>
            <a:r>
              <a:rPr lang="en-IN" sz="2000" dirty="0" smtClean="0"/>
              <a:t>) = 100</a:t>
            </a:r>
            <a:r>
              <a:rPr lang="en-IN" sz="2000" i="1" dirty="0" smtClean="0"/>
              <a:t>.	</a:t>
            </a:r>
            <a:r>
              <a:rPr lang="en-US" sz="1800" dirty="0" smtClean="0"/>
              <a:t>			H</a:t>
            </a:r>
            <a:r>
              <a:rPr lang="en-US" sz="1400" dirty="0" smtClean="0"/>
              <a:t>0 </a:t>
            </a:r>
            <a:r>
              <a:rPr lang="en-US" sz="1800" dirty="0" smtClean="0"/>
              <a:t>: </a:t>
            </a:r>
            <a:r>
              <a:rPr lang="en-IN" sz="2400" dirty="0" smtClean="0"/>
              <a:t>µ</a:t>
            </a:r>
            <a:r>
              <a:rPr lang="en-IN" sz="1800" dirty="0" smtClean="0"/>
              <a:t>= </a:t>
            </a:r>
            <a:r>
              <a:rPr lang="en-IN" sz="2400" dirty="0" smtClean="0"/>
              <a:t>µ</a:t>
            </a:r>
            <a:r>
              <a:rPr lang="en-IN" sz="1050" dirty="0" smtClean="0"/>
              <a:t>H0</a:t>
            </a:r>
            <a:r>
              <a:rPr lang="en-IN" sz="1800" dirty="0" smtClean="0"/>
              <a:t> = 100</a:t>
            </a:r>
            <a:r>
              <a:rPr lang="en-IN" sz="1800" i="1" dirty="0" smtClean="0"/>
              <a:t>.</a:t>
            </a:r>
          </a:p>
          <a:p>
            <a:pPr algn="just"/>
            <a:r>
              <a:rPr lang="en-IN" sz="2000" dirty="0" smtClean="0"/>
              <a:t>If our sample results do not support this null hypothesis, we should conclude that something else is true.</a:t>
            </a:r>
          </a:p>
          <a:p>
            <a:pPr marL="354013" lvl="3" indent="-354013" algn="just">
              <a:buFontTx/>
              <a:buChar char="•"/>
            </a:pPr>
            <a:r>
              <a:rPr lang="en-IN" sz="2000" dirty="0" smtClean="0"/>
              <a:t>Rejecting the null hypothesis is known as alternative hypothesis. </a:t>
            </a:r>
          </a:p>
          <a:p>
            <a:pPr algn="just"/>
            <a:r>
              <a:rPr lang="en-IN" sz="2000" dirty="0" smtClean="0"/>
              <a:t>The set of alternatives to the null hypothesis is referred to as the alternative hypothesis.</a:t>
            </a:r>
          </a:p>
          <a:p>
            <a:endParaRPr lang="en-IN" sz="2000" dirty="0" smtClean="0"/>
          </a:p>
          <a:p>
            <a:endParaRPr lang="en-IN"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in Research</a:t>
            </a:r>
            <a:endParaRPr lang="en-US" dirty="0"/>
          </a:p>
        </p:txBody>
      </p:sp>
      <p:sp>
        <p:nvSpPr>
          <p:cNvPr id="3" name="Content Placeholder 2"/>
          <p:cNvSpPr>
            <a:spLocks noGrp="1"/>
          </p:cNvSpPr>
          <p:nvPr>
            <p:ph idx="1"/>
          </p:nvPr>
        </p:nvSpPr>
        <p:spPr/>
        <p:txBody>
          <a:bodyPr/>
          <a:lstStyle/>
          <a:p>
            <a:pPr algn="just"/>
            <a:r>
              <a:rPr lang="en-US" sz="2000" dirty="0" smtClean="0"/>
              <a:t>The role of statistics in research is to function as a tool in designing research, </a:t>
            </a:r>
            <a:r>
              <a:rPr lang="en-US" sz="2000" dirty="0" err="1" smtClean="0"/>
              <a:t>analysing</a:t>
            </a:r>
            <a:r>
              <a:rPr lang="en-US" sz="2000" dirty="0" smtClean="0"/>
              <a:t> its data and drawing conclusions </a:t>
            </a:r>
            <a:r>
              <a:rPr lang="en-US" sz="2000" dirty="0" err="1" smtClean="0"/>
              <a:t>therefrom</a:t>
            </a:r>
            <a:r>
              <a:rPr lang="en-US" sz="2000" dirty="0" smtClean="0"/>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marL="354013" lvl="1" indent="-354013" algn="just">
              <a:buFontTx/>
              <a:buChar char="•"/>
            </a:pPr>
            <a:r>
              <a:rPr lang="en-IN" sz="2000" dirty="0" smtClean="0"/>
              <a:t>If we accept H</a:t>
            </a:r>
            <a:r>
              <a:rPr lang="en-IN" sz="1600" dirty="0" smtClean="0"/>
              <a:t>0</a:t>
            </a:r>
            <a:r>
              <a:rPr lang="en-IN" sz="2000" dirty="0" smtClean="0"/>
              <a:t>, then we are rejecting H</a:t>
            </a:r>
            <a:r>
              <a:rPr lang="en-IN" sz="1600" dirty="0" smtClean="0"/>
              <a:t>a</a:t>
            </a:r>
            <a:r>
              <a:rPr lang="en-IN" sz="700" dirty="0" smtClean="0"/>
              <a:t>  </a:t>
            </a:r>
            <a:r>
              <a:rPr lang="en-IN" sz="2000" dirty="0" smtClean="0"/>
              <a:t>and if we reject H</a:t>
            </a:r>
            <a:r>
              <a:rPr lang="en-IN" sz="1600" dirty="0" smtClean="0"/>
              <a:t>0</a:t>
            </a:r>
            <a:r>
              <a:rPr lang="en-IN" sz="2000" dirty="0" smtClean="0"/>
              <a:t>, then we are accepting H</a:t>
            </a:r>
            <a:r>
              <a:rPr lang="en-IN" sz="1600" dirty="0" smtClean="0"/>
              <a:t>a</a:t>
            </a:r>
            <a:r>
              <a:rPr lang="en-IN" sz="2000" dirty="0" smtClean="0"/>
              <a:t>.</a:t>
            </a:r>
          </a:p>
          <a:p>
            <a:pPr algn="just"/>
            <a:r>
              <a:rPr lang="en-IN" sz="2000" dirty="0" smtClean="0"/>
              <a:t>Possible alternative hypotheses are;</a:t>
            </a:r>
          </a:p>
          <a:p>
            <a:pPr algn="just"/>
            <a:endParaRPr lang="en-US" sz="2000" dirty="0" smtClean="0"/>
          </a:p>
          <a:p>
            <a:pPr algn="just"/>
            <a:endParaRPr lang="en-IN" sz="2000" dirty="0" smtClean="0"/>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r>
              <a:rPr lang="en-IN" sz="2000" dirty="0" smtClean="0"/>
              <a:t>The null hypothesis and the alternative hypothesis are chosen before the sample is drawn</a:t>
            </a:r>
          </a:p>
          <a:p>
            <a:pPr algn="just"/>
            <a:endParaRPr lang="en-IN" sz="2400" dirty="0"/>
          </a:p>
        </p:txBody>
      </p:sp>
      <p:pic>
        <p:nvPicPr>
          <p:cNvPr id="4" name="Picture 3"/>
          <p:cNvPicPr>
            <a:picLocks noChangeAspect="1" noChangeArrowheads="1"/>
          </p:cNvPicPr>
          <p:nvPr/>
        </p:nvPicPr>
        <p:blipFill>
          <a:blip r:embed="rId2"/>
          <a:srcRect/>
          <a:stretch>
            <a:fillRect/>
          </a:stretch>
        </p:blipFill>
        <p:spPr bwMode="auto">
          <a:xfrm>
            <a:off x="2286000" y="2790293"/>
            <a:ext cx="6858000" cy="2315107"/>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Considerations in the choice of null hypothesis</a:t>
            </a:r>
            <a:endParaRPr lang="en-IN" sz="3200" dirty="0"/>
          </a:p>
        </p:txBody>
      </p:sp>
      <p:sp>
        <p:nvSpPr>
          <p:cNvPr id="3" name="Content Placeholder 2"/>
          <p:cNvSpPr>
            <a:spLocks noGrp="1"/>
          </p:cNvSpPr>
          <p:nvPr>
            <p:ph idx="1"/>
          </p:nvPr>
        </p:nvSpPr>
        <p:spPr/>
        <p:txBody>
          <a:bodyPr/>
          <a:lstStyle/>
          <a:p>
            <a:pPr algn="just"/>
            <a:r>
              <a:rPr lang="en-IN" sz="2000" dirty="0" smtClean="0"/>
              <a:t>Alternative hypothesis is usually the one which one wishes to prove and the null hypothesis is the one which one wishes to disprove. </a:t>
            </a:r>
          </a:p>
          <a:p>
            <a:pPr algn="just"/>
            <a:r>
              <a:rPr lang="en-IN" sz="2000" dirty="0" smtClean="0"/>
              <a:t>If the rejection of a certain hypothesis when it is actually true involves great risk, it is taken as null hypothesis because then the probability of rejecting it when it is true is </a:t>
            </a:r>
            <a:r>
              <a:rPr lang="el-GR" sz="2000" dirty="0" smtClean="0"/>
              <a:t>α</a:t>
            </a:r>
            <a:r>
              <a:rPr lang="en-IN" sz="2000" dirty="0" smtClean="0"/>
              <a:t> (the level of significance) which is chosen very small.</a:t>
            </a:r>
          </a:p>
          <a:p>
            <a:pPr algn="just"/>
            <a:r>
              <a:rPr lang="en-IN" sz="2000" dirty="0" smtClean="0"/>
              <a:t>Null hypothesis should always be specific hypothesis i.e., it should not state about or approximately a certain value.</a:t>
            </a:r>
          </a:p>
          <a:p>
            <a:pPr algn="just"/>
            <a:r>
              <a:rPr lang="en-IN" sz="2000" dirty="0" smtClean="0"/>
              <a:t>In hypothesis testing we proceed on the basis of null hypothesis, keeping the alternative hypothesis in view.</a:t>
            </a:r>
          </a:p>
          <a:p>
            <a:pPr algn="just"/>
            <a:endParaRPr lang="en-IN"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The level of significance</a:t>
            </a:r>
          </a:p>
          <a:p>
            <a:pPr lvl="1" algn="just"/>
            <a:r>
              <a:rPr lang="en-IN" sz="1800" dirty="0" smtClean="0"/>
              <a:t>Significance level is the maximum value of the probability of rejecting H</a:t>
            </a:r>
            <a:r>
              <a:rPr lang="en-IN" sz="1800" baseline="-25000" dirty="0" smtClean="0"/>
              <a:t>0</a:t>
            </a:r>
            <a:r>
              <a:rPr lang="en-IN" sz="1800" dirty="0" smtClean="0"/>
              <a:t> when it is true </a:t>
            </a:r>
          </a:p>
          <a:p>
            <a:pPr lvl="1" algn="just"/>
            <a:r>
              <a:rPr lang="en-IN" sz="1800" dirty="0" smtClean="0"/>
              <a:t>Usually determined in advance before testing the hypothesis.</a:t>
            </a:r>
          </a:p>
          <a:p>
            <a:pPr algn="just"/>
            <a:r>
              <a:rPr lang="en-IN" sz="2000" dirty="0" smtClean="0"/>
              <a:t>Decision rule or test of hypothesis</a:t>
            </a:r>
          </a:p>
          <a:p>
            <a:pPr lvl="1" algn="just"/>
            <a:r>
              <a:rPr lang="en-IN" sz="1800" dirty="0" smtClean="0"/>
              <a:t>Given a hypothesis H</a:t>
            </a:r>
            <a:r>
              <a:rPr lang="en-IN" sz="1800" baseline="-25000" dirty="0" smtClean="0"/>
              <a:t>0</a:t>
            </a:r>
            <a:r>
              <a:rPr lang="en-IN" sz="1800" dirty="0" smtClean="0"/>
              <a:t> and an alternative hypothesis H</a:t>
            </a:r>
            <a:r>
              <a:rPr lang="en-IN" sz="1800" baseline="-25000" dirty="0" smtClean="0"/>
              <a:t>a</a:t>
            </a:r>
            <a:r>
              <a:rPr lang="en-IN" sz="1800" dirty="0" smtClean="0"/>
              <a:t>.</a:t>
            </a:r>
          </a:p>
          <a:p>
            <a:pPr lvl="1" algn="just"/>
            <a:r>
              <a:rPr lang="en-IN" sz="1800" dirty="0" smtClean="0"/>
              <a:t>Rule according to which we accept H</a:t>
            </a:r>
            <a:r>
              <a:rPr lang="en-IN" sz="1800" baseline="-25000" dirty="0" smtClean="0"/>
              <a:t>0</a:t>
            </a:r>
            <a:r>
              <a:rPr lang="en-IN" sz="1800" dirty="0" smtClean="0"/>
              <a:t> (i.e., reject H</a:t>
            </a:r>
            <a:r>
              <a:rPr lang="en-IN" sz="1800" baseline="-25000" dirty="0" smtClean="0"/>
              <a:t>a</a:t>
            </a:r>
            <a:r>
              <a:rPr lang="en-IN" sz="1800" dirty="0" smtClean="0"/>
              <a:t>) or reject H</a:t>
            </a:r>
            <a:r>
              <a:rPr lang="en-IN" sz="1800" baseline="-25000" dirty="0" smtClean="0"/>
              <a:t>0 </a:t>
            </a:r>
            <a:r>
              <a:rPr lang="en-IN" sz="1800" dirty="0" smtClean="0"/>
              <a:t>(i.e., accept H</a:t>
            </a:r>
            <a:r>
              <a:rPr lang="en-IN" sz="1800" baseline="-25000" dirty="0" smtClean="0"/>
              <a:t>a</a:t>
            </a:r>
            <a:r>
              <a:rPr lang="en-IN" sz="1800" dirty="0" smtClean="0"/>
              <a:t>) is decision rule.</a:t>
            </a:r>
          </a:p>
          <a:p>
            <a:r>
              <a:rPr lang="en-IN" sz="2000" dirty="0" smtClean="0"/>
              <a:t>Type I and Type II errors</a:t>
            </a:r>
          </a:p>
          <a:p>
            <a:pPr lvl="1" algn="just"/>
            <a:r>
              <a:rPr lang="en-IN" sz="1800" dirty="0" smtClean="0"/>
              <a:t>Reject H</a:t>
            </a:r>
            <a:r>
              <a:rPr lang="en-IN" sz="1800" baseline="-25000" dirty="0" smtClean="0"/>
              <a:t>0</a:t>
            </a:r>
            <a:r>
              <a:rPr lang="en-IN" sz="1800" dirty="0" smtClean="0"/>
              <a:t> when H</a:t>
            </a:r>
            <a:r>
              <a:rPr lang="en-IN" sz="1800" baseline="-25000" dirty="0" smtClean="0"/>
              <a:t>0</a:t>
            </a:r>
            <a:r>
              <a:rPr lang="en-IN" sz="1800" dirty="0" smtClean="0"/>
              <a:t> is true – Type I</a:t>
            </a:r>
          </a:p>
          <a:p>
            <a:pPr lvl="1" algn="just"/>
            <a:r>
              <a:rPr lang="en-IN" sz="1800" dirty="0" smtClean="0"/>
              <a:t>Accept H</a:t>
            </a:r>
            <a:r>
              <a:rPr lang="en-IN" sz="1800" baseline="-25000" dirty="0" smtClean="0"/>
              <a:t>0</a:t>
            </a:r>
            <a:r>
              <a:rPr lang="en-IN" sz="1800" dirty="0" smtClean="0"/>
              <a:t> when H</a:t>
            </a:r>
            <a:r>
              <a:rPr lang="en-IN" sz="1800" baseline="-25000" dirty="0" smtClean="0"/>
              <a:t>0 </a:t>
            </a:r>
            <a:r>
              <a:rPr lang="en-IN" sz="1800" dirty="0" smtClean="0"/>
              <a:t>is not true – Type II</a:t>
            </a:r>
            <a:endParaRPr lang="en-US" sz="1800" dirty="0" smtClean="0"/>
          </a:p>
          <a:p>
            <a:pPr lvl="1" algn="just"/>
            <a:endParaRPr lang="en-IN" sz="20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Type I error means rejection of hypothesis which should have been accepted </a:t>
            </a:r>
          </a:p>
          <a:p>
            <a:pPr algn="just"/>
            <a:r>
              <a:rPr lang="en-IN" sz="2000" dirty="0" smtClean="0"/>
              <a:t>Type II error means accepting the hypothesis which should have been rejected.</a:t>
            </a:r>
          </a:p>
          <a:p>
            <a:pPr algn="just"/>
            <a:r>
              <a:rPr lang="en-IN" sz="2000" dirty="0" smtClean="0"/>
              <a:t>Type I error is denoted by </a:t>
            </a:r>
            <a:r>
              <a:rPr lang="el-GR" sz="2000" dirty="0" smtClean="0"/>
              <a:t>α </a:t>
            </a:r>
            <a:r>
              <a:rPr lang="en-IN" sz="2000" dirty="0" smtClean="0"/>
              <a:t>(alpha) known as </a:t>
            </a:r>
            <a:r>
              <a:rPr lang="el-GR" sz="2000" dirty="0" smtClean="0"/>
              <a:t>α</a:t>
            </a:r>
            <a:r>
              <a:rPr lang="en-IN" sz="2000" dirty="0" smtClean="0"/>
              <a:t> error, also called the level of significance of test;</a:t>
            </a:r>
          </a:p>
          <a:p>
            <a:pPr algn="just"/>
            <a:r>
              <a:rPr lang="en-IN" sz="2000" dirty="0" smtClean="0"/>
              <a:t>Type II error is denoted by </a:t>
            </a:r>
            <a:r>
              <a:rPr lang="el-GR" sz="2000" dirty="0" smtClean="0"/>
              <a:t>ᵦ</a:t>
            </a:r>
            <a:r>
              <a:rPr lang="en-IN" sz="2000" dirty="0" smtClean="0"/>
              <a:t> (beta) known as </a:t>
            </a:r>
            <a:r>
              <a:rPr lang="el-GR" sz="2000" dirty="0" smtClean="0"/>
              <a:t>ᵦ</a:t>
            </a:r>
            <a:r>
              <a:rPr lang="en-IN" sz="2000" dirty="0" smtClean="0"/>
              <a:t> error.</a:t>
            </a:r>
            <a:endParaRPr lang="en-IN" sz="2000" dirty="0"/>
          </a:p>
        </p:txBody>
      </p:sp>
      <p:pic>
        <p:nvPicPr>
          <p:cNvPr id="4" name="Picture 3"/>
          <p:cNvPicPr>
            <a:picLocks noChangeAspect="1" noChangeArrowheads="1"/>
          </p:cNvPicPr>
          <p:nvPr/>
        </p:nvPicPr>
        <p:blipFill>
          <a:blip r:embed="rId2"/>
          <a:srcRect/>
          <a:stretch>
            <a:fillRect/>
          </a:stretch>
        </p:blipFill>
        <p:spPr bwMode="auto">
          <a:xfrm>
            <a:off x="3048000" y="4387154"/>
            <a:ext cx="4876800" cy="2013646"/>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r>
              <a:rPr lang="en-IN" sz="2400" dirty="0" smtClean="0"/>
              <a:t>Two-tailed and One-tailed tests</a:t>
            </a:r>
          </a:p>
          <a:p>
            <a:pPr lvl="1" algn="just"/>
            <a:r>
              <a:rPr lang="en-IN" sz="2000" dirty="0" smtClean="0"/>
              <a:t>A two-tailed test rejects the null hypothesis if, say, the sample mean is significantly higher or lower than the hypothesised value of the mean of the population.</a:t>
            </a:r>
          </a:p>
          <a:p>
            <a:pPr lvl="1" algn="just"/>
            <a:r>
              <a:rPr lang="en-IN" sz="2000" dirty="0" smtClean="0"/>
              <a:t>Such a test is appropriate when the null hypothesis is some specified value and the alternative hypothesis is a value not equal to the specified value of the null hypothesis.</a:t>
            </a:r>
          </a:p>
          <a:p>
            <a:pPr lvl="1" algn="just"/>
            <a:r>
              <a:rPr lang="en-IN" sz="2000" dirty="0" smtClean="0"/>
              <a:t>Symbolically, the two tailed test is appropriate when we have </a:t>
            </a:r>
            <a:r>
              <a:rPr lang="en-US" sz="2000" dirty="0" smtClean="0"/>
              <a:t>H</a:t>
            </a:r>
            <a:r>
              <a:rPr lang="en-US" sz="1600" dirty="0" smtClean="0"/>
              <a:t>0</a:t>
            </a:r>
            <a:r>
              <a:rPr lang="en-US" sz="2000" dirty="0" smtClean="0"/>
              <a:t>: </a:t>
            </a:r>
            <a:r>
              <a:rPr lang="en-IN" sz="2800" dirty="0" smtClean="0"/>
              <a:t>µ</a:t>
            </a:r>
            <a:r>
              <a:rPr lang="en-IN" sz="2000" dirty="0" smtClean="0"/>
              <a:t>=</a:t>
            </a:r>
            <a:r>
              <a:rPr lang="en-IN" sz="2800" dirty="0" smtClean="0"/>
              <a:t>µ</a:t>
            </a:r>
            <a:r>
              <a:rPr lang="en-IN" sz="1100" dirty="0" smtClean="0"/>
              <a:t>H0</a:t>
            </a:r>
            <a:r>
              <a:rPr lang="en-IN" sz="2000" dirty="0" smtClean="0"/>
              <a:t> and </a:t>
            </a:r>
            <a:r>
              <a:rPr lang="en-US" sz="2000" dirty="0" smtClean="0"/>
              <a:t>H</a:t>
            </a:r>
            <a:r>
              <a:rPr lang="en-US" sz="1600" dirty="0" smtClean="0"/>
              <a:t>a</a:t>
            </a:r>
            <a:r>
              <a:rPr lang="en-US" sz="2000" dirty="0" smtClean="0"/>
              <a:t>:</a:t>
            </a:r>
            <a:r>
              <a:rPr lang="en-IN" sz="2800" dirty="0" smtClean="0"/>
              <a:t>µ</a:t>
            </a:r>
            <a:r>
              <a:rPr lang="en-IN" sz="2000" dirty="0" smtClean="0"/>
              <a:t>≠</a:t>
            </a:r>
            <a:r>
              <a:rPr lang="en-IN" sz="2800" dirty="0" smtClean="0"/>
              <a:t>µ</a:t>
            </a:r>
            <a:r>
              <a:rPr lang="en-IN" sz="1100" dirty="0" smtClean="0"/>
              <a:t>H0</a:t>
            </a:r>
            <a:r>
              <a:rPr lang="en-IN" sz="2000" dirty="0" smtClean="0"/>
              <a:t> </a:t>
            </a:r>
            <a:r>
              <a:rPr lang="en-IN" sz="400" dirty="0" smtClean="0"/>
              <a:t>0</a:t>
            </a:r>
            <a:r>
              <a:rPr lang="en-IN" sz="2000" dirty="0" smtClean="0"/>
              <a:t>which may mean µ</a:t>
            </a:r>
            <a:r>
              <a:rPr lang="en-IN" sz="1600" dirty="0" smtClean="0"/>
              <a:t>&gt;</a:t>
            </a:r>
            <a:r>
              <a:rPr lang="en-IN" sz="2000" dirty="0" smtClean="0"/>
              <a:t>µ</a:t>
            </a:r>
            <a:r>
              <a:rPr lang="en-IN" sz="1000" dirty="0" smtClean="0"/>
              <a:t>H0</a:t>
            </a:r>
            <a:r>
              <a:rPr lang="en-IN" sz="1600" dirty="0" smtClean="0"/>
              <a:t> </a:t>
            </a:r>
            <a:r>
              <a:rPr lang="en-IN" sz="2000" dirty="0" smtClean="0"/>
              <a:t>or µ</a:t>
            </a:r>
            <a:r>
              <a:rPr lang="en-IN" sz="1600" dirty="0" smtClean="0"/>
              <a:t>&lt;</a:t>
            </a:r>
            <a:r>
              <a:rPr lang="en-IN" sz="2000" dirty="0" smtClean="0"/>
              <a:t>µ</a:t>
            </a:r>
            <a:r>
              <a:rPr lang="en-IN" sz="1000" dirty="0" smtClean="0"/>
              <a:t>H0</a:t>
            </a:r>
            <a:r>
              <a:rPr lang="en-IN" sz="1600" dirty="0" smtClean="0"/>
              <a:t> </a:t>
            </a:r>
            <a:endParaRPr lang="en-IN" sz="2000" dirty="0" smtClean="0"/>
          </a:p>
          <a:p>
            <a:pPr lvl="1" algn="just"/>
            <a:r>
              <a:rPr lang="en-IN" sz="2000" dirty="0" smtClean="0"/>
              <a:t>Thus, in a two-tailed test, there are two rejection regions</a:t>
            </a:r>
            <a:r>
              <a:rPr lang="en-IN" sz="400" dirty="0" smtClean="0"/>
              <a:t>*</a:t>
            </a:r>
            <a:r>
              <a:rPr lang="en-IN" sz="2000" dirty="0" smtClean="0"/>
              <a:t>, one on each tail of the curve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2050" name="Picture 2"/>
          <p:cNvPicPr>
            <a:picLocks noChangeAspect="1" noChangeArrowheads="1"/>
          </p:cNvPicPr>
          <p:nvPr/>
        </p:nvPicPr>
        <p:blipFill>
          <a:blip r:embed="rId2"/>
          <a:srcRect/>
          <a:stretch>
            <a:fillRect/>
          </a:stretch>
        </p:blipFill>
        <p:spPr bwMode="auto">
          <a:xfrm>
            <a:off x="2395537" y="191394"/>
            <a:ext cx="5376863" cy="6423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If the significance level is 5 per cent and the two-tailed test is to be applied, the probability of the rejection area will be 0.05 (equally </a:t>
            </a:r>
            <a:r>
              <a:rPr lang="en-IN" sz="2000" dirty="0" err="1" smtClean="0"/>
              <a:t>splitted</a:t>
            </a:r>
            <a:r>
              <a:rPr lang="en-IN" sz="2000" dirty="0" smtClean="0"/>
              <a:t> on both tails of the curve as 0.025) and that of the acceptance region will be 0.95 as shown in the above curve. </a:t>
            </a:r>
          </a:p>
          <a:p>
            <a:pPr algn="just"/>
            <a:r>
              <a:rPr lang="en-IN" sz="2000" dirty="0" smtClean="0"/>
              <a:t>If we take µ = 100 and if our sample mean deviates significantly from 100 in either direction, then we shall reject the null hypothesis; </a:t>
            </a:r>
          </a:p>
          <a:p>
            <a:pPr algn="just"/>
            <a:r>
              <a:rPr lang="en-IN" sz="2000" dirty="0" smtClean="0"/>
              <a:t>But if the sample mean does not deviate significantly from µ , in that case we shall accept the null hypothesis.</a:t>
            </a:r>
            <a:endParaRPr lang="en-IN"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A one-tailed test would be used when we are to test, say, whether the population mean is either lower than or higher than some hypothesised value. </a:t>
            </a:r>
          </a:p>
          <a:p>
            <a:pPr algn="just"/>
            <a:r>
              <a:rPr lang="en-IN" sz="2000" dirty="0" smtClean="0"/>
              <a:t>If </a:t>
            </a:r>
            <a:r>
              <a:rPr lang="en-US" sz="2000" dirty="0" smtClean="0"/>
              <a:t>H</a:t>
            </a:r>
            <a:r>
              <a:rPr lang="en-US" sz="1600" dirty="0" smtClean="0"/>
              <a:t>0</a:t>
            </a:r>
            <a:r>
              <a:rPr lang="en-US" sz="2000" dirty="0" smtClean="0"/>
              <a:t>: </a:t>
            </a:r>
            <a:r>
              <a:rPr lang="en-IN" dirty="0" smtClean="0"/>
              <a:t>µ</a:t>
            </a:r>
            <a:r>
              <a:rPr lang="en-IN" sz="2000" dirty="0" smtClean="0"/>
              <a:t>=</a:t>
            </a:r>
            <a:r>
              <a:rPr lang="en-IN" dirty="0" smtClean="0"/>
              <a:t>µ</a:t>
            </a:r>
            <a:r>
              <a:rPr lang="en-IN" sz="1100" dirty="0" smtClean="0"/>
              <a:t>H0</a:t>
            </a:r>
            <a:r>
              <a:rPr lang="en-IN" sz="2000" dirty="0" smtClean="0"/>
              <a:t> and </a:t>
            </a:r>
            <a:r>
              <a:rPr lang="en-US" sz="2000" dirty="0" smtClean="0"/>
              <a:t>H</a:t>
            </a:r>
            <a:r>
              <a:rPr lang="en-US" sz="1600" dirty="0" smtClean="0"/>
              <a:t>a</a:t>
            </a:r>
            <a:r>
              <a:rPr lang="en-US" sz="2000" dirty="0" smtClean="0"/>
              <a:t>:</a:t>
            </a:r>
            <a:r>
              <a:rPr lang="en-IN" dirty="0" smtClean="0"/>
              <a:t>µ</a:t>
            </a:r>
            <a:r>
              <a:rPr lang="en-IN" sz="2000" dirty="0" smtClean="0"/>
              <a:t>&lt;</a:t>
            </a:r>
            <a:r>
              <a:rPr lang="en-IN" dirty="0" smtClean="0"/>
              <a:t>µ</a:t>
            </a:r>
            <a:r>
              <a:rPr lang="en-IN" sz="1100" dirty="0" smtClean="0"/>
              <a:t>H0</a:t>
            </a:r>
            <a:r>
              <a:rPr lang="en-IN" sz="2000" dirty="0" smtClean="0"/>
              <a:t> then a left-tailed test is used.</a:t>
            </a:r>
            <a:endParaRPr lang="en-IN"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4" name="Picture 2"/>
          <p:cNvPicPr>
            <a:picLocks noChangeAspect="1" noChangeArrowheads="1"/>
          </p:cNvPicPr>
          <p:nvPr/>
        </p:nvPicPr>
        <p:blipFill>
          <a:blip r:embed="rId2"/>
          <a:srcRect/>
          <a:stretch>
            <a:fillRect/>
          </a:stretch>
        </p:blipFill>
        <p:spPr bwMode="auto">
          <a:xfrm>
            <a:off x="2590800" y="415803"/>
            <a:ext cx="5334000" cy="6026394"/>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If our µ = 100 and if our sample mean deviates significantly from100 in the lower direction, we shall reject H0, otherwise we shall accept H0 at a certain level of significance. </a:t>
            </a:r>
          </a:p>
          <a:p>
            <a:pPr algn="just"/>
            <a:r>
              <a:rPr lang="en-IN" sz="2000" dirty="0" smtClean="0"/>
              <a:t>If the significance level in the given case is kept at 5%, then the rejection region will be equal to 0.05 of area in the left tail as has been shown in the above curve.</a:t>
            </a:r>
            <a:endParaRPr lang="en-IN"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Two major areas of statistics</a:t>
            </a:r>
            <a:endParaRPr lang="en-US" dirty="0"/>
          </a:p>
        </p:txBody>
      </p:sp>
      <p:sp>
        <p:nvSpPr>
          <p:cNvPr id="3" name="Content Placeholder 2"/>
          <p:cNvSpPr>
            <a:spLocks noGrp="1"/>
          </p:cNvSpPr>
          <p:nvPr>
            <p:ph idx="1"/>
          </p:nvPr>
        </p:nvSpPr>
        <p:spPr/>
        <p:txBody>
          <a:bodyPr/>
          <a:lstStyle/>
          <a:p>
            <a:pPr algn="just"/>
            <a:r>
              <a:rPr lang="en-IN" sz="2000" dirty="0" smtClean="0"/>
              <a:t>Descriptive statistics: concern the development of certain indices from the raw data.</a:t>
            </a:r>
          </a:p>
          <a:p>
            <a:pPr algn="just"/>
            <a:endParaRPr lang="en-IN" sz="2000" dirty="0" smtClean="0"/>
          </a:p>
          <a:p>
            <a:pPr algn="just"/>
            <a:r>
              <a:rPr lang="en-IN" sz="2000" dirty="0" smtClean="0"/>
              <a:t>Inferential statistics: concern with the process of generalisation. Also known as sampling statistics.</a:t>
            </a:r>
          </a:p>
          <a:p>
            <a:pPr lvl="1" algn="just"/>
            <a:r>
              <a:rPr lang="en-IN" sz="1800" dirty="0" smtClean="0"/>
              <a:t>Mainly concerned with two major type of problems: </a:t>
            </a:r>
          </a:p>
          <a:p>
            <a:pPr lvl="2" algn="just"/>
            <a:r>
              <a:rPr lang="en-IN" sz="1600" dirty="0" smtClean="0"/>
              <a:t>The estimation of population parameters, </a:t>
            </a:r>
          </a:p>
          <a:p>
            <a:pPr lvl="2" algn="just"/>
            <a:r>
              <a:rPr lang="en-IN" sz="1600" dirty="0" smtClean="0"/>
              <a:t>The testing of statistical hypotheses.</a:t>
            </a:r>
          </a:p>
          <a:p>
            <a:pPr algn="just"/>
            <a:endParaRPr lang="en-US" sz="1800" dirty="0" smtClean="0"/>
          </a:p>
          <a:p>
            <a:endParaRPr lang="en-US"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If </a:t>
            </a:r>
            <a:r>
              <a:rPr lang="en-US" sz="2000" dirty="0" smtClean="0"/>
              <a:t>H</a:t>
            </a:r>
            <a:r>
              <a:rPr lang="en-US" sz="1600" dirty="0" smtClean="0"/>
              <a:t>0</a:t>
            </a:r>
            <a:r>
              <a:rPr lang="en-US" sz="2000" dirty="0" smtClean="0"/>
              <a:t>: </a:t>
            </a:r>
            <a:r>
              <a:rPr lang="en-IN" sz="2000" dirty="0" smtClean="0"/>
              <a:t>µ=µ</a:t>
            </a:r>
            <a:r>
              <a:rPr lang="en-IN" sz="1100" dirty="0" smtClean="0"/>
              <a:t>H0</a:t>
            </a:r>
            <a:r>
              <a:rPr lang="en-IN" sz="2000" dirty="0" smtClean="0"/>
              <a:t> and </a:t>
            </a:r>
            <a:r>
              <a:rPr lang="en-US" sz="2000" dirty="0" smtClean="0"/>
              <a:t>H</a:t>
            </a:r>
            <a:r>
              <a:rPr lang="en-US" sz="1600" dirty="0" smtClean="0"/>
              <a:t>a</a:t>
            </a:r>
            <a:r>
              <a:rPr lang="en-US" sz="2000" dirty="0" smtClean="0"/>
              <a:t>:</a:t>
            </a:r>
            <a:r>
              <a:rPr lang="en-IN" sz="2000" dirty="0" smtClean="0"/>
              <a:t>µ&gt;µ</a:t>
            </a:r>
            <a:r>
              <a:rPr lang="en-IN" sz="1100" dirty="0" smtClean="0"/>
              <a:t>H0</a:t>
            </a:r>
            <a:r>
              <a:rPr lang="en-IN" sz="2000" dirty="0" smtClean="0"/>
              <a:t> then a right-tailed test is used.</a:t>
            </a:r>
          </a:p>
          <a:p>
            <a:pPr algn="just"/>
            <a:r>
              <a:rPr lang="en-IN" sz="2000" dirty="0" smtClean="0"/>
              <a:t>We then do one tailed test (right tail) and the rejection region will be on the right tail of the curve</a:t>
            </a:r>
          </a:p>
          <a:p>
            <a:pPr algn="just"/>
            <a:endParaRPr lang="en-IN"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3074" name="Picture 2"/>
          <p:cNvPicPr>
            <a:picLocks noChangeAspect="1" noChangeArrowheads="1"/>
          </p:cNvPicPr>
          <p:nvPr/>
        </p:nvPicPr>
        <p:blipFill>
          <a:blip r:embed="rId2"/>
          <a:srcRect/>
          <a:stretch>
            <a:fillRect/>
          </a:stretch>
        </p:blipFill>
        <p:spPr bwMode="auto">
          <a:xfrm>
            <a:off x="2819400" y="381000"/>
            <a:ext cx="5480526" cy="601980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If our µ = 100 and if our sample mean deviates significantly from 100 in the upward direction, we shall reject H0, otherwise we shall accept the same. </a:t>
            </a:r>
          </a:p>
          <a:p>
            <a:pPr algn="just"/>
            <a:r>
              <a:rPr lang="en-IN" sz="2000" dirty="0" smtClean="0"/>
              <a:t>If in the given case the significance level is kept at 5%, then the rejection region will be equal to 0.05 of area in the right-tail as has been shown in the above curve.</a:t>
            </a:r>
            <a:endParaRPr lang="en-IN"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for Hypothesis testing</a:t>
            </a:r>
            <a:endParaRPr lang="en-IN" dirty="0"/>
          </a:p>
        </p:txBody>
      </p:sp>
      <p:sp>
        <p:nvSpPr>
          <p:cNvPr id="3" name="Content Placeholder 2"/>
          <p:cNvSpPr>
            <a:spLocks noGrp="1"/>
          </p:cNvSpPr>
          <p:nvPr>
            <p:ph idx="1"/>
          </p:nvPr>
        </p:nvSpPr>
        <p:spPr/>
        <p:txBody>
          <a:bodyPr/>
          <a:lstStyle/>
          <a:p>
            <a:pPr algn="just"/>
            <a:r>
              <a:rPr lang="en-IN" sz="2400" dirty="0" smtClean="0"/>
              <a:t>The main question is:</a:t>
            </a:r>
          </a:p>
          <a:p>
            <a:pPr lvl="1" algn="just"/>
            <a:r>
              <a:rPr lang="en-IN" dirty="0" smtClean="0"/>
              <a:t>Whether to accept the null hypothesis or not to accept the null hypothesis?</a:t>
            </a:r>
          </a:p>
          <a:p>
            <a:pPr lvl="1" algn="just"/>
            <a:endParaRPr lang="en-IN" dirty="0" smtClean="0"/>
          </a:p>
          <a:p>
            <a:pPr algn="just"/>
            <a:r>
              <a:rPr lang="en-IN" sz="2400" dirty="0" smtClean="0"/>
              <a:t>The various steps involved in hypothesis testing are: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i</a:t>
            </a:r>
            <a:r>
              <a:rPr lang="en-IN" dirty="0" smtClean="0"/>
              <a:t>) </a:t>
            </a:r>
            <a:r>
              <a:rPr lang="en-IN" i="1" dirty="0" smtClean="0"/>
              <a:t>Making a formal statement:</a:t>
            </a:r>
            <a:endParaRPr lang="en-IN" dirty="0"/>
          </a:p>
        </p:txBody>
      </p:sp>
      <p:sp>
        <p:nvSpPr>
          <p:cNvPr id="3" name="Content Placeholder 2"/>
          <p:cNvSpPr>
            <a:spLocks noGrp="1"/>
          </p:cNvSpPr>
          <p:nvPr>
            <p:ph idx="1"/>
          </p:nvPr>
        </p:nvSpPr>
        <p:spPr/>
        <p:txBody>
          <a:bodyPr/>
          <a:lstStyle/>
          <a:p>
            <a:pPr marL="354013" lvl="1" indent="-354013" algn="just">
              <a:buFontTx/>
              <a:buChar char="•"/>
            </a:pPr>
            <a:r>
              <a:rPr lang="en-IN" dirty="0" smtClean="0"/>
              <a:t>The step consists in making a formal statement of the null hypothesis (H</a:t>
            </a:r>
            <a:r>
              <a:rPr lang="en-IN" baseline="-25000" dirty="0" smtClean="0"/>
              <a:t>0</a:t>
            </a:r>
            <a:r>
              <a:rPr lang="en-IN" dirty="0" smtClean="0"/>
              <a:t>) and also of the alternative hypothesis (H</a:t>
            </a:r>
            <a:r>
              <a:rPr lang="en-IN" baseline="-25000" dirty="0" smtClean="0"/>
              <a:t>a</a:t>
            </a:r>
            <a:r>
              <a:rPr lang="en-IN" dirty="0" smtClean="0"/>
              <a:t>).</a:t>
            </a:r>
          </a:p>
          <a:p>
            <a:pPr marL="354013" lvl="1" indent="-354013" algn="just">
              <a:buFontTx/>
              <a:buChar char="•"/>
            </a:pPr>
            <a:endParaRPr lang="en-US" dirty="0" smtClean="0"/>
          </a:p>
          <a:p>
            <a:pPr marL="354013" lvl="1" indent="-354013" algn="just">
              <a:buFontTx/>
              <a:buChar char="•"/>
            </a:pPr>
            <a:r>
              <a:rPr lang="en-US" dirty="0" smtClean="0"/>
              <a:t>Example:</a:t>
            </a:r>
          </a:p>
          <a:p>
            <a:pPr lvl="1" algn="just"/>
            <a:r>
              <a:rPr lang="en-IN" sz="1800" dirty="0" smtClean="0"/>
              <a:t>Mr. Mohan of the Civil Engineering Department wants to test the load bearing capacity of an old bridge which must be more than 10 tons, in that case he can state his hypotheses as under:</a:t>
            </a:r>
          </a:p>
          <a:p>
            <a:pPr lvl="1" algn="just"/>
            <a:r>
              <a:rPr lang="en-IN" sz="1800" dirty="0" smtClean="0"/>
              <a:t>Null hypothesis H</a:t>
            </a:r>
            <a:r>
              <a:rPr lang="en-IN" sz="1800" baseline="-25000" dirty="0" smtClean="0"/>
              <a:t>0 </a:t>
            </a:r>
            <a:r>
              <a:rPr lang="en-IN" sz="300" i="1" dirty="0" smtClean="0"/>
              <a:t>0 </a:t>
            </a:r>
            <a:r>
              <a:rPr lang="en-IN" sz="1800" i="1" dirty="0" smtClean="0"/>
              <a:t>: </a:t>
            </a:r>
            <a:r>
              <a:rPr lang="en-IN" sz="1800" dirty="0" smtClean="0"/>
              <a:t>µ</a:t>
            </a:r>
            <a:r>
              <a:rPr lang="en-IN" sz="1800" i="1" dirty="0" smtClean="0"/>
              <a:t> = 10 tons</a:t>
            </a:r>
          </a:p>
          <a:p>
            <a:pPr lvl="1" algn="just"/>
            <a:r>
              <a:rPr lang="en-IN" sz="1800" dirty="0" smtClean="0"/>
              <a:t>Alternative Hypothesis H</a:t>
            </a:r>
            <a:r>
              <a:rPr lang="en-IN" sz="1800" baseline="-25000" dirty="0" smtClean="0"/>
              <a:t>a </a:t>
            </a:r>
            <a:r>
              <a:rPr lang="en-IN" sz="300" dirty="0" smtClean="0"/>
              <a:t>a</a:t>
            </a:r>
            <a:r>
              <a:rPr lang="en-IN" sz="1800" dirty="0" smtClean="0"/>
              <a:t>: µ &gt; 10 tons</a:t>
            </a:r>
            <a:endParaRPr lang="en-US" sz="4000" dirty="0" smtClean="0"/>
          </a:p>
          <a:p>
            <a:pPr marL="354013" lvl="1" indent="-354013" algn="just">
              <a:buFontTx/>
              <a:buChar char="•"/>
            </a:pPr>
            <a:endParaRPr lang="en-IN" dirty="0" smtClean="0"/>
          </a:p>
          <a:p>
            <a:pPr algn="just"/>
            <a:endParaRPr lang="en-IN" sz="4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(ii) </a:t>
            </a:r>
            <a:r>
              <a:rPr lang="en-IN" sz="3200" i="1" dirty="0" smtClean="0"/>
              <a:t>Selecting a significance level:</a:t>
            </a:r>
            <a:endParaRPr lang="en-IN" sz="3200" dirty="0"/>
          </a:p>
        </p:txBody>
      </p:sp>
      <p:sp>
        <p:nvSpPr>
          <p:cNvPr id="3" name="Content Placeholder 2"/>
          <p:cNvSpPr>
            <a:spLocks noGrp="1"/>
          </p:cNvSpPr>
          <p:nvPr>
            <p:ph idx="1"/>
          </p:nvPr>
        </p:nvSpPr>
        <p:spPr/>
        <p:txBody>
          <a:bodyPr/>
          <a:lstStyle/>
          <a:p>
            <a:pPr algn="just"/>
            <a:r>
              <a:rPr lang="en-IN" sz="2400" dirty="0" smtClean="0"/>
              <a:t>The hypotheses are tested on a pre-determined level of significance.</a:t>
            </a:r>
          </a:p>
          <a:p>
            <a:pPr algn="just"/>
            <a:r>
              <a:rPr lang="en-IN" sz="2400" dirty="0" smtClean="0"/>
              <a:t>In practice, either 5% level or 1% level is adopted for the purpose. </a:t>
            </a:r>
          </a:p>
          <a:p>
            <a:pPr algn="just"/>
            <a:r>
              <a:rPr lang="en-IN" sz="2400" dirty="0" smtClean="0"/>
              <a:t>The factors that affect the level of significance are:</a:t>
            </a:r>
          </a:p>
          <a:p>
            <a:pPr lvl="1" algn="just">
              <a:buNone/>
            </a:pPr>
            <a:r>
              <a:rPr lang="en-IN" sz="1800" dirty="0" smtClean="0"/>
              <a:t>	</a:t>
            </a:r>
            <a:r>
              <a:rPr lang="en-IN" sz="2000" dirty="0" smtClean="0"/>
              <a:t>(a)the magnitude of the difference between sample means; </a:t>
            </a:r>
          </a:p>
          <a:p>
            <a:pPr lvl="1" algn="just">
              <a:buNone/>
            </a:pPr>
            <a:r>
              <a:rPr lang="en-IN" sz="2000" dirty="0" smtClean="0"/>
              <a:t>	(b) the size of the samples; </a:t>
            </a:r>
          </a:p>
          <a:p>
            <a:pPr lvl="1" algn="just">
              <a:buNone/>
            </a:pPr>
            <a:r>
              <a:rPr lang="en-IN" sz="2000" dirty="0" smtClean="0"/>
              <a:t>	(c)the variability of measurements within samples; and </a:t>
            </a:r>
          </a:p>
          <a:p>
            <a:pPr lvl="1" algn="just">
              <a:buNone/>
            </a:pPr>
            <a:r>
              <a:rPr lang="en-IN" sz="2000" dirty="0" smtClean="0"/>
              <a:t>	(d)whether the hypothesis is directional or non-directional </a:t>
            </a:r>
            <a:endParaRPr lang="en-IN"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(iii) </a:t>
            </a:r>
            <a:r>
              <a:rPr lang="en-IN" sz="3200" i="1" dirty="0" smtClean="0"/>
              <a:t>Deciding the distribution to use:</a:t>
            </a:r>
            <a:endParaRPr lang="en-IN" sz="3200" dirty="0"/>
          </a:p>
        </p:txBody>
      </p:sp>
      <p:sp>
        <p:nvSpPr>
          <p:cNvPr id="3" name="Content Placeholder 2"/>
          <p:cNvSpPr>
            <a:spLocks noGrp="1"/>
          </p:cNvSpPr>
          <p:nvPr>
            <p:ph idx="1"/>
          </p:nvPr>
        </p:nvSpPr>
        <p:spPr/>
        <p:txBody>
          <a:bodyPr/>
          <a:lstStyle/>
          <a:p>
            <a:pPr algn="just"/>
            <a:r>
              <a:rPr lang="en-IN" sz="2400" dirty="0" smtClean="0"/>
              <a:t>The next step in hypothesis testing is to determine the appropriate sampling distribution. </a:t>
            </a:r>
          </a:p>
          <a:p>
            <a:pPr algn="just"/>
            <a:r>
              <a:rPr lang="en-IN" sz="2400" dirty="0" smtClean="0"/>
              <a:t>The choice generally remains between normal distribution and the </a:t>
            </a:r>
            <a:r>
              <a:rPr lang="en-IN" sz="2400" i="1" dirty="0" smtClean="0"/>
              <a:t>t-distribution.</a:t>
            </a:r>
            <a:endParaRPr lang="en-IN"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smtClean="0"/>
              <a:t>(iv) </a:t>
            </a:r>
            <a:r>
              <a:rPr lang="en-IN" sz="2800" i="1" dirty="0" smtClean="0"/>
              <a:t>Selecting a random sample and computing an appropriate value:</a:t>
            </a:r>
            <a:endParaRPr lang="en-IN" sz="2800" dirty="0"/>
          </a:p>
        </p:txBody>
      </p:sp>
      <p:sp>
        <p:nvSpPr>
          <p:cNvPr id="3" name="Content Placeholder 2"/>
          <p:cNvSpPr>
            <a:spLocks noGrp="1"/>
          </p:cNvSpPr>
          <p:nvPr>
            <p:ph idx="1"/>
          </p:nvPr>
        </p:nvSpPr>
        <p:spPr/>
        <p:txBody>
          <a:bodyPr/>
          <a:lstStyle/>
          <a:p>
            <a:pPr algn="just"/>
            <a:r>
              <a:rPr lang="en-IN" sz="2400" dirty="0" smtClean="0"/>
              <a:t>Another step is to select a random sample(s) and compute an appropriate value from the sample data concerning the test statistic utilizing the relevant distribution.</a:t>
            </a:r>
            <a:endParaRPr lang="en-IN"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(v) </a:t>
            </a:r>
            <a:r>
              <a:rPr lang="en-IN" sz="3200" i="1" dirty="0" smtClean="0"/>
              <a:t>Calculation of the probability:</a:t>
            </a:r>
            <a:endParaRPr lang="en-IN" sz="3200" dirty="0"/>
          </a:p>
        </p:txBody>
      </p:sp>
      <p:sp>
        <p:nvSpPr>
          <p:cNvPr id="3" name="Content Placeholder 2"/>
          <p:cNvSpPr>
            <a:spLocks noGrp="1"/>
          </p:cNvSpPr>
          <p:nvPr>
            <p:ph idx="1"/>
          </p:nvPr>
        </p:nvSpPr>
        <p:spPr/>
        <p:txBody>
          <a:bodyPr/>
          <a:lstStyle/>
          <a:p>
            <a:pPr algn="just"/>
            <a:r>
              <a:rPr lang="en-IN" sz="2400" dirty="0" smtClean="0"/>
              <a:t>Then calculate the probability that the sample result would diverge as widely as it has from expectations, if the null hypothesis were in fact true.</a:t>
            </a:r>
            <a:endParaRPr lang="en-IN"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(vi) </a:t>
            </a:r>
            <a:r>
              <a:rPr lang="en-IN" i="1" dirty="0" smtClean="0"/>
              <a:t>Comparing the probability:</a:t>
            </a:r>
            <a:endParaRPr lang="en-IN" dirty="0"/>
          </a:p>
        </p:txBody>
      </p:sp>
      <p:sp>
        <p:nvSpPr>
          <p:cNvPr id="3" name="Content Placeholder 2"/>
          <p:cNvSpPr>
            <a:spLocks noGrp="1"/>
          </p:cNvSpPr>
          <p:nvPr>
            <p:ph idx="1"/>
          </p:nvPr>
        </p:nvSpPr>
        <p:spPr/>
        <p:txBody>
          <a:bodyPr/>
          <a:lstStyle/>
          <a:p>
            <a:pPr algn="just"/>
            <a:r>
              <a:rPr lang="en-IN" sz="2400" dirty="0" smtClean="0"/>
              <a:t>Another step consists in comparing the probability thus calculated with the specified value for </a:t>
            </a:r>
            <a:r>
              <a:rPr lang="el-GR" sz="2400" dirty="0" smtClean="0"/>
              <a:t>α</a:t>
            </a:r>
            <a:r>
              <a:rPr lang="en-IN" sz="2400" dirty="0" smtClean="0"/>
              <a:t> , the significance level.</a:t>
            </a:r>
          </a:p>
          <a:p>
            <a:pPr algn="just"/>
            <a:r>
              <a:rPr lang="en-IN" sz="2400" dirty="0" smtClean="0"/>
              <a:t>If the calculated probability is equal to or smaller than the </a:t>
            </a:r>
            <a:r>
              <a:rPr lang="el-GR" sz="2400" dirty="0" smtClean="0"/>
              <a:t>α</a:t>
            </a:r>
            <a:r>
              <a:rPr lang="en-IN" sz="2400" dirty="0" smtClean="0"/>
              <a:t> value in case of one-tailed (and </a:t>
            </a:r>
            <a:r>
              <a:rPr lang="el-GR" sz="2400" dirty="0" smtClean="0"/>
              <a:t>α</a:t>
            </a:r>
            <a:r>
              <a:rPr lang="en-IN" sz="2400" dirty="0" smtClean="0"/>
              <a:t>/2 in case of two-tailed test), then reject the null hypothesis, but if the calculated probability is greater, then accept the null hypothesis.</a:t>
            </a:r>
            <a:endParaRPr lang="en-IN"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statistical measures</a:t>
            </a:r>
            <a:endParaRPr lang="en-US" dirty="0"/>
          </a:p>
        </p:txBody>
      </p:sp>
      <p:sp>
        <p:nvSpPr>
          <p:cNvPr id="3" name="Content Placeholder 2"/>
          <p:cNvSpPr>
            <a:spLocks noGrp="1"/>
          </p:cNvSpPr>
          <p:nvPr>
            <p:ph idx="1"/>
          </p:nvPr>
        </p:nvSpPr>
        <p:spPr/>
        <p:txBody>
          <a:bodyPr/>
          <a:lstStyle/>
          <a:p>
            <a:pPr algn="just"/>
            <a:r>
              <a:rPr lang="en-US" sz="2000" dirty="0" smtClean="0"/>
              <a:t>To </a:t>
            </a:r>
            <a:r>
              <a:rPr lang="en-US" sz="2000" dirty="0" err="1" smtClean="0"/>
              <a:t>summarise</a:t>
            </a:r>
            <a:r>
              <a:rPr lang="en-US" sz="2000" dirty="0" smtClean="0"/>
              <a:t> the survey/research data are:</a:t>
            </a:r>
          </a:p>
          <a:p>
            <a:pPr algn="just"/>
            <a:endParaRPr lang="en-US" sz="2000" dirty="0" smtClean="0"/>
          </a:p>
          <a:p>
            <a:pPr lvl="1" algn="just"/>
            <a:r>
              <a:rPr lang="en-IN" sz="1800" dirty="0" smtClean="0"/>
              <a:t>Measures of central tendency or statistical averages;</a:t>
            </a:r>
          </a:p>
          <a:p>
            <a:pPr lvl="2" algn="just"/>
            <a:r>
              <a:rPr lang="en-IN" sz="1600" dirty="0" smtClean="0"/>
              <a:t>Mean, Median and Mode</a:t>
            </a:r>
          </a:p>
          <a:p>
            <a:pPr lvl="1" algn="just"/>
            <a:r>
              <a:rPr lang="en-IN" sz="1800" dirty="0" smtClean="0"/>
              <a:t>Measures of dispersion; </a:t>
            </a:r>
          </a:p>
          <a:p>
            <a:pPr lvl="2" algn="just"/>
            <a:r>
              <a:rPr lang="en-IN" sz="1600" dirty="0" smtClean="0"/>
              <a:t>Variance, Standard deviation</a:t>
            </a:r>
          </a:p>
          <a:p>
            <a:pPr lvl="1" algn="just"/>
            <a:r>
              <a:rPr lang="en-IN" sz="1800" dirty="0" smtClean="0"/>
              <a:t>Measures of asymmetry (</a:t>
            </a:r>
            <a:r>
              <a:rPr lang="en-IN" sz="1800" dirty="0" err="1" smtClean="0"/>
              <a:t>skewness</a:t>
            </a:r>
            <a:r>
              <a:rPr lang="en-IN" sz="1800" dirty="0" smtClean="0"/>
              <a:t>); </a:t>
            </a:r>
          </a:p>
          <a:p>
            <a:pPr lvl="1" algn="just"/>
            <a:r>
              <a:rPr lang="en-IN" sz="1800" dirty="0" smtClean="0"/>
              <a:t>Measures of relationship; and </a:t>
            </a:r>
          </a:p>
          <a:p>
            <a:pPr lvl="1" algn="just"/>
            <a:r>
              <a:rPr lang="en-IN" sz="1800" dirty="0" smtClean="0"/>
              <a:t>Other measures.</a:t>
            </a:r>
          </a:p>
          <a:p>
            <a:pPr lvl="2" algn="just"/>
            <a:r>
              <a:rPr lang="en-IN" sz="1600" dirty="0" smtClean="0"/>
              <a:t>Index numbers, Time series analysis</a:t>
            </a:r>
            <a:endParaRPr lang="en-US" sz="1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4" name="Picture 2"/>
          <p:cNvPicPr>
            <a:picLocks noChangeAspect="1" noChangeArrowheads="1"/>
          </p:cNvPicPr>
          <p:nvPr/>
        </p:nvPicPr>
        <p:blipFill>
          <a:blip r:embed="rId2"/>
          <a:srcRect/>
          <a:stretch>
            <a:fillRect/>
          </a:stretch>
        </p:blipFill>
        <p:spPr bwMode="auto">
          <a:xfrm>
            <a:off x="3505200" y="228600"/>
            <a:ext cx="4065215" cy="6629400"/>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of hypotheses</a:t>
            </a:r>
            <a:endParaRPr lang="en-IN" dirty="0"/>
          </a:p>
        </p:txBody>
      </p:sp>
      <p:sp>
        <p:nvSpPr>
          <p:cNvPr id="3" name="Content Placeholder 2"/>
          <p:cNvSpPr>
            <a:spLocks noGrp="1"/>
          </p:cNvSpPr>
          <p:nvPr>
            <p:ph idx="1"/>
          </p:nvPr>
        </p:nvSpPr>
        <p:spPr/>
        <p:txBody>
          <a:bodyPr/>
          <a:lstStyle/>
          <a:p>
            <a:pPr algn="just">
              <a:buNone/>
            </a:pPr>
            <a:r>
              <a:rPr lang="en-IN" sz="2400" dirty="0" smtClean="0"/>
              <a:t>	(a)Parametric tests or standard tests of hypotheses; and</a:t>
            </a:r>
          </a:p>
          <a:p>
            <a:pPr lvl="1" algn="just"/>
            <a:r>
              <a:rPr lang="en-IN" sz="2000" dirty="0" smtClean="0"/>
              <a:t>Parametric tests usually assume certain properties of the parent population from which we draw samples.</a:t>
            </a:r>
          </a:p>
          <a:p>
            <a:pPr lvl="1" algn="just"/>
            <a:r>
              <a:rPr lang="en-IN" sz="2000" dirty="0" smtClean="0"/>
              <a:t>Parametric tests require measurement equivalent to at least an interval scale.</a:t>
            </a:r>
          </a:p>
          <a:p>
            <a:pPr algn="just">
              <a:buNone/>
            </a:pPr>
            <a:r>
              <a:rPr lang="en-IN" sz="2400" dirty="0" smtClean="0"/>
              <a:t>	(b)Non-parametric tests or distribution-free test of hypotheses.</a:t>
            </a:r>
          </a:p>
          <a:p>
            <a:pPr lvl="1" algn="just"/>
            <a:r>
              <a:rPr lang="en-IN" sz="2000" dirty="0" smtClean="0"/>
              <a:t>Non-parametric tests do not depend on any assumption about the parameters of the parent population. </a:t>
            </a:r>
          </a:p>
          <a:p>
            <a:pPr lvl="1" algn="just"/>
            <a:r>
              <a:rPr lang="en-IN" sz="2000" dirty="0" smtClean="0"/>
              <a:t>Besides, most non-parametric tests assume only nominal or ordinal data</a:t>
            </a:r>
            <a:endParaRPr lang="en-IN"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parametric tests</a:t>
            </a:r>
            <a:endParaRPr lang="en-IN" dirty="0"/>
          </a:p>
        </p:txBody>
      </p:sp>
      <p:sp>
        <p:nvSpPr>
          <p:cNvPr id="3" name="Content Placeholder 2"/>
          <p:cNvSpPr>
            <a:spLocks noGrp="1"/>
          </p:cNvSpPr>
          <p:nvPr>
            <p:ph idx="1"/>
          </p:nvPr>
        </p:nvSpPr>
        <p:spPr/>
        <p:txBody>
          <a:bodyPr/>
          <a:lstStyle/>
          <a:p>
            <a:pPr marL="354013" lvl="2" indent="-354013" algn="just"/>
            <a:r>
              <a:rPr lang="en-US" sz="2400" dirty="0" smtClean="0"/>
              <a:t>z-test, t-test, </a:t>
            </a:r>
            <a:r>
              <a:rPr lang="el-GR" sz="2400" dirty="0" smtClean="0"/>
              <a:t>χ</a:t>
            </a:r>
            <a:r>
              <a:rPr lang="en-US" sz="2400" baseline="30000" dirty="0" smtClean="0"/>
              <a:t>2</a:t>
            </a:r>
            <a:r>
              <a:rPr lang="en-US" sz="2400" dirty="0" smtClean="0"/>
              <a:t>-test and F-test</a:t>
            </a:r>
          </a:p>
          <a:p>
            <a:pPr marL="354013" lvl="2" indent="-354013" algn="just"/>
            <a:r>
              <a:rPr lang="en-IN" sz="2400" dirty="0" smtClean="0"/>
              <a:t>In all these tests the source of data is considered to be normally distributed.</a:t>
            </a:r>
            <a:endParaRPr lang="en-US" sz="2400" dirty="0" smtClean="0"/>
          </a:p>
          <a:p>
            <a:pPr algn="just"/>
            <a:endParaRPr lang="en-IN" sz="32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Z-test</a:t>
            </a:r>
            <a:endParaRPr lang="en-IN" dirty="0"/>
          </a:p>
        </p:txBody>
      </p:sp>
      <p:sp>
        <p:nvSpPr>
          <p:cNvPr id="3" name="Content Placeholder 2"/>
          <p:cNvSpPr>
            <a:spLocks noGrp="1"/>
          </p:cNvSpPr>
          <p:nvPr>
            <p:ph idx="1"/>
          </p:nvPr>
        </p:nvSpPr>
        <p:spPr/>
        <p:txBody>
          <a:bodyPr/>
          <a:lstStyle/>
          <a:p>
            <a:pPr algn="just"/>
            <a:r>
              <a:rPr lang="en-IN" sz="2000" dirty="0" smtClean="0"/>
              <a:t>Based on the normal probability distribution.</a:t>
            </a:r>
          </a:p>
          <a:p>
            <a:pPr algn="just"/>
            <a:r>
              <a:rPr lang="en-IN" sz="2000" dirty="0" smtClean="0"/>
              <a:t>It is used for judging the significance of several statistical measures, particularly the mean.</a:t>
            </a:r>
          </a:p>
          <a:p>
            <a:pPr algn="just"/>
            <a:r>
              <a:rPr lang="en-IN" sz="2000" dirty="0" smtClean="0"/>
              <a:t>The relevant test statistic, z, is worked out and compared with its probable value at a specified level of significance for judging the significance of the measure concerned.</a:t>
            </a:r>
          </a:p>
          <a:p>
            <a:pPr algn="just"/>
            <a:r>
              <a:rPr lang="en-IN" sz="2000" dirty="0" smtClean="0"/>
              <a:t>This test is used even when binomial distribution or t-distribution is applicable on the presumption that such a distribution tends to approximate normal distribution as ‘n’ becomes larger.</a:t>
            </a:r>
          </a:p>
          <a:p>
            <a:pPr algn="just"/>
            <a:endParaRPr lang="en-IN" sz="2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a:t>
            </a:r>
            <a:endParaRPr lang="en-IN" dirty="0"/>
          </a:p>
        </p:txBody>
      </p:sp>
      <p:sp>
        <p:nvSpPr>
          <p:cNvPr id="3" name="Content Placeholder 2"/>
          <p:cNvSpPr>
            <a:spLocks noGrp="1"/>
          </p:cNvSpPr>
          <p:nvPr>
            <p:ph idx="1"/>
          </p:nvPr>
        </p:nvSpPr>
        <p:spPr/>
        <p:txBody>
          <a:bodyPr/>
          <a:lstStyle/>
          <a:p>
            <a:pPr algn="just"/>
            <a:r>
              <a:rPr lang="en-IN" sz="2000" dirty="0" smtClean="0"/>
              <a:t>Comparing the mean of a sample to some hypothesised mean for the population in case of large sample, or when population variance is known.</a:t>
            </a:r>
          </a:p>
          <a:p>
            <a:pPr algn="just"/>
            <a:r>
              <a:rPr lang="en-IN" sz="2000" dirty="0" smtClean="0"/>
              <a:t>Judging the significance of difference between means of two independent samples in case of large samples, or when population variance is known.</a:t>
            </a:r>
          </a:p>
          <a:p>
            <a:pPr algn="just"/>
            <a:r>
              <a:rPr lang="en-IN" sz="2000" dirty="0" smtClean="0"/>
              <a:t>Comparing the sample proportion to a theoretical value of population proportion.</a:t>
            </a:r>
          </a:p>
          <a:p>
            <a:pPr algn="just"/>
            <a:r>
              <a:rPr lang="en-IN" sz="2000" dirty="0" smtClean="0"/>
              <a:t>Judging the difference in proportions of two independent samples when </a:t>
            </a:r>
            <a:r>
              <a:rPr lang="en-IN" sz="2000" i="1" dirty="0" smtClean="0"/>
              <a:t>n happens to be large.</a:t>
            </a:r>
          </a:p>
          <a:p>
            <a:pPr algn="just"/>
            <a:r>
              <a:rPr lang="en-IN" sz="2000" dirty="0" smtClean="0"/>
              <a:t>Judging the significance of median, mode, coefficient of correlation and several other measures.</a:t>
            </a:r>
            <a:endParaRPr lang="en-IN" sz="2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i="1" dirty="0" smtClean="0"/>
              <a:t>t-test</a:t>
            </a:r>
            <a:endParaRPr lang="en-IN" dirty="0"/>
          </a:p>
        </p:txBody>
      </p:sp>
      <p:sp>
        <p:nvSpPr>
          <p:cNvPr id="3" name="Content Placeholder 2"/>
          <p:cNvSpPr>
            <a:spLocks noGrp="1"/>
          </p:cNvSpPr>
          <p:nvPr>
            <p:ph idx="1"/>
          </p:nvPr>
        </p:nvSpPr>
        <p:spPr/>
        <p:txBody>
          <a:bodyPr/>
          <a:lstStyle/>
          <a:p>
            <a:pPr algn="just"/>
            <a:r>
              <a:rPr lang="en-IN" sz="2000" dirty="0" smtClean="0"/>
              <a:t>Based on t-distribution </a:t>
            </a:r>
          </a:p>
          <a:p>
            <a:pPr algn="just"/>
            <a:r>
              <a:rPr lang="en-IN" sz="2000" dirty="0" smtClean="0"/>
              <a:t>It is considered as an appropriate test for judging the significance of a sample mean .</a:t>
            </a:r>
          </a:p>
          <a:p>
            <a:pPr algn="just"/>
            <a:r>
              <a:rPr lang="en-IN" sz="2000" dirty="0" smtClean="0"/>
              <a:t>Also for judging the significance of difference between the means of two samples in case of small sample(s) when population variance is not known.</a:t>
            </a:r>
          </a:p>
          <a:p>
            <a:pPr algn="just"/>
            <a:r>
              <a:rPr lang="en-IN" sz="2000" dirty="0" smtClean="0"/>
              <a:t>The relevant test statistic, t, is calculated from the sample data and then compared with its probable value based on t-distribution at a specified level of significance for concerning degrees of freedom for accepting or rejecting the null hypothesis.</a:t>
            </a:r>
            <a:endParaRPr lang="en-IN" sz="20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χ</a:t>
            </a:r>
            <a:r>
              <a:rPr lang="en-US" dirty="0" smtClean="0"/>
              <a:t>2 – test</a:t>
            </a:r>
            <a:endParaRPr lang="en-IN" dirty="0"/>
          </a:p>
        </p:txBody>
      </p:sp>
      <p:sp>
        <p:nvSpPr>
          <p:cNvPr id="3" name="Content Placeholder 2"/>
          <p:cNvSpPr>
            <a:spLocks noGrp="1"/>
          </p:cNvSpPr>
          <p:nvPr>
            <p:ph idx="1"/>
          </p:nvPr>
        </p:nvSpPr>
        <p:spPr/>
        <p:txBody>
          <a:bodyPr/>
          <a:lstStyle/>
          <a:p>
            <a:pPr algn="just"/>
            <a:r>
              <a:rPr lang="en-IN" sz="2400" dirty="0" smtClean="0"/>
              <a:t>Based on chi-square distribution </a:t>
            </a:r>
          </a:p>
          <a:p>
            <a:pPr algn="just"/>
            <a:r>
              <a:rPr lang="en-IN" sz="2400" dirty="0" smtClean="0"/>
              <a:t>It is a parametric test used for comparing a sample variance to a theoretical population variance.</a:t>
            </a:r>
            <a:endParaRPr lang="en-IN"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i="1" dirty="0" smtClean="0"/>
              <a:t>F-test</a:t>
            </a:r>
            <a:endParaRPr lang="en-IN" dirty="0"/>
          </a:p>
        </p:txBody>
      </p:sp>
      <p:sp>
        <p:nvSpPr>
          <p:cNvPr id="3" name="Content Placeholder 2"/>
          <p:cNvSpPr>
            <a:spLocks noGrp="1"/>
          </p:cNvSpPr>
          <p:nvPr>
            <p:ph idx="1"/>
          </p:nvPr>
        </p:nvSpPr>
        <p:spPr/>
        <p:txBody>
          <a:bodyPr/>
          <a:lstStyle/>
          <a:p>
            <a:pPr algn="just"/>
            <a:r>
              <a:rPr lang="en-IN" sz="2400" dirty="0" smtClean="0"/>
              <a:t>Based on F-distribution and is used to compare the variance of the two-independent samples. </a:t>
            </a:r>
          </a:p>
          <a:p>
            <a:pPr algn="just"/>
            <a:r>
              <a:rPr lang="en-IN" sz="2400" dirty="0" smtClean="0"/>
              <a:t>This test is also used in the context of analysis of variance (ANOVA) for judging the significance of more than two sample means at one and the same time. </a:t>
            </a:r>
          </a:p>
          <a:p>
            <a:pPr algn="just"/>
            <a:r>
              <a:rPr lang="en-IN" sz="2400" dirty="0" smtClean="0"/>
              <a:t>It is also used for judging the significance of multiple correlation coefficients.</a:t>
            </a:r>
          </a:p>
          <a:p>
            <a:pPr marL="354013" lvl="1" indent="-354013" algn="just">
              <a:buFontTx/>
              <a:buChar char="•"/>
            </a:pPr>
            <a:r>
              <a:rPr lang="en-IN" dirty="0" smtClean="0"/>
              <a:t>Test statistic, F, is calculated and compared with its probable value for accepting or rejecting the null hypothesis.</a:t>
            </a:r>
          </a:p>
          <a:p>
            <a:pPr algn="just"/>
            <a:endParaRPr lang="en-IN"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 of Means</a:t>
            </a:r>
            <a:endParaRPr lang="en-IN" dirty="0"/>
          </a:p>
        </p:txBody>
      </p:sp>
      <p:sp>
        <p:nvSpPr>
          <p:cNvPr id="3" name="Content Placeholder 2"/>
          <p:cNvSpPr>
            <a:spLocks noGrp="1"/>
          </p:cNvSpPr>
          <p:nvPr>
            <p:ph idx="1"/>
          </p:nvPr>
        </p:nvSpPr>
        <p:spPr/>
        <p:txBody>
          <a:bodyPr/>
          <a:lstStyle/>
          <a:p>
            <a:pPr algn="just"/>
            <a:r>
              <a:rPr lang="en-IN" sz="2400" dirty="0" smtClean="0"/>
              <a:t>Population normal, population infinite, sample size may be large or small but variance of the population is known, H</a:t>
            </a:r>
            <a:r>
              <a:rPr lang="en-IN" sz="1800" dirty="0" smtClean="0"/>
              <a:t>a</a:t>
            </a:r>
            <a:r>
              <a:rPr lang="en-IN" sz="2400" dirty="0" smtClean="0"/>
              <a:t> may be one-sided or two-sided:</a:t>
            </a:r>
          </a:p>
          <a:p>
            <a:pPr algn="just"/>
            <a:endParaRPr lang="en-IN" sz="2400" dirty="0" smtClean="0"/>
          </a:p>
          <a:p>
            <a:pPr algn="just">
              <a:buNone/>
            </a:pPr>
            <a:r>
              <a:rPr lang="en-IN" sz="2400" dirty="0" smtClean="0"/>
              <a:t>		Test statistic </a:t>
            </a:r>
          </a:p>
          <a:p>
            <a:endParaRPr lang="en-IN" sz="2400" dirty="0"/>
          </a:p>
        </p:txBody>
      </p:sp>
      <p:pic>
        <p:nvPicPr>
          <p:cNvPr id="4" name="Picture 2"/>
          <p:cNvPicPr>
            <a:picLocks noChangeAspect="1" noChangeArrowheads="1"/>
          </p:cNvPicPr>
          <p:nvPr/>
        </p:nvPicPr>
        <p:blipFill>
          <a:blip r:embed="rId2"/>
          <a:srcRect/>
          <a:stretch>
            <a:fillRect/>
          </a:stretch>
        </p:blipFill>
        <p:spPr bwMode="auto">
          <a:xfrm>
            <a:off x="4038600" y="4343400"/>
            <a:ext cx="2521974" cy="1371600"/>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Population normal, population finite, sample size may be large or small but variance of the population is known, H</a:t>
            </a:r>
            <a:r>
              <a:rPr lang="en-IN" sz="2400" baseline="-25000" dirty="0" smtClean="0"/>
              <a:t>a</a:t>
            </a:r>
            <a:r>
              <a:rPr lang="en-IN" sz="2400" dirty="0" smtClean="0"/>
              <a:t> may be one-sided or two-sided:</a:t>
            </a:r>
          </a:p>
          <a:p>
            <a:pPr algn="just">
              <a:buNone/>
            </a:pPr>
            <a:endParaRPr lang="en-US" sz="2400" dirty="0" smtClean="0"/>
          </a:p>
          <a:p>
            <a:pPr algn="just">
              <a:buNone/>
            </a:pPr>
            <a:r>
              <a:rPr lang="en-IN" sz="2400" dirty="0" smtClean="0"/>
              <a:t>		Test statistic</a:t>
            </a:r>
          </a:p>
          <a:p>
            <a:pPr lvl="3"/>
            <a:endParaRPr lang="en-US" sz="1600" dirty="0" smtClean="0"/>
          </a:p>
          <a:p>
            <a:pPr lvl="3"/>
            <a:endParaRPr lang="en-US" sz="1600" dirty="0" smtClean="0"/>
          </a:p>
          <a:p>
            <a:pPr lvl="3"/>
            <a:endParaRPr lang="en-IN" sz="1600" dirty="0" smtClean="0"/>
          </a:p>
          <a:p>
            <a:pPr lvl="3"/>
            <a:endParaRPr lang="en-IN" sz="1600" dirty="0" smtClean="0"/>
          </a:p>
          <a:p>
            <a:pPr lvl="3"/>
            <a:endParaRPr lang="en-IN" sz="1600" dirty="0" smtClean="0"/>
          </a:p>
          <a:p>
            <a:pPr lvl="3"/>
            <a:r>
              <a:rPr lang="en-IN" dirty="0" smtClean="0"/>
              <a:t>(using finite population multiplier)</a:t>
            </a:r>
          </a:p>
          <a:p>
            <a:endParaRPr lang="en-IN" sz="2400" dirty="0"/>
          </a:p>
        </p:txBody>
      </p:sp>
      <p:pic>
        <p:nvPicPr>
          <p:cNvPr id="4" name="Picture 4"/>
          <p:cNvPicPr>
            <a:picLocks noChangeAspect="1" noChangeArrowheads="1"/>
          </p:cNvPicPr>
          <p:nvPr/>
        </p:nvPicPr>
        <p:blipFill>
          <a:blip r:embed="rId2"/>
          <a:srcRect/>
          <a:stretch>
            <a:fillRect/>
          </a:stretch>
        </p:blipFill>
        <p:spPr bwMode="auto">
          <a:xfrm>
            <a:off x="3733800" y="4114800"/>
            <a:ext cx="3548062" cy="1100413"/>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Elements/Types of Analysis</a:t>
            </a:r>
            <a:endParaRPr lang="en-US" dirty="0"/>
          </a:p>
        </p:txBody>
      </p:sp>
      <p:sp>
        <p:nvSpPr>
          <p:cNvPr id="3" name="Content Placeholder 2"/>
          <p:cNvSpPr>
            <a:spLocks noGrp="1"/>
          </p:cNvSpPr>
          <p:nvPr>
            <p:ph idx="1"/>
          </p:nvPr>
        </p:nvSpPr>
        <p:spPr/>
        <p:txBody>
          <a:bodyPr/>
          <a:lstStyle/>
          <a:p>
            <a:pPr algn="just"/>
            <a:r>
              <a:rPr lang="en-US" sz="2000" dirty="0" smtClean="0"/>
              <a:t>Analysis  means the computation of certain indices or measures along with searching for patterns of relationship that exist among the data groups.</a:t>
            </a:r>
          </a:p>
          <a:p>
            <a:pPr algn="just"/>
            <a:endParaRPr lang="en-US" sz="2000" dirty="0" smtClean="0"/>
          </a:p>
          <a:p>
            <a:pPr algn="just"/>
            <a:r>
              <a:rPr lang="en-IN" sz="2000" dirty="0" smtClean="0"/>
              <a:t>In case of survey or experimental data, it involves estimating the values of unknown parameters of the population and testing of hypotheses for drawing inferences.</a:t>
            </a:r>
          </a:p>
          <a:p>
            <a:pPr algn="just"/>
            <a:endParaRPr 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Population normal, population infinite, sample size small and variance of the population unknown, H</a:t>
            </a:r>
            <a:r>
              <a:rPr lang="en-IN" sz="2400" baseline="-25000" dirty="0" smtClean="0"/>
              <a:t>a</a:t>
            </a:r>
            <a:r>
              <a:rPr lang="en-IN" sz="2400" dirty="0" smtClean="0"/>
              <a:t> may be one-sided or two-sided:</a:t>
            </a:r>
          </a:p>
          <a:p>
            <a:pPr algn="just">
              <a:buNone/>
            </a:pPr>
            <a:r>
              <a:rPr lang="en-IN" sz="2400" dirty="0" smtClean="0"/>
              <a:t>		Test  statistic</a:t>
            </a:r>
          </a:p>
          <a:p>
            <a:pPr algn="just">
              <a:buNone/>
            </a:pPr>
            <a:endParaRPr lang="en-US" sz="2400" dirty="0" smtClean="0"/>
          </a:p>
          <a:p>
            <a:pPr algn="just">
              <a:buNone/>
            </a:pPr>
            <a:endParaRPr lang="en-US" sz="2400" dirty="0" smtClean="0"/>
          </a:p>
          <a:p>
            <a:pPr algn="just"/>
            <a:endParaRPr lang="en-IN" sz="2400" dirty="0" smtClean="0"/>
          </a:p>
        </p:txBody>
      </p:sp>
      <p:pic>
        <p:nvPicPr>
          <p:cNvPr id="4" name="Picture 2"/>
          <p:cNvPicPr>
            <a:picLocks noChangeAspect="1" noChangeArrowheads="1"/>
          </p:cNvPicPr>
          <p:nvPr/>
        </p:nvPicPr>
        <p:blipFill>
          <a:blip r:embed="rId2"/>
          <a:srcRect/>
          <a:stretch>
            <a:fillRect/>
          </a:stretch>
        </p:blipFill>
        <p:spPr bwMode="auto">
          <a:xfrm>
            <a:off x="3505200" y="3886200"/>
            <a:ext cx="3548063" cy="2038249"/>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Population normal, population finite, sample size small and variance of the population unknown, and H</a:t>
            </a:r>
            <a:r>
              <a:rPr lang="en-IN" sz="2400" baseline="-25000" dirty="0" smtClean="0"/>
              <a:t>a</a:t>
            </a:r>
            <a:r>
              <a:rPr lang="en-IN" sz="2400" dirty="0" smtClean="0"/>
              <a:t> may be one-sided or two-sided:</a:t>
            </a:r>
          </a:p>
          <a:p>
            <a:pPr algn="just">
              <a:buNone/>
            </a:pPr>
            <a:r>
              <a:rPr lang="en-IN" sz="2400" dirty="0" smtClean="0"/>
              <a:t>		Test  statistic</a:t>
            </a:r>
          </a:p>
          <a:p>
            <a:pPr algn="just">
              <a:buNone/>
            </a:pPr>
            <a:endParaRPr lang="en-US" sz="2400" dirty="0" smtClean="0"/>
          </a:p>
          <a:p>
            <a:pPr algn="just">
              <a:buNone/>
            </a:pPr>
            <a:endParaRPr lang="en-IN" sz="2400" dirty="0" smtClean="0"/>
          </a:p>
          <a:p>
            <a:pPr algn="just">
              <a:buNone/>
            </a:pPr>
            <a:endParaRPr lang="en-US" sz="1800" dirty="0" smtClean="0"/>
          </a:p>
          <a:p>
            <a:pPr algn="just">
              <a:buNone/>
            </a:pPr>
            <a:r>
              <a:rPr lang="en-US" sz="1800" dirty="0" smtClean="0"/>
              <a:t>			Where</a:t>
            </a:r>
            <a:endParaRPr lang="en-IN" sz="1800" dirty="0" smtClean="0"/>
          </a:p>
          <a:p>
            <a:endParaRPr lang="en-IN" sz="2400" dirty="0" smtClean="0"/>
          </a:p>
          <a:p>
            <a:endParaRPr lang="en-IN" sz="2400" dirty="0"/>
          </a:p>
        </p:txBody>
      </p:sp>
      <p:pic>
        <p:nvPicPr>
          <p:cNvPr id="4" name="Picture 3"/>
          <p:cNvPicPr>
            <a:picLocks noChangeAspect="1" noChangeArrowheads="1"/>
          </p:cNvPicPr>
          <p:nvPr/>
        </p:nvPicPr>
        <p:blipFill>
          <a:blip r:embed="rId2"/>
          <a:srcRect/>
          <a:stretch>
            <a:fillRect/>
          </a:stretch>
        </p:blipFill>
        <p:spPr bwMode="auto">
          <a:xfrm>
            <a:off x="2971800" y="3657600"/>
            <a:ext cx="5181600" cy="1042770"/>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4724400" y="5181600"/>
            <a:ext cx="2514600" cy="1144143"/>
          </a:xfrm>
          <a:prstGeom prst="rect">
            <a:avLst/>
          </a:prstGeom>
          <a:noFill/>
          <a:ln w="9525">
            <a:noFill/>
            <a:miter lim="800000"/>
            <a:headEnd/>
            <a:tailEnd/>
          </a:ln>
          <a:effec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Population may not be normal but sample size is large, variance of the population may be known or unknown, and Ha may be one-sided or two-sided:</a:t>
            </a:r>
          </a:p>
          <a:p>
            <a:pPr algn="just">
              <a:buNone/>
            </a:pPr>
            <a:r>
              <a:rPr lang="en-IN" sz="2400" dirty="0" smtClean="0"/>
              <a:t>		Test statistic				</a:t>
            </a:r>
          </a:p>
          <a:p>
            <a:pPr algn="just">
              <a:buNone/>
            </a:pPr>
            <a:r>
              <a:rPr lang="en-IN" sz="2400" dirty="0" smtClean="0"/>
              <a:t>					     OR</a:t>
            </a:r>
          </a:p>
          <a:p>
            <a:pPr algn="just">
              <a:buNone/>
            </a:pPr>
            <a:r>
              <a:rPr lang="en-US" sz="2400" dirty="0" smtClean="0"/>
              <a:t>		</a:t>
            </a:r>
          </a:p>
          <a:p>
            <a:pPr algn="just">
              <a:buNone/>
            </a:pPr>
            <a:r>
              <a:rPr lang="en-US" sz="2400" dirty="0" smtClean="0"/>
              <a:t>					</a:t>
            </a:r>
            <a:endParaRPr lang="en-IN" sz="2400" dirty="0" smtClean="0"/>
          </a:p>
          <a:p>
            <a:pPr algn="just">
              <a:buNone/>
            </a:pPr>
            <a:endParaRPr lang="en-IN" sz="1400" dirty="0" smtClean="0"/>
          </a:p>
          <a:p>
            <a:pPr algn="just">
              <a:buNone/>
            </a:pPr>
            <a:r>
              <a:rPr lang="en-IN" sz="1400" dirty="0" smtClean="0"/>
              <a:t>		</a:t>
            </a:r>
          </a:p>
          <a:p>
            <a:pPr algn="just">
              <a:buNone/>
            </a:pPr>
            <a:r>
              <a:rPr lang="en-IN" sz="1400" dirty="0" smtClean="0"/>
              <a:t>	</a:t>
            </a:r>
          </a:p>
          <a:p>
            <a:pPr algn="just">
              <a:buNone/>
            </a:pPr>
            <a:r>
              <a:rPr lang="en-IN" sz="1600" dirty="0" smtClean="0"/>
              <a:t>(This applies in case of finite population when variance is not known, we use </a:t>
            </a:r>
            <a:r>
              <a:rPr lang="el-GR" sz="1600" dirty="0" smtClean="0"/>
              <a:t>σ</a:t>
            </a:r>
            <a:r>
              <a:rPr lang="en-US" sz="1600" dirty="0" smtClean="0"/>
              <a:t>s</a:t>
            </a:r>
            <a:r>
              <a:rPr lang="en-IN" sz="1600" dirty="0" smtClean="0"/>
              <a:t> in place of </a:t>
            </a:r>
            <a:r>
              <a:rPr lang="el-GR" sz="1600" dirty="0" smtClean="0"/>
              <a:t>σ</a:t>
            </a:r>
            <a:r>
              <a:rPr lang="en-US" sz="1600" dirty="0" smtClean="0"/>
              <a:t>p </a:t>
            </a:r>
            <a:r>
              <a:rPr lang="en-IN" sz="1600" dirty="0" smtClean="0"/>
              <a:t>in this formula)</a:t>
            </a:r>
            <a:endParaRPr lang="en-IN" sz="2400" dirty="0"/>
          </a:p>
        </p:txBody>
      </p:sp>
      <p:pic>
        <p:nvPicPr>
          <p:cNvPr id="4" name="Picture 4"/>
          <p:cNvPicPr>
            <a:picLocks noChangeAspect="1" noChangeArrowheads="1"/>
          </p:cNvPicPr>
          <p:nvPr/>
        </p:nvPicPr>
        <p:blipFill>
          <a:blip r:embed="rId2"/>
          <a:srcRect/>
          <a:stretch>
            <a:fillRect/>
          </a:stretch>
        </p:blipFill>
        <p:spPr bwMode="auto">
          <a:xfrm>
            <a:off x="3429000" y="3581400"/>
            <a:ext cx="1714500" cy="812132"/>
          </a:xfrm>
          <a:prstGeom prst="rect">
            <a:avLst/>
          </a:prstGeom>
          <a:noFill/>
          <a:ln w="9525">
            <a:noFill/>
            <a:miter lim="800000"/>
            <a:headEnd/>
            <a:tailEnd/>
          </a:ln>
          <a:effectLst/>
        </p:spPr>
      </p:pic>
      <p:pic>
        <p:nvPicPr>
          <p:cNvPr id="5" name="Picture 5"/>
          <p:cNvPicPr>
            <a:picLocks noChangeAspect="1" noChangeArrowheads="1"/>
          </p:cNvPicPr>
          <p:nvPr/>
        </p:nvPicPr>
        <p:blipFill>
          <a:blip r:embed="rId3"/>
          <a:srcRect/>
          <a:stretch>
            <a:fillRect/>
          </a:stretch>
        </p:blipFill>
        <p:spPr bwMode="auto">
          <a:xfrm>
            <a:off x="3124200" y="4800600"/>
            <a:ext cx="3429000" cy="838200"/>
          </a:xfrm>
          <a:prstGeom prst="rect">
            <a:avLst/>
          </a:prstGeom>
          <a:noFill/>
          <a:ln w="9525">
            <a:noFill/>
            <a:miter lim="800000"/>
            <a:headEnd/>
            <a:tailEnd/>
          </a:ln>
          <a:effectLst/>
        </p:spPr>
      </p:pic>
      <p:sp>
        <p:nvSpPr>
          <p:cNvPr id="6" name="Rectangle 5"/>
          <p:cNvSpPr/>
          <p:nvPr/>
        </p:nvSpPr>
        <p:spPr>
          <a:xfrm>
            <a:off x="2362200" y="4262735"/>
            <a:ext cx="6553200" cy="523220"/>
          </a:xfrm>
          <a:prstGeom prst="rect">
            <a:avLst/>
          </a:prstGeom>
        </p:spPr>
        <p:txBody>
          <a:bodyPr wrap="square">
            <a:spAutoFit/>
          </a:bodyPr>
          <a:lstStyle/>
          <a:p>
            <a:r>
              <a:rPr lang="en-IN" sz="1400" dirty="0" smtClean="0"/>
              <a:t>(This applies in case of infinite population when variance of the population is known but when variance is not known, we use </a:t>
            </a:r>
            <a:r>
              <a:rPr lang="el-GR" sz="1400" dirty="0" smtClean="0"/>
              <a:t>σ</a:t>
            </a:r>
            <a:r>
              <a:rPr lang="en-IN" sz="1400" i="1" baseline="-25000" dirty="0" smtClean="0"/>
              <a:t>s </a:t>
            </a:r>
            <a:r>
              <a:rPr lang="en-IN" sz="1400" i="1" dirty="0" smtClean="0"/>
              <a:t>in place of </a:t>
            </a:r>
            <a:r>
              <a:rPr lang="el-GR" sz="1400" dirty="0" smtClean="0"/>
              <a:t>σ</a:t>
            </a:r>
            <a:r>
              <a:rPr lang="en-IN" sz="1400" i="1" baseline="-25000" dirty="0" smtClean="0"/>
              <a:t>p </a:t>
            </a:r>
            <a:r>
              <a:rPr lang="en-IN" sz="1400" i="1" dirty="0" smtClean="0"/>
              <a:t>in this formula.)</a:t>
            </a:r>
            <a:endParaRPr lang="en-IN" sz="14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for Differences Between Means</a:t>
            </a:r>
            <a:endParaRPr lang="en-IN" dirty="0"/>
          </a:p>
        </p:txBody>
      </p:sp>
      <p:sp>
        <p:nvSpPr>
          <p:cNvPr id="3" name="Content Placeholder 2"/>
          <p:cNvSpPr>
            <a:spLocks noGrp="1"/>
          </p:cNvSpPr>
          <p:nvPr>
            <p:ph idx="1"/>
          </p:nvPr>
        </p:nvSpPr>
        <p:spPr/>
        <p:txBody>
          <a:bodyPr/>
          <a:lstStyle/>
          <a:p>
            <a:pPr algn="just"/>
            <a:r>
              <a:rPr lang="en-IN" sz="2400" dirty="0" smtClean="0"/>
              <a:t>The null hypothesis for testing of difference between means is generally stated as </a:t>
            </a:r>
          </a:p>
          <a:p>
            <a:pPr lvl="1" algn="just"/>
            <a:r>
              <a:rPr lang="en-IN" sz="2000" dirty="0" smtClean="0"/>
              <a:t>H0 : µ</a:t>
            </a:r>
            <a:r>
              <a:rPr lang="en-IN" sz="1400" dirty="0" smtClean="0"/>
              <a:t>1</a:t>
            </a:r>
            <a:r>
              <a:rPr lang="en-IN" sz="2000" dirty="0" smtClean="0"/>
              <a:t> = µ</a:t>
            </a:r>
            <a:r>
              <a:rPr lang="en-IN" sz="1400" dirty="0" smtClean="0"/>
              <a:t>2</a:t>
            </a:r>
            <a:r>
              <a:rPr lang="en-IN" sz="2000" dirty="0" smtClean="0"/>
              <a:t> , </a:t>
            </a:r>
          </a:p>
          <a:p>
            <a:pPr lvl="2" algn="just"/>
            <a:r>
              <a:rPr lang="en-IN" sz="1800" dirty="0" smtClean="0"/>
              <a:t>where µ1  is population mean of one population and µ</a:t>
            </a:r>
            <a:r>
              <a:rPr lang="en-IN" sz="1100" dirty="0" smtClean="0"/>
              <a:t>2</a:t>
            </a:r>
            <a:r>
              <a:rPr lang="en-IN" sz="1800" dirty="0" smtClean="0"/>
              <a:t> is population mean of the second population, assuming both the populations to be normal populations.</a:t>
            </a:r>
          </a:p>
          <a:p>
            <a:pPr lvl="2" algn="just"/>
            <a:endParaRPr lang="en-IN" sz="1800" dirty="0" smtClean="0"/>
          </a:p>
          <a:p>
            <a:pPr algn="just"/>
            <a:r>
              <a:rPr lang="en-IN" sz="2400" dirty="0" smtClean="0"/>
              <a:t>Alternative hypothesis may be of not equal to or less than or greater than type.</a:t>
            </a:r>
          </a:p>
          <a:p>
            <a:endParaRPr lang="en-IN" sz="2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Population variances are known or the samples happen to be large samples:</a:t>
            </a:r>
          </a:p>
          <a:p>
            <a:pPr algn="just">
              <a:buNone/>
            </a:pPr>
            <a:r>
              <a:rPr lang="en-US" sz="2400" dirty="0" smtClean="0"/>
              <a:t>		Test Statistic</a:t>
            </a:r>
            <a:endParaRPr lang="en-IN" sz="2400" dirty="0" smtClean="0"/>
          </a:p>
          <a:p>
            <a:endParaRPr lang="en-IN" sz="2400" dirty="0" smtClean="0"/>
          </a:p>
          <a:p>
            <a:pPr lvl="1"/>
            <a:endParaRPr lang="en-IN" sz="2000" dirty="0" smtClean="0"/>
          </a:p>
          <a:p>
            <a:pPr lvl="1"/>
            <a:endParaRPr lang="en-IN" sz="2000" dirty="0" smtClean="0"/>
          </a:p>
          <a:p>
            <a:pPr lvl="1"/>
            <a:endParaRPr lang="en-IN" sz="2000" dirty="0" smtClean="0"/>
          </a:p>
          <a:p>
            <a:pPr lvl="1"/>
            <a:r>
              <a:rPr lang="en-IN" sz="2000" dirty="0" smtClean="0"/>
              <a:t>In case </a:t>
            </a:r>
            <a:r>
              <a:rPr lang="el-GR" sz="3200" dirty="0" smtClean="0"/>
              <a:t>σ</a:t>
            </a:r>
            <a:r>
              <a:rPr lang="en-IN" sz="2000" dirty="0" smtClean="0"/>
              <a:t>p</a:t>
            </a:r>
            <a:r>
              <a:rPr lang="en-IN" sz="1800" dirty="0" smtClean="0"/>
              <a:t>1</a:t>
            </a:r>
            <a:r>
              <a:rPr lang="en-IN" sz="1200" dirty="0" smtClean="0"/>
              <a:t> </a:t>
            </a:r>
            <a:r>
              <a:rPr lang="en-IN" sz="2000" dirty="0" smtClean="0"/>
              <a:t>and</a:t>
            </a:r>
            <a:r>
              <a:rPr lang="el-GR" sz="1800" dirty="0" smtClean="0"/>
              <a:t> </a:t>
            </a:r>
            <a:r>
              <a:rPr lang="el-GR" sz="3200" dirty="0" smtClean="0"/>
              <a:t>σ</a:t>
            </a:r>
            <a:r>
              <a:rPr lang="en-IN" sz="2000" dirty="0" smtClean="0"/>
              <a:t>p</a:t>
            </a:r>
            <a:r>
              <a:rPr lang="en-IN" sz="1800" dirty="0" smtClean="0"/>
              <a:t>2</a:t>
            </a:r>
            <a:r>
              <a:rPr lang="en-IN" sz="2000" dirty="0" smtClean="0"/>
              <a:t> </a:t>
            </a:r>
            <a:r>
              <a:rPr lang="en-IN" sz="400" dirty="0" smtClean="0"/>
              <a:t> </a:t>
            </a:r>
            <a:r>
              <a:rPr lang="en-IN" sz="2000" dirty="0" smtClean="0"/>
              <a:t>are not known, use </a:t>
            </a:r>
            <a:r>
              <a:rPr lang="el-GR" sz="3200" dirty="0" smtClean="0"/>
              <a:t>σ</a:t>
            </a:r>
            <a:r>
              <a:rPr lang="en-IN" sz="2000" dirty="0" smtClean="0"/>
              <a:t>s</a:t>
            </a:r>
            <a:r>
              <a:rPr lang="en-IN" sz="1800" dirty="0" smtClean="0"/>
              <a:t>1</a:t>
            </a:r>
            <a:r>
              <a:rPr lang="en-IN" sz="2000" dirty="0" smtClean="0"/>
              <a:t> and </a:t>
            </a:r>
            <a:r>
              <a:rPr lang="el-GR" sz="3200" dirty="0" smtClean="0"/>
              <a:t>σ</a:t>
            </a:r>
            <a:r>
              <a:rPr lang="en-IN" sz="2000" dirty="0" smtClean="0"/>
              <a:t>s</a:t>
            </a:r>
            <a:r>
              <a:rPr lang="en-IN" sz="1800" dirty="0" smtClean="0"/>
              <a:t>2</a:t>
            </a:r>
            <a:r>
              <a:rPr lang="en-IN" sz="2000" dirty="0" smtClean="0"/>
              <a:t> respectively</a:t>
            </a:r>
          </a:p>
          <a:p>
            <a:endParaRPr lang="en-IN" sz="2400" dirty="0"/>
          </a:p>
        </p:txBody>
      </p:sp>
      <p:pic>
        <p:nvPicPr>
          <p:cNvPr id="4" name="Picture 3"/>
          <p:cNvPicPr>
            <a:picLocks noChangeAspect="1" noChangeArrowheads="1"/>
          </p:cNvPicPr>
          <p:nvPr/>
        </p:nvPicPr>
        <p:blipFill>
          <a:blip r:embed="rId2"/>
          <a:srcRect/>
          <a:stretch>
            <a:fillRect/>
          </a:stretch>
        </p:blipFill>
        <p:spPr bwMode="auto">
          <a:xfrm>
            <a:off x="4038600" y="2892406"/>
            <a:ext cx="2286000" cy="1450994"/>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3581400" y="5486400"/>
            <a:ext cx="3933825" cy="936625"/>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Samples happen to be large but presumed to have been drawn from the same population whose variance is known:</a:t>
            </a:r>
          </a:p>
          <a:p>
            <a:pPr lvl="1" algn="just">
              <a:buNone/>
            </a:pPr>
            <a:r>
              <a:rPr lang="en-IN" sz="2000" dirty="0" smtClean="0"/>
              <a:t>The test statistic </a:t>
            </a:r>
          </a:p>
          <a:p>
            <a:pPr lvl="1" algn="just">
              <a:buNone/>
            </a:pPr>
            <a:endParaRPr lang="en-US" sz="2000" dirty="0" smtClean="0"/>
          </a:p>
          <a:p>
            <a:pPr lvl="1" algn="just">
              <a:buNone/>
            </a:pPr>
            <a:r>
              <a:rPr lang="en-US" sz="2000" dirty="0" smtClean="0"/>
              <a:t>	</a:t>
            </a:r>
          </a:p>
          <a:p>
            <a:pPr lvl="1" algn="just">
              <a:buNone/>
            </a:pPr>
            <a:r>
              <a:rPr lang="en-IN" sz="2000" dirty="0" smtClean="0"/>
              <a:t>In case </a:t>
            </a:r>
            <a:r>
              <a:rPr lang="el-GR" sz="2800" dirty="0" smtClean="0"/>
              <a:t>σ</a:t>
            </a:r>
            <a:r>
              <a:rPr lang="en-IN" sz="1800" dirty="0" smtClean="0"/>
              <a:t>p is</a:t>
            </a:r>
            <a:r>
              <a:rPr lang="en-IN" sz="2000" dirty="0" smtClean="0"/>
              <a:t> not known, use </a:t>
            </a:r>
            <a:endParaRPr lang="en-US" sz="2000" dirty="0" smtClean="0"/>
          </a:p>
          <a:p>
            <a:endParaRPr lang="en-IN" sz="2400" dirty="0"/>
          </a:p>
        </p:txBody>
      </p:sp>
      <p:pic>
        <p:nvPicPr>
          <p:cNvPr id="4" name="Picture 2"/>
          <p:cNvPicPr>
            <a:picLocks noChangeAspect="1" noChangeArrowheads="1"/>
          </p:cNvPicPr>
          <p:nvPr/>
        </p:nvPicPr>
        <p:blipFill>
          <a:blip r:embed="rId2"/>
          <a:srcRect/>
          <a:stretch>
            <a:fillRect/>
          </a:stretch>
        </p:blipFill>
        <p:spPr bwMode="auto">
          <a:xfrm>
            <a:off x="4876800" y="2819400"/>
            <a:ext cx="2027168" cy="1047750"/>
          </a:xfrm>
          <a:prstGeom prst="rect">
            <a:avLst/>
          </a:prstGeom>
          <a:noFill/>
          <a:ln w="9525">
            <a:noFill/>
            <a:miter lim="800000"/>
            <a:headEnd/>
            <a:tailEnd/>
          </a:ln>
          <a:effectLst/>
        </p:spPr>
      </p:pic>
      <p:pic>
        <p:nvPicPr>
          <p:cNvPr id="5" name="Picture 3"/>
          <p:cNvPicPr>
            <a:picLocks noChangeAspect="1" noChangeArrowheads="1"/>
          </p:cNvPicPr>
          <p:nvPr/>
        </p:nvPicPr>
        <p:blipFill>
          <a:blip r:embed="rId3"/>
          <a:srcRect/>
          <a:stretch>
            <a:fillRect/>
          </a:stretch>
        </p:blipFill>
        <p:spPr bwMode="auto">
          <a:xfrm>
            <a:off x="2895600" y="4343400"/>
            <a:ext cx="4024132" cy="1066800"/>
          </a:xfrm>
          <a:prstGeom prst="rect">
            <a:avLst/>
          </a:prstGeom>
          <a:noFill/>
          <a:ln w="9525">
            <a:noFill/>
            <a:miter lim="800000"/>
            <a:headEnd/>
            <a:tailEnd/>
          </a:ln>
          <a:effectLst/>
        </p:spPr>
      </p:pic>
      <p:pic>
        <p:nvPicPr>
          <p:cNvPr id="6" name="Picture 4"/>
          <p:cNvPicPr>
            <a:picLocks noChangeAspect="1" noChangeArrowheads="1"/>
          </p:cNvPicPr>
          <p:nvPr/>
        </p:nvPicPr>
        <p:blipFill>
          <a:blip r:embed="rId4"/>
          <a:srcRect/>
          <a:stretch>
            <a:fillRect/>
          </a:stretch>
        </p:blipFill>
        <p:spPr bwMode="auto">
          <a:xfrm>
            <a:off x="3962400" y="5638800"/>
            <a:ext cx="2009775" cy="924282"/>
          </a:xfrm>
          <a:prstGeom prst="rect">
            <a:avLst/>
          </a:prstGeom>
          <a:noFill/>
          <a:ln w="9525">
            <a:noFill/>
            <a:miter lim="800000"/>
            <a:headEnd/>
            <a:tailEnd/>
          </a:ln>
          <a:effectLst/>
        </p:spPr>
      </p:pic>
      <p:pic>
        <p:nvPicPr>
          <p:cNvPr id="7" name="Picture 5"/>
          <p:cNvPicPr>
            <a:picLocks noChangeAspect="1" noChangeArrowheads="1"/>
          </p:cNvPicPr>
          <p:nvPr/>
        </p:nvPicPr>
        <p:blipFill>
          <a:blip r:embed="rId5"/>
          <a:srcRect/>
          <a:stretch>
            <a:fillRect/>
          </a:stretch>
        </p:blipFill>
        <p:spPr bwMode="auto">
          <a:xfrm>
            <a:off x="6400800" y="5562600"/>
            <a:ext cx="2443798" cy="819150"/>
          </a:xfrm>
          <a:prstGeom prst="rect">
            <a:avLst/>
          </a:prstGeom>
          <a:noFill/>
          <a:ln w="9525">
            <a:noFill/>
            <a:miter lim="800000"/>
            <a:headEnd/>
            <a:tailEnd/>
          </a:ln>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Samples happen to be small samples and population variances not known but assumed to be equal:</a:t>
            </a:r>
          </a:p>
          <a:p>
            <a:pPr marL="274320" lvl="1" algn="just">
              <a:spcBef>
                <a:spcPts val="600"/>
              </a:spcBef>
              <a:buSzPct val="70000"/>
              <a:buNone/>
            </a:pPr>
            <a:r>
              <a:rPr lang="en-US" sz="2000" dirty="0" smtClean="0"/>
              <a:t>		</a:t>
            </a:r>
            <a:r>
              <a:rPr lang="en-IN" sz="2000" dirty="0" smtClean="0"/>
              <a:t>The test statistic</a:t>
            </a:r>
          </a:p>
          <a:p>
            <a:pPr marL="274320" lvl="1" algn="just">
              <a:spcBef>
                <a:spcPts val="600"/>
              </a:spcBef>
              <a:buSzPct val="70000"/>
              <a:buNone/>
            </a:pPr>
            <a:endParaRPr lang="en-US" sz="2000" dirty="0" smtClean="0"/>
          </a:p>
          <a:p>
            <a:pPr marL="274320" lvl="1" algn="just">
              <a:spcBef>
                <a:spcPts val="600"/>
              </a:spcBef>
              <a:buSzPct val="70000"/>
              <a:buNone/>
            </a:pPr>
            <a:endParaRPr lang="en-IN" sz="2000" dirty="0" smtClean="0"/>
          </a:p>
          <a:p>
            <a:pPr marL="274320" lvl="1" algn="just">
              <a:spcBef>
                <a:spcPts val="600"/>
              </a:spcBef>
              <a:buSzPct val="70000"/>
              <a:buNone/>
            </a:pPr>
            <a:endParaRPr lang="en-IN" sz="2000" dirty="0" smtClean="0"/>
          </a:p>
          <a:p>
            <a:pPr marL="274320" lvl="1" algn="just">
              <a:spcBef>
                <a:spcPts val="600"/>
              </a:spcBef>
              <a:buSzPct val="70000"/>
              <a:buNone/>
            </a:pPr>
            <a:r>
              <a:rPr lang="en-IN" sz="2000" dirty="0" smtClean="0"/>
              <a:t>					where </a:t>
            </a:r>
            <a:r>
              <a:rPr lang="en-IN" sz="2000" dirty="0" err="1" smtClean="0"/>
              <a:t>d.f</a:t>
            </a:r>
            <a:r>
              <a:rPr lang="en-IN" sz="2000" dirty="0" smtClean="0"/>
              <a:t>.= n1+n2-2 </a:t>
            </a:r>
          </a:p>
          <a:p>
            <a:pPr marL="274320" lvl="1" algn="just">
              <a:spcBef>
                <a:spcPts val="600"/>
              </a:spcBef>
              <a:buSzPct val="70000"/>
              <a:buNone/>
            </a:pPr>
            <a:r>
              <a:rPr lang="en-US" sz="2000" dirty="0" smtClean="0"/>
              <a:t>			OR</a:t>
            </a:r>
          </a:p>
          <a:p>
            <a:pPr marL="274320" lvl="1" algn="just">
              <a:spcBef>
                <a:spcPts val="600"/>
              </a:spcBef>
              <a:buSzPct val="70000"/>
              <a:buNone/>
            </a:pPr>
            <a:endParaRPr lang="en-IN" sz="2000" dirty="0" smtClean="0"/>
          </a:p>
          <a:p>
            <a:endParaRPr lang="en-IN" sz="2400" dirty="0"/>
          </a:p>
        </p:txBody>
      </p:sp>
      <p:pic>
        <p:nvPicPr>
          <p:cNvPr id="4" name="Picture 2"/>
          <p:cNvPicPr>
            <a:picLocks noChangeAspect="1" noChangeArrowheads="1"/>
          </p:cNvPicPr>
          <p:nvPr/>
        </p:nvPicPr>
        <p:blipFill>
          <a:blip r:embed="rId2"/>
          <a:srcRect/>
          <a:stretch>
            <a:fillRect/>
          </a:stretch>
        </p:blipFill>
        <p:spPr bwMode="auto">
          <a:xfrm>
            <a:off x="3429000" y="3114675"/>
            <a:ext cx="4584560" cy="1304925"/>
          </a:xfrm>
          <a:prstGeom prst="rect">
            <a:avLst/>
          </a:prstGeom>
          <a:noFill/>
          <a:ln w="9525">
            <a:noFill/>
            <a:miter lim="800000"/>
            <a:headEnd/>
            <a:tailEnd/>
          </a:ln>
          <a:effectLst/>
        </p:spPr>
      </p:pic>
      <p:pic>
        <p:nvPicPr>
          <p:cNvPr id="5" name="Picture 3"/>
          <p:cNvPicPr>
            <a:picLocks noChangeAspect="1" noChangeArrowheads="1"/>
          </p:cNvPicPr>
          <p:nvPr/>
        </p:nvPicPr>
        <p:blipFill>
          <a:blip r:embed="rId3"/>
          <a:srcRect/>
          <a:stretch>
            <a:fillRect/>
          </a:stretch>
        </p:blipFill>
        <p:spPr bwMode="auto">
          <a:xfrm>
            <a:off x="3352800" y="5410200"/>
            <a:ext cx="3962833" cy="1028700"/>
          </a:xfrm>
          <a:prstGeom prst="rect">
            <a:avLst/>
          </a:prstGeom>
          <a:noFill/>
          <a:ln w="9525">
            <a:noFill/>
            <a:miter lim="800000"/>
            <a:headEnd/>
            <a:tailEnd/>
          </a:ln>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Hypothesis Testing For Comparing Two Related Samples</a:t>
            </a:r>
            <a:endParaRPr lang="en-IN" sz="3200" dirty="0"/>
          </a:p>
        </p:txBody>
      </p:sp>
      <p:sp>
        <p:nvSpPr>
          <p:cNvPr id="3" name="Content Placeholder 2"/>
          <p:cNvSpPr>
            <a:spLocks noGrp="1"/>
          </p:cNvSpPr>
          <p:nvPr>
            <p:ph idx="1"/>
          </p:nvPr>
        </p:nvSpPr>
        <p:spPr/>
        <p:txBody>
          <a:bodyPr/>
          <a:lstStyle/>
          <a:p>
            <a:pPr algn="just"/>
            <a:r>
              <a:rPr lang="en-IN" sz="2400" dirty="0" smtClean="0"/>
              <a:t>Paired t-test is a way to test for comparing two related samples, </a:t>
            </a:r>
          </a:p>
          <a:p>
            <a:pPr lvl="1" algn="just"/>
            <a:r>
              <a:rPr lang="en-IN" sz="2000" dirty="0" smtClean="0"/>
              <a:t>Involving small values of n </a:t>
            </a:r>
          </a:p>
          <a:p>
            <a:pPr lvl="1" algn="just"/>
            <a:r>
              <a:rPr lang="en-IN" sz="2000" dirty="0" smtClean="0"/>
              <a:t>does not require the variances of the two populations to be equal, </a:t>
            </a:r>
          </a:p>
          <a:p>
            <a:pPr lvl="1" algn="just"/>
            <a:r>
              <a:rPr lang="en-IN" sz="2000" dirty="0" smtClean="0"/>
              <a:t>the assumption that the two populations are normal</a:t>
            </a:r>
          </a:p>
          <a:p>
            <a:pPr algn="just"/>
            <a:r>
              <a:rPr lang="en-IN" sz="2400" dirty="0" smtClean="0"/>
              <a:t>For a paired t-test, it is necessary that the observations in the two samples be collected in the form of matched pairs</a:t>
            </a:r>
          </a:p>
          <a:p>
            <a:pPr algn="just"/>
            <a:r>
              <a:rPr lang="en-IN" sz="2400" dirty="0" smtClean="0"/>
              <a:t>Appropriate in a before-and-after-treatment study. </a:t>
            </a:r>
          </a:p>
          <a:p>
            <a:endParaRPr lang="en-IN"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the test…</a:t>
            </a:r>
            <a:endParaRPr lang="en-IN" dirty="0"/>
          </a:p>
        </p:txBody>
      </p:sp>
      <p:sp>
        <p:nvSpPr>
          <p:cNvPr id="3" name="Content Placeholder 2"/>
          <p:cNvSpPr>
            <a:spLocks noGrp="1"/>
          </p:cNvSpPr>
          <p:nvPr>
            <p:ph idx="1"/>
          </p:nvPr>
        </p:nvSpPr>
        <p:spPr/>
        <p:txBody>
          <a:bodyPr/>
          <a:lstStyle/>
          <a:p>
            <a:pPr algn="just"/>
            <a:r>
              <a:rPr lang="en-IN" sz="2400" dirty="0" smtClean="0"/>
              <a:t>First work out the difference score for each matched pair, </a:t>
            </a:r>
          </a:p>
          <a:p>
            <a:pPr algn="just"/>
            <a:r>
              <a:rPr lang="en-IN" sz="2400" dirty="0" smtClean="0"/>
              <a:t>Then find out the average of such differences D, along with the sample variance of the difference score.</a:t>
            </a:r>
          </a:p>
          <a:p>
            <a:pPr algn="just"/>
            <a:r>
              <a:rPr lang="en-IN" sz="2400" dirty="0" smtClean="0"/>
              <a:t>If the values from the two matched samples are denoted as X</a:t>
            </a:r>
            <a:r>
              <a:rPr lang="en-IN" sz="2400" baseline="-25000" dirty="0" smtClean="0"/>
              <a:t>i</a:t>
            </a:r>
            <a:r>
              <a:rPr lang="en-IN" sz="2400" dirty="0" smtClean="0"/>
              <a:t> and Y</a:t>
            </a:r>
            <a:r>
              <a:rPr lang="en-IN" sz="2400" baseline="-25000" dirty="0" smtClean="0"/>
              <a:t>i</a:t>
            </a:r>
            <a:r>
              <a:rPr lang="en-IN" sz="2400" dirty="0" smtClean="0"/>
              <a:t> and the differences by D</a:t>
            </a:r>
            <a:r>
              <a:rPr lang="en-IN" sz="2400" baseline="-25000" dirty="0" smtClean="0"/>
              <a:t>i</a:t>
            </a:r>
            <a:r>
              <a:rPr lang="en-IN" sz="2400" dirty="0" smtClean="0"/>
              <a:t> (D</a:t>
            </a:r>
            <a:r>
              <a:rPr lang="en-IN" sz="2400" baseline="-25000" dirty="0" smtClean="0"/>
              <a:t>i</a:t>
            </a:r>
            <a:r>
              <a:rPr lang="en-IN" sz="2400" dirty="0" smtClean="0"/>
              <a:t> = X</a:t>
            </a:r>
            <a:r>
              <a:rPr lang="en-IN" sz="2400" baseline="-25000" dirty="0" smtClean="0"/>
              <a:t>i</a:t>
            </a:r>
            <a:r>
              <a:rPr lang="en-IN" sz="2400" dirty="0" smtClean="0"/>
              <a:t> – Y</a:t>
            </a:r>
            <a:r>
              <a:rPr lang="en-IN" sz="2400" baseline="-25000" dirty="0" smtClean="0"/>
              <a:t>i</a:t>
            </a:r>
            <a:r>
              <a:rPr lang="en-IN" sz="2400" dirty="0" smtClean="0"/>
              <a:t>), </a:t>
            </a:r>
          </a:p>
          <a:p>
            <a:pPr algn="just"/>
            <a:r>
              <a:rPr lang="en-IN" sz="2400" dirty="0" smtClean="0"/>
              <a:t>The mean of the differences:</a:t>
            </a:r>
          </a:p>
          <a:p>
            <a:pPr algn="just"/>
            <a:endParaRPr lang="en-US" sz="2400" dirty="0" smtClean="0"/>
          </a:p>
        </p:txBody>
      </p:sp>
      <p:pic>
        <p:nvPicPr>
          <p:cNvPr id="4" name="Picture 4"/>
          <p:cNvPicPr>
            <a:picLocks noChangeAspect="1" noChangeArrowheads="1"/>
          </p:cNvPicPr>
          <p:nvPr/>
        </p:nvPicPr>
        <p:blipFill>
          <a:blip r:embed="rId2"/>
          <a:srcRect/>
          <a:stretch>
            <a:fillRect/>
          </a:stretch>
        </p:blipFill>
        <p:spPr bwMode="auto">
          <a:xfrm>
            <a:off x="4267200" y="5181600"/>
            <a:ext cx="1352550" cy="738893"/>
          </a:xfrm>
          <a:prstGeom prst="rect">
            <a:avLst/>
          </a:prstGeom>
          <a:noFill/>
          <a:ln w="9525">
            <a:noFill/>
            <a:miter lim="800000"/>
            <a:headEnd/>
            <a:tailEnd/>
          </a:ln>
          <a:effectLst/>
        </p:spPr>
      </p:pic>
      <p:cxnSp>
        <p:nvCxnSpPr>
          <p:cNvPr id="6" name="Straight Connector 5"/>
          <p:cNvCxnSpPr/>
          <p:nvPr/>
        </p:nvCxnSpPr>
        <p:spPr bwMode="auto">
          <a:xfrm>
            <a:off x="4513729" y="2819400"/>
            <a:ext cx="152400" cy="158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The variance of the differences</a:t>
            </a:r>
          </a:p>
          <a:p>
            <a:pPr algn="just"/>
            <a:endParaRPr lang="en-IN" sz="2400" dirty="0" smtClean="0"/>
          </a:p>
          <a:p>
            <a:pPr algn="just"/>
            <a:endParaRPr lang="en-IN" sz="2400" dirty="0" smtClean="0"/>
          </a:p>
          <a:p>
            <a:pPr algn="just"/>
            <a:endParaRPr lang="en-IN" sz="2400" dirty="0" smtClean="0"/>
          </a:p>
          <a:p>
            <a:pPr algn="just"/>
            <a:r>
              <a:rPr lang="en-IN" sz="2400" dirty="0" smtClean="0"/>
              <a:t>Assuming the said differences to be normally distributed and independent; the test statistic</a:t>
            </a:r>
          </a:p>
          <a:p>
            <a:pPr algn="just"/>
            <a:endParaRPr lang="en-US" sz="2400" dirty="0" smtClean="0"/>
          </a:p>
          <a:p>
            <a:pPr algn="just"/>
            <a:endParaRPr lang="en-IN" sz="2400" dirty="0" smtClean="0"/>
          </a:p>
          <a:p>
            <a:pPr algn="just">
              <a:buNone/>
            </a:pPr>
            <a:r>
              <a:rPr lang="en-IN" sz="2400" dirty="0" smtClean="0"/>
              <a:t>		n = Number of matched pairs</a:t>
            </a:r>
          </a:p>
          <a:p>
            <a:pPr algn="just"/>
            <a:endParaRPr lang="en-IN" sz="2400" dirty="0" smtClean="0"/>
          </a:p>
          <a:p>
            <a:endParaRPr lang="en-IN" sz="2400" dirty="0"/>
          </a:p>
        </p:txBody>
      </p:sp>
      <p:pic>
        <p:nvPicPr>
          <p:cNvPr id="4" name="Picture 5"/>
          <p:cNvPicPr>
            <a:picLocks noChangeAspect="1" noChangeArrowheads="1"/>
          </p:cNvPicPr>
          <p:nvPr/>
        </p:nvPicPr>
        <p:blipFill>
          <a:blip r:embed="rId2"/>
          <a:srcRect/>
          <a:stretch>
            <a:fillRect/>
          </a:stretch>
        </p:blipFill>
        <p:spPr bwMode="auto">
          <a:xfrm>
            <a:off x="3581400" y="2286000"/>
            <a:ext cx="3137263" cy="8382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2971801" y="4610100"/>
            <a:ext cx="5334000" cy="876300"/>
          </a:xfrm>
          <a:prstGeom prst="rect">
            <a:avLst/>
          </a:prstGeom>
          <a:noFill/>
          <a:ln w="9525">
            <a:noFill/>
            <a:miter lim="800000"/>
            <a:headEnd/>
            <a:tailEnd/>
          </a:ln>
          <a:effectLst/>
        </p:spPr>
      </p:pic>
      <p:sp>
        <p:nvSpPr>
          <p:cNvPr id="6" name="Rectangle 5"/>
          <p:cNvSpPr/>
          <p:nvPr/>
        </p:nvSpPr>
        <p:spPr>
          <a:xfrm>
            <a:off x="3091996" y="5867400"/>
            <a:ext cx="3461204" cy="461665"/>
          </a:xfrm>
          <a:prstGeom prst="rect">
            <a:avLst/>
          </a:prstGeom>
        </p:spPr>
        <p:txBody>
          <a:bodyPr wrap="none">
            <a:spAutoFit/>
          </a:bodyPr>
          <a:lstStyle/>
          <a:p>
            <a:r>
              <a:rPr lang="en-IN" i="1" dirty="0" smtClean="0"/>
              <a:t>D = Mean of differences</a:t>
            </a:r>
            <a:endParaRPr lang="en-IN" dirty="0"/>
          </a:p>
        </p:txBody>
      </p:sp>
      <p:cxnSp>
        <p:nvCxnSpPr>
          <p:cNvPr id="8" name="Straight Connector 7"/>
          <p:cNvCxnSpPr/>
          <p:nvPr/>
        </p:nvCxnSpPr>
        <p:spPr bwMode="auto">
          <a:xfrm>
            <a:off x="3276600" y="5943600"/>
            <a:ext cx="152400" cy="158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 name="Rectangle 8"/>
          <p:cNvSpPr/>
          <p:nvPr/>
        </p:nvSpPr>
        <p:spPr>
          <a:xfrm>
            <a:off x="2590800" y="6243935"/>
            <a:ext cx="5791200" cy="461665"/>
          </a:xfrm>
          <a:prstGeom prst="rect">
            <a:avLst/>
          </a:prstGeom>
        </p:spPr>
        <p:txBody>
          <a:bodyPr wrap="square">
            <a:spAutoFit/>
          </a:bodyPr>
          <a:lstStyle/>
          <a:p>
            <a:r>
              <a:rPr lang="el-GR" dirty="0" smtClean="0"/>
              <a:t>σ</a:t>
            </a:r>
            <a:r>
              <a:rPr lang="en-IN" i="1" baseline="-25000" dirty="0" smtClean="0"/>
              <a:t>diff</a:t>
            </a:r>
            <a:r>
              <a:rPr lang="en-IN" i="1" dirty="0" smtClean="0"/>
              <a:t> . = Standard deviation of differences</a:t>
            </a: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of Analysis</a:t>
            </a:r>
            <a:endParaRPr lang="en-US" dirty="0"/>
          </a:p>
        </p:txBody>
      </p:sp>
      <p:sp>
        <p:nvSpPr>
          <p:cNvPr id="3" name="Content Placeholder 2"/>
          <p:cNvSpPr>
            <a:spLocks noGrp="1"/>
          </p:cNvSpPr>
          <p:nvPr>
            <p:ph idx="1"/>
          </p:nvPr>
        </p:nvSpPr>
        <p:spPr/>
        <p:txBody>
          <a:bodyPr/>
          <a:lstStyle/>
          <a:p>
            <a:pPr algn="just"/>
            <a:r>
              <a:rPr lang="en-IN" sz="2000" dirty="0" smtClean="0"/>
              <a:t>Descriptive analysis and Inferential analysis </a:t>
            </a:r>
          </a:p>
          <a:p>
            <a:pPr lvl="1" algn="just"/>
            <a:r>
              <a:rPr lang="en-IN" sz="1800" dirty="0" smtClean="0"/>
              <a:t>Descriptive analysis is the study of distributions of one variable.</a:t>
            </a:r>
          </a:p>
          <a:p>
            <a:pPr lvl="1" algn="just"/>
            <a:r>
              <a:rPr lang="en-IN" sz="1800" dirty="0" smtClean="0"/>
              <a:t>Provides us the profiles of companies, work groups, persons and other subjects on any of a multiple of characteristics such as size. Composition, efficiency, preferences, etc.”</a:t>
            </a:r>
          </a:p>
          <a:p>
            <a:pPr lvl="1" algn="just"/>
            <a:r>
              <a:rPr lang="en-IN" sz="1800" dirty="0" smtClean="0"/>
              <a:t>This sort of analysis may be in respect of one variable (described as </a:t>
            </a:r>
            <a:r>
              <a:rPr lang="en-IN" sz="1800" dirty="0" err="1" smtClean="0"/>
              <a:t>unidimensional</a:t>
            </a:r>
            <a:r>
              <a:rPr lang="en-IN" sz="1800" dirty="0" smtClean="0"/>
              <a:t> analysis), or in respect of two variables (described as </a:t>
            </a:r>
            <a:r>
              <a:rPr lang="en-IN" sz="1800" dirty="0" err="1" smtClean="0"/>
              <a:t>bivariate</a:t>
            </a:r>
            <a:r>
              <a:rPr lang="en-IN" sz="1800" dirty="0" smtClean="0"/>
              <a:t> analysis) or in respect of more than two variables (described as multivariate analysis). </a:t>
            </a:r>
          </a:p>
          <a:p>
            <a:endParaRPr lang="en-US" sz="20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of Proportions</a:t>
            </a:r>
            <a:endParaRPr lang="en-IN" dirty="0"/>
          </a:p>
        </p:txBody>
      </p:sp>
      <p:sp>
        <p:nvSpPr>
          <p:cNvPr id="3" name="Content Placeholder 2"/>
          <p:cNvSpPr>
            <a:spLocks noGrp="1"/>
          </p:cNvSpPr>
          <p:nvPr>
            <p:ph idx="1"/>
          </p:nvPr>
        </p:nvSpPr>
        <p:spPr/>
        <p:txBody>
          <a:bodyPr/>
          <a:lstStyle/>
          <a:p>
            <a:pPr algn="just"/>
            <a:r>
              <a:rPr lang="en-IN" sz="2400" dirty="0" smtClean="0"/>
              <a:t>In case of qualitative phenomena, we have data on the basis of presence or absence of an attribute(s).</a:t>
            </a:r>
          </a:p>
          <a:p>
            <a:pPr algn="just"/>
            <a:r>
              <a:rPr lang="en-IN" sz="2400" dirty="0" smtClean="0"/>
              <a:t>Sampling distribution may take the form of binomial probability distribution.</a:t>
            </a:r>
          </a:p>
          <a:p>
            <a:pPr lvl="1" algn="just"/>
            <a:r>
              <a:rPr lang="en-US" dirty="0" smtClean="0"/>
              <a:t>Mean=</a:t>
            </a:r>
            <a:r>
              <a:rPr lang="en-US" dirty="0" err="1" smtClean="0"/>
              <a:t>n.p</a:t>
            </a:r>
            <a:r>
              <a:rPr lang="en-US" dirty="0" smtClean="0"/>
              <a:t>  </a:t>
            </a:r>
          </a:p>
          <a:p>
            <a:pPr lvl="1" algn="just"/>
            <a:r>
              <a:rPr lang="en-US" dirty="0" smtClean="0"/>
              <a:t>Standard Deviation = √(</a:t>
            </a:r>
            <a:r>
              <a:rPr lang="en-US" dirty="0" err="1" smtClean="0"/>
              <a:t>n.p.q</a:t>
            </a:r>
            <a:r>
              <a:rPr lang="en-US" dirty="0" smtClean="0"/>
              <a:t>)</a:t>
            </a:r>
          </a:p>
          <a:p>
            <a:pPr lvl="2" algn="just">
              <a:buNone/>
            </a:pPr>
            <a:r>
              <a:rPr lang="en-US" dirty="0" smtClean="0"/>
              <a:t>where </a:t>
            </a:r>
          </a:p>
          <a:p>
            <a:pPr lvl="2" algn="just">
              <a:buNone/>
            </a:pPr>
            <a:r>
              <a:rPr lang="en-IN" i="1" dirty="0" smtClean="0"/>
              <a:t>p = the </a:t>
            </a:r>
            <a:r>
              <a:rPr lang="en-IN" dirty="0" smtClean="0"/>
              <a:t>probability of success, </a:t>
            </a:r>
          </a:p>
          <a:p>
            <a:pPr lvl="2" algn="just">
              <a:buNone/>
            </a:pPr>
            <a:r>
              <a:rPr lang="en-IN" i="1" dirty="0" smtClean="0"/>
              <a:t>q =the probability of failure such that p + q = 1</a:t>
            </a:r>
          </a:p>
          <a:p>
            <a:pPr lvl="2" algn="just">
              <a:buNone/>
            </a:pPr>
            <a:r>
              <a:rPr lang="en-IN" i="1" dirty="0" smtClean="0"/>
              <a:t>n= the size of the </a:t>
            </a:r>
            <a:r>
              <a:rPr lang="en-IN" dirty="0" smtClean="0"/>
              <a:t>sample.</a:t>
            </a:r>
          </a:p>
          <a:p>
            <a:endParaRPr lang="en-IN" sz="24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400" dirty="0" smtClean="0"/>
              <a:t>Mean Proportion of Success = (</a:t>
            </a:r>
            <a:r>
              <a:rPr lang="en-US" sz="2400" dirty="0" err="1" smtClean="0"/>
              <a:t>n.p</a:t>
            </a:r>
            <a:r>
              <a:rPr lang="en-US" sz="2400" dirty="0" smtClean="0"/>
              <a:t>)/n=p</a:t>
            </a:r>
          </a:p>
          <a:p>
            <a:pPr algn="just"/>
            <a:r>
              <a:rPr lang="en-IN" sz="2400" dirty="0" smtClean="0"/>
              <a:t>Standard deviation of the proportion of successes</a:t>
            </a:r>
          </a:p>
          <a:p>
            <a:endParaRPr lang="en-IN" dirty="0"/>
          </a:p>
        </p:txBody>
      </p:sp>
      <p:pic>
        <p:nvPicPr>
          <p:cNvPr id="4" name="Picture 3"/>
          <p:cNvPicPr>
            <a:picLocks noChangeAspect="1" noChangeArrowheads="1"/>
          </p:cNvPicPr>
          <p:nvPr/>
        </p:nvPicPr>
        <p:blipFill>
          <a:blip r:embed="rId2"/>
          <a:srcRect/>
          <a:stretch>
            <a:fillRect/>
          </a:stretch>
        </p:blipFill>
        <p:spPr bwMode="auto">
          <a:xfrm>
            <a:off x="4191000" y="2895600"/>
            <a:ext cx="1143000" cy="1017740"/>
          </a:xfrm>
          <a:prstGeom prst="rect">
            <a:avLst/>
          </a:prstGeom>
          <a:noFill/>
          <a:ln w="9525">
            <a:noFill/>
            <a:miter lim="800000"/>
            <a:headEnd/>
            <a:tailEnd/>
          </a:ln>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400" dirty="0" smtClean="0"/>
              <a:t>When n is large, </a:t>
            </a:r>
            <a:r>
              <a:rPr lang="en-IN" sz="2400" dirty="0" smtClean="0"/>
              <a:t>binomial distribution tends to become normal distribution</a:t>
            </a:r>
          </a:p>
          <a:p>
            <a:pPr lvl="1" algn="just"/>
            <a:r>
              <a:rPr lang="en-US" sz="2000" dirty="0" smtClean="0"/>
              <a:t>Test Statistic			</a:t>
            </a:r>
            <a:endParaRPr lang="en-IN" sz="2000" dirty="0" smtClean="0"/>
          </a:p>
          <a:p>
            <a:pPr algn="just"/>
            <a:endParaRPr lang="en-IN" sz="2400" dirty="0"/>
          </a:p>
        </p:txBody>
      </p:sp>
      <p:pic>
        <p:nvPicPr>
          <p:cNvPr id="4" name="Picture 4"/>
          <p:cNvPicPr>
            <a:picLocks noChangeAspect="1" noChangeArrowheads="1"/>
          </p:cNvPicPr>
          <p:nvPr/>
        </p:nvPicPr>
        <p:blipFill>
          <a:blip r:embed="rId2"/>
          <a:srcRect/>
          <a:stretch>
            <a:fillRect/>
          </a:stretch>
        </p:blipFill>
        <p:spPr bwMode="auto">
          <a:xfrm>
            <a:off x="2895600" y="3066393"/>
            <a:ext cx="1905000" cy="1445172"/>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4876799" y="3571875"/>
            <a:ext cx="3337791" cy="466725"/>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Hypothesis Testing for Difference Between Proportions</a:t>
            </a:r>
            <a:endParaRPr lang="en-US" sz="3200" dirty="0"/>
          </a:p>
        </p:txBody>
      </p:sp>
      <p:sp>
        <p:nvSpPr>
          <p:cNvPr id="3" name="Content Placeholder 2"/>
          <p:cNvSpPr>
            <a:spLocks noGrp="1"/>
          </p:cNvSpPr>
          <p:nvPr>
            <p:ph idx="1"/>
          </p:nvPr>
        </p:nvSpPr>
        <p:spPr/>
        <p:txBody>
          <a:bodyPr/>
          <a:lstStyle/>
          <a:p>
            <a:pPr algn="just"/>
            <a:r>
              <a:rPr lang="en-IN" sz="2400" dirty="0" smtClean="0"/>
              <a:t>If two samples are drawn from different populations, one may be interested in knowing whether the difference between the proportion of successes is significant or not.</a:t>
            </a:r>
          </a:p>
          <a:p>
            <a:pPr algn="just"/>
            <a:r>
              <a:rPr lang="en-IN" sz="2400" dirty="0" smtClean="0"/>
              <a:t>Start with the hypothesis that the difference between the proportion of success in sample one (p</a:t>
            </a:r>
            <a:r>
              <a:rPr lang="en-IN" sz="2400" baseline="-25000" dirty="0" smtClean="0"/>
              <a:t>1</a:t>
            </a:r>
            <a:r>
              <a:rPr lang="en-IN" sz="2400" baseline="30000" dirty="0" smtClean="0"/>
              <a:t>^</a:t>
            </a:r>
            <a:r>
              <a:rPr lang="en-IN" sz="2400" dirty="0" smtClean="0"/>
              <a:t>)  and the proportion of success in sample two (p</a:t>
            </a:r>
            <a:r>
              <a:rPr lang="en-IN" sz="2400" baseline="-25000" dirty="0" smtClean="0"/>
              <a:t>2</a:t>
            </a:r>
            <a:r>
              <a:rPr lang="en-IN" sz="2400" baseline="30000" dirty="0" smtClean="0"/>
              <a:t>^</a:t>
            </a:r>
            <a:r>
              <a:rPr lang="en-IN" sz="2400" dirty="0" smtClean="0"/>
              <a:t>) is due to fluctuations of random sampling.</a:t>
            </a:r>
          </a:p>
          <a:p>
            <a:pPr algn="just"/>
            <a:r>
              <a:rPr lang="en-IN" sz="2400" dirty="0" smtClean="0"/>
              <a:t>The null hypothesis is</a:t>
            </a:r>
          </a:p>
          <a:p>
            <a:pPr algn="just"/>
            <a:endParaRPr lang="en-US" sz="2400" dirty="0"/>
          </a:p>
        </p:txBody>
      </p:sp>
      <p:pic>
        <p:nvPicPr>
          <p:cNvPr id="4" name="Picture 3"/>
          <p:cNvPicPr>
            <a:picLocks noChangeAspect="1"/>
          </p:cNvPicPr>
          <p:nvPr/>
        </p:nvPicPr>
        <p:blipFill>
          <a:blip r:embed="rId2"/>
          <a:stretch>
            <a:fillRect/>
          </a:stretch>
        </p:blipFill>
        <p:spPr>
          <a:xfrm>
            <a:off x="3962400" y="5943600"/>
            <a:ext cx="1447800" cy="626594"/>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r>
              <a:rPr lang="en-IN" dirty="0" smtClean="0"/>
              <a:t>The test statistic</a:t>
            </a:r>
          </a:p>
          <a:p>
            <a:endParaRPr lang="en-IN" dirty="0"/>
          </a:p>
        </p:txBody>
      </p:sp>
      <p:pic>
        <p:nvPicPr>
          <p:cNvPr id="4" name="Picture 3"/>
          <p:cNvPicPr>
            <a:picLocks noChangeAspect="1"/>
          </p:cNvPicPr>
          <p:nvPr/>
        </p:nvPicPr>
        <p:blipFill>
          <a:blip r:embed="rId2"/>
          <a:stretch>
            <a:fillRect/>
          </a:stretch>
        </p:blipFill>
        <p:spPr>
          <a:xfrm>
            <a:off x="2520271" y="2191951"/>
            <a:ext cx="3048000" cy="1160849"/>
          </a:xfrm>
          <a:prstGeom prst="rect">
            <a:avLst/>
          </a:prstGeom>
        </p:spPr>
      </p:pic>
      <p:pic>
        <p:nvPicPr>
          <p:cNvPr id="5" name="Picture 4"/>
          <p:cNvPicPr>
            <a:picLocks noChangeAspect="1"/>
          </p:cNvPicPr>
          <p:nvPr/>
        </p:nvPicPr>
        <p:blipFill>
          <a:blip r:embed="rId3"/>
          <a:stretch>
            <a:fillRect/>
          </a:stretch>
        </p:blipFill>
        <p:spPr>
          <a:xfrm>
            <a:off x="691471" y="3271199"/>
            <a:ext cx="8376329" cy="3434401"/>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Then, we construct the rejection region(s) depending upon the </a:t>
            </a:r>
            <a:r>
              <a:rPr lang="en-IN" sz="2400" i="1" dirty="0" smtClean="0"/>
              <a:t>H</a:t>
            </a:r>
            <a:r>
              <a:rPr lang="en-IN" sz="2400" i="1" baseline="-25000" dirty="0" smtClean="0"/>
              <a:t>a</a:t>
            </a:r>
            <a:r>
              <a:rPr lang="en-IN" sz="2400" i="1" dirty="0" smtClean="0"/>
              <a:t> </a:t>
            </a:r>
            <a:r>
              <a:rPr lang="en-IN" sz="2400" dirty="0" smtClean="0"/>
              <a:t>for a given level of significance and on its basis we judge the significance of the sample result for accepting or rejecting </a:t>
            </a:r>
            <a:r>
              <a:rPr lang="en-IN" sz="2400" i="1" dirty="0" smtClean="0"/>
              <a:t>H</a:t>
            </a:r>
            <a:r>
              <a:rPr lang="en-IN" sz="2400" baseline="-25000" dirty="0" smtClean="0"/>
              <a:t>0</a:t>
            </a:r>
            <a:r>
              <a:rPr lang="en-IN" sz="2400" dirty="0" smtClean="0"/>
              <a:t>.</a:t>
            </a:r>
          </a:p>
          <a:p>
            <a:pPr algn="just"/>
            <a:endParaRPr lang="en-IN" sz="2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8538" y="541338"/>
            <a:ext cx="6562725" cy="830262"/>
          </a:xfrm>
        </p:spPr>
        <p:txBody>
          <a:bodyPr/>
          <a:lstStyle/>
          <a:p>
            <a:r>
              <a:rPr lang="en-IN" sz="2400" i="1" dirty="0" smtClean="0"/>
              <a:t>Testing the difference between proportion based on the sample and the proportion given for the whole population:</a:t>
            </a:r>
            <a:br>
              <a:rPr lang="en-IN" sz="2400" i="1" dirty="0" smtClean="0"/>
            </a:br>
            <a:endParaRPr lang="en-IN" sz="2400" dirty="0"/>
          </a:p>
        </p:txBody>
      </p:sp>
      <p:sp>
        <p:nvSpPr>
          <p:cNvPr id="3" name="Content Placeholder 2"/>
          <p:cNvSpPr>
            <a:spLocks noGrp="1"/>
          </p:cNvSpPr>
          <p:nvPr>
            <p:ph idx="1"/>
          </p:nvPr>
        </p:nvSpPr>
        <p:spPr/>
        <p:txBody>
          <a:bodyPr/>
          <a:lstStyle/>
          <a:p>
            <a:pPr algn="just"/>
            <a:r>
              <a:rPr lang="en-IN" sz="2400" dirty="0" smtClean="0"/>
              <a:t>Work out the standard error of difference between proportion of persons possessing an attribute in a sample and the proportion given for the population as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Standard error of difference between sample proportion and population proportion or</a:t>
            </a:r>
          </a:p>
          <a:p>
            <a:pPr algn="just"/>
            <a:endParaRPr lang="en-IN" sz="2400" dirty="0"/>
          </a:p>
        </p:txBody>
      </p:sp>
      <p:pic>
        <p:nvPicPr>
          <p:cNvPr id="4" name="Picture 3"/>
          <p:cNvPicPr>
            <a:picLocks noChangeAspect="1"/>
          </p:cNvPicPr>
          <p:nvPr/>
        </p:nvPicPr>
        <p:blipFill>
          <a:blip r:embed="rId2"/>
          <a:stretch>
            <a:fillRect/>
          </a:stretch>
        </p:blipFill>
        <p:spPr>
          <a:xfrm>
            <a:off x="2895600" y="2971800"/>
            <a:ext cx="3124200" cy="1013048"/>
          </a:xfrm>
          <a:prstGeom prst="rect">
            <a:avLst/>
          </a:prstGeom>
        </p:spPr>
      </p:pic>
      <p:pic>
        <p:nvPicPr>
          <p:cNvPr id="5" name="Picture 4"/>
          <p:cNvPicPr>
            <a:picLocks noChangeAspect="1"/>
          </p:cNvPicPr>
          <p:nvPr/>
        </p:nvPicPr>
        <p:blipFill>
          <a:blip r:embed="rId3"/>
          <a:stretch>
            <a:fillRect/>
          </a:stretch>
        </p:blipFill>
        <p:spPr>
          <a:xfrm>
            <a:off x="2667000" y="3886200"/>
            <a:ext cx="5431923" cy="2658480"/>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800" dirty="0" smtClean="0"/>
              <a:t>Hypothesis Testing for Comparing a Variance to some Hypothesised Population Variance</a:t>
            </a:r>
            <a:endParaRPr lang="en-IN" sz="2800" dirty="0"/>
          </a:p>
        </p:txBody>
      </p:sp>
      <p:sp>
        <p:nvSpPr>
          <p:cNvPr id="3" name="Content Placeholder 2"/>
          <p:cNvSpPr>
            <a:spLocks noGrp="1"/>
          </p:cNvSpPr>
          <p:nvPr>
            <p:ph idx="1"/>
          </p:nvPr>
        </p:nvSpPr>
        <p:spPr/>
        <p:txBody>
          <a:bodyPr/>
          <a:lstStyle/>
          <a:p>
            <a:pPr algn="just"/>
            <a:r>
              <a:rPr lang="en-IN" sz="2400" dirty="0" smtClean="0"/>
              <a:t>The test used for comparing a sample variance to some theoretical or hypothesised variance of population is known as </a:t>
            </a:r>
            <a:r>
              <a:rPr lang="en-IN" sz="2400" dirty="0" err="1" smtClean="0"/>
              <a:t>chisquare</a:t>
            </a:r>
            <a:r>
              <a:rPr lang="en-IN" sz="2400" dirty="0" smtClean="0"/>
              <a:t> test and the test statistic symbolised as </a:t>
            </a:r>
            <a:r>
              <a:rPr lang="el-GR" sz="2400" dirty="0" smtClean="0"/>
              <a:t>χ²</a:t>
            </a:r>
            <a:r>
              <a:rPr lang="en-US" sz="2400" dirty="0" smtClean="0"/>
              <a:t>.</a:t>
            </a:r>
          </a:p>
        </p:txBody>
      </p:sp>
      <p:pic>
        <p:nvPicPr>
          <p:cNvPr id="1026" name="Picture 2"/>
          <p:cNvPicPr>
            <a:picLocks noChangeAspect="1" noChangeArrowheads="1"/>
          </p:cNvPicPr>
          <p:nvPr/>
        </p:nvPicPr>
        <p:blipFill>
          <a:blip r:embed="rId2"/>
          <a:srcRect/>
          <a:stretch>
            <a:fillRect/>
          </a:stretch>
        </p:blipFill>
        <p:spPr bwMode="auto">
          <a:xfrm>
            <a:off x="2209800" y="3733800"/>
            <a:ext cx="6785658" cy="2286000"/>
          </a:xfrm>
          <a:prstGeom prst="rect">
            <a:avLst/>
          </a:prstGeom>
          <a:noFill/>
          <a:ln w="9525">
            <a:noFill/>
            <a:miter lim="800000"/>
            <a:headEnd/>
            <a:tailEnd/>
          </a:ln>
          <a:effec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Then by comparing the calculated value of </a:t>
            </a:r>
            <a:r>
              <a:rPr lang="el-GR" sz="2400" dirty="0" smtClean="0"/>
              <a:t>χ²</a:t>
            </a:r>
            <a:r>
              <a:rPr lang="en-IN" sz="2400" dirty="0" smtClean="0"/>
              <a:t> with its table value for (n – 1) degrees of freedom at a given level of significance, we may either accept H</a:t>
            </a:r>
            <a:r>
              <a:rPr lang="en-IN" sz="2400" baseline="-25000" dirty="0" smtClean="0"/>
              <a:t>0</a:t>
            </a:r>
            <a:r>
              <a:rPr lang="en-IN" sz="2400" dirty="0" smtClean="0"/>
              <a:t> or reject it. </a:t>
            </a:r>
          </a:p>
          <a:p>
            <a:pPr algn="just"/>
            <a:r>
              <a:rPr lang="en-IN" sz="2400" dirty="0" smtClean="0"/>
              <a:t>If the calculated value of </a:t>
            </a:r>
            <a:r>
              <a:rPr lang="el-GR" sz="2400" dirty="0" smtClean="0"/>
              <a:t>χ²</a:t>
            </a:r>
            <a:r>
              <a:rPr lang="en-IN" sz="2400" dirty="0" smtClean="0"/>
              <a:t> is equal to or less than the table value, the null hypothesis is accepted; otherwise the null hypothesis is rejected. </a:t>
            </a:r>
          </a:p>
          <a:p>
            <a:pPr algn="just"/>
            <a:r>
              <a:rPr lang="en-IN" sz="2400" dirty="0" smtClean="0"/>
              <a:t>This test is based on chi-square distribution which is not symmetrical and all the values happen to be positive.</a:t>
            </a:r>
            <a:endParaRPr lang="en-IN"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Correlation analysis </a:t>
            </a:r>
            <a:endParaRPr lang="en-US" dirty="0"/>
          </a:p>
        </p:txBody>
      </p:sp>
      <p:sp>
        <p:nvSpPr>
          <p:cNvPr id="3" name="Content Placeholder 2"/>
          <p:cNvSpPr>
            <a:spLocks noGrp="1"/>
          </p:cNvSpPr>
          <p:nvPr>
            <p:ph idx="1"/>
          </p:nvPr>
        </p:nvSpPr>
        <p:spPr/>
        <p:txBody>
          <a:bodyPr/>
          <a:lstStyle/>
          <a:p>
            <a:pPr algn="just"/>
            <a:r>
              <a:rPr lang="en-IN" sz="2000" dirty="0" smtClean="0"/>
              <a:t>Studies the joint variation of two or more variables for determining the amount of correlation between two or more variables.</a:t>
            </a:r>
          </a:p>
          <a:p>
            <a:pPr algn="just"/>
            <a:r>
              <a:rPr lang="en-US" sz="2000" dirty="0" smtClean="0"/>
              <a:t>Important in </a:t>
            </a:r>
            <a:r>
              <a:rPr lang="en-IN" sz="2000" dirty="0" smtClean="0"/>
              <a:t>most social and business researches.</a:t>
            </a:r>
            <a:endParaRPr lang="en-US" sz="20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200" dirty="0" smtClean="0"/>
              <a:t>Testing the Equality of Variances of Two Normal Populations</a:t>
            </a:r>
            <a:endParaRPr lang="en-IN" sz="3200" dirty="0"/>
          </a:p>
        </p:txBody>
      </p:sp>
      <p:sp>
        <p:nvSpPr>
          <p:cNvPr id="3" name="Content Placeholder 2"/>
          <p:cNvSpPr>
            <a:spLocks noGrp="1"/>
          </p:cNvSpPr>
          <p:nvPr>
            <p:ph idx="1"/>
          </p:nvPr>
        </p:nvSpPr>
        <p:spPr/>
        <p:txBody>
          <a:bodyPr/>
          <a:lstStyle/>
          <a:p>
            <a:pPr algn="just"/>
            <a:r>
              <a:rPr lang="en-IN" sz="2400" dirty="0" smtClean="0"/>
              <a:t>Use F-test based on F-distribution.</a:t>
            </a:r>
          </a:p>
          <a:p>
            <a:pPr algn="just"/>
            <a:r>
              <a:rPr lang="en-IN" sz="2400" dirty="0" smtClean="0"/>
              <a:t>The null hypothesis happens to be:</a:t>
            </a:r>
          </a:p>
          <a:p>
            <a:pPr algn="just"/>
            <a:endParaRPr lang="en-US" sz="2400" dirty="0" smtClean="0"/>
          </a:p>
          <a:p>
            <a:pPr algn="just">
              <a:buNone/>
            </a:pPr>
            <a:r>
              <a:rPr lang="en-US" sz="2400" dirty="0" smtClean="0"/>
              <a:t>		</a:t>
            </a:r>
          </a:p>
          <a:p>
            <a:pPr algn="just">
              <a:buNone/>
            </a:pPr>
            <a:r>
              <a:rPr lang="en-US" sz="2400" dirty="0" smtClean="0"/>
              <a:t>		</a:t>
            </a:r>
            <a:r>
              <a:rPr lang="el-GR" sz="2400" dirty="0" smtClean="0"/>
              <a:t>σ</a:t>
            </a:r>
            <a:r>
              <a:rPr lang="en-IN" sz="2400" baseline="-25000" dirty="0" smtClean="0"/>
              <a:t>p1</a:t>
            </a:r>
            <a:r>
              <a:rPr lang="en-IN" sz="2400" baseline="30000" dirty="0" smtClean="0"/>
              <a:t>2 </a:t>
            </a:r>
            <a:r>
              <a:rPr lang="en-IN" sz="2400" dirty="0" smtClean="0"/>
              <a:t>,σ</a:t>
            </a:r>
            <a:r>
              <a:rPr lang="en-IN" sz="2400" baseline="-25000" dirty="0" smtClean="0"/>
              <a:t>p2</a:t>
            </a:r>
            <a:r>
              <a:rPr lang="en-IN" sz="2400" baseline="30000" dirty="0" smtClean="0"/>
              <a:t>2 </a:t>
            </a:r>
            <a:r>
              <a:rPr lang="en-IN" sz="2400" dirty="0" smtClean="0"/>
              <a:t>representing the variances of two normal populations.</a:t>
            </a:r>
          </a:p>
          <a:p>
            <a:pPr algn="just"/>
            <a:r>
              <a:rPr lang="en-IN" sz="2400" dirty="0" smtClean="0"/>
              <a:t>This hypothesis is tested on the basis of sample data and the test statistic F is found, using </a:t>
            </a:r>
            <a:r>
              <a:rPr lang="el-GR" sz="2400" dirty="0" smtClean="0"/>
              <a:t>σ</a:t>
            </a:r>
            <a:r>
              <a:rPr lang="en-IN" sz="2400" baseline="-25000" dirty="0" smtClean="0"/>
              <a:t>s1</a:t>
            </a:r>
            <a:r>
              <a:rPr lang="en-IN" sz="2400" baseline="30000" dirty="0" smtClean="0"/>
              <a:t>2 </a:t>
            </a:r>
            <a:r>
              <a:rPr lang="en-IN" sz="2400" dirty="0" smtClean="0"/>
              <a:t>,σ</a:t>
            </a:r>
            <a:r>
              <a:rPr lang="en-IN" sz="2400" baseline="-25000" dirty="0" smtClean="0"/>
              <a:t>s2</a:t>
            </a:r>
            <a:r>
              <a:rPr lang="en-IN" sz="2400" baseline="30000" dirty="0" smtClean="0"/>
              <a:t>2 , </a:t>
            </a:r>
            <a:r>
              <a:rPr lang="en-IN" sz="2400" dirty="0" smtClean="0"/>
              <a:t>the sample estimates for </a:t>
            </a:r>
            <a:r>
              <a:rPr lang="el-GR" sz="2400" dirty="0" smtClean="0"/>
              <a:t>σ</a:t>
            </a:r>
            <a:r>
              <a:rPr lang="en-IN" sz="2400" baseline="-25000" dirty="0" smtClean="0"/>
              <a:t>p1</a:t>
            </a:r>
            <a:r>
              <a:rPr lang="en-IN" sz="2400" baseline="30000" dirty="0" smtClean="0"/>
              <a:t>2 </a:t>
            </a:r>
            <a:r>
              <a:rPr lang="en-IN" sz="2400" dirty="0" smtClean="0"/>
              <a:t>,σ</a:t>
            </a:r>
            <a:r>
              <a:rPr lang="en-IN" sz="2400" baseline="-25000" dirty="0" smtClean="0"/>
              <a:t>p2</a:t>
            </a:r>
            <a:r>
              <a:rPr lang="en-IN" sz="2400" baseline="30000" dirty="0" smtClean="0"/>
              <a:t>2 </a:t>
            </a:r>
            <a:r>
              <a:rPr lang="en-IN" sz="2400" dirty="0" smtClean="0"/>
              <a:t>.</a:t>
            </a:r>
            <a:endParaRPr lang="en-IN" sz="2400" dirty="0"/>
          </a:p>
        </p:txBody>
      </p:sp>
      <p:pic>
        <p:nvPicPr>
          <p:cNvPr id="4" name="Picture 3"/>
          <p:cNvPicPr>
            <a:picLocks noChangeAspect="1"/>
          </p:cNvPicPr>
          <p:nvPr/>
        </p:nvPicPr>
        <p:blipFill>
          <a:blip r:embed="rId2"/>
          <a:stretch>
            <a:fillRect/>
          </a:stretch>
        </p:blipFill>
        <p:spPr>
          <a:xfrm>
            <a:off x="3810000" y="2703813"/>
            <a:ext cx="1676400" cy="572787"/>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400" dirty="0" smtClean="0"/>
              <a:t>The test statistic</a:t>
            </a:r>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endParaRPr lang="en-IN" sz="2400" dirty="0" smtClean="0"/>
          </a:p>
          <a:p>
            <a:pPr algn="just"/>
            <a:r>
              <a:rPr lang="en-IN" sz="2400" dirty="0" smtClean="0"/>
              <a:t>While calculating </a:t>
            </a:r>
            <a:r>
              <a:rPr lang="en-IN" sz="2400" i="1" dirty="0" smtClean="0"/>
              <a:t>F</a:t>
            </a:r>
            <a:r>
              <a:rPr lang="en-IN" sz="2400" dirty="0" smtClean="0"/>
              <a:t>, </a:t>
            </a:r>
            <a:r>
              <a:rPr lang="el-GR" sz="2400" dirty="0" smtClean="0"/>
              <a:t>σ</a:t>
            </a:r>
            <a:r>
              <a:rPr lang="en-US" sz="2000" baseline="-25000" dirty="0" smtClean="0"/>
              <a:t>s</a:t>
            </a:r>
            <a:r>
              <a:rPr lang="en-US" sz="1800" baseline="-25000" dirty="0" smtClean="0"/>
              <a:t>1</a:t>
            </a:r>
            <a:r>
              <a:rPr lang="en-US" sz="2400" dirty="0" smtClean="0"/>
              <a:t>² </a:t>
            </a:r>
            <a:r>
              <a:rPr lang="en-IN" sz="2400" dirty="0" smtClean="0"/>
              <a:t>is treated &gt; </a:t>
            </a:r>
            <a:r>
              <a:rPr lang="el-GR" sz="2400" dirty="0" smtClean="0"/>
              <a:t>σ</a:t>
            </a:r>
            <a:r>
              <a:rPr lang="en-US" sz="2000" baseline="-25000" dirty="0" smtClean="0"/>
              <a:t>s</a:t>
            </a:r>
            <a:r>
              <a:rPr lang="en-US" sz="1800" baseline="-25000" dirty="0" smtClean="0"/>
              <a:t>2</a:t>
            </a:r>
            <a:r>
              <a:rPr lang="en-US" sz="2400" dirty="0" smtClean="0"/>
              <a:t>²</a:t>
            </a:r>
            <a:r>
              <a:rPr lang="en-IN" sz="2400" dirty="0" smtClean="0"/>
              <a:t> which means that the numerator is always the greater variance.</a:t>
            </a:r>
          </a:p>
          <a:p>
            <a:pPr algn="just"/>
            <a:endParaRPr lang="en-US" sz="2400" dirty="0" smtClean="0"/>
          </a:p>
          <a:p>
            <a:pPr algn="just"/>
            <a:endParaRPr lang="en-IN" sz="2400" dirty="0"/>
          </a:p>
        </p:txBody>
      </p:sp>
      <p:pic>
        <p:nvPicPr>
          <p:cNvPr id="4" name="Picture 3"/>
          <p:cNvPicPr>
            <a:picLocks noChangeAspect="1"/>
          </p:cNvPicPr>
          <p:nvPr/>
        </p:nvPicPr>
        <p:blipFill>
          <a:blip r:embed="rId2"/>
          <a:stretch>
            <a:fillRect/>
          </a:stretch>
        </p:blipFill>
        <p:spPr>
          <a:xfrm>
            <a:off x="3048000" y="2057400"/>
            <a:ext cx="1675266" cy="1068480"/>
          </a:xfrm>
          <a:prstGeom prst="rect">
            <a:avLst/>
          </a:prstGeom>
        </p:spPr>
      </p:pic>
      <p:pic>
        <p:nvPicPr>
          <p:cNvPr id="5" name="Picture 4"/>
          <p:cNvPicPr>
            <a:picLocks noChangeAspect="1"/>
          </p:cNvPicPr>
          <p:nvPr/>
        </p:nvPicPr>
        <p:blipFill>
          <a:blip r:embed="rId3"/>
          <a:stretch>
            <a:fillRect/>
          </a:stretch>
        </p:blipFill>
        <p:spPr>
          <a:xfrm>
            <a:off x="2209800" y="3048000"/>
            <a:ext cx="6548766" cy="1399200"/>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000" dirty="0" smtClean="0"/>
              <a:t>When we use the </a:t>
            </a:r>
            <a:r>
              <a:rPr lang="en-IN" sz="2000" i="1" dirty="0" smtClean="0"/>
              <a:t>F</a:t>
            </a:r>
            <a:r>
              <a:rPr lang="en-IN" sz="2000" dirty="0" smtClean="0"/>
              <a:t>-test, we presume that</a:t>
            </a:r>
          </a:p>
          <a:p>
            <a:pPr lvl="1" algn="just"/>
            <a:r>
              <a:rPr lang="en-IN" sz="1800" dirty="0" smtClean="0"/>
              <a:t>the populations are normal;</a:t>
            </a:r>
          </a:p>
          <a:p>
            <a:pPr lvl="1" algn="just"/>
            <a:r>
              <a:rPr lang="en-IN" sz="1800" dirty="0" smtClean="0"/>
              <a:t>samples have been drawn randomly;</a:t>
            </a:r>
          </a:p>
          <a:p>
            <a:pPr lvl="1" algn="just"/>
            <a:r>
              <a:rPr lang="en-IN" sz="1800" dirty="0" smtClean="0"/>
              <a:t>observations are independent; and</a:t>
            </a:r>
          </a:p>
          <a:p>
            <a:pPr lvl="1" algn="just"/>
            <a:r>
              <a:rPr lang="en-IN" sz="1800" dirty="0" smtClean="0"/>
              <a:t>there is no measurement error.</a:t>
            </a:r>
          </a:p>
          <a:p>
            <a:pPr lvl="1" algn="just"/>
            <a:endParaRPr lang="en-IN" sz="1800" dirty="0" smtClean="0"/>
          </a:p>
          <a:p>
            <a:pPr algn="just"/>
            <a:r>
              <a:rPr lang="en-IN" sz="2000" dirty="0" smtClean="0"/>
              <a:t>The object of F-test is to test the hypothesis whether the two samples are from the same normal population with equal variance or from two normal populations with equal variances. </a:t>
            </a:r>
          </a:p>
          <a:p>
            <a:pPr algn="just"/>
            <a:endParaRPr lang="en-IN" sz="2000" dirty="0" smtClean="0"/>
          </a:p>
          <a:p>
            <a:pPr algn="just"/>
            <a:r>
              <a:rPr lang="en-IN" sz="2000" dirty="0" smtClean="0"/>
              <a:t>F-test was initially used to verify the hypothesis of equality between two variances, but is now mostly used in the context of analysis of variance.</a:t>
            </a:r>
          </a:p>
          <a:p>
            <a:pPr algn="just"/>
            <a:endParaRPr lang="en-IN" sz="2000" dirty="0" smtClean="0"/>
          </a:p>
          <a:p>
            <a:endParaRPr lang="en-IN" sz="18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of Correlation Coefficients</a:t>
            </a:r>
            <a:endParaRPr lang="en-IN" dirty="0"/>
          </a:p>
        </p:txBody>
      </p:sp>
      <p:sp>
        <p:nvSpPr>
          <p:cNvPr id="3" name="Content Placeholder 2"/>
          <p:cNvSpPr>
            <a:spLocks noGrp="1"/>
          </p:cNvSpPr>
          <p:nvPr>
            <p:ph idx="1"/>
          </p:nvPr>
        </p:nvSpPr>
        <p:spPr/>
        <p:txBody>
          <a:bodyPr/>
          <a:lstStyle/>
          <a:p>
            <a:pPr algn="just"/>
            <a:r>
              <a:rPr lang="en-IN" sz="2400" dirty="0" smtClean="0"/>
              <a:t>Test whether the correlation coefficient calculated on the basis of sample data is indicative of significant correlation.</a:t>
            </a:r>
          </a:p>
          <a:p>
            <a:pPr algn="just"/>
            <a:r>
              <a:rPr lang="en-IN" sz="2400" dirty="0" smtClean="0"/>
              <a:t>In case of simple correlation coefficient:</a:t>
            </a:r>
          </a:p>
          <a:p>
            <a:pPr algn="just"/>
            <a:endParaRPr lang="en-US" sz="2400" dirty="0" smtClean="0"/>
          </a:p>
          <a:p>
            <a:pPr algn="just"/>
            <a:endParaRPr lang="en-US" sz="2400" dirty="0" smtClean="0"/>
          </a:p>
          <a:p>
            <a:pPr algn="just"/>
            <a:endParaRPr lang="en-US" sz="2400" dirty="0" smtClean="0"/>
          </a:p>
          <a:p>
            <a:pPr marL="354013" lvl="1" indent="-354013" algn="just">
              <a:buNone/>
            </a:pPr>
            <a:r>
              <a:rPr lang="en-IN" dirty="0" smtClean="0"/>
              <a:t>	with (</a:t>
            </a:r>
            <a:r>
              <a:rPr lang="en-IN" i="1" dirty="0" smtClean="0"/>
              <a:t>n </a:t>
            </a:r>
            <a:r>
              <a:rPr lang="en-IN" dirty="0" smtClean="0"/>
              <a:t>– 2) degrees of freedom </a:t>
            </a:r>
            <a:r>
              <a:rPr lang="en-IN" i="1" dirty="0" err="1" smtClean="0"/>
              <a:t>r</a:t>
            </a:r>
            <a:r>
              <a:rPr lang="en-IN" sz="1100" i="1" dirty="0" err="1" smtClean="0"/>
              <a:t>yx</a:t>
            </a:r>
            <a:r>
              <a:rPr lang="en-IN" i="1" dirty="0" smtClean="0"/>
              <a:t> </a:t>
            </a:r>
            <a:r>
              <a:rPr lang="en-IN" dirty="0" smtClean="0"/>
              <a:t>being coefficient of simple correlation between </a:t>
            </a:r>
            <a:r>
              <a:rPr lang="en-IN" i="1" dirty="0" smtClean="0"/>
              <a:t>x </a:t>
            </a:r>
            <a:r>
              <a:rPr lang="en-IN" dirty="0" smtClean="0"/>
              <a:t>and </a:t>
            </a:r>
            <a:r>
              <a:rPr lang="en-IN" i="1" dirty="0" smtClean="0"/>
              <a:t>y</a:t>
            </a:r>
            <a:r>
              <a:rPr lang="en-IN" dirty="0" smtClean="0"/>
              <a:t>.</a:t>
            </a:r>
          </a:p>
          <a:p>
            <a:pPr algn="just"/>
            <a:endParaRPr lang="en-IN" sz="2400" dirty="0" smtClean="0"/>
          </a:p>
          <a:p>
            <a:endParaRPr lang="en-IN" sz="2400" dirty="0"/>
          </a:p>
        </p:txBody>
      </p:sp>
      <p:pic>
        <p:nvPicPr>
          <p:cNvPr id="4" name="Picture 3"/>
          <p:cNvPicPr>
            <a:picLocks noChangeAspect="1"/>
          </p:cNvPicPr>
          <p:nvPr/>
        </p:nvPicPr>
        <p:blipFill>
          <a:blip r:embed="rId2"/>
          <a:stretch>
            <a:fillRect/>
          </a:stretch>
        </p:blipFill>
        <p:spPr>
          <a:xfrm>
            <a:off x="3505200" y="3352800"/>
            <a:ext cx="2743200" cy="1166404"/>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In case of partial correlation coefficient:</a:t>
            </a:r>
          </a:p>
          <a:p>
            <a:pPr lvl="1"/>
            <a:endParaRPr lang="en-IN" dirty="0" smtClean="0"/>
          </a:p>
          <a:p>
            <a:pPr lvl="1" algn="just">
              <a:buNone/>
            </a:pPr>
            <a:r>
              <a:rPr lang="en-IN" dirty="0" smtClean="0"/>
              <a:t>   </a:t>
            </a:r>
          </a:p>
          <a:p>
            <a:pPr lvl="1" algn="just">
              <a:buNone/>
            </a:pPr>
            <a:r>
              <a:rPr lang="en-IN" dirty="0" smtClean="0"/>
              <a:t>   </a:t>
            </a:r>
          </a:p>
          <a:p>
            <a:pPr lvl="1" algn="just">
              <a:buNone/>
            </a:pPr>
            <a:r>
              <a:rPr lang="en-IN" dirty="0" smtClean="0"/>
              <a:t>   with (n – k) degrees of freedom, n being the number of paired observations and k being the number of variables involved, </a:t>
            </a:r>
            <a:r>
              <a:rPr lang="en-IN" dirty="0" err="1" smtClean="0"/>
              <a:t>r</a:t>
            </a:r>
            <a:r>
              <a:rPr lang="en-IN" baseline="-25000" dirty="0" err="1" smtClean="0"/>
              <a:t>p</a:t>
            </a:r>
            <a:r>
              <a:rPr lang="en-IN" dirty="0" smtClean="0"/>
              <a:t> happens to be the coefficient of partial correlation</a:t>
            </a:r>
          </a:p>
          <a:p>
            <a:endParaRPr lang="en-IN" sz="2400" dirty="0"/>
          </a:p>
        </p:txBody>
      </p:sp>
      <p:pic>
        <p:nvPicPr>
          <p:cNvPr id="4" name="Picture 3"/>
          <p:cNvPicPr>
            <a:picLocks noChangeAspect="1"/>
          </p:cNvPicPr>
          <p:nvPr/>
        </p:nvPicPr>
        <p:blipFill>
          <a:blip r:embed="rId2"/>
          <a:stretch>
            <a:fillRect/>
          </a:stretch>
        </p:blipFill>
        <p:spPr>
          <a:xfrm>
            <a:off x="4114799" y="2133600"/>
            <a:ext cx="2093905" cy="11430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r>
              <a:rPr lang="en-IN" sz="2400" dirty="0" smtClean="0"/>
              <a:t>In case of multiple correlation coefficient:</a:t>
            </a:r>
          </a:p>
          <a:p>
            <a:endParaRPr lang="en-US" sz="2400" dirty="0" smtClean="0"/>
          </a:p>
          <a:p>
            <a:endParaRPr lang="en-US" sz="2400" dirty="0" smtClean="0"/>
          </a:p>
          <a:p>
            <a:endParaRPr lang="en-US" sz="2400" dirty="0" smtClean="0"/>
          </a:p>
          <a:p>
            <a:pPr algn="just">
              <a:buNone/>
            </a:pPr>
            <a:r>
              <a:rPr lang="en-IN" sz="2400" dirty="0" smtClean="0"/>
              <a:t>	where R is any multiple coefficient of correlation, k being the number of variables involved and n being the number of paired observations</a:t>
            </a:r>
          </a:p>
          <a:p>
            <a:pPr algn="just">
              <a:buNone/>
            </a:pPr>
            <a:r>
              <a:rPr lang="en-IN" sz="2400" dirty="0" smtClean="0"/>
              <a:t>v1 = k – 1 = degrees of freedom for variance in numerator.</a:t>
            </a:r>
          </a:p>
          <a:p>
            <a:pPr algn="just">
              <a:buNone/>
            </a:pPr>
            <a:r>
              <a:rPr lang="en-IN" sz="2400" dirty="0" smtClean="0"/>
              <a:t>v2 = n – k = degrees of freedom for variance in denominator.</a:t>
            </a:r>
          </a:p>
          <a:p>
            <a:endParaRPr lang="en-IN" sz="2400" dirty="0"/>
          </a:p>
        </p:txBody>
      </p:sp>
      <p:pic>
        <p:nvPicPr>
          <p:cNvPr id="4" name="Picture 3"/>
          <p:cNvPicPr>
            <a:picLocks noChangeAspect="1"/>
          </p:cNvPicPr>
          <p:nvPr/>
        </p:nvPicPr>
        <p:blipFill>
          <a:blip r:embed="rId2"/>
          <a:stretch>
            <a:fillRect/>
          </a:stretch>
        </p:blipFill>
        <p:spPr>
          <a:xfrm>
            <a:off x="3886200" y="2209800"/>
            <a:ext cx="2615461" cy="1066830"/>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Chi-square as a Non-parametric Test</a:t>
            </a:r>
            <a:endParaRPr lang="en-IN" dirty="0"/>
          </a:p>
        </p:txBody>
      </p:sp>
      <p:sp>
        <p:nvSpPr>
          <p:cNvPr id="3" name="Content Placeholder 2"/>
          <p:cNvSpPr>
            <a:spLocks noGrp="1"/>
          </p:cNvSpPr>
          <p:nvPr>
            <p:ph idx="1"/>
          </p:nvPr>
        </p:nvSpPr>
        <p:spPr/>
        <p:txBody>
          <a:bodyPr/>
          <a:lstStyle/>
          <a:p>
            <a:pPr algn="just"/>
            <a:r>
              <a:rPr lang="en-IN" sz="2400" dirty="0" smtClean="0"/>
              <a:t>Chi-square test require only the degrees of freedom.</a:t>
            </a:r>
          </a:p>
          <a:p>
            <a:pPr marL="354013" lvl="1" indent="-354013" algn="just">
              <a:buFontTx/>
              <a:buChar char="•"/>
            </a:pPr>
            <a:r>
              <a:rPr lang="en-IN" dirty="0" smtClean="0"/>
              <a:t>Used as a test of goodness of fit.</a:t>
            </a:r>
          </a:p>
          <a:p>
            <a:pPr algn="just"/>
            <a:r>
              <a:rPr lang="el-GR" sz="2400" dirty="0" smtClean="0"/>
              <a:t>χ² </a:t>
            </a:r>
            <a:r>
              <a:rPr lang="en-US" sz="2400" dirty="0" smtClean="0"/>
              <a:t> </a:t>
            </a:r>
            <a:r>
              <a:rPr lang="en-IN" sz="2400" dirty="0" smtClean="0"/>
              <a:t>test enables to see how well does the assumed theoretical distribution (such as Binomial distribution, Poisson distribution or Normal distribution) fit to the observed data. </a:t>
            </a:r>
          </a:p>
          <a:p>
            <a:pPr algn="just"/>
            <a:endParaRPr lang="en-IN" sz="2400" dirty="0" smtClean="0"/>
          </a:p>
          <a:p>
            <a:pPr algn="just"/>
            <a:endParaRPr lang="en-IN" sz="24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If the calculated value of </a:t>
            </a:r>
            <a:r>
              <a:rPr lang="el-GR" sz="2400" dirty="0" smtClean="0"/>
              <a:t>χ² </a:t>
            </a:r>
            <a:r>
              <a:rPr lang="en-IN" sz="2400" dirty="0" smtClean="0"/>
              <a:t> is less than the table value at a certain level of significance, the fit is considered to be a good one.</a:t>
            </a:r>
          </a:p>
          <a:p>
            <a:pPr algn="just"/>
            <a:r>
              <a:rPr lang="en-IN" sz="2400" dirty="0" smtClean="0"/>
              <a:t>This means the divergence between the observed and expected frequencies is attributable to fluctuations of sampling.</a:t>
            </a:r>
          </a:p>
          <a:p>
            <a:pPr algn="just"/>
            <a:r>
              <a:rPr lang="en-IN" sz="2400" dirty="0" smtClean="0"/>
              <a:t>But if the calculated value of </a:t>
            </a:r>
            <a:r>
              <a:rPr lang="el-GR" sz="2400" dirty="0" smtClean="0"/>
              <a:t>χ²</a:t>
            </a:r>
            <a:r>
              <a:rPr lang="en-IN" sz="2400" dirty="0" smtClean="0"/>
              <a:t> is greater than its table value, the fit is not considered to be a good one. </a:t>
            </a:r>
          </a:p>
          <a:p>
            <a:pPr marL="354013" lvl="1" indent="-354013" algn="just">
              <a:buFontTx/>
              <a:buChar char="•"/>
            </a:pPr>
            <a:endParaRPr lang="en-IN" dirty="0" smtClean="0"/>
          </a:p>
          <a:p>
            <a:endParaRPr lang="en-IN" sz="24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Error</a:t>
            </a:r>
            <a:endParaRPr lang="en-IN" dirty="0"/>
          </a:p>
        </p:txBody>
      </p:sp>
      <p:sp>
        <p:nvSpPr>
          <p:cNvPr id="3" name="Content Placeholder 2"/>
          <p:cNvSpPr>
            <a:spLocks noGrp="1"/>
          </p:cNvSpPr>
          <p:nvPr>
            <p:ph idx="1"/>
          </p:nvPr>
        </p:nvSpPr>
        <p:spPr/>
        <p:txBody>
          <a:bodyPr/>
          <a:lstStyle/>
          <a:p>
            <a:pPr algn="just"/>
            <a:r>
              <a:rPr lang="en-IN" sz="2400" dirty="0" smtClean="0"/>
              <a:t>The standard deviation of sampling distribution of a statistic is known as its standard error (S.E) and is considered the key to sampling theory.</a:t>
            </a:r>
          </a:p>
          <a:p>
            <a:pPr algn="just"/>
            <a:r>
              <a:rPr lang="en-IN" sz="2400" dirty="0" smtClean="0"/>
              <a:t>The utility of the concept of standard error in statistical induction arises on account of the following reasons: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buNone/>
            </a:pPr>
            <a:r>
              <a:rPr lang="en-IN" sz="2400" dirty="0" smtClean="0"/>
              <a:t>1. The standard error helps in testing whether the difference between observed and expected frequencies could arise due to chance.</a:t>
            </a:r>
          </a:p>
          <a:p>
            <a:pPr lvl="1" algn="just"/>
            <a:r>
              <a:rPr lang="en-IN" sz="2000" dirty="0" smtClean="0"/>
              <a:t>If a difference is less than 3 times the S.E., the difference is supposed to exist as a matter of chance </a:t>
            </a:r>
          </a:p>
          <a:p>
            <a:pPr lvl="1" algn="just"/>
            <a:r>
              <a:rPr lang="en-IN" sz="2000" dirty="0" smtClean="0"/>
              <a:t>If the difference is equal to or more than 3 times the S.E., chance fails to account for it, and we conclude the difference as significant difference.</a:t>
            </a:r>
          </a:p>
          <a:p>
            <a:pPr lvl="1" algn="just"/>
            <a:r>
              <a:rPr lang="en-IN" sz="2000" dirty="0" smtClean="0"/>
              <a:t>Based on the fact that at     ± 3 (S.E.) the normal curve covers an area of 99.73 per cent.</a:t>
            </a:r>
          </a:p>
          <a:p>
            <a:endParaRPr lang="en-IN" dirty="0"/>
          </a:p>
        </p:txBody>
      </p:sp>
      <p:graphicFrame>
        <p:nvGraphicFramePr>
          <p:cNvPr id="1027" name="Object 3"/>
          <p:cNvGraphicFramePr>
            <a:graphicFrameLocks noChangeAspect="1"/>
          </p:cNvGraphicFramePr>
          <p:nvPr/>
        </p:nvGraphicFramePr>
        <p:xfrm>
          <a:off x="5943600" y="5105400"/>
          <a:ext cx="249238" cy="300037"/>
        </p:xfrm>
        <a:graphic>
          <a:graphicData uri="http://schemas.openxmlformats.org/presentationml/2006/ole">
            <p:oleObj spid="_x0000_s1027" name="Equation" r:id="rId3" imgW="177480" imgH="190440" progId="Equation.3">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Causal analysis</a:t>
            </a:r>
            <a:endParaRPr lang="en-US" dirty="0"/>
          </a:p>
        </p:txBody>
      </p:sp>
      <p:sp>
        <p:nvSpPr>
          <p:cNvPr id="3" name="Content Placeholder 2"/>
          <p:cNvSpPr>
            <a:spLocks noGrp="1"/>
          </p:cNvSpPr>
          <p:nvPr>
            <p:ph idx="1"/>
          </p:nvPr>
        </p:nvSpPr>
        <p:spPr/>
        <p:txBody>
          <a:bodyPr/>
          <a:lstStyle/>
          <a:p>
            <a:pPr algn="just"/>
            <a:r>
              <a:rPr lang="en-IN" sz="2000" dirty="0" smtClean="0"/>
              <a:t>Concerned with the study of how one or more variables affect changes in another variable. </a:t>
            </a:r>
          </a:p>
          <a:p>
            <a:pPr algn="just"/>
            <a:r>
              <a:rPr lang="en-IN" sz="2000" dirty="0" smtClean="0"/>
              <a:t>A study of functional relationships existing between two or more variables. </a:t>
            </a:r>
          </a:p>
          <a:p>
            <a:pPr algn="just"/>
            <a:r>
              <a:rPr lang="en-IN" sz="2000" dirty="0" smtClean="0"/>
              <a:t>This analysis can be termed as regression analysis.</a:t>
            </a:r>
          </a:p>
          <a:p>
            <a:pPr algn="just"/>
            <a:r>
              <a:rPr lang="en-IN" sz="2000" dirty="0" smtClean="0"/>
              <a:t>More important in experimental researches</a:t>
            </a:r>
            <a:r>
              <a:rPr lang="en-IN" sz="2400" dirty="0" smtClean="0"/>
              <a:t>.</a:t>
            </a:r>
          </a:p>
          <a:p>
            <a:endParaRPr lang="en-US" sz="24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lvl="1" algn="just"/>
            <a:r>
              <a:rPr lang="en-IN" sz="2000" dirty="0" smtClean="0"/>
              <a:t>If the estimated parameter differs from the calculated statistic by more than 1.96 times the S.E., the difference is taken as significant at 5 per cent level of significance (95 per cent confidence).</a:t>
            </a:r>
          </a:p>
          <a:p>
            <a:pPr lvl="1" algn="just"/>
            <a:r>
              <a:rPr lang="en-IN" sz="2000" dirty="0" smtClean="0"/>
              <a:t>Hence with 95 per cent confidence the said difference is not due to fluctuations of sampling</a:t>
            </a:r>
          </a:p>
          <a:p>
            <a:pPr lvl="1" algn="just"/>
            <a:r>
              <a:rPr lang="en-IN" sz="2000" dirty="0" smtClean="0"/>
              <a:t>If the difference is less than 1.96 times the S.E., then it is considered not significant at 5 per cent level and we can say with 95 per cent confidence that it is because of the fluctuations of sampling.</a:t>
            </a:r>
            <a:endParaRPr lang="en-IN" sz="40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Error</a:t>
            </a:r>
            <a:endParaRPr lang="en-IN" dirty="0"/>
          </a:p>
        </p:txBody>
      </p:sp>
      <p:sp>
        <p:nvSpPr>
          <p:cNvPr id="3" name="Content Placeholder 2"/>
          <p:cNvSpPr>
            <a:spLocks noGrp="1"/>
          </p:cNvSpPr>
          <p:nvPr>
            <p:ph idx="1"/>
          </p:nvPr>
        </p:nvSpPr>
        <p:spPr/>
        <p:txBody>
          <a:bodyPr/>
          <a:lstStyle/>
          <a:p>
            <a:pPr algn="just"/>
            <a:r>
              <a:rPr lang="en-IN" sz="2400" dirty="0" smtClean="0"/>
              <a:t>The product of the critical value at a certain level of significance and the S.E. is often described as ‘Sampling Error’ at that particular level of significance.</a:t>
            </a:r>
            <a:endParaRPr lang="en-IN" sz="2400" dirty="0"/>
          </a:p>
        </p:txBody>
      </p:sp>
      <p:pic>
        <p:nvPicPr>
          <p:cNvPr id="4" name="Picture 2"/>
          <p:cNvPicPr>
            <a:picLocks noChangeAspect="1" noChangeArrowheads="1"/>
          </p:cNvPicPr>
          <p:nvPr/>
        </p:nvPicPr>
        <p:blipFill>
          <a:blip r:embed="rId2"/>
          <a:srcRect/>
          <a:stretch>
            <a:fillRect/>
          </a:stretch>
        </p:blipFill>
        <p:spPr bwMode="auto">
          <a:xfrm>
            <a:off x="838200" y="3581399"/>
            <a:ext cx="8048651" cy="27531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marL="457200" indent="-457200" algn="just">
              <a:buFont typeface="+mj-lt"/>
              <a:buAutoNum type="arabicPeriod" startAt="2"/>
            </a:pPr>
            <a:r>
              <a:rPr lang="en-IN" sz="2400" dirty="0" smtClean="0"/>
              <a:t>The standard error gives an idea about the reliability and precision of a sample.</a:t>
            </a:r>
          </a:p>
          <a:p>
            <a:pPr lvl="1" algn="just"/>
            <a:r>
              <a:rPr lang="en-IN" dirty="0" smtClean="0"/>
              <a:t>Smaller the S.E., the greater the uniformity of sampling distribution and hence, greater is the reliability of sample.</a:t>
            </a:r>
          </a:p>
          <a:p>
            <a:pPr lvl="1" algn="just"/>
            <a:r>
              <a:rPr lang="en-IN" dirty="0" smtClean="0"/>
              <a:t>The size of S.E. varies inversely with the size of the sample.</a:t>
            </a:r>
          </a:p>
          <a:p>
            <a:endParaRPr lang="en-IN" sz="24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a:xfrm>
            <a:off x="2057400" y="1371600"/>
            <a:ext cx="6781800" cy="4525963"/>
          </a:xfrm>
        </p:spPr>
        <p:txBody>
          <a:bodyPr/>
          <a:lstStyle/>
          <a:p>
            <a:pPr algn="just"/>
            <a:r>
              <a:rPr lang="en-IN" sz="2400" dirty="0" smtClean="0"/>
              <a:t>The standard error enables us to specify the limits within which the parameters of the population are expected to lie with a specified degree of confidence. (confidence interval).</a:t>
            </a:r>
          </a:p>
          <a:p>
            <a:pPr algn="just"/>
            <a:r>
              <a:rPr lang="en-IN" sz="2400" dirty="0" smtClean="0"/>
              <a:t>Such an interval is usually known as confidence interval.</a:t>
            </a:r>
          </a:p>
          <a:p>
            <a:pPr algn="just"/>
            <a:r>
              <a:rPr lang="en-IN" sz="2400" dirty="0" smtClean="0"/>
              <a:t>The following table gives the percentage of samples having their mean values within a range of population mean.</a:t>
            </a:r>
          </a:p>
          <a:p>
            <a:pPr algn="just"/>
            <a:endParaRPr lang="en-IN" sz="2400" dirty="0"/>
          </a:p>
        </p:txBody>
      </p:sp>
      <p:pic>
        <p:nvPicPr>
          <p:cNvPr id="4" name="Picture 2"/>
          <p:cNvPicPr>
            <a:picLocks noChangeAspect="1" noChangeArrowheads="1"/>
          </p:cNvPicPr>
          <p:nvPr/>
        </p:nvPicPr>
        <p:blipFill>
          <a:blip r:embed="rId2"/>
          <a:srcRect/>
          <a:stretch>
            <a:fillRect/>
          </a:stretch>
        </p:blipFill>
        <p:spPr bwMode="auto">
          <a:xfrm>
            <a:off x="2438400" y="4832951"/>
            <a:ext cx="6096000" cy="20250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Computing the Standard Errors</a:t>
            </a:r>
            <a:endParaRPr lang="en-IN" b="1" dirty="0"/>
          </a:p>
        </p:txBody>
      </p:sp>
      <p:pic>
        <p:nvPicPr>
          <p:cNvPr id="6146" name="Picture 2"/>
          <p:cNvPicPr>
            <a:picLocks noGrp="1" noChangeAspect="1" noChangeArrowheads="1"/>
          </p:cNvPicPr>
          <p:nvPr>
            <p:ph idx="1"/>
          </p:nvPr>
        </p:nvPicPr>
        <p:blipFill>
          <a:blip r:embed="rId2"/>
          <a:srcRect/>
          <a:stretch>
            <a:fillRect/>
          </a:stretch>
        </p:blipFill>
        <p:spPr bwMode="auto">
          <a:xfrm>
            <a:off x="2286000" y="4267200"/>
            <a:ext cx="5762625" cy="723900"/>
          </a:xfrm>
          <a:prstGeom prst="rect">
            <a:avLst/>
          </a:prstGeom>
          <a:noFill/>
          <a:ln w="9525">
            <a:noFill/>
            <a:miter lim="800000"/>
            <a:headEnd/>
            <a:tailEnd/>
          </a:ln>
          <a:effectLst/>
        </p:spPr>
      </p:pic>
      <p:pic>
        <p:nvPicPr>
          <p:cNvPr id="6148" name="Picture 4"/>
          <p:cNvPicPr>
            <a:picLocks noChangeAspect="1" noChangeArrowheads="1"/>
          </p:cNvPicPr>
          <p:nvPr/>
        </p:nvPicPr>
        <p:blipFill>
          <a:blip r:embed="rId3"/>
          <a:srcRect/>
          <a:stretch>
            <a:fillRect/>
          </a:stretch>
        </p:blipFill>
        <p:spPr bwMode="auto">
          <a:xfrm>
            <a:off x="2438400" y="1905000"/>
            <a:ext cx="5400675" cy="1733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a:xfrm>
            <a:off x="2268538" y="1447800"/>
            <a:ext cx="6418262" cy="4525963"/>
          </a:xfrm>
        </p:spPr>
        <p:txBody>
          <a:bodyPr/>
          <a:lstStyle/>
          <a:p>
            <a:pPr lvl="1" algn="just">
              <a:buNone/>
            </a:pPr>
            <a:endParaRPr lang="en-IN" dirty="0"/>
          </a:p>
        </p:txBody>
      </p:sp>
      <p:pic>
        <p:nvPicPr>
          <p:cNvPr id="2051" name="Picture 3"/>
          <p:cNvPicPr>
            <a:picLocks noChangeAspect="1" noChangeArrowheads="1"/>
          </p:cNvPicPr>
          <p:nvPr/>
        </p:nvPicPr>
        <p:blipFill>
          <a:blip r:embed="rId2"/>
          <a:srcRect/>
          <a:stretch>
            <a:fillRect/>
          </a:stretch>
        </p:blipFill>
        <p:spPr bwMode="auto">
          <a:xfrm>
            <a:off x="942975" y="1771650"/>
            <a:ext cx="8048625" cy="4552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3075" name="Picture 3"/>
          <p:cNvPicPr>
            <a:picLocks noChangeAspect="1" noChangeArrowheads="1"/>
          </p:cNvPicPr>
          <p:nvPr/>
        </p:nvPicPr>
        <p:blipFill>
          <a:blip r:embed="rId2"/>
          <a:srcRect/>
          <a:stretch>
            <a:fillRect/>
          </a:stretch>
        </p:blipFill>
        <p:spPr bwMode="auto">
          <a:xfrm>
            <a:off x="2057400" y="1419225"/>
            <a:ext cx="6867525" cy="2314575"/>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a:srcRect/>
          <a:stretch>
            <a:fillRect/>
          </a:stretch>
        </p:blipFill>
        <p:spPr bwMode="auto">
          <a:xfrm>
            <a:off x="2066925" y="3733800"/>
            <a:ext cx="6848475" cy="3057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endParaRPr lang="en-IN" sz="2400" dirty="0"/>
          </a:p>
        </p:txBody>
      </p:sp>
      <p:pic>
        <p:nvPicPr>
          <p:cNvPr id="4098" name="Picture 2"/>
          <p:cNvPicPr>
            <a:picLocks noChangeAspect="1" noChangeArrowheads="1"/>
          </p:cNvPicPr>
          <p:nvPr/>
        </p:nvPicPr>
        <p:blipFill>
          <a:blip r:embed="rId2"/>
          <a:srcRect/>
          <a:stretch>
            <a:fillRect/>
          </a:stretch>
        </p:blipFill>
        <p:spPr bwMode="auto">
          <a:xfrm>
            <a:off x="1752600" y="1304925"/>
            <a:ext cx="7267575" cy="5400675"/>
          </a:xfrm>
          <a:prstGeom prst="rect">
            <a:avLst/>
          </a:prstGeom>
          <a:noFill/>
          <a:ln w="9525">
            <a:noFill/>
            <a:miter lim="800000"/>
            <a:headEnd/>
            <a:tailEnd/>
          </a:ln>
          <a:effec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sz="quarter" idx="1"/>
          </p:nvPr>
        </p:nvSpPr>
        <p:spPr>
          <a:xfrm>
            <a:off x="2286000" y="1371600"/>
            <a:ext cx="6121506" cy="5029200"/>
          </a:xfrm>
        </p:spPr>
        <p:txBody>
          <a:bodyPr/>
          <a:lstStyle/>
          <a:p>
            <a:pPr lvl="1" algn="just"/>
            <a:endParaRPr lang="en-IN" sz="1800" dirty="0"/>
          </a:p>
        </p:txBody>
      </p:sp>
      <p:sp>
        <p:nvSpPr>
          <p:cNvPr id="4" name="Slide Number Placeholder 3"/>
          <p:cNvSpPr>
            <a:spLocks noGrp="1"/>
          </p:cNvSpPr>
          <p:nvPr>
            <p:ph type="sldNum" sz="quarter" idx="4294967295"/>
          </p:nvPr>
        </p:nvSpPr>
        <p:spPr>
          <a:xfrm>
            <a:off x="8129016" y="5734050"/>
            <a:ext cx="609600" cy="521208"/>
          </a:xfrm>
          <a:prstGeom prst="rect">
            <a:avLst/>
          </a:prstGeom>
        </p:spPr>
        <p:txBody>
          <a:bodyPr/>
          <a:lstStyle/>
          <a:p>
            <a:fld id="{B6F15528-21DE-4FAA-801E-634DDDAF4B2B}" type="slidenum">
              <a:rPr lang="en-US" smtClean="0"/>
              <a:pPr/>
              <a:t>88</a:t>
            </a:fld>
            <a:endParaRPr lang="en-US"/>
          </a:p>
        </p:txBody>
      </p:sp>
      <p:pic>
        <p:nvPicPr>
          <p:cNvPr id="5122" name="Picture 2"/>
          <p:cNvPicPr>
            <a:picLocks noChangeAspect="1" noChangeArrowheads="1"/>
          </p:cNvPicPr>
          <p:nvPr/>
        </p:nvPicPr>
        <p:blipFill>
          <a:blip r:embed="rId2"/>
          <a:srcRect/>
          <a:stretch>
            <a:fillRect/>
          </a:stretch>
        </p:blipFill>
        <p:spPr bwMode="auto">
          <a:xfrm>
            <a:off x="1733550" y="1295400"/>
            <a:ext cx="7410450" cy="4305300"/>
          </a:xfrm>
          <a:prstGeom prst="rect">
            <a:avLst/>
          </a:prstGeom>
          <a:noFill/>
          <a:ln w="9525">
            <a:noFill/>
            <a:miter lim="800000"/>
            <a:headEnd/>
            <a:tailEnd/>
          </a:ln>
          <a:effectLst/>
        </p:spPr>
      </p:pic>
    </p:spTree>
    <p:extLst>
      <p:ext uri="{BB962C8B-B14F-4D97-AF65-F5344CB8AC3E}">
        <p14:creationId xmlns="" xmlns:p14="http://schemas.microsoft.com/office/powerpoint/2010/main" val="183064896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endParaRPr lang="en-IN"/>
          </a:p>
        </p:txBody>
      </p:sp>
      <p:pic>
        <p:nvPicPr>
          <p:cNvPr id="98307" name="Picture 3"/>
          <p:cNvPicPr>
            <a:picLocks noChangeAspect="1" noChangeArrowheads="1"/>
          </p:cNvPicPr>
          <p:nvPr/>
        </p:nvPicPr>
        <p:blipFill>
          <a:blip r:embed="rId2"/>
          <a:srcRect/>
          <a:stretch>
            <a:fillRect/>
          </a:stretch>
        </p:blipFill>
        <p:spPr bwMode="auto">
          <a:xfrm>
            <a:off x="2209800" y="1371600"/>
            <a:ext cx="4533900" cy="981075"/>
          </a:xfrm>
          <a:prstGeom prst="rect">
            <a:avLst/>
          </a:prstGeom>
          <a:noFill/>
          <a:ln w="9525">
            <a:noFill/>
            <a:miter lim="800000"/>
            <a:headEnd/>
            <a:tailEnd/>
          </a:ln>
          <a:effectLst/>
        </p:spPr>
      </p:pic>
      <p:pic>
        <p:nvPicPr>
          <p:cNvPr id="98308" name="Picture 4"/>
          <p:cNvPicPr>
            <a:picLocks noChangeAspect="1" noChangeArrowheads="1"/>
          </p:cNvPicPr>
          <p:nvPr/>
        </p:nvPicPr>
        <p:blipFill>
          <a:blip r:embed="rId3"/>
          <a:srcRect/>
          <a:stretch>
            <a:fillRect/>
          </a:stretch>
        </p:blipFill>
        <p:spPr bwMode="auto">
          <a:xfrm>
            <a:off x="2286000" y="2209800"/>
            <a:ext cx="6172200" cy="1946402"/>
          </a:xfrm>
          <a:prstGeom prst="rect">
            <a:avLst/>
          </a:prstGeom>
          <a:noFill/>
          <a:ln w="9525">
            <a:noFill/>
            <a:miter lim="800000"/>
            <a:headEnd/>
            <a:tailEnd/>
          </a:ln>
          <a:effectLst/>
        </p:spPr>
      </p:pic>
      <p:pic>
        <p:nvPicPr>
          <p:cNvPr id="98309" name="Picture 5"/>
          <p:cNvPicPr>
            <a:picLocks noChangeAspect="1" noChangeArrowheads="1"/>
          </p:cNvPicPr>
          <p:nvPr/>
        </p:nvPicPr>
        <p:blipFill>
          <a:blip r:embed="rId4"/>
          <a:srcRect/>
          <a:stretch>
            <a:fillRect/>
          </a:stretch>
        </p:blipFill>
        <p:spPr bwMode="auto">
          <a:xfrm>
            <a:off x="2057400" y="4114800"/>
            <a:ext cx="6838950" cy="152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Multivariate Analysis</a:t>
            </a:r>
            <a:endParaRPr lang="en-IN" dirty="0"/>
          </a:p>
        </p:txBody>
      </p:sp>
      <p:sp>
        <p:nvSpPr>
          <p:cNvPr id="3" name="Content Placeholder 2"/>
          <p:cNvSpPr>
            <a:spLocks noGrp="1"/>
          </p:cNvSpPr>
          <p:nvPr>
            <p:ph idx="1"/>
          </p:nvPr>
        </p:nvSpPr>
        <p:spPr/>
        <p:txBody>
          <a:bodyPr/>
          <a:lstStyle/>
          <a:p>
            <a:pPr algn="just"/>
            <a:r>
              <a:rPr lang="en-IN" sz="2000" dirty="0" smtClean="0"/>
              <a:t>Multiple regression analysis: </a:t>
            </a:r>
          </a:p>
          <a:p>
            <a:pPr lvl="1" algn="just"/>
            <a:r>
              <a:rPr lang="en-IN" sz="1800" dirty="0" smtClean="0"/>
              <a:t>Adopted when the researcher has one dependent variable which is presumed to be a function of two or more independent variables. </a:t>
            </a:r>
          </a:p>
          <a:p>
            <a:pPr lvl="1" algn="just"/>
            <a:r>
              <a:rPr lang="en-IN" sz="1800" dirty="0" smtClean="0"/>
              <a:t>The objective of this analysis is to make a prediction about the dependent variable based on its covariance with all the concerned independent variables.</a:t>
            </a:r>
            <a:endParaRPr lang="en-IN" sz="44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99330" name="Picture 2"/>
          <p:cNvPicPr>
            <a:picLocks noChangeAspect="1" noChangeArrowheads="1"/>
          </p:cNvPicPr>
          <p:nvPr/>
        </p:nvPicPr>
        <p:blipFill>
          <a:blip r:embed="rId2"/>
          <a:srcRect/>
          <a:stretch>
            <a:fillRect/>
          </a:stretch>
        </p:blipFill>
        <p:spPr bwMode="auto">
          <a:xfrm>
            <a:off x="1143000" y="1600200"/>
            <a:ext cx="8001000" cy="1600200"/>
          </a:xfrm>
          <a:prstGeom prst="rect">
            <a:avLst/>
          </a:prstGeom>
          <a:noFill/>
          <a:ln w="9525">
            <a:noFill/>
            <a:miter lim="800000"/>
            <a:headEnd/>
            <a:tailEnd/>
          </a:ln>
          <a:effectLst/>
        </p:spPr>
      </p:pic>
      <p:pic>
        <p:nvPicPr>
          <p:cNvPr id="99331" name="Picture 3"/>
          <p:cNvPicPr>
            <a:picLocks noChangeAspect="1" noChangeArrowheads="1"/>
          </p:cNvPicPr>
          <p:nvPr/>
        </p:nvPicPr>
        <p:blipFill>
          <a:blip r:embed="rId3"/>
          <a:srcRect/>
          <a:stretch>
            <a:fillRect/>
          </a:stretch>
        </p:blipFill>
        <p:spPr bwMode="auto">
          <a:xfrm>
            <a:off x="1077685" y="3200400"/>
            <a:ext cx="7990115" cy="160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101378" name="Picture 2"/>
          <p:cNvPicPr>
            <a:picLocks noChangeAspect="1" noChangeArrowheads="1"/>
          </p:cNvPicPr>
          <p:nvPr/>
        </p:nvPicPr>
        <p:blipFill>
          <a:blip r:embed="rId2"/>
          <a:srcRect/>
          <a:stretch>
            <a:fillRect/>
          </a:stretch>
        </p:blipFill>
        <p:spPr bwMode="auto">
          <a:xfrm>
            <a:off x="1981200" y="685800"/>
            <a:ext cx="7048500" cy="2133600"/>
          </a:xfrm>
          <a:prstGeom prst="rect">
            <a:avLst/>
          </a:prstGeom>
          <a:noFill/>
          <a:ln w="9525">
            <a:noFill/>
            <a:miter lim="800000"/>
            <a:headEnd/>
            <a:tailEnd/>
          </a:ln>
          <a:effectLst/>
        </p:spPr>
      </p:pic>
      <p:pic>
        <p:nvPicPr>
          <p:cNvPr id="101379" name="Picture 3"/>
          <p:cNvPicPr>
            <a:picLocks noChangeAspect="1" noChangeArrowheads="1"/>
          </p:cNvPicPr>
          <p:nvPr/>
        </p:nvPicPr>
        <p:blipFill>
          <a:blip r:embed="rId3"/>
          <a:srcRect/>
          <a:stretch>
            <a:fillRect/>
          </a:stretch>
        </p:blipFill>
        <p:spPr bwMode="auto">
          <a:xfrm>
            <a:off x="2009775" y="2752725"/>
            <a:ext cx="7019925" cy="3800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Discriminant</a:t>
            </a:r>
            <a:r>
              <a:rPr lang="en-US" dirty="0" smtClean="0"/>
              <a:t> analysis</a:t>
            </a:r>
            <a:endParaRPr lang="en-IN" dirty="0"/>
          </a:p>
        </p:txBody>
      </p:sp>
      <p:sp>
        <p:nvSpPr>
          <p:cNvPr id="3" name="Content Placeholder 2"/>
          <p:cNvSpPr>
            <a:spLocks noGrp="1"/>
          </p:cNvSpPr>
          <p:nvPr>
            <p:ph idx="1"/>
          </p:nvPr>
        </p:nvSpPr>
        <p:spPr/>
        <p:txBody>
          <a:bodyPr/>
          <a:lstStyle/>
          <a:p>
            <a:pPr algn="just"/>
            <a:r>
              <a:rPr lang="en-US" sz="2400" dirty="0" smtClean="0"/>
              <a:t>Technique to discriminate between two or more mutually exclusive and exhaustive groups on the basis of some explanatory variables.</a:t>
            </a:r>
          </a:p>
          <a:p>
            <a:pPr algn="just"/>
            <a:r>
              <a:rPr lang="en-US" sz="2400" dirty="0" smtClean="0"/>
              <a:t>These groups are known a-priori.</a:t>
            </a:r>
          </a:p>
          <a:p>
            <a:pPr algn="just"/>
            <a:r>
              <a:rPr lang="en-US" sz="2400" dirty="0" smtClean="0"/>
              <a:t>When the criterion variable has two categories, the technique is known as two-group </a:t>
            </a:r>
            <a:r>
              <a:rPr lang="en-US" sz="2400" dirty="0" err="1" smtClean="0"/>
              <a:t>discriminant</a:t>
            </a:r>
            <a:r>
              <a:rPr lang="en-US" sz="2400" dirty="0" smtClean="0"/>
              <a:t> analysis.</a:t>
            </a:r>
          </a:p>
          <a:p>
            <a:pPr algn="just"/>
            <a:r>
              <a:rPr lang="en-US" sz="2400" dirty="0" smtClean="0"/>
              <a:t>When three or more categories are involved, the technique is referred as multiple </a:t>
            </a:r>
            <a:r>
              <a:rPr lang="en-US" sz="2400" dirty="0" err="1" smtClean="0"/>
              <a:t>discriminant</a:t>
            </a:r>
            <a:r>
              <a:rPr lang="en-US" sz="2400" dirty="0" smtClean="0"/>
              <a:t> analysis.</a:t>
            </a:r>
            <a:endParaRPr lang="en-IN" sz="24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400" dirty="0" smtClean="0"/>
              <a:t>Helps researchers to understand how consumers differ with respect to demographic and psychographic characteristics.</a:t>
            </a:r>
          </a:p>
          <a:p>
            <a:pPr algn="just"/>
            <a:r>
              <a:rPr lang="en-US" sz="2400" dirty="0" smtClean="0"/>
              <a:t>Used to predict group membership.</a:t>
            </a:r>
          </a:p>
          <a:p>
            <a:pPr algn="just"/>
            <a:r>
              <a:rPr lang="en-US" sz="2400" dirty="0" smtClean="0"/>
              <a:t>Banks use </a:t>
            </a:r>
            <a:r>
              <a:rPr lang="en-US" sz="2400" dirty="0" err="1" smtClean="0"/>
              <a:t>discriminant</a:t>
            </a:r>
            <a:r>
              <a:rPr lang="en-US" sz="2400" dirty="0" smtClean="0"/>
              <a:t> analysis to discriminate between the customers who default and who repay the loan in time, based on their age, income, assets, number of dependents and previous outstanding loan, etc.</a:t>
            </a:r>
            <a:endParaRPr lang="en-IN" sz="2400"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Analysis</a:t>
            </a:r>
            <a:endParaRPr lang="en-IN" dirty="0"/>
          </a:p>
        </p:txBody>
      </p:sp>
      <p:sp>
        <p:nvSpPr>
          <p:cNvPr id="3" name="Content Placeholder 2"/>
          <p:cNvSpPr>
            <a:spLocks noGrp="1"/>
          </p:cNvSpPr>
          <p:nvPr>
            <p:ph idx="1"/>
          </p:nvPr>
        </p:nvSpPr>
        <p:spPr/>
        <p:txBody>
          <a:bodyPr/>
          <a:lstStyle/>
          <a:p>
            <a:pPr algn="just"/>
            <a:r>
              <a:rPr lang="en-US" sz="2400" dirty="0" smtClean="0"/>
              <a:t>Most often used multivariate technique of research studies pertaining to social and </a:t>
            </a:r>
            <a:r>
              <a:rPr lang="en-US" sz="2400" dirty="0" err="1" smtClean="0"/>
              <a:t>behavioural</a:t>
            </a:r>
            <a:r>
              <a:rPr lang="en-US" sz="2400" dirty="0" smtClean="0"/>
              <a:t> sciences.</a:t>
            </a:r>
          </a:p>
          <a:p>
            <a:pPr algn="just"/>
            <a:r>
              <a:rPr lang="en-US" sz="2400" dirty="0" smtClean="0"/>
              <a:t>Applicable when there is a systematic interdependence among a set of observed variables.</a:t>
            </a:r>
          </a:p>
          <a:p>
            <a:pPr algn="just"/>
            <a:r>
              <a:rPr lang="en-US" sz="2400" dirty="0" smtClean="0"/>
              <a:t>If researcher is interested in finding out something more fundamental which creates this commonality.</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a:xfrm>
            <a:off x="2268538" y="1524000"/>
            <a:ext cx="6418262" cy="4525963"/>
          </a:xfrm>
        </p:spPr>
        <p:txBody>
          <a:bodyPr/>
          <a:lstStyle/>
          <a:p>
            <a:pPr algn="just"/>
            <a:r>
              <a:rPr lang="en-US" sz="2400" dirty="0" smtClean="0"/>
              <a:t>Ex: income, education, occupation and dwelling area.</a:t>
            </a:r>
          </a:p>
          <a:p>
            <a:pPr algn="just"/>
            <a:r>
              <a:rPr lang="en-US" sz="2400" dirty="0" smtClean="0"/>
              <a:t>Infer some factor that which </a:t>
            </a:r>
            <a:r>
              <a:rPr lang="en-US" sz="2400" dirty="0" smtClean="0"/>
              <a:t>summarizes </a:t>
            </a:r>
            <a:r>
              <a:rPr lang="en-US" sz="2400" dirty="0" smtClean="0"/>
              <a:t>the commonality of all the four variables</a:t>
            </a:r>
            <a:r>
              <a:rPr lang="en-US" sz="2400" dirty="0" smtClean="0"/>
              <a:t>.</a:t>
            </a:r>
          </a:p>
          <a:p>
            <a:pPr algn="just"/>
            <a:r>
              <a:rPr lang="en-US" sz="2400" dirty="0" smtClean="0"/>
              <a:t>Technique used for this purpose is factor analysis.</a:t>
            </a:r>
          </a:p>
          <a:p>
            <a:pPr algn="just"/>
            <a:r>
              <a:rPr lang="en-US" sz="2400" dirty="0" smtClean="0"/>
              <a:t>Factor analysis resolves a large set of measured variables into few categories known as factors.</a:t>
            </a:r>
          </a:p>
          <a:p>
            <a:pPr algn="just"/>
            <a:r>
              <a:rPr lang="en-US" sz="2400" dirty="0" smtClean="0"/>
              <a:t>Allows researcher to group variables into factors.</a:t>
            </a:r>
          </a:p>
          <a:p>
            <a:pPr algn="just"/>
            <a:r>
              <a:rPr lang="en-US" sz="2400" dirty="0" smtClean="0"/>
              <a:t>The derived factors may be treated as new variables.</a:t>
            </a:r>
            <a:endParaRPr lang="en-IN" sz="2400" dirty="0" smtClean="0"/>
          </a:p>
          <a:p>
            <a:endParaRPr lang="en-IN" sz="2400"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Analysis</a:t>
            </a:r>
            <a:endParaRPr lang="en-IN" dirty="0"/>
          </a:p>
        </p:txBody>
      </p:sp>
      <p:sp>
        <p:nvSpPr>
          <p:cNvPr id="3" name="Content Placeholder 2"/>
          <p:cNvSpPr>
            <a:spLocks noGrp="1"/>
          </p:cNvSpPr>
          <p:nvPr>
            <p:ph idx="1"/>
          </p:nvPr>
        </p:nvSpPr>
        <p:spPr/>
        <p:txBody>
          <a:bodyPr/>
          <a:lstStyle/>
          <a:p>
            <a:pPr algn="just"/>
            <a:r>
              <a:rPr lang="en-US" sz="2400" dirty="0" smtClean="0">
                <a:latin typeface="Arial" pitchFamily="34" charset="0"/>
                <a:cs typeface="Arial" pitchFamily="34" charset="0"/>
              </a:rPr>
              <a:t>Introduced by the biologist Sewall Wright for decomposing the total correlation between any two variables in a causal system.</a:t>
            </a:r>
          </a:p>
          <a:p>
            <a:pPr algn="just"/>
            <a:r>
              <a:rPr lang="en-US" sz="2400" dirty="0" smtClean="0">
                <a:latin typeface="Arial" pitchFamily="34" charset="0"/>
                <a:cs typeface="Arial" pitchFamily="34" charset="0"/>
              </a:rPr>
              <a:t>Based on a series of multiple regression analyses with the added assumption of causal relationship between independent and dependent variables.</a:t>
            </a:r>
          </a:p>
          <a:p>
            <a:pPr algn="just"/>
            <a:r>
              <a:rPr lang="en-IN" sz="2400" dirty="0" smtClean="0">
                <a:latin typeface="Arial" pitchFamily="34" charset="0"/>
                <a:cs typeface="Arial" pitchFamily="34" charset="0"/>
              </a:rPr>
              <a:t>Path analysis makes use of standardized partial regression coefficients (known as beta weights) as effect coefficients.</a:t>
            </a:r>
          </a:p>
          <a:p>
            <a:pPr algn="just"/>
            <a:endParaRPr lang="en-IN"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4" name="Picture 2"/>
          <p:cNvPicPr>
            <a:picLocks noChangeAspect="1" noChangeArrowheads="1"/>
          </p:cNvPicPr>
          <p:nvPr/>
        </p:nvPicPr>
        <p:blipFill>
          <a:blip r:embed="rId2"/>
          <a:srcRect/>
          <a:stretch>
            <a:fillRect/>
          </a:stretch>
        </p:blipFill>
        <p:spPr bwMode="auto">
          <a:xfrm>
            <a:off x="2209800" y="1676400"/>
            <a:ext cx="6276975"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4">
      <a:dk1>
        <a:srgbClr val="CC6600"/>
      </a:dk1>
      <a:lt1>
        <a:srgbClr val="FFFFFF"/>
      </a:lt1>
      <a:dk2>
        <a:srgbClr val="CC3300"/>
      </a:dk2>
      <a:lt2>
        <a:srgbClr val="969696"/>
      </a:lt2>
      <a:accent1>
        <a:srgbClr val="FBDF53"/>
      </a:accent1>
      <a:accent2>
        <a:srgbClr val="FF9966"/>
      </a:accent2>
      <a:accent3>
        <a:srgbClr val="FFFFFF"/>
      </a:accent3>
      <a:accent4>
        <a:srgbClr val="AE5600"/>
      </a:accent4>
      <a:accent5>
        <a:srgbClr val="FDECB3"/>
      </a:accent5>
      <a:accent6>
        <a:srgbClr val="E78A5C"/>
      </a:accent6>
      <a:hlink>
        <a:srgbClr val="CC3300"/>
      </a:hlink>
      <a:folHlink>
        <a:srgbClr val="9966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CC6600"/>
        </a:dk1>
        <a:lt1>
          <a:srgbClr val="FFFFFF"/>
        </a:lt1>
        <a:dk2>
          <a:srgbClr val="993300"/>
        </a:dk2>
        <a:lt2>
          <a:srgbClr val="969696"/>
        </a:lt2>
        <a:accent1>
          <a:srgbClr val="FBDF53"/>
        </a:accent1>
        <a:accent2>
          <a:srgbClr val="FF9966"/>
        </a:accent2>
        <a:accent3>
          <a:srgbClr val="FFFFFF"/>
        </a:accent3>
        <a:accent4>
          <a:srgbClr val="AE56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14">
        <a:dk1>
          <a:srgbClr val="CC6600"/>
        </a:dk1>
        <a:lt1>
          <a:srgbClr val="FFFFFF"/>
        </a:lt1>
        <a:dk2>
          <a:srgbClr val="CC3300"/>
        </a:dk2>
        <a:lt2>
          <a:srgbClr val="969696"/>
        </a:lt2>
        <a:accent1>
          <a:srgbClr val="FBDF53"/>
        </a:accent1>
        <a:accent2>
          <a:srgbClr val="FF9966"/>
        </a:accent2>
        <a:accent3>
          <a:srgbClr val="FFFFFF"/>
        </a:accent3>
        <a:accent4>
          <a:srgbClr val="AE56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1826</TotalTime>
  <Words>4387</Words>
  <Application>Microsoft Office PowerPoint</Application>
  <PresentationFormat>On-screen Show (4:3)</PresentationFormat>
  <Paragraphs>432</Paragraphs>
  <Slides>97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97</vt:i4>
      </vt:variant>
    </vt:vector>
  </HeadingPairs>
  <TitlesOfParts>
    <vt:vector size="99" baseType="lpstr">
      <vt:lpstr>Blank Presentation</vt:lpstr>
      <vt:lpstr>Equation</vt:lpstr>
      <vt:lpstr>Data Analysis and Interpretation</vt:lpstr>
      <vt:lpstr>Statistics in Research</vt:lpstr>
      <vt:lpstr>Two major areas of statistics</vt:lpstr>
      <vt:lpstr>Important statistical measures</vt:lpstr>
      <vt:lpstr>Elements/Types of Analysis</vt:lpstr>
      <vt:lpstr>Categories of Analysis</vt:lpstr>
      <vt:lpstr>Correlation analysis </vt:lpstr>
      <vt:lpstr>Causal analysis</vt:lpstr>
      <vt:lpstr>Multivariate Analysis</vt:lpstr>
      <vt:lpstr>Contd…</vt:lpstr>
      <vt:lpstr>Contd…</vt:lpstr>
      <vt:lpstr>Contd…</vt:lpstr>
      <vt:lpstr>Contd…</vt:lpstr>
      <vt:lpstr>What is a Hypothesis?</vt:lpstr>
      <vt:lpstr>Contd…</vt:lpstr>
      <vt:lpstr>Example </vt:lpstr>
      <vt:lpstr>Characteristics of hypothesis</vt:lpstr>
      <vt:lpstr>Basic Concepts Concerning Testing Of Hypotheses</vt:lpstr>
      <vt:lpstr>Contd…</vt:lpstr>
      <vt:lpstr>Contd…</vt:lpstr>
      <vt:lpstr>Considerations in the choice of null hypothesis</vt:lpstr>
      <vt:lpstr>Contd…</vt:lpstr>
      <vt:lpstr>Contd…</vt:lpstr>
      <vt:lpstr>Contd…</vt:lpstr>
      <vt:lpstr>Slide 25</vt:lpstr>
      <vt:lpstr>Contd…</vt:lpstr>
      <vt:lpstr>Contd…</vt:lpstr>
      <vt:lpstr>Slide 28</vt:lpstr>
      <vt:lpstr>Contd…</vt:lpstr>
      <vt:lpstr>Contd…</vt:lpstr>
      <vt:lpstr>Slide 31</vt:lpstr>
      <vt:lpstr>Contd…</vt:lpstr>
      <vt:lpstr>Procedure for Hypothesis testing</vt:lpstr>
      <vt:lpstr>i) Making a formal statement:</vt:lpstr>
      <vt:lpstr>(ii) Selecting a significance level:</vt:lpstr>
      <vt:lpstr>(iii) Deciding the distribution to use:</vt:lpstr>
      <vt:lpstr>(iv) Selecting a random sample and computing an appropriate value:</vt:lpstr>
      <vt:lpstr>(v) Calculation of the probability:</vt:lpstr>
      <vt:lpstr>(vi) Comparing the probability:</vt:lpstr>
      <vt:lpstr>Slide 40</vt:lpstr>
      <vt:lpstr>Tests of hypotheses</vt:lpstr>
      <vt:lpstr>Important parametric tests</vt:lpstr>
      <vt:lpstr>Z-test</vt:lpstr>
      <vt:lpstr>Uses..</vt:lpstr>
      <vt:lpstr>t-test</vt:lpstr>
      <vt:lpstr>χ2 – test</vt:lpstr>
      <vt:lpstr>F-test</vt:lpstr>
      <vt:lpstr>Hypothesis testing of Means</vt:lpstr>
      <vt:lpstr>Contd…</vt:lpstr>
      <vt:lpstr>Contd…</vt:lpstr>
      <vt:lpstr>Contd…</vt:lpstr>
      <vt:lpstr>Contd…</vt:lpstr>
      <vt:lpstr>Hypothesis Testing for Differences Between Means</vt:lpstr>
      <vt:lpstr>Contd…</vt:lpstr>
      <vt:lpstr>Contd…</vt:lpstr>
      <vt:lpstr>Contd…</vt:lpstr>
      <vt:lpstr>Hypothesis Testing For Comparing Two Related Samples</vt:lpstr>
      <vt:lpstr>Applying the test…</vt:lpstr>
      <vt:lpstr>Contd…</vt:lpstr>
      <vt:lpstr>Hypothesis Testing of Proportions</vt:lpstr>
      <vt:lpstr>Contd…</vt:lpstr>
      <vt:lpstr>Contd…</vt:lpstr>
      <vt:lpstr>Hypothesis Testing for Difference Between Proportions</vt:lpstr>
      <vt:lpstr>Contd…</vt:lpstr>
      <vt:lpstr>Contd…</vt:lpstr>
      <vt:lpstr>Testing the difference between proportion based on the sample and the proportion given for the whole population: </vt:lpstr>
      <vt:lpstr>Contd…</vt:lpstr>
      <vt:lpstr>Hypothesis Testing for Comparing a Variance to some Hypothesised Population Variance</vt:lpstr>
      <vt:lpstr>Contd…</vt:lpstr>
      <vt:lpstr>Testing the Equality of Variances of Two Normal Populations</vt:lpstr>
      <vt:lpstr>Contd…</vt:lpstr>
      <vt:lpstr>Contd…</vt:lpstr>
      <vt:lpstr>Hypothesis Testing of Correlation Coefficients</vt:lpstr>
      <vt:lpstr>Contd…</vt:lpstr>
      <vt:lpstr>Contd…</vt:lpstr>
      <vt:lpstr>Chi-square as a Non-parametric Test</vt:lpstr>
      <vt:lpstr>Contd…</vt:lpstr>
      <vt:lpstr>Standard Error</vt:lpstr>
      <vt:lpstr>Contd…</vt:lpstr>
      <vt:lpstr>Slide 80</vt:lpstr>
      <vt:lpstr>Sampling Error</vt:lpstr>
      <vt:lpstr>Contd…</vt:lpstr>
      <vt:lpstr>Contd…</vt:lpstr>
      <vt:lpstr>Computing the Standard Errors</vt:lpstr>
      <vt:lpstr>Contd…</vt:lpstr>
      <vt:lpstr>Slide 86</vt:lpstr>
      <vt:lpstr>Contd…</vt:lpstr>
      <vt:lpstr>Contd…</vt:lpstr>
      <vt:lpstr>Contd…</vt:lpstr>
      <vt:lpstr>Slide 90</vt:lpstr>
      <vt:lpstr>Slide 91</vt:lpstr>
      <vt:lpstr>Discriminant analysis</vt:lpstr>
      <vt:lpstr>Contd…</vt:lpstr>
      <vt:lpstr>Factor Analysis</vt:lpstr>
      <vt:lpstr>Contd…</vt:lpstr>
      <vt:lpstr>Path Analysis</vt:lpstr>
      <vt:lpstr>Slide 97</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Xmas Wrap</dc:title>
  <dc:creator>Presentation Magazine</dc:creator>
  <cp:lastModifiedBy>csfac113</cp:lastModifiedBy>
  <cp:revision>205</cp:revision>
  <dcterms:created xsi:type="dcterms:W3CDTF">2005-09-12T07:12:48Z</dcterms:created>
  <dcterms:modified xsi:type="dcterms:W3CDTF">2016-11-10T08:00:21Z</dcterms:modified>
</cp:coreProperties>
</file>