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60"/>
  </p:notesMasterIdLst>
  <p:handoutMasterIdLst>
    <p:handoutMasterId r:id="rId61"/>
  </p:handoutMasterIdLst>
  <p:sldIdLst>
    <p:sldId id="258" r:id="rId3"/>
    <p:sldId id="305" r:id="rId4"/>
    <p:sldId id="306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307" r:id="rId18"/>
    <p:sldId id="308" r:id="rId19"/>
    <p:sldId id="309" r:id="rId20"/>
    <p:sldId id="310" r:id="rId21"/>
    <p:sldId id="311" r:id="rId22"/>
    <p:sldId id="312" r:id="rId23"/>
    <p:sldId id="313" r:id="rId24"/>
    <p:sldId id="314" r:id="rId25"/>
    <p:sldId id="270" r:id="rId26"/>
    <p:sldId id="271" r:id="rId27"/>
    <p:sldId id="272" r:id="rId28"/>
    <p:sldId id="273" r:id="rId29"/>
    <p:sldId id="276" r:id="rId30"/>
    <p:sldId id="277" r:id="rId31"/>
    <p:sldId id="278" r:id="rId32"/>
    <p:sldId id="279" r:id="rId33"/>
    <p:sldId id="280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8" r:id="rId44"/>
    <p:sldId id="299" r:id="rId45"/>
    <p:sldId id="300" r:id="rId46"/>
    <p:sldId id="301" r:id="rId47"/>
    <p:sldId id="297" r:id="rId48"/>
    <p:sldId id="296" r:id="rId49"/>
    <p:sldId id="274" r:id="rId50"/>
    <p:sldId id="315" r:id="rId51"/>
    <p:sldId id="275" r:id="rId52"/>
    <p:sldId id="283" r:id="rId53"/>
    <p:sldId id="284" r:id="rId54"/>
    <p:sldId id="295" r:id="rId55"/>
    <p:sldId id="285" r:id="rId56"/>
    <p:sldId id="302" r:id="rId57"/>
    <p:sldId id="303" r:id="rId58"/>
    <p:sldId id="304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6FE8C-117D-48F4-B721-BAAAB095A337}" type="datetimeFigureOut">
              <a:rPr lang="en-US" smtClean="0"/>
              <a:pPr/>
              <a:t>10/24/2016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IN" smtClean="0"/>
              <a:t>Prepared By: Amel Austine, AP-CSED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AC3108-D7EC-4C81-A27F-2C5811914746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189103583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7BA63-4029-4DAF-A8C0-A9FBD4071ECD}" type="datetimeFigureOut">
              <a:rPr lang="en-US" smtClean="0"/>
              <a:pPr/>
              <a:t>10/24/2016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IN" smtClean="0"/>
              <a:t>Prepared By: Amel Austine, AP-CSED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E36EB-D386-45B5-8780-A1E364E5349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183367953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Statistic" TargetMode="External"/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Indices are a useful way of more simply expressing large numbers.</a:t>
            </a:r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N" smtClean="0"/>
              <a:t>Prepared By: Amel Austine, AP-CSED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6E36EB-D386-45B5-8780-A1E364E53495}" type="slidenum">
              <a:rPr lang="en-IN" smtClean="0"/>
              <a:pPr/>
              <a:t>2</a:t>
            </a:fld>
            <a:endParaRPr lang="en-I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6E36EB-D386-45B5-8780-A1E364E53495}" type="slidenum">
              <a:rPr lang="en-IN" smtClean="0"/>
              <a:pPr/>
              <a:t>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Prepared By: Amel Austine, AP-CSED</a:t>
            </a:r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1751105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N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Conjecture- a statement which is unproven, but thought to be true</a:t>
            </a:r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N" smtClean="0"/>
              <a:t>Prepared By: Amel Austine, AP-CSED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6E36EB-D386-45B5-8780-A1E364E53495}" type="slidenum">
              <a:rPr lang="en-IN" smtClean="0"/>
              <a:pPr/>
              <a:t>8</a:t>
            </a:fld>
            <a:endParaRPr lang="en-I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b="1" dirty="0" smtClean="0"/>
              <a:t>degrees of freedom</a:t>
            </a:r>
            <a:r>
              <a:rPr lang="en-IN" dirty="0" smtClean="0"/>
              <a:t> is the number of values in the final calculation of a </a:t>
            </a:r>
            <a:r>
              <a:rPr lang="en-IN" dirty="0" smtClean="0">
                <a:hlinkClick r:id="rId3" tooltip="Statistic"/>
              </a:rPr>
              <a:t>statistic</a:t>
            </a:r>
            <a:r>
              <a:rPr lang="en-IN" dirty="0" smtClean="0"/>
              <a:t> that are free to vary</a:t>
            </a:r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N" smtClean="0"/>
              <a:t>Prepared By: Amel Austine, AP-CSED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6E36EB-D386-45B5-8780-A1E364E53495}" type="slidenum">
              <a:rPr lang="en-IN" smtClean="0"/>
              <a:pPr/>
              <a:t>21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8E32C-0DA6-4BFF-9F8D-8B2D6FF47333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8F1B-DF9C-4C86-ADA7-67C891E18B3A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10A5-F00F-4110-A7C7-991033E35ACC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646878E-8F31-417D-97DA-87A346CF63BD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3B6FA08-6819-49B2-8A13-083785B398D3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D1D806C-86CC-4694-A7C2-4D19CB4AE414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BE5DA-D25D-4008-BF17-781513E0A1AB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3A512-3D39-438F-85BF-4B9E93934D78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A564B87-EE3F-4929-BE0B-4DB11FAD143B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86FDA-ED95-481B-B52F-5B7CFC6DF924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9F91DED-44AD-41F5-8592-14F02EBFE059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1AC4-B923-41F7-A60D-D3277E91E8A4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3FE50A9-D1F2-4208-AF4A-CC29F841B761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0B48-7A4E-421F-801E-F51385FD4075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D392A-4DE5-4064-9033-355CE53CAE65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76400"/>
            <a:ext cx="4038600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DB140-5076-4D81-BD04-0604D302E070}" type="datetime1">
              <a:rPr lang="en-US" smtClean="0"/>
              <a:pPr>
                <a:defRPr/>
              </a:pPr>
              <a:t>10/24/2016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Dept. of CSE, VJCET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B22BF-232C-4978-9431-A3530BB1713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DB14C-F994-4364-BCAE-E1F1A8693186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BC0FC-0B3D-4F72-B2CC-50391203537A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7E1-27F7-4349-8A1B-2BC1C50D95C0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4AE9-E819-47D2-8EB3-D7A9855A2EE7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32DC7-0BD9-44E5-8C74-71C6EFC086B5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63AFF-B731-42D2-8BA6-2AF05493A49E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F8B5F-6291-4FDF-A81A-286A2F98A534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11DB6-F2EA-4E70-90FB-4DE5DEBD54F8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Dept. of CSE, VJCET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11000"/>
            <a:lum/>
          </a:blip>
          <a:srcRect/>
          <a:stretch>
            <a:fillRect l="1000" t="3000" b="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1484095-6929-41A0-B2EA-5CC9237690FD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Dept. of CSE, VJCET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5.png"/><Relationship Id="rId4" Type="http://schemas.openxmlformats.org/officeDocument/2006/relationships/oleObject" Target="../embeddings/oleObject7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8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8.emf"/><Relationship Id="rId4" Type="http://schemas.openxmlformats.org/officeDocument/2006/relationships/image" Target="../media/image67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3.emf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2590800"/>
            <a:ext cx="6477000" cy="13716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MODULE 3</a:t>
            </a:r>
            <a:br>
              <a:rPr lang="en-US" sz="3200" dirty="0" smtClean="0"/>
            </a:br>
            <a:r>
              <a:rPr lang="en-US" sz="3200" dirty="0" smtClean="0"/>
              <a:t>Data analysis and interpretation</a:t>
            </a:r>
            <a:endParaRPr lang="en-IN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of Hypothesis - </a:t>
            </a:r>
            <a:r>
              <a:rPr lang="en-IN" dirty="0" smtClean="0"/>
              <a:t>Basic Concepts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48600" cy="4873752"/>
          </a:xfrm>
        </p:spPr>
        <p:txBody>
          <a:bodyPr/>
          <a:lstStyle/>
          <a:p>
            <a:pPr algn="just"/>
            <a:r>
              <a:rPr lang="en-IN" i="1" dirty="0" smtClean="0"/>
              <a:t>Null hypothesis (H</a:t>
            </a:r>
            <a:r>
              <a:rPr lang="en-IN" sz="1800" i="1" dirty="0" smtClean="0"/>
              <a:t>0</a:t>
            </a:r>
            <a:r>
              <a:rPr lang="en-IN" i="1" dirty="0" smtClean="0"/>
              <a:t>) and alternative hypothesis (H</a:t>
            </a:r>
            <a:r>
              <a:rPr lang="en-IN" sz="1600" i="1" dirty="0" smtClean="0"/>
              <a:t>a</a:t>
            </a:r>
            <a:r>
              <a:rPr lang="en-IN" i="1" dirty="0" smtClean="0"/>
              <a:t>)</a:t>
            </a:r>
          </a:p>
          <a:p>
            <a:pPr lvl="1" algn="just"/>
            <a:r>
              <a:rPr lang="en-IN" dirty="0" smtClean="0"/>
              <a:t>If we are to compare method </a:t>
            </a:r>
            <a:r>
              <a:rPr lang="en-IN" i="1" dirty="0" smtClean="0"/>
              <a:t>A with method B </a:t>
            </a:r>
            <a:r>
              <a:rPr lang="en-IN" dirty="0" smtClean="0"/>
              <a:t>about its superiority.</a:t>
            </a:r>
          </a:p>
          <a:p>
            <a:pPr lvl="2" algn="just"/>
            <a:r>
              <a:rPr lang="en-IN" dirty="0" smtClean="0"/>
              <a:t>if we proceed on the assumption that both methods are equally good, then this assumption is termed as the null hypothesis. </a:t>
            </a:r>
          </a:p>
          <a:p>
            <a:pPr lvl="2" algn="just"/>
            <a:r>
              <a:rPr lang="en-IN" dirty="0" smtClean="0"/>
              <a:t>As against this, we may think that the method </a:t>
            </a:r>
            <a:r>
              <a:rPr lang="en-IN" i="1" dirty="0" smtClean="0"/>
              <a:t>A is </a:t>
            </a:r>
            <a:r>
              <a:rPr lang="en-IN" dirty="0" smtClean="0"/>
              <a:t>superior or the method </a:t>
            </a:r>
            <a:r>
              <a:rPr lang="en-IN" i="1" dirty="0" smtClean="0"/>
              <a:t>B is inferior, we are then stating what is termed as alternative hypothesis.</a:t>
            </a:r>
          </a:p>
          <a:p>
            <a:pPr lvl="1"/>
            <a:r>
              <a:rPr lang="en-IN" dirty="0" smtClean="0"/>
              <a:t>If our sample results do not support this null hypothesis, we should conclude that something else is true.</a:t>
            </a:r>
          </a:p>
          <a:p>
            <a:pPr lvl="1"/>
            <a:r>
              <a:rPr lang="en-IN" dirty="0" smtClean="0"/>
              <a:t>The set of alternatives to the null hypothesis is referred to as the alternative hypothesis.</a:t>
            </a:r>
          </a:p>
          <a:p>
            <a:pPr lvl="1"/>
            <a:r>
              <a:rPr lang="en-IN" dirty="0" smtClean="0"/>
              <a:t>Chosen before the sample is drawn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24800" cy="4873752"/>
          </a:xfrm>
        </p:spPr>
        <p:txBody>
          <a:bodyPr>
            <a:normAutofit/>
          </a:bodyPr>
          <a:lstStyle/>
          <a:p>
            <a:pPr algn="just"/>
            <a:r>
              <a:rPr lang="en-IN" dirty="0" smtClean="0"/>
              <a:t>Test the hypothesis that the population mean (µ) is equal to the hypothesised mean (</a:t>
            </a:r>
            <a:r>
              <a:rPr lang="en-IN" sz="3200" dirty="0" smtClean="0"/>
              <a:t>µ</a:t>
            </a:r>
            <a:r>
              <a:rPr lang="en-IN" sz="1400" dirty="0" smtClean="0"/>
              <a:t>H0</a:t>
            </a:r>
            <a:r>
              <a:rPr lang="en-IN" dirty="0" smtClean="0"/>
              <a:t>) = 100</a:t>
            </a:r>
            <a:r>
              <a:rPr lang="en-IN" i="1" dirty="0" smtClean="0"/>
              <a:t>.</a:t>
            </a:r>
          </a:p>
          <a:p>
            <a:pPr lvl="1" algn="just"/>
            <a:r>
              <a:rPr lang="en-IN" dirty="0" smtClean="0"/>
              <a:t>Null hypothesis is that the population mean is equal to the hypothesised mean 100</a:t>
            </a:r>
          </a:p>
          <a:p>
            <a:pPr lvl="1" algn="just">
              <a:buNone/>
            </a:pPr>
            <a:r>
              <a:rPr lang="en-US" dirty="0" smtClean="0"/>
              <a:t>			H</a:t>
            </a:r>
            <a:r>
              <a:rPr lang="en-US" sz="1800" dirty="0" smtClean="0"/>
              <a:t>0 </a:t>
            </a:r>
            <a:r>
              <a:rPr lang="en-US" dirty="0" smtClean="0"/>
              <a:t>: </a:t>
            </a:r>
            <a:r>
              <a:rPr lang="en-IN" sz="2800" dirty="0" smtClean="0"/>
              <a:t>µ</a:t>
            </a:r>
            <a:r>
              <a:rPr lang="en-IN" dirty="0" smtClean="0"/>
              <a:t>= </a:t>
            </a:r>
            <a:r>
              <a:rPr lang="en-IN" sz="2800" dirty="0" smtClean="0"/>
              <a:t>µ</a:t>
            </a:r>
            <a:r>
              <a:rPr lang="en-IN" sz="1200" dirty="0" smtClean="0"/>
              <a:t>H0</a:t>
            </a:r>
            <a:r>
              <a:rPr lang="en-IN" dirty="0" smtClean="0"/>
              <a:t> = 100</a:t>
            </a:r>
            <a:r>
              <a:rPr lang="en-IN" i="1" dirty="0" smtClean="0"/>
              <a:t>.</a:t>
            </a:r>
          </a:p>
          <a:p>
            <a:pPr lvl="1" algn="just"/>
            <a:r>
              <a:rPr lang="en-IN" dirty="0" smtClean="0"/>
              <a:t>If the sample results do not support this null hypothesis</a:t>
            </a:r>
          </a:p>
          <a:p>
            <a:pPr lvl="2" algn="just"/>
            <a:r>
              <a:rPr lang="en-IN" dirty="0" smtClean="0"/>
              <a:t>Conclude that something else is true. </a:t>
            </a:r>
          </a:p>
          <a:p>
            <a:pPr lvl="3" algn="just"/>
            <a:r>
              <a:rPr lang="en-IN" dirty="0" smtClean="0"/>
              <a:t>Rejecting the null hypothesis is known as alternative hypothesis. </a:t>
            </a:r>
          </a:p>
          <a:p>
            <a:pPr lvl="3" algn="just"/>
            <a:r>
              <a:rPr lang="en-IN" dirty="0" smtClean="0"/>
              <a:t>The set of alternatives to the null hypothesis is referred to as the alternative hypothesis. </a:t>
            </a:r>
          </a:p>
          <a:p>
            <a:pPr lvl="1" algn="just"/>
            <a:r>
              <a:rPr lang="en-IN" dirty="0" smtClean="0"/>
              <a:t>If we accept </a:t>
            </a:r>
            <a:r>
              <a:rPr lang="en-IN" i="1" dirty="0" smtClean="0"/>
              <a:t>H</a:t>
            </a:r>
            <a:r>
              <a:rPr lang="en-IN" sz="1800" i="1" dirty="0" smtClean="0"/>
              <a:t>0</a:t>
            </a:r>
            <a:r>
              <a:rPr lang="en-IN" i="1" dirty="0" smtClean="0"/>
              <a:t>, then we are rejecting H</a:t>
            </a:r>
            <a:r>
              <a:rPr lang="en-IN" sz="1800" i="1" dirty="0" smtClean="0"/>
              <a:t>a</a:t>
            </a:r>
            <a:r>
              <a:rPr lang="en-IN" sz="800" i="1" dirty="0" smtClean="0"/>
              <a:t> </a:t>
            </a:r>
            <a:r>
              <a:rPr lang="en-IN" i="1" dirty="0" smtClean="0"/>
              <a:t>and if we reject H</a:t>
            </a:r>
            <a:r>
              <a:rPr lang="en-IN" sz="1800" i="1" dirty="0" smtClean="0"/>
              <a:t>0</a:t>
            </a:r>
            <a:r>
              <a:rPr lang="en-IN" i="1" dirty="0" smtClean="0"/>
              <a:t>, then we are accepting H</a:t>
            </a:r>
            <a:r>
              <a:rPr lang="en-IN" sz="1800" i="1" dirty="0" smtClean="0"/>
              <a:t>a</a:t>
            </a:r>
            <a:r>
              <a:rPr lang="en-IN" i="1" dirty="0" smtClean="0"/>
              <a:t>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384048"/>
            <a:ext cx="8077200" cy="609295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IN" dirty="0" smtClean="0"/>
              <a:t>Possible alternative hypotheses are;</a:t>
            </a:r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IN" dirty="0" smtClean="0"/>
          </a:p>
          <a:p>
            <a:pPr algn="just"/>
            <a:r>
              <a:rPr lang="en-IN" dirty="0" smtClean="0"/>
              <a:t>Considerations in the choice of null hypothesis;</a:t>
            </a:r>
          </a:p>
          <a:p>
            <a:pPr lvl="1" algn="just"/>
            <a:r>
              <a:rPr lang="en-IN" dirty="0" smtClean="0"/>
              <a:t>Alternative hypothesis is usually the one which one wishes to prove and the null hypothesis is the one which one wishes to disprove. </a:t>
            </a:r>
          </a:p>
          <a:p>
            <a:pPr lvl="1" algn="just"/>
            <a:r>
              <a:rPr lang="en-IN" dirty="0" smtClean="0"/>
              <a:t>If the rejection of a certain hypothesis when it is actually true involves great risk, it is taken as null hypothesis because then the probability of rejecting it when it is true is </a:t>
            </a:r>
            <a:r>
              <a:rPr lang="el-GR" dirty="0" smtClean="0"/>
              <a:t>α</a:t>
            </a:r>
            <a:r>
              <a:rPr lang="en-IN" dirty="0" smtClean="0"/>
              <a:t> (the level of significance) which is chosen very small.</a:t>
            </a:r>
          </a:p>
          <a:p>
            <a:pPr lvl="1" algn="just"/>
            <a:r>
              <a:rPr lang="en-IN" dirty="0" smtClean="0"/>
              <a:t>Null hypothesis should always be specific hypothesis i.e., it should not state about or approximately a certain value.</a:t>
            </a:r>
          </a:p>
          <a:p>
            <a:pPr algn="just"/>
            <a:r>
              <a:rPr lang="en-IN" dirty="0" smtClean="0"/>
              <a:t>Hypothesis testing is proceeded on the basis of null hypothesis.</a:t>
            </a:r>
          </a:p>
          <a:p>
            <a:pPr algn="just"/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790575"/>
            <a:ext cx="75057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7467600" cy="1143000"/>
          </a:xfrm>
        </p:spPr>
        <p:txBody>
          <a:bodyPr/>
          <a:lstStyle/>
          <a:p>
            <a:r>
              <a:rPr lang="en-US" dirty="0" err="1" smtClean="0"/>
              <a:t>Contnd</a:t>
            </a:r>
            <a:r>
              <a:rPr lang="en-US" dirty="0" smtClean="0"/>
              <a:t>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066800"/>
            <a:ext cx="8153400" cy="5407152"/>
          </a:xfrm>
        </p:spPr>
        <p:txBody>
          <a:bodyPr>
            <a:normAutofit/>
          </a:bodyPr>
          <a:lstStyle/>
          <a:p>
            <a:r>
              <a:rPr lang="en-IN" sz="2000" i="1" dirty="0" smtClean="0"/>
              <a:t>The level of significance</a:t>
            </a:r>
          </a:p>
          <a:p>
            <a:pPr lvl="1"/>
            <a:r>
              <a:rPr lang="en-IN" sz="2000" dirty="0" smtClean="0"/>
              <a:t>Significance level is the maximum value of the probability of rejecting </a:t>
            </a:r>
            <a:r>
              <a:rPr lang="en-IN" sz="2000" i="1" dirty="0" smtClean="0"/>
              <a:t>H0 when it is true </a:t>
            </a:r>
          </a:p>
          <a:p>
            <a:pPr lvl="2"/>
            <a:r>
              <a:rPr lang="en-IN" sz="1600" i="1" dirty="0" smtClean="0"/>
              <a:t>Usually </a:t>
            </a:r>
            <a:r>
              <a:rPr lang="en-IN" sz="1600" dirty="0" smtClean="0"/>
              <a:t>determined in advance before testing the hypothesis.</a:t>
            </a:r>
          </a:p>
          <a:p>
            <a:r>
              <a:rPr lang="en-IN" sz="2000" i="1" dirty="0" smtClean="0"/>
              <a:t>Decision rule or test of hypothesis</a:t>
            </a:r>
          </a:p>
          <a:p>
            <a:pPr lvl="1"/>
            <a:r>
              <a:rPr lang="en-IN" sz="2000" dirty="0" smtClean="0"/>
              <a:t>Rule according to which we accept </a:t>
            </a:r>
            <a:r>
              <a:rPr lang="en-IN" sz="2000" i="1" dirty="0" smtClean="0"/>
              <a:t>H0 (i.e., reject Ha) or </a:t>
            </a:r>
            <a:r>
              <a:rPr lang="en-IN" sz="2000" dirty="0" smtClean="0"/>
              <a:t>reject </a:t>
            </a:r>
            <a:r>
              <a:rPr lang="en-IN" sz="2000" i="1" dirty="0" smtClean="0"/>
              <a:t>H0 (i.e., accept Ha).</a:t>
            </a:r>
          </a:p>
          <a:p>
            <a:pPr lvl="2"/>
            <a:r>
              <a:rPr lang="en-IN" sz="1600" dirty="0" smtClean="0"/>
              <a:t>The number of items to be tested and the criterion for accepting or rejecting the hypothesis</a:t>
            </a:r>
          </a:p>
          <a:p>
            <a:r>
              <a:rPr lang="en-IN" sz="2000" i="1" dirty="0" smtClean="0"/>
              <a:t>Type I and Type II errors</a:t>
            </a:r>
          </a:p>
          <a:p>
            <a:pPr lvl="1"/>
            <a:r>
              <a:rPr lang="en-IN" sz="2000" dirty="0" smtClean="0"/>
              <a:t>Reject </a:t>
            </a:r>
            <a:r>
              <a:rPr lang="en-IN" sz="2000" i="1" dirty="0" smtClean="0"/>
              <a:t>H0 when H0 is true </a:t>
            </a:r>
            <a:r>
              <a:rPr lang="en-IN" sz="2000" dirty="0" smtClean="0"/>
              <a:t>– </a:t>
            </a:r>
            <a:r>
              <a:rPr lang="el-GR" sz="2000" dirty="0" smtClean="0"/>
              <a:t>α</a:t>
            </a:r>
            <a:r>
              <a:rPr lang="en-US" sz="2000" dirty="0" smtClean="0"/>
              <a:t> error; </a:t>
            </a:r>
            <a:r>
              <a:rPr lang="en-IN" sz="2000" dirty="0" smtClean="0"/>
              <a:t>level of significance of test.</a:t>
            </a:r>
          </a:p>
          <a:p>
            <a:pPr lvl="1"/>
            <a:r>
              <a:rPr lang="en-IN" sz="2000" i="1" dirty="0" smtClean="0"/>
              <a:t>Accept H0 when H0 is </a:t>
            </a:r>
            <a:r>
              <a:rPr lang="en-IN" sz="2000" dirty="0" smtClean="0"/>
              <a:t>not true – </a:t>
            </a:r>
            <a:r>
              <a:rPr lang="el-GR" sz="2000" dirty="0" smtClean="0"/>
              <a:t>β</a:t>
            </a:r>
            <a:r>
              <a:rPr lang="en-US" sz="2000" dirty="0" smtClean="0"/>
              <a:t> error</a:t>
            </a:r>
          </a:p>
          <a:p>
            <a:pPr lvl="1"/>
            <a:r>
              <a:rPr lang="en-IN" sz="2000" dirty="0" smtClean="0"/>
              <a:t>Both types of errors cannot be reduced simultaneously.</a:t>
            </a:r>
            <a:endParaRPr lang="en-IN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5429264"/>
            <a:ext cx="29527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33400"/>
            <a:ext cx="3962400" cy="5940552"/>
          </a:xfrm>
        </p:spPr>
        <p:txBody>
          <a:bodyPr/>
          <a:lstStyle/>
          <a:p>
            <a:r>
              <a:rPr lang="en-IN" i="1" dirty="0" smtClean="0"/>
              <a:t>Two-tailed</a:t>
            </a:r>
          </a:p>
          <a:p>
            <a:pPr lvl="1"/>
            <a:r>
              <a:rPr lang="en-IN" dirty="0" smtClean="0"/>
              <a:t>There are two rejection regions, one on each tail of the curve</a:t>
            </a:r>
            <a:r>
              <a:rPr lang="en-IN" i="1" dirty="0" smtClean="0"/>
              <a:t> 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981200"/>
            <a:ext cx="3352800" cy="454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572000" y="533400"/>
            <a:ext cx="3886200" cy="59405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en-IN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One-tailed tests</a:t>
            </a:r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r>
              <a:rPr lang="en-IN" sz="2000" dirty="0" smtClean="0"/>
              <a:t>left-tailed test</a:t>
            </a:r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endParaRPr lang="en-US" sz="2000" dirty="0" smtClean="0"/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endParaRPr lang="en-US" sz="2000" dirty="0" smtClean="0"/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endParaRPr lang="en-IN" sz="2000" dirty="0" smtClean="0"/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r>
              <a:rPr lang="en-IN" sz="2000" dirty="0" smtClean="0"/>
              <a:t>right-tailed test</a:t>
            </a:r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53075" y="1371601"/>
            <a:ext cx="2219325" cy="22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3924" y="4191001"/>
            <a:ext cx="241761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PROCEDURE FOR HYPOTHESIS TESTING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447800"/>
            <a:ext cx="4953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Sampling Distribution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IN" dirty="0" smtClean="0"/>
              <a:t>All values of a particular statistic of each sample, together with their relative frequencies will constitute the sampling distribution of the particular statistic.</a:t>
            </a:r>
          </a:p>
          <a:p>
            <a:r>
              <a:rPr lang="en-IN" dirty="0" smtClean="0"/>
              <a:t>Important Sampling Distributions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IN" dirty="0" smtClean="0"/>
              <a:t>sampling distribution of mean; 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IN" dirty="0" smtClean="0"/>
              <a:t>sampling distribution of proportion;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IN" dirty="0" smtClean="0"/>
              <a:t>student’s ‘</a:t>
            </a:r>
            <a:r>
              <a:rPr lang="en-IN" i="1" dirty="0" smtClean="0"/>
              <a:t>t’ distribution; 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IN" i="1" dirty="0" smtClean="0"/>
              <a:t>F distribution;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IN" dirty="0" smtClean="0"/>
              <a:t>Chi-square distribution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i="1" dirty="0" smtClean="0"/>
              <a:t>Sampling distribution of mean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29576" cy="4873752"/>
          </a:xfrm>
        </p:spPr>
        <p:txBody>
          <a:bodyPr>
            <a:normAutofit fontScale="92500"/>
          </a:bodyPr>
          <a:lstStyle/>
          <a:p>
            <a:pPr algn="just"/>
            <a:r>
              <a:rPr lang="en-IN" dirty="0" smtClean="0"/>
              <a:t>Probability distribution of all the possible means of random samples of a given size that we take from a population.</a:t>
            </a:r>
          </a:p>
          <a:p>
            <a:pPr algn="just"/>
            <a:r>
              <a:rPr lang="en-IN" dirty="0" smtClean="0"/>
              <a:t>If samples are taken from a normal population N(µ,</a:t>
            </a:r>
            <a:r>
              <a:rPr lang="el-GR" dirty="0" smtClean="0"/>
              <a:t>σ</a:t>
            </a:r>
            <a:r>
              <a:rPr lang="en-IN" sz="1100" dirty="0" smtClean="0"/>
              <a:t>p</a:t>
            </a:r>
            <a:r>
              <a:rPr lang="en-IN" dirty="0" smtClean="0"/>
              <a:t>);</a:t>
            </a:r>
          </a:p>
          <a:p>
            <a:pPr lvl="1" algn="just"/>
            <a:r>
              <a:rPr lang="en-IN" dirty="0" smtClean="0"/>
              <a:t>The sampling distribution of mean    µ   = µ</a:t>
            </a:r>
          </a:p>
          <a:p>
            <a:pPr lvl="1" algn="just"/>
            <a:r>
              <a:rPr lang="en-IN" dirty="0" smtClean="0"/>
              <a:t>Standard deviation = </a:t>
            </a:r>
            <a:r>
              <a:rPr lang="el-GR" dirty="0" smtClean="0"/>
              <a:t>σ</a:t>
            </a:r>
            <a:r>
              <a:rPr lang="en-IN" sz="1050" dirty="0" err="1" smtClean="0"/>
              <a:t>p</a:t>
            </a:r>
            <a:r>
              <a:rPr lang="en-IN" sz="1400" dirty="0" err="1" smtClean="0"/>
              <a:t>√n</a:t>
            </a:r>
            <a:endParaRPr lang="en-IN" sz="1400" dirty="0" smtClean="0"/>
          </a:p>
          <a:p>
            <a:pPr algn="just"/>
            <a:r>
              <a:rPr lang="en-IN" dirty="0" smtClean="0"/>
              <a:t>When sampling is from a population which is not normal;</a:t>
            </a:r>
          </a:p>
          <a:p>
            <a:pPr lvl="1" algn="just"/>
            <a:r>
              <a:rPr lang="en-IN" dirty="0" smtClean="0"/>
              <a:t>the sampling distribution of mean tends quite closer to the normal distribution, provided the number of sample items is large</a:t>
            </a:r>
          </a:p>
          <a:p>
            <a:pPr algn="just"/>
            <a:r>
              <a:rPr lang="en-IN" dirty="0" smtClean="0"/>
              <a:t>To reduce the sampling distribution of mean to unit normal distribution</a:t>
            </a:r>
          </a:p>
          <a:p>
            <a:pPr lvl="1" algn="just"/>
            <a:r>
              <a:rPr lang="en-IN" dirty="0" smtClean="0"/>
              <a:t>Write normal </a:t>
            </a:r>
            <a:r>
              <a:rPr lang="en-IN" dirty="0" err="1" smtClean="0"/>
              <a:t>variate</a:t>
            </a:r>
            <a:r>
              <a:rPr lang="en-IN" dirty="0" smtClean="0"/>
              <a:t> </a:t>
            </a:r>
            <a:r>
              <a:rPr lang="en-IN" i="1" dirty="0" smtClean="0"/>
              <a:t>z = (   - </a:t>
            </a:r>
            <a:r>
              <a:rPr lang="en-IN" dirty="0" smtClean="0"/>
              <a:t>µ)/(</a:t>
            </a:r>
            <a:r>
              <a:rPr lang="el-GR" dirty="0" smtClean="0"/>
              <a:t>σ</a:t>
            </a:r>
            <a:r>
              <a:rPr lang="en-IN" sz="1050" dirty="0" smtClean="0"/>
              <a:t>p</a:t>
            </a:r>
            <a:r>
              <a:rPr lang="en-IN" sz="1700" dirty="0" smtClean="0"/>
              <a:t>/</a:t>
            </a:r>
            <a:r>
              <a:rPr lang="en-IN" sz="3900" dirty="0" smtClean="0"/>
              <a:t> </a:t>
            </a:r>
            <a:r>
              <a:rPr lang="en-IN" sz="2400" dirty="0" smtClean="0"/>
              <a:t>√n</a:t>
            </a:r>
            <a:r>
              <a:rPr lang="en-IN" dirty="0" smtClean="0"/>
              <a:t>) for the sampling distribution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362450" y="3117850"/>
          <a:ext cx="419100" cy="622300"/>
        </p:xfrm>
        <a:graphic>
          <a:graphicData uri="http://schemas.openxmlformats.org/presentationml/2006/ole">
            <p:oleObj spid="_x0000_s1026" name="Equation" r:id="rId3" imgW="419040" imgH="62208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572132" y="3452814"/>
          <a:ext cx="177800" cy="190500"/>
        </p:xfrm>
        <a:graphic>
          <a:graphicData uri="http://schemas.openxmlformats.org/presentationml/2006/ole">
            <p:oleObj spid="_x0000_s1027" name="Equation" r:id="rId4" imgW="177480" imgH="19044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4322762" y="5595954"/>
          <a:ext cx="177800" cy="190500"/>
        </p:xfrm>
        <a:graphic>
          <a:graphicData uri="http://schemas.openxmlformats.org/presentationml/2006/ole">
            <p:oleObj spid="_x0000_s1029" name="Equation" r:id="rId5" imgW="177480" imgH="190440" progId="Equation.3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i="1" dirty="0" smtClean="0"/>
              <a:t>Sampling distribution of proportion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N" dirty="0" smtClean="0"/>
              <a:t>Plot a probability distribution of the said proportions to obtain the sampling distribution of proportion.</a:t>
            </a:r>
          </a:p>
          <a:p>
            <a:r>
              <a:rPr lang="en-IN" dirty="0" smtClean="0"/>
              <a:t>If </a:t>
            </a:r>
            <a:r>
              <a:rPr lang="en-IN" i="1" dirty="0" smtClean="0"/>
              <a:t>p represents the proportion of successes and q the proportion of </a:t>
            </a:r>
            <a:r>
              <a:rPr lang="en-IN" dirty="0" smtClean="0"/>
              <a:t>failures (or </a:t>
            </a:r>
            <a:r>
              <a:rPr lang="en-IN" i="1" dirty="0" smtClean="0"/>
              <a:t>q = 1 – p) </a:t>
            </a:r>
          </a:p>
          <a:p>
            <a:r>
              <a:rPr lang="en-IN" i="1" dirty="0" smtClean="0"/>
              <a:t>If p is treated as a random variable,</a:t>
            </a:r>
          </a:p>
          <a:p>
            <a:pPr lvl="1"/>
            <a:r>
              <a:rPr lang="en-IN" i="1" dirty="0" smtClean="0"/>
              <a:t>The sampling </a:t>
            </a:r>
            <a:r>
              <a:rPr lang="en-IN" dirty="0" smtClean="0"/>
              <a:t>distribution of proportion of successes has a mean = </a:t>
            </a:r>
            <a:r>
              <a:rPr lang="en-IN" i="1" dirty="0" smtClean="0"/>
              <a:t>p with standard deviation = </a:t>
            </a:r>
          </a:p>
          <a:p>
            <a:r>
              <a:rPr lang="en-IN" dirty="0" smtClean="0"/>
              <a:t>For the binomial distribution</a:t>
            </a:r>
          </a:p>
          <a:p>
            <a:pPr lvl="1"/>
            <a:r>
              <a:rPr lang="en-IN" dirty="0" err="1" smtClean="0"/>
              <a:t>Variate</a:t>
            </a:r>
            <a:r>
              <a:rPr lang="en-IN" dirty="0" smtClean="0"/>
              <a:t> of the sampling distribution of proportion </a:t>
            </a:r>
            <a:r>
              <a:rPr lang="en-IN" i="1" dirty="0" smtClean="0"/>
              <a:t>z =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5357818" y="3929066"/>
          <a:ext cx="714380" cy="444500"/>
        </p:xfrm>
        <a:graphic>
          <a:graphicData uri="http://schemas.openxmlformats.org/presentationml/2006/ole">
            <p:oleObj spid="_x0000_s2050" name="Equation" r:id="rId3" imgW="393480" imgH="444240" progId="Equation.3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7358082" y="4714884"/>
          <a:ext cx="642942" cy="622300"/>
        </p:xfrm>
        <a:graphic>
          <a:graphicData uri="http://schemas.openxmlformats.org/presentationml/2006/ole">
            <p:oleObj spid="_x0000_s2051" name="Equation" r:id="rId4" imgW="419040" imgH="622080" progId="Equation.3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i="1" dirty="0" smtClean="0"/>
              <a:t>Student’s t-distribution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Use  t distribution for the sampling distribution of mean, </a:t>
            </a:r>
          </a:p>
          <a:p>
            <a:pPr lvl="1"/>
            <a:r>
              <a:rPr lang="en-IN" dirty="0" smtClean="0"/>
              <a:t>when population standard deviation (</a:t>
            </a:r>
            <a:r>
              <a:rPr lang="el-GR" dirty="0" smtClean="0"/>
              <a:t>σ</a:t>
            </a:r>
            <a:r>
              <a:rPr lang="en-IN" sz="800" dirty="0" smtClean="0"/>
              <a:t>p</a:t>
            </a:r>
            <a:r>
              <a:rPr lang="en-IN" dirty="0" smtClean="0"/>
              <a:t>)is not known </a:t>
            </a:r>
          </a:p>
          <a:p>
            <a:pPr lvl="1"/>
            <a:r>
              <a:rPr lang="en-IN" dirty="0" smtClean="0"/>
              <a:t>the sample is of a small size (i.e., n &lt; 30).</a:t>
            </a:r>
          </a:p>
          <a:p>
            <a:pPr lvl="1"/>
            <a:r>
              <a:rPr lang="en-IN" i="1" dirty="0" smtClean="0"/>
              <a:t>t variable =(      -  </a:t>
            </a:r>
            <a:r>
              <a:rPr lang="en-IN" dirty="0" smtClean="0"/>
              <a:t>µ)/(</a:t>
            </a:r>
            <a:r>
              <a:rPr lang="el-GR" dirty="0" smtClean="0"/>
              <a:t>σ</a:t>
            </a:r>
            <a:r>
              <a:rPr lang="en-IN" sz="700" dirty="0" smtClean="0"/>
              <a:t>s </a:t>
            </a:r>
            <a:r>
              <a:rPr lang="en-IN" sz="2000" dirty="0" smtClean="0"/>
              <a:t>/</a:t>
            </a:r>
            <a:r>
              <a:rPr lang="en-IN" sz="2400" dirty="0" smtClean="0"/>
              <a:t> </a:t>
            </a:r>
            <a:r>
              <a:rPr lang="en-IN" sz="1800" dirty="0" smtClean="0"/>
              <a:t>√n</a:t>
            </a:r>
            <a:r>
              <a:rPr lang="en-IN" sz="2400" dirty="0" smtClean="0"/>
              <a:t>)</a:t>
            </a:r>
          </a:p>
          <a:p>
            <a:pPr lvl="1"/>
            <a:endParaRPr lang="en-IN" sz="2400" dirty="0" smtClean="0"/>
          </a:p>
          <a:p>
            <a:pPr lvl="1">
              <a:buNone/>
            </a:pPr>
            <a:r>
              <a:rPr lang="en-IN" sz="2400" dirty="0" smtClean="0"/>
              <a:t>		Where </a:t>
            </a:r>
          </a:p>
          <a:p>
            <a:pPr lvl="1">
              <a:buNone/>
            </a:pPr>
            <a:endParaRPr lang="en-IN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2643174" y="3286124"/>
          <a:ext cx="177800" cy="190500"/>
        </p:xfrm>
        <a:graphic>
          <a:graphicData uri="http://schemas.openxmlformats.org/presentationml/2006/ole">
            <p:oleObj spid="_x0000_s3077" name="Equation" r:id="rId3" imgW="177480" imgH="190440" progId="Equation.3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4143372" y="3929066"/>
          <a:ext cx="914400" cy="215900"/>
        </p:xfrm>
        <a:graphic>
          <a:graphicData uri="http://schemas.openxmlformats.org/presentationml/2006/ole">
            <p:oleObj spid="_x0000_s3078" name="Equation" r:id="rId4" imgW="914400" imgH="215640" progId="Equation.3">
              <p:embed/>
            </p:oleObj>
          </a:graphicData>
        </a:graphic>
      </p:graphicFrame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3786190"/>
            <a:ext cx="2286016" cy="877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STATISTICS IN RESEARCH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01014" cy="4873752"/>
          </a:xfrm>
        </p:spPr>
        <p:txBody>
          <a:bodyPr>
            <a:normAutofit/>
          </a:bodyPr>
          <a:lstStyle/>
          <a:p>
            <a:pPr algn="just"/>
            <a:r>
              <a:rPr lang="en-IN" dirty="0" smtClean="0"/>
              <a:t>Tool in designing research, analysing its data and drawing conclusions </a:t>
            </a:r>
            <a:r>
              <a:rPr lang="en-IN" dirty="0" smtClean="0"/>
              <a:t>there from</a:t>
            </a:r>
            <a:r>
              <a:rPr lang="en-IN" dirty="0" smtClean="0"/>
              <a:t>.</a:t>
            </a:r>
          </a:p>
          <a:p>
            <a:pPr algn="just"/>
            <a:r>
              <a:rPr lang="en-IN" dirty="0" smtClean="0"/>
              <a:t>Summarise the collected/classified data</a:t>
            </a:r>
          </a:p>
          <a:p>
            <a:pPr algn="just"/>
            <a:r>
              <a:rPr lang="en-IN" dirty="0" smtClean="0"/>
              <a:t>Major areas of statistics</a:t>
            </a:r>
          </a:p>
          <a:p>
            <a:pPr lvl="1" algn="just"/>
            <a:r>
              <a:rPr lang="en-IN" i="1" dirty="0" smtClean="0"/>
              <a:t>Descriptive statistics</a:t>
            </a:r>
            <a:r>
              <a:rPr lang="en-IN" dirty="0" smtClean="0"/>
              <a:t>: concern the development of certain indices from the raw data</a:t>
            </a:r>
          </a:p>
          <a:p>
            <a:pPr lvl="1" algn="just"/>
            <a:r>
              <a:rPr lang="en-IN" dirty="0" smtClean="0"/>
              <a:t>Inferential statistics: concern with the process of generalisation. A</a:t>
            </a:r>
            <a:r>
              <a:rPr lang="en-IN" i="1" dirty="0" smtClean="0"/>
              <a:t>lso known as sampling statistics</a:t>
            </a:r>
          </a:p>
          <a:p>
            <a:pPr lvl="2" algn="just"/>
            <a:r>
              <a:rPr lang="en-IN" dirty="0" smtClean="0"/>
              <a:t>Mainly concerned with two major type of problems: </a:t>
            </a:r>
          </a:p>
          <a:p>
            <a:pPr lvl="3" algn="just"/>
            <a:r>
              <a:rPr lang="en-IN" dirty="0" smtClean="0"/>
              <a:t>The estimation of population parameters, </a:t>
            </a:r>
          </a:p>
          <a:p>
            <a:pPr lvl="3" algn="just"/>
            <a:r>
              <a:rPr lang="en-IN" dirty="0" smtClean="0"/>
              <a:t>The testing of statistical hypotheses.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29576" cy="4873752"/>
          </a:xfrm>
        </p:spPr>
        <p:txBody>
          <a:bodyPr/>
          <a:lstStyle/>
          <a:p>
            <a:pPr algn="just"/>
            <a:r>
              <a:rPr lang="en-IN" dirty="0" smtClean="0"/>
              <a:t>The variable t differs from z </a:t>
            </a:r>
          </a:p>
          <a:p>
            <a:pPr lvl="1" algn="just"/>
            <a:r>
              <a:rPr lang="en-IN" dirty="0" smtClean="0"/>
              <a:t>use sample standard deviation in the calculation of t, </a:t>
            </a:r>
          </a:p>
          <a:p>
            <a:pPr lvl="1" algn="just"/>
            <a:r>
              <a:rPr lang="en-IN" dirty="0" smtClean="0"/>
              <a:t>use standard deviation of population in the calculation of z.</a:t>
            </a:r>
          </a:p>
          <a:p>
            <a:pPr algn="just"/>
            <a:r>
              <a:rPr lang="en-IN" dirty="0" smtClean="0"/>
              <a:t>There is a different </a:t>
            </a:r>
            <a:r>
              <a:rPr lang="en-IN" i="1" dirty="0" smtClean="0"/>
              <a:t>t distribution for every possible sample </a:t>
            </a:r>
            <a:r>
              <a:rPr lang="en-IN" dirty="0" smtClean="0"/>
              <a:t>size.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i="1" dirty="0" smtClean="0"/>
              <a:t>F distribution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IN" dirty="0" smtClean="0"/>
              <a:t>If </a:t>
            </a:r>
            <a:r>
              <a:rPr lang="el-GR" dirty="0" smtClean="0"/>
              <a:t>σ</a:t>
            </a:r>
            <a:r>
              <a:rPr lang="en-IN" sz="800" dirty="0" smtClean="0"/>
              <a:t>s1  </a:t>
            </a:r>
            <a:r>
              <a:rPr lang="en-IN" dirty="0" smtClean="0"/>
              <a:t>and </a:t>
            </a:r>
            <a:r>
              <a:rPr lang="el-GR" dirty="0" smtClean="0"/>
              <a:t>σ</a:t>
            </a:r>
            <a:r>
              <a:rPr lang="en-IN" sz="800" dirty="0" smtClean="0"/>
              <a:t>s2 </a:t>
            </a:r>
            <a:r>
              <a:rPr lang="en-IN" dirty="0" smtClean="0"/>
              <a:t>are the variances of two independent samples of size </a:t>
            </a:r>
            <a:r>
              <a:rPr lang="en-IN" i="1" dirty="0" smtClean="0"/>
              <a:t>n1 </a:t>
            </a:r>
            <a:r>
              <a:rPr lang="en-IN" dirty="0" smtClean="0"/>
              <a:t>and </a:t>
            </a:r>
            <a:r>
              <a:rPr lang="en-IN" i="1" dirty="0" smtClean="0"/>
              <a:t>n2 respectively taken from two independent normal populations, having the same variance.</a:t>
            </a:r>
          </a:p>
          <a:p>
            <a:pPr algn="just">
              <a:buNone/>
            </a:pPr>
            <a:r>
              <a:rPr lang="en-IN" i="1" dirty="0" smtClean="0"/>
              <a:t>		Then F = (</a:t>
            </a:r>
            <a:r>
              <a:rPr lang="el-GR" dirty="0" smtClean="0">
                <a:solidFill>
                  <a:prstClr val="black"/>
                </a:solidFill>
              </a:rPr>
              <a:t>σ</a:t>
            </a:r>
            <a:r>
              <a:rPr lang="en-IN" sz="800" dirty="0" smtClean="0">
                <a:solidFill>
                  <a:prstClr val="black"/>
                </a:solidFill>
              </a:rPr>
              <a:t>s1</a:t>
            </a:r>
            <a:r>
              <a:rPr lang="en-IN" dirty="0" smtClean="0">
                <a:solidFill>
                  <a:prstClr val="black"/>
                </a:solidFill>
              </a:rPr>
              <a:t>)²/(</a:t>
            </a:r>
            <a:r>
              <a:rPr lang="el-GR" dirty="0" smtClean="0">
                <a:solidFill>
                  <a:prstClr val="black"/>
                </a:solidFill>
              </a:rPr>
              <a:t>σ</a:t>
            </a:r>
            <a:r>
              <a:rPr lang="en-IN" sz="800" dirty="0" smtClean="0">
                <a:solidFill>
                  <a:prstClr val="black"/>
                </a:solidFill>
              </a:rPr>
              <a:t>s2</a:t>
            </a:r>
            <a:r>
              <a:rPr lang="en-IN" dirty="0" smtClean="0">
                <a:solidFill>
                  <a:prstClr val="black"/>
                </a:solidFill>
              </a:rPr>
              <a:t>)² </a:t>
            </a:r>
          </a:p>
          <a:p>
            <a:pPr algn="just">
              <a:buNone/>
            </a:pPr>
            <a:r>
              <a:rPr lang="en-IN" i="1" dirty="0" smtClean="0">
                <a:solidFill>
                  <a:prstClr val="black"/>
                </a:solidFill>
              </a:rPr>
              <a:t>			where </a:t>
            </a:r>
            <a:r>
              <a:rPr lang="en-IN" i="1" dirty="0" smtClean="0"/>
              <a:t>(</a:t>
            </a:r>
            <a:r>
              <a:rPr lang="el-GR" dirty="0" smtClean="0">
                <a:solidFill>
                  <a:prstClr val="black"/>
                </a:solidFill>
              </a:rPr>
              <a:t>σ</a:t>
            </a:r>
            <a:r>
              <a:rPr lang="en-IN" sz="800" dirty="0" smtClean="0">
                <a:solidFill>
                  <a:prstClr val="black"/>
                </a:solidFill>
              </a:rPr>
              <a:t>s1</a:t>
            </a:r>
            <a:r>
              <a:rPr lang="en-IN" dirty="0" smtClean="0">
                <a:solidFill>
                  <a:prstClr val="black"/>
                </a:solidFill>
              </a:rPr>
              <a:t>)² = </a:t>
            </a:r>
            <a:r>
              <a:rPr lang="el-GR" dirty="0" smtClean="0">
                <a:solidFill>
                  <a:prstClr val="black"/>
                </a:solidFill>
              </a:rPr>
              <a:t>Σ</a:t>
            </a:r>
            <a:r>
              <a:rPr lang="en-IN" dirty="0" smtClean="0">
                <a:solidFill>
                  <a:prstClr val="black"/>
                </a:solidFill>
              </a:rPr>
              <a:t>(   </a:t>
            </a:r>
            <a:r>
              <a:rPr lang="en-IN" sz="1200" dirty="0" smtClean="0">
                <a:solidFill>
                  <a:prstClr val="black"/>
                </a:solidFill>
              </a:rPr>
              <a:t>1i </a:t>
            </a:r>
            <a:r>
              <a:rPr lang="en-IN" dirty="0" smtClean="0">
                <a:solidFill>
                  <a:prstClr val="black"/>
                </a:solidFill>
              </a:rPr>
              <a:t>-   </a:t>
            </a:r>
            <a:r>
              <a:rPr lang="en-IN" sz="1400" dirty="0" smtClean="0">
                <a:solidFill>
                  <a:prstClr val="black"/>
                </a:solidFill>
              </a:rPr>
              <a:t>1 </a:t>
            </a:r>
            <a:r>
              <a:rPr lang="en-IN" dirty="0" smtClean="0">
                <a:solidFill>
                  <a:prstClr val="black"/>
                </a:solidFill>
              </a:rPr>
              <a:t>)²/n</a:t>
            </a:r>
            <a:r>
              <a:rPr lang="en-IN" sz="1100" dirty="0" smtClean="0">
                <a:solidFill>
                  <a:prstClr val="black"/>
                </a:solidFill>
              </a:rPr>
              <a:t>1</a:t>
            </a:r>
            <a:r>
              <a:rPr lang="en-IN" dirty="0" smtClean="0">
                <a:solidFill>
                  <a:prstClr val="black"/>
                </a:solidFill>
              </a:rPr>
              <a:t>-1</a:t>
            </a:r>
          </a:p>
          <a:p>
            <a:pPr algn="just">
              <a:buNone/>
            </a:pPr>
            <a:r>
              <a:rPr lang="en-IN" dirty="0" smtClean="0">
                <a:solidFill>
                  <a:prstClr val="black"/>
                </a:solidFill>
              </a:rPr>
              <a:t>			           </a:t>
            </a:r>
            <a:r>
              <a:rPr lang="en-IN" i="1" dirty="0" smtClean="0"/>
              <a:t>(</a:t>
            </a:r>
            <a:r>
              <a:rPr lang="el-GR" dirty="0" smtClean="0">
                <a:solidFill>
                  <a:prstClr val="black"/>
                </a:solidFill>
              </a:rPr>
              <a:t>σ</a:t>
            </a:r>
            <a:r>
              <a:rPr lang="en-IN" sz="800" dirty="0" smtClean="0">
                <a:solidFill>
                  <a:prstClr val="black"/>
                </a:solidFill>
              </a:rPr>
              <a:t>s2</a:t>
            </a:r>
            <a:r>
              <a:rPr lang="en-IN" dirty="0" smtClean="0">
                <a:solidFill>
                  <a:prstClr val="black"/>
                </a:solidFill>
              </a:rPr>
              <a:t>)² = </a:t>
            </a:r>
            <a:r>
              <a:rPr lang="el-GR" dirty="0" smtClean="0">
                <a:solidFill>
                  <a:prstClr val="black"/>
                </a:solidFill>
              </a:rPr>
              <a:t>Σ</a:t>
            </a:r>
            <a:r>
              <a:rPr lang="en-IN" dirty="0" smtClean="0">
                <a:solidFill>
                  <a:prstClr val="black"/>
                </a:solidFill>
              </a:rPr>
              <a:t>(   </a:t>
            </a:r>
            <a:r>
              <a:rPr lang="en-IN" sz="1200" dirty="0" smtClean="0">
                <a:solidFill>
                  <a:prstClr val="black"/>
                </a:solidFill>
              </a:rPr>
              <a:t>2i </a:t>
            </a:r>
            <a:r>
              <a:rPr lang="en-IN" dirty="0" smtClean="0">
                <a:solidFill>
                  <a:prstClr val="black"/>
                </a:solidFill>
              </a:rPr>
              <a:t>-   </a:t>
            </a:r>
            <a:r>
              <a:rPr lang="en-IN" sz="1400" dirty="0" smtClean="0">
                <a:solidFill>
                  <a:prstClr val="black"/>
                </a:solidFill>
              </a:rPr>
              <a:t>2 </a:t>
            </a:r>
            <a:r>
              <a:rPr lang="en-IN" dirty="0" smtClean="0">
                <a:solidFill>
                  <a:prstClr val="black"/>
                </a:solidFill>
              </a:rPr>
              <a:t>)²/n</a:t>
            </a:r>
            <a:r>
              <a:rPr lang="en-IN" sz="1400" dirty="0" smtClean="0">
                <a:solidFill>
                  <a:prstClr val="black"/>
                </a:solidFill>
              </a:rPr>
              <a:t>2</a:t>
            </a:r>
            <a:r>
              <a:rPr lang="en-IN" dirty="0" smtClean="0">
                <a:solidFill>
                  <a:prstClr val="black"/>
                </a:solidFill>
              </a:rPr>
              <a:t>-1</a:t>
            </a:r>
          </a:p>
          <a:p>
            <a:pPr algn="just"/>
            <a:r>
              <a:rPr lang="en-IN" i="1" dirty="0" smtClean="0"/>
              <a:t>F ratio is computed in a way that the larger variance is always in the numerator.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graphicFrame>
        <p:nvGraphicFramePr>
          <p:cNvPr id="56323" name="Object 3"/>
          <p:cNvGraphicFramePr>
            <a:graphicFrameLocks noChangeAspect="1"/>
          </p:cNvGraphicFramePr>
          <p:nvPr/>
        </p:nvGraphicFramePr>
        <p:xfrm>
          <a:off x="4429124" y="3661173"/>
          <a:ext cx="285752" cy="267893"/>
        </p:xfrm>
        <a:graphic>
          <a:graphicData uri="http://schemas.openxmlformats.org/presentationml/2006/ole">
            <p:oleObj spid="_x0000_s56323" name="Equation" r:id="rId4" imgW="177480" imgH="190440" progId="Equation.3">
              <p:embed/>
            </p:oleObj>
          </a:graphicData>
        </a:graphic>
      </p:graphicFrame>
      <p:graphicFrame>
        <p:nvGraphicFramePr>
          <p:cNvPr id="56324" name="Object 4"/>
          <p:cNvGraphicFramePr>
            <a:graphicFrameLocks noChangeAspect="1"/>
          </p:cNvGraphicFramePr>
          <p:nvPr/>
        </p:nvGraphicFramePr>
        <p:xfrm>
          <a:off x="4857752" y="3660778"/>
          <a:ext cx="285750" cy="268288"/>
        </p:xfrm>
        <a:graphic>
          <a:graphicData uri="http://schemas.openxmlformats.org/presentationml/2006/ole">
            <p:oleObj spid="_x0000_s56324" name="Equation" r:id="rId5" imgW="177480" imgH="190440" progId="Equation.3">
              <p:embed/>
            </p:oleObj>
          </a:graphicData>
        </a:graphic>
      </p:graphicFrame>
      <p:graphicFrame>
        <p:nvGraphicFramePr>
          <p:cNvPr id="56326" name="Object 6"/>
          <p:cNvGraphicFramePr>
            <a:graphicFrameLocks noChangeAspect="1"/>
          </p:cNvGraphicFramePr>
          <p:nvPr/>
        </p:nvGraphicFramePr>
        <p:xfrm>
          <a:off x="4429124" y="4089406"/>
          <a:ext cx="285750" cy="268288"/>
        </p:xfrm>
        <a:graphic>
          <a:graphicData uri="http://schemas.openxmlformats.org/presentationml/2006/ole">
            <p:oleObj spid="_x0000_s56326" name="Equation" r:id="rId6" imgW="177480" imgH="190440" progId="Equation.3">
              <p:embed/>
            </p:oleObj>
          </a:graphicData>
        </a:graphic>
      </p:graphicFrame>
      <p:graphicFrame>
        <p:nvGraphicFramePr>
          <p:cNvPr id="56327" name="Object 7"/>
          <p:cNvGraphicFramePr>
            <a:graphicFrameLocks noChangeAspect="1"/>
          </p:cNvGraphicFramePr>
          <p:nvPr/>
        </p:nvGraphicFramePr>
        <p:xfrm>
          <a:off x="4929192" y="4089406"/>
          <a:ext cx="285750" cy="268288"/>
        </p:xfrm>
        <a:graphic>
          <a:graphicData uri="http://schemas.openxmlformats.org/presentationml/2006/ole">
            <p:oleObj spid="_x0000_s56327" name="Equation" r:id="rId7" imgW="177480" imgH="190440" progId="Equation.3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i="1" dirty="0" smtClean="0"/>
              <a:t>Chi-square (</a:t>
            </a:r>
            <a:r>
              <a:rPr lang="el-GR" i="1" dirty="0" smtClean="0"/>
              <a:t>χ</a:t>
            </a:r>
            <a:r>
              <a:rPr lang="en-IN" i="1" dirty="0" smtClean="0"/>
              <a:t>²) Distribution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01014" cy="4873752"/>
          </a:xfrm>
        </p:spPr>
        <p:txBody>
          <a:bodyPr>
            <a:normAutofit lnSpcReduction="10000"/>
          </a:bodyPr>
          <a:lstStyle/>
          <a:p>
            <a:pPr algn="just"/>
            <a:r>
              <a:rPr lang="en-IN" dirty="0" smtClean="0"/>
              <a:t>When we deal with collections of values that involve adding up squares. </a:t>
            </a:r>
          </a:p>
          <a:p>
            <a:pPr algn="just"/>
            <a:r>
              <a:rPr lang="en-IN" dirty="0" smtClean="0"/>
              <a:t>Variances of samples require us to add a collection of squared quantities and thus have distributions that are related to chi-square distribution.</a:t>
            </a:r>
          </a:p>
          <a:p>
            <a:pPr algn="just"/>
            <a:r>
              <a:rPr lang="en-IN" dirty="0" smtClean="0"/>
              <a:t>If each one of a collection of sample variances,</a:t>
            </a:r>
          </a:p>
          <a:p>
            <a:pPr lvl="1" algn="just"/>
            <a:r>
              <a:rPr lang="en-IN" dirty="0" smtClean="0"/>
              <a:t>Divide them by the known population variance and </a:t>
            </a:r>
          </a:p>
          <a:p>
            <a:pPr lvl="1" algn="just"/>
            <a:r>
              <a:rPr lang="en-IN" dirty="0" smtClean="0"/>
              <a:t>Multiply these quotients by (n – 1),  to get the distribution.</a:t>
            </a:r>
          </a:p>
          <a:p>
            <a:pPr lvl="1" algn="just"/>
            <a:endParaRPr lang="en-IN" dirty="0" smtClean="0"/>
          </a:p>
          <a:p>
            <a:pPr lvl="1" algn="just">
              <a:buNone/>
            </a:pPr>
            <a:r>
              <a:rPr lang="en-IN" dirty="0" smtClean="0"/>
              <a:t>			</a:t>
            </a:r>
            <a:r>
              <a:rPr lang="en-IN" i="1" dirty="0" smtClean="0"/>
              <a:t> (</a:t>
            </a:r>
            <a:r>
              <a:rPr lang="el-GR" dirty="0" smtClean="0">
                <a:solidFill>
                  <a:prstClr val="black"/>
                </a:solidFill>
              </a:rPr>
              <a:t>σ</a:t>
            </a:r>
            <a:r>
              <a:rPr lang="en-IN" sz="700" dirty="0" smtClean="0">
                <a:solidFill>
                  <a:prstClr val="black"/>
                </a:solidFill>
              </a:rPr>
              <a:t>s</a:t>
            </a:r>
            <a:r>
              <a:rPr lang="en-IN" dirty="0" smtClean="0">
                <a:solidFill>
                  <a:prstClr val="black"/>
                </a:solidFill>
              </a:rPr>
              <a:t>² /</a:t>
            </a:r>
            <a:r>
              <a:rPr lang="en-IN" i="1" dirty="0" smtClean="0"/>
              <a:t> </a:t>
            </a:r>
            <a:r>
              <a:rPr lang="el-GR" dirty="0" smtClean="0">
                <a:solidFill>
                  <a:prstClr val="black"/>
                </a:solidFill>
              </a:rPr>
              <a:t>σ</a:t>
            </a:r>
            <a:r>
              <a:rPr lang="en-IN" sz="700" dirty="0" smtClean="0">
                <a:solidFill>
                  <a:prstClr val="black"/>
                </a:solidFill>
              </a:rPr>
              <a:t>p</a:t>
            </a:r>
            <a:r>
              <a:rPr lang="en-IN" dirty="0" smtClean="0">
                <a:solidFill>
                  <a:prstClr val="black"/>
                </a:solidFill>
              </a:rPr>
              <a:t>² )(n-1)</a:t>
            </a:r>
          </a:p>
          <a:p>
            <a:pPr algn="just"/>
            <a:r>
              <a:rPr lang="en-IN" dirty="0" smtClean="0"/>
              <a:t>Not symmetrical and all the values are positive. </a:t>
            </a:r>
          </a:p>
          <a:p>
            <a:pPr algn="just"/>
            <a:r>
              <a:rPr lang="en-IN" dirty="0" smtClean="0"/>
              <a:t>Must know the degrees of freedom for using chi-square distribution.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N" dirty="0" smtClean="0"/>
              <a:t>Used for judging the significance of difference between observed and expected frequencies </a:t>
            </a:r>
          </a:p>
          <a:p>
            <a:r>
              <a:rPr lang="en-IN" dirty="0" smtClean="0"/>
              <a:t>Also as a test of goodness of fit.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smtClean="0"/>
              <a:t>Dept. of CSE, VJCET</a:t>
            </a:r>
            <a:endParaRPr lang="en-US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3214686"/>
            <a:ext cx="196597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81000"/>
            <a:ext cx="7467600" cy="1143000"/>
          </a:xfrm>
        </p:spPr>
        <p:txBody>
          <a:bodyPr/>
          <a:lstStyle/>
          <a:p>
            <a:r>
              <a:rPr lang="en-IN" dirty="0" smtClean="0"/>
              <a:t>Tests of Hypotheses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8001000" cy="5711952"/>
          </a:xfrm>
        </p:spPr>
        <p:txBody>
          <a:bodyPr>
            <a:normAutofit/>
          </a:bodyPr>
          <a:lstStyle/>
          <a:p>
            <a:pPr algn="just"/>
            <a:r>
              <a:rPr lang="en-IN" dirty="0" smtClean="0"/>
              <a:t>Parametric tests or standard tests of hypotheses; </a:t>
            </a:r>
          </a:p>
          <a:p>
            <a:pPr lvl="1" algn="just"/>
            <a:r>
              <a:rPr lang="en-IN" dirty="0" smtClean="0"/>
              <a:t>Assume certain properties of the parent population from which we draw samples.</a:t>
            </a:r>
          </a:p>
          <a:p>
            <a:pPr lvl="1" algn="just"/>
            <a:r>
              <a:rPr lang="en-IN" dirty="0" smtClean="0"/>
              <a:t>Require measurement equivalent to at least an interval scale</a:t>
            </a:r>
          </a:p>
          <a:p>
            <a:pPr lvl="1" algn="just"/>
            <a:r>
              <a:rPr lang="en-IN" dirty="0" smtClean="0"/>
              <a:t>Important parametric tests</a:t>
            </a:r>
          </a:p>
          <a:p>
            <a:pPr lvl="2" algn="just"/>
            <a:r>
              <a:rPr lang="en-US" dirty="0" smtClean="0"/>
              <a:t>z-test, t-test, </a:t>
            </a:r>
            <a:r>
              <a:rPr lang="el-GR" dirty="0" smtClean="0"/>
              <a:t>χ</a:t>
            </a:r>
            <a:r>
              <a:rPr lang="en-US" dirty="0" smtClean="0"/>
              <a:t>2-test and f-test</a:t>
            </a:r>
          </a:p>
          <a:p>
            <a:pPr lvl="1" algn="just"/>
            <a:r>
              <a:rPr lang="en-IN" dirty="0" smtClean="0"/>
              <a:t>The source of data is considered to be normally distributed.</a:t>
            </a:r>
          </a:p>
          <a:p>
            <a:pPr algn="just"/>
            <a:r>
              <a:rPr lang="en-IN" dirty="0" smtClean="0"/>
              <a:t>Non-parametric tests or distribution-free test of hypotheses.</a:t>
            </a:r>
          </a:p>
          <a:p>
            <a:pPr lvl="1" algn="just"/>
            <a:r>
              <a:rPr lang="en-IN" dirty="0" smtClean="0"/>
              <a:t>Do not depend on any assumption about the parameters of the parent population.</a:t>
            </a:r>
          </a:p>
          <a:p>
            <a:pPr lvl="1" algn="just"/>
            <a:r>
              <a:rPr lang="en-IN" dirty="0" smtClean="0"/>
              <a:t>Assume  only nominal or ordinal data</a:t>
            </a:r>
          </a:p>
          <a:p>
            <a:pPr lvl="1" algn="just"/>
            <a:r>
              <a:rPr lang="en-IN" dirty="0" smtClean="0"/>
              <a:t>Need more observations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7467600" cy="1143000"/>
          </a:xfrm>
        </p:spPr>
        <p:txBody>
          <a:bodyPr/>
          <a:lstStyle/>
          <a:p>
            <a:r>
              <a:rPr lang="en-US" dirty="0" smtClean="0"/>
              <a:t>z-test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001000" cy="548335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IN" dirty="0" smtClean="0"/>
              <a:t>Used  for judging the significance of several statistical measures, particularly the mean.</a:t>
            </a:r>
          </a:p>
          <a:p>
            <a:pPr algn="just"/>
            <a:r>
              <a:rPr lang="en-IN" dirty="0" smtClean="0"/>
              <a:t>The relevant test statistic, </a:t>
            </a:r>
            <a:r>
              <a:rPr lang="en-IN" i="1" dirty="0" smtClean="0"/>
              <a:t>z, is worked out and </a:t>
            </a:r>
            <a:r>
              <a:rPr lang="en-IN" dirty="0" smtClean="0"/>
              <a:t>compared with its probable value at a specified level of significance for judging the significance of the measure concerned.</a:t>
            </a:r>
          </a:p>
          <a:p>
            <a:pPr algn="just"/>
            <a:r>
              <a:rPr lang="en-IN" dirty="0" smtClean="0"/>
              <a:t>Uses </a:t>
            </a:r>
          </a:p>
          <a:p>
            <a:pPr lvl="1" algn="just"/>
            <a:r>
              <a:rPr lang="en-IN" dirty="0" smtClean="0"/>
              <a:t>When binomial distribution or </a:t>
            </a:r>
            <a:r>
              <a:rPr lang="en-IN" i="1" dirty="0" smtClean="0"/>
              <a:t>t-distribution is applicable </a:t>
            </a:r>
          </a:p>
          <a:p>
            <a:pPr lvl="2"/>
            <a:r>
              <a:rPr lang="en-IN" i="1" dirty="0" smtClean="0"/>
              <a:t>on the presumption that such a distribution tends to approximate normal </a:t>
            </a:r>
            <a:r>
              <a:rPr lang="en-IN" dirty="0" smtClean="0"/>
              <a:t>distribution as ‘</a:t>
            </a:r>
            <a:r>
              <a:rPr lang="en-IN" i="1" dirty="0" smtClean="0"/>
              <a:t>n’ becomes larger </a:t>
            </a:r>
            <a:r>
              <a:rPr lang="en-US" dirty="0" smtClean="0"/>
              <a:t>or when population variance is known</a:t>
            </a:r>
            <a:r>
              <a:rPr lang="en-IN" i="1" dirty="0" smtClean="0"/>
              <a:t>.</a:t>
            </a:r>
          </a:p>
          <a:p>
            <a:pPr lvl="1" algn="just"/>
            <a:r>
              <a:rPr lang="en-IN" dirty="0" smtClean="0"/>
              <a:t>Comparing the mean of a sample to some hypothesised mean for the population.</a:t>
            </a:r>
          </a:p>
          <a:p>
            <a:pPr lvl="1" algn="just"/>
            <a:r>
              <a:rPr lang="en-IN" dirty="0" smtClean="0"/>
              <a:t>Judging he significance of difference between means of two independent samples</a:t>
            </a:r>
          </a:p>
          <a:p>
            <a:pPr lvl="1" algn="just"/>
            <a:r>
              <a:rPr lang="en-IN" dirty="0" smtClean="0"/>
              <a:t>Comparing the sample proportion to a theoretical value of population proportion or for judging the difference in proportions of two independent samples</a:t>
            </a:r>
          </a:p>
          <a:p>
            <a:pPr lvl="1" algn="just"/>
            <a:r>
              <a:rPr lang="en-IN" dirty="0" smtClean="0"/>
              <a:t>Judging the significance of median, mode, coefficient of correlation and several other measures.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8001000" cy="6016752"/>
          </a:xfrm>
        </p:spPr>
        <p:txBody>
          <a:bodyPr>
            <a:normAutofit/>
          </a:bodyPr>
          <a:lstStyle/>
          <a:p>
            <a:pPr algn="just"/>
            <a:r>
              <a:rPr lang="en-IN" sz="3600" b="1" i="1" dirty="0" smtClean="0"/>
              <a:t>t-test</a:t>
            </a:r>
          </a:p>
          <a:p>
            <a:pPr lvl="1" algn="just"/>
            <a:r>
              <a:rPr lang="en-IN" sz="2400" dirty="0" smtClean="0"/>
              <a:t>Based on </a:t>
            </a:r>
            <a:r>
              <a:rPr lang="en-IN" sz="2400" i="1" dirty="0" smtClean="0"/>
              <a:t>t-distribution</a:t>
            </a:r>
          </a:p>
          <a:p>
            <a:pPr lvl="1" algn="just"/>
            <a:r>
              <a:rPr lang="en-US" sz="2400" i="1" dirty="0" smtClean="0"/>
              <a:t>Considered in </a:t>
            </a:r>
            <a:r>
              <a:rPr lang="en-IN" sz="2400" dirty="0" smtClean="0"/>
              <a:t>case of small sample(s) when population variance is not known</a:t>
            </a:r>
          </a:p>
          <a:p>
            <a:pPr lvl="1" algn="just"/>
            <a:r>
              <a:rPr lang="en-IN" sz="2400" dirty="0" smtClean="0"/>
              <a:t>In case two samples are related, use </a:t>
            </a:r>
            <a:r>
              <a:rPr lang="en-IN" sz="2400" i="1" dirty="0" smtClean="0"/>
              <a:t>paired t-test.</a:t>
            </a:r>
          </a:p>
          <a:p>
            <a:pPr lvl="1" algn="just"/>
            <a:r>
              <a:rPr lang="en-IN" sz="2400" dirty="0" smtClean="0"/>
              <a:t>Used  for judging the significance of the coefficients of simple and partial correlations.</a:t>
            </a:r>
          </a:p>
          <a:p>
            <a:pPr lvl="1" algn="just"/>
            <a:r>
              <a:rPr lang="en-IN" sz="2400" dirty="0" smtClean="0"/>
              <a:t>The relevant test statistic, </a:t>
            </a:r>
            <a:r>
              <a:rPr lang="en-IN" sz="2400" i="1" dirty="0" smtClean="0"/>
              <a:t>t, is calculated </a:t>
            </a:r>
            <a:r>
              <a:rPr lang="en-IN" sz="2400" dirty="0" smtClean="0"/>
              <a:t>and then compared with its probable value based on </a:t>
            </a:r>
            <a:r>
              <a:rPr lang="en-IN" sz="2400" i="1" dirty="0" smtClean="0"/>
              <a:t>t-distribution </a:t>
            </a:r>
            <a:r>
              <a:rPr lang="en-IN" sz="2400" dirty="0" smtClean="0"/>
              <a:t>at a specified level of significance for concerning degrees of freedom for accepting or rejecting the null hypothesis.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"/>
            <a:ext cx="7924800" cy="5864352"/>
          </a:xfrm>
        </p:spPr>
        <p:txBody>
          <a:bodyPr>
            <a:noAutofit/>
          </a:bodyPr>
          <a:lstStyle/>
          <a:p>
            <a:pPr algn="just"/>
            <a:r>
              <a:rPr lang="el-GR" sz="3200" b="1" dirty="0" smtClean="0"/>
              <a:t>χ</a:t>
            </a:r>
            <a:r>
              <a:rPr lang="en-US" sz="3200" b="1" dirty="0" smtClean="0"/>
              <a:t>2 – test</a:t>
            </a:r>
          </a:p>
          <a:p>
            <a:pPr lvl="1" algn="just"/>
            <a:r>
              <a:rPr lang="en-IN" sz="2400" dirty="0" smtClean="0"/>
              <a:t>Based on chi-square distribution and as a parametric test is used for comparing a sample variance to a theoretical population variance.</a:t>
            </a:r>
          </a:p>
          <a:p>
            <a:pPr algn="just"/>
            <a:r>
              <a:rPr lang="en-IN" sz="3200" b="1" i="1" dirty="0" smtClean="0"/>
              <a:t>F-test</a:t>
            </a:r>
          </a:p>
          <a:p>
            <a:pPr lvl="1" algn="just"/>
            <a:r>
              <a:rPr lang="en-IN" sz="2400" dirty="0" smtClean="0"/>
              <a:t>Based on </a:t>
            </a:r>
            <a:r>
              <a:rPr lang="en-IN" sz="2400" i="1" dirty="0" smtClean="0"/>
              <a:t>F-distribution </a:t>
            </a:r>
          </a:p>
          <a:p>
            <a:pPr lvl="1" algn="just"/>
            <a:r>
              <a:rPr lang="en-IN" sz="2400" i="1" dirty="0" smtClean="0"/>
              <a:t>Used to compare the variance of the two-independent </a:t>
            </a:r>
            <a:r>
              <a:rPr lang="en-IN" sz="2400" dirty="0" smtClean="0"/>
              <a:t>samples. </a:t>
            </a:r>
          </a:p>
          <a:p>
            <a:pPr lvl="1" algn="just"/>
            <a:r>
              <a:rPr lang="en-IN" sz="2400" dirty="0" smtClean="0"/>
              <a:t>This test is also used in the context of analysis of variance (ANOVA) for judging the significance of more than two sample means at one </a:t>
            </a:r>
          </a:p>
          <a:p>
            <a:pPr lvl="1" algn="just"/>
            <a:r>
              <a:rPr lang="en-IN" sz="2400" dirty="0" smtClean="0"/>
              <a:t>It is also used for judging the significance of multiple correlation coefficients. </a:t>
            </a:r>
          </a:p>
          <a:p>
            <a:pPr lvl="1" algn="just"/>
            <a:r>
              <a:rPr lang="en-IN" sz="2400" dirty="0" smtClean="0"/>
              <a:t>Test statistic, </a:t>
            </a:r>
            <a:r>
              <a:rPr lang="en-IN" sz="2400" i="1" dirty="0" smtClean="0"/>
              <a:t>F, is calculated and compared with its </a:t>
            </a:r>
            <a:r>
              <a:rPr lang="en-IN" sz="2400" dirty="0" smtClean="0"/>
              <a:t>probable value for accepting or rejecting the null hypothesis.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Hypothesis Testing of Means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24800" cy="4873752"/>
          </a:xfrm>
        </p:spPr>
        <p:txBody>
          <a:bodyPr>
            <a:normAutofit lnSpcReduction="10000"/>
          </a:bodyPr>
          <a:lstStyle/>
          <a:p>
            <a:pPr algn="just"/>
            <a:r>
              <a:rPr lang="en-IN" i="1" dirty="0" smtClean="0"/>
              <a:t>Population normal, population infinite, sample size may be large or small but variance of the population is known, H</a:t>
            </a:r>
            <a:r>
              <a:rPr lang="en-IN" sz="1800" i="1" dirty="0" smtClean="0"/>
              <a:t>a</a:t>
            </a:r>
            <a:r>
              <a:rPr lang="en-IN" i="1" dirty="0" smtClean="0"/>
              <a:t> may be one-sided or two-sided:</a:t>
            </a:r>
          </a:p>
          <a:p>
            <a:pPr algn="just"/>
            <a:endParaRPr lang="en-IN" dirty="0" smtClean="0"/>
          </a:p>
          <a:p>
            <a:pPr algn="just">
              <a:buNone/>
            </a:pPr>
            <a:r>
              <a:rPr lang="en-IN" dirty="0" smtClean="0"/>
              <a:t>		Test statistic </a:t>
            </a:r>
          </a:p>
          <a:p>
            <a:endParaRPr lang="en-IN" i="1" dirty="0" smtClean="0"/>
          </a:p>
          <a:p>
            <a:pPr algn="just"/>
            <a:r>
              <a:rPr lang="en-IN" i="1" dirty="0" smtClean="0"/>
              <a:t>Population normal, population finite, sample size may be large or small but variance of the population is known, Ha may be one-sided or two-sided:</a:t>
            </a:r>
          </a:p>
          <a:p>
            <a:pPr algn="just">
              <a:buNone/>
            </a:pPr>
            <a:endParaRPr lang="en-US" i="1" dirty="0" smtClean="0"/>
          </a:p>
          <a:p>
            <a:pPr algn="just">
              <a:buNone/>
            </a:pPr>
            <a:r>
              <a:rPr lang="en-IN" dirty="0" smtClean="0"/>
              <a:t>		Test statistic</a:t>
            </a:r>
          </a:p>
          <a:p>
            <a:pPr lvl="3"/>
            <a:endParaRPr lang="en-IN" dirty="0" smtClean="0"/>
          </a:p>
          <a:p>
            <a:pPr lvl="3"/>
            <a:r>
              <a:rPr lang="en-IN" dirty="0" smtClean="0"/>
              <a:t>(using finite population multiplier)</a:t>
            </a:r>
            <a:endParaRPr lang="en-IN" i="1" dirty="0" smtClean="0"/>
          </a:p>
          <a:p>
            <a:pPr algn="just"/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4755" y="2590800"/>
            <a:ext cx="210164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62338" y="4995587"/>
            <a:ext cx="3548062" cy="110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en-US" dirty="0" err="1" smtClean="0"/>
              <a:t>Contnd</a:t>
            </a:r>
            <a:r>
              <a:rPr lang="en-US" dirty="0" smtClean="0"/>
              <a:t>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001000" cy="5407152"/>
          </a:xfrm>
        </p:spPr>
        <p:txBody>
          <a:bodyPr>
            <a:normAutofit/>
          </a:bodyPr>
          <a:lstStyle/>
          <a:p>
            <a:pPr algn="just"/>
            <a:r>
              <a:rPr lang="en-IN" i="1" dirty="0" smtClean="0"/>
              <a:t>Population normal, population infinite, sample size small and variance of the population unknown, Ha may be one-sided or two-sided:</a:t>
            </a:r>
          </a:p>
          <a:p>
            <a:pPr algn="just">
              <a:buNone/>
            </a:pPr>
            <a:r>
              <a:rPr lang="en-IN" dirty="0" smtClean="0"/>
              <a:t>		Test  statistic</a:t>
            </a:r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endParaRPr lang="en-US" dirty="0" smtClean="0"/>
          </a:p>
          <a:p>
            <a:pPr algn="just"/>
            <a:endParaRPr lang="en-IN" i="1" dirty="0" smtClean="0"/>
          </a:p>
          <a:p>
            <a:pPr algn="just"/>
            <a:r>
              <a:rPr lang="en-IN" i="1" dirty="0" smtClean="0"/>
              <a:t>Population normal, population finite, sample size small and variance of the population unknown, and Ha may be one-sided or two-sided:</a:t>
            </a:r>
            <a:endParaRPr lang="en-IN" dirty="0" smtClean="0"/>
          </a:p>
          <a:p>
            <a:pPr algn="just">
              <a:buNone/>
            </a:pPr>
            <a:r>
              <a:rPr lang="en-IN" dirty="0" smtClean="0"/>
              <a:t>		Test  statistic</a:t>
            </a:r>
          </a:p>
          <a:p>
            <a:pPr algn="just">
              <a:buNone/>
            </a:pPr>
            <a:endParaRPr lang="en-US" sz="1800" dirty="0" smtClean="0"/>
          </a:p>
          <a:p>
            <a:pPr algn="just">
              <a:buNone/>
            </a:pPr>
            <a:r>
              <a:rPr lang="en-US" sz="1800" dirty="0" smtClean="0"/>
              <a:t>				Where</a:t>
            </a:r>
            <a:endParaRPr lang="en-IN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3737" y="2057400"/>
            <a:ext cx="3548063" cy="2038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5029200"/>
            <a:ext cx="45910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5915025"/>
            <a:ext cx="1905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Important Statistical Measures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N" dirty="0" smtClean="0"/>
              <a:t>Measures of central tendency or statistical averages;</a:t>
            </a:r>
          </a:p>
          <a:p>
            <a:pPr lvl="1"/>
            <a:r>
              <a:rPr lang="en-IN" dirty="0" smtClean="0"/>
              <a:t>Mean, Median and Mode</a:t>
            </a:r>
          </a:p>
          <a:p>
            <a:r>
              <a:rPr lang="en-IN" dirty="0" smtClean="0"/>
              <a:t>Measures of dispersion; </a:t>
            </a:r>
          </a:p>
          <a:p>
            <a:pPr lvl="1"/>
            <a:r>
              <a:rPr lang="en-IN" dirty="0" err="1" smtClean="0"/>
              <a:t>Varience</a:t>
            </a:r>
            <a:r>
              <a:rPr lang="en-IN" dirty="0" smtClean="0"/>
              <a:t>, Standard deviation</a:t>
            </a:r>
          </a:p>
          <a:p>
            <a:r>
              <a:rPr lang="en-IN" dirty="0" smtClean="0"/>
              <a:t>Measures of asymmetry (</a:t>
            </a:r>
            <a:r>
              <a:rPr lang="en-IN" dirty="0" err="1" smtClean="0"/>
              <a:t>skewness</a:t>
            </a:r>
            <a:r>
              <a:rPr lang="en-IN" dirty="0" smtClean="0"/>
              <a:t>); </a:t>
            </a:r>
          </a:p>
          <a:p>
            <a:r>
              <a:rPr lang="en-IN" dirty="0" smtClean="0"/>
              <a:t>Measures of relationship; and </a:t>
            </a:r>
          </a:p>
          <a:p>
            <a:r>
              <a:rPr lang="en-IN" dirty="0" smtClean="0"/>
              <a:t>Other measures.</a:t>
            </a:r>
          </a:p>
          <a:p>
            <a:pPr lvl="1"/>
            <a:r>
              <a:rPr lang="en-IN" dirty="0" smtClean="0"/>
              <a:t>Index numbers, Time series analysis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r>
              <a:rPr lang="en-US" dirty="0" err="1" smtClean="0"/>
              <a:t>Contnd</a:t>
            </a:r>
            <a:r>
              <a:rPr lang="en-US" dirty="0" smtClean="0"/>
              <a:t>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924800" cy="5483352"/>
          </a:xfrm>
        </p:spPr>
        <p:txBody>
          <a:bodyPr/>
          <a:lstStyle/>
          <a:p>
            <a:pPr algn="just"/>
            <a:r>
              <a:rPr lang="en-IN" i="1" dirty="0" smtClean="0"/>
              <a:t>Population may not be normal but sample size is large, variance of the population may be known or unknown, and Ha may be one-sided or two-sided:</a:t>
            </a:r>
          </a:p>
          <a:p>
            <a:pPr algn="just">
              <a:buNone/>
            </a:pPr>
            <a:r>
              <a:rPr lang="en-IN" dirty="0" smtClean="0"/>
              <a:t>			Test statistic				OR</a:t>
            </a:r>
          </a:p>
          <a:p>
            <a:pPr algn="just">
              <a:buNone/>
            </a:pPr>
            <a:r>
              <a:rPr lang="en-US" dirty="0" smtClean="0"/>
              <a:t>		</a:t>
            </a:r>
          </a:p>
          <a:p>
            <a:pPr algn="just">
              <a:buNone/>
            </a:pPr>
            <a:r>
              <a:rPr lang="en-US" dirty="0" smtClean="0"/>
              <a:t>					</a:t>
            </a:r>
            <a:endParaRPr lang="en-IN" dirty="0" smtClean="0"/>
          </a:p>
          <a:p>
            <a:pPr algn="just">
              <a:buNone/>
            </a:pPr>
            <a:endParaRPr lang="en-IN" sz="1400" dirty="0" smtClean="0"/>
          </a:p>
          <a:p>
            <a:pPr algn="just">
              <a:buNone/>
            </a:pPr>
            <a:r>
              <a:rPr lang="en-IN" sz="1400" dirty="0" smtClean="0"/>
              <a:t>		</a:t>
            </a:r>
          </a:p>
          <a:p>
            <a:pPr algn="just">
              <a:buNone/>
            </a:pPr>
            <a:r>
              <a:rPr lang="en-IN" sz="1400" dirty="0" smtClean="0"/>
              <a:t>		</a:t>
            </a:r>
            <a:r>
              <a:rPr lang="en-IN" sz="1800" dirty="0" smtClean="0"/>
              <a:t>(when variance is not known, we use </a:t>
            </a:r>
            <a:r>
              <a:rPr lang="el-GR" sz="1800" dirty="0" smtClean="0"/>
              <a:t>σ</a:t>
            </a:r>
            <a:r>
              <a:rPr lang="en-US" sz="1200" dirty="0" smtClean="0"/>
              <a:t>s</a:t>
            </a:r>
            <a:r>
              <a:rPr lang="en-IN" sz="1800" i="1" dirty="0" smtClean="0"/>
              <a:t> in place of </a:t>
            </a:r>
            <a:r>
              <a:rPr lang="el-GR" sz="1800" i="1" dirty="0" smtClean="0"/>
              <a:t>σ</a:t>
            </a:r>
            <a:r>
              <a:rPr lang="en-US" sz="1100" i="1" dirty="0" smtClean="0"/>
              <a:t>p </a:t>
            </a:r>
            <a:r>
              <a:rPr lang="en-IN" sz="1800" i="1" dirty="0" smtClean="0"/>
              <a:t>in this formula)</a:t>
            </a:r>
          </a:p>
          <a:p>
            <a:pPr algn="just">
              <a:buNone/>
            </a:pPr>
            <a:endParaRPr lang="en-US" sz="1800" i="1" dirty="0" smtClean="0"/>
          </a:p>
          <a:p>
            <a:pPr algn="just">
              <a:buNone/>
            </a:pPr>
            <a:r>
              <a:rPr lang="en-US" sz="1800" i="1" dirty="0" smtClean="0"/>
              <a:t>Example: Page No:202</a:t>
            </a:r>
            <a:endParaRPr lang="en-IN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05300" y="2057400"/>
            <a:ext cx="1714500" cy="812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3009900"/>
            <a:ext cx="3429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Hypothesis Testing for Differences Between Means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1000" cy="4873752"/>
          </a:xfrm>
        </p:spPr>
        <p:txBody>
          <a:bodyPr/>
          <a:lstStyle/>
          <a:p>
            <a:pPr algn="just"/>
            <a:r>
              <a:rPr lang="en-IN" dirty="0" smtClean="0"/>
              <a:t>The null hypothesis for testing of difference between means is generally stated as </a:t>
            </a:r>
          </a:p>
          <a:p>
            <a:pPr lvl="1" algn="just"/>
            <a:r>
              <a:rPr lang="en-IN" i="1" dirty="0" smtClean="0"/>
              <a:t>H0 : µ</a:t>
            </a:r>
            <a:r>
              <a:rPr lang="en-IN" sz="1500" i="1" dirty="0" smtClean="0"/>
              <a:t>1</a:t>
            </a:r>
            <a:r>
              <a:rPr lang="en-IN" i="1" dirty="0" smtClean="0"/>
              <a:t> = µ</a:t>
            </a:r>
            <a:r>
              <a:rPr lang="en-IN" sz="1500" i="1" dirty="0" smtClean="0"/>
              <a:t>2</a:t>
            </a:r>
            <a:r>
              <a:rPr lang="en-IN" i="1" dirty="0" smtClean="0"/>
              <a:t> , </a:t>
            </a:r>
          </a:p>
          <a:p>
            <a:pPr lvl="2" algn="just"/>
            <a:r>
              <a:rPr lang="en-IN" i="1" dirty="0" smtClean="0"/>
              <a:t>where µ1  is population mean of one population </a:t>
            </a:r>
            <a:r>
              <a:rPr lang="en-IN" dirty="0" smtClean="0"/>
              <a:t>and </a:t>
            </a:r>
            <a:r>
              <a:rPr lang="en-IN" i="1" dirty="0" smtClean="0"/>
              <a:t>µ</a:t>
            </a:r>
            <a:r>
              <a:rPr lang="en-IN" sz="1200" i="1" dirty="0" smtClean="0"/>
              <a:t>2</a:t>
            </a:r>
            <a:r>
              <a:rPr lang="en-IN" dirty="0" smtClean="0"/>
              <a:t> is population mean of the second population, assuming both the populations to be normal populations.</a:t>
            </a:r>
          </a:p>
          <a:p>
            <a:pPr algn="just"/>
            <a:r>
              <a:rPr lang="en-IN" dirty="0" smtClean="0"/>
              <a:t>Alternative hypothesis may be of not equal to or less than or greater than type.</a:t>
            </a:r>
          </a:p>
          <a:p>
            <a:pPr algn="just"/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8001000" cy="5711952"/>
          </a:xfrm>
        </p:spPr>
        <p:txBody>
          <a:bodyPr/>
          <a:lstStyle/>
          <a:p>
            <a:pPr algn="just"/>
            <a:r>
              <a:rPr lang="en-IN" i="1" dirty="0" smtClean="0"/>
              <a:t>Population variances are known or the samples happen to be large samples:</a:t>
            </a:r>
          </a:p>
          <a:p>
            <a:pPr algn="just">
              <a:buNone/>
            </a:pPr>
            <a:r>
              <a:rPr lang="en-US" i="1" dirty="0" smtClean="0"/>
              <a:t>		Test Statistic</a:t>
            </a:r>
            <a:endParaRPr lang="en-IN" i="1" dirty="0" smtClean="0"/>
          </a:p>
          <a:p>
            <a:endParaRPr lang="en-IN" dirty="0" smtClean="0"/>
          </a:p>
          <a:p>
            <a:pPr lvl="1"/>
            <a:endParaRPr lang="en-IN" dirty="0" smtClean="0"/>
          </a:p>
          <a:p>
            <a:pPr lvl="1"/>
            <a:r>
              <a:rPr lang="en-IN" dirty="0" smtClean="0"/>
              <a:t>In case </a:t>
            </a:r>
            <a:r>
              <a:rPr lang="el-GR" sz="3600" dirty="0" smtClean="0"/>
              <a:t>σ</a:t>
            </a:r>
            <a:r>
              <a:rPr lang="en-IN" sz="2400" i="1" dirty="0" smtClean="0"/>
              <a:t>p</a:t>
            </a:r>
            <a:r>
              <a:rPr lang="en-IN" sz="2000" i="1" dirty="0" smtClean="0"/>
              <a:t>1</a:t>
            </a:r>
            <a:r>
              <a:rPr lang="en-IN" sz="1400" i="1" dirty="0" smtClean="0"/>
              <a:t> </a:t>
            </a:r>
            <a:r>
              <a:rPr lang="en-IN" i="1" dirty="0" smtClean="0"/>
              <a:t>and</a:t>
            </a:r>
            <a:r>
              <a:rPr lang="el-GR" sz="2000" dirty="0" smtClean="0"/>
              <a:t> </a:t>
            </a:r>
            <a:r>
              <a:rPr lang="el-GR" sz="3600" dirty="0" smtClean="0"/>
              <a:t>σ</a:t>
            </a:r>
            <a:r>
              <a:rPr lang="en-IN" sz="2400" i="1" dirty="0" smtClean="0"/>
              <a:t>p</a:t>
            </a:r>
            <a:r>
              <a:rPr lang="en-IN" sz="2000" i="1" dirty="0" smtClean="0"/>
              <a:t>2</a:t>
            </a:r>
            <a:r>
              <a:rPr lang="en-IN" i="1" dirty="0" smtClean="0"/>
              <a:t> </a:t>
            </a:r>
            <a:r>
              <a:rPr lang="en-IN" sz="500" i="1" dirty="0" smtClean="0"/>
              <a:t> </a:t>
            </a:r>
            <a:r>
              <a:rPr lang="en-IN" i="1" dirty="0" smtClean="0"/>
              <a:t>are not known, use </a:t>
            </a:r>
            <a:r>
              <a:rPr lang="el-GR" sz="3600" dirty="0" smtClean="0"/>
              <a:t>σ</a:t>
            </a:r>
            <a:r>
              <a:rPr lang="en-IN" sz="2400" i="1" dirty="0" smtClean="0"/>
              <a:t>s</a:t>
            </a:r>
            <a:r>
              <a:rPr lang="en-IN" sz="2000" i="1" dirty="0" smtClean="0"/>
              <a:t>1</a:t>
            </a:r>
            <a:r>
              <a:rPr lang="en-IN" sz="2400" i="1" dirty="0" smtClean="0"/>
              <a:t> </a:t>
            </a:r>
            <a:r>
              <a:rPr lang="en-IN" dirty="0" smtClean="0"/>
              <a:t>and </a:t>
            </a:r>
            <a:r>
              <a:rPr lang="el-GR" sz="3600" dirty="0" smtClean="0"/>
              <a:t>σ</a:t>
            </a:r>
            <a:r>
              <a:rPr lang="en-IN" sz="2400" i="1" dirty="0" smtClean="0"/>
              <a:t>s</a:t>
            </a:r>
            <a:r>
              <a:rPr lang="en-IN" sz="2000" i="1" dirty="0" smtClean="0"/>
              <a:t>2</a:t>
            </a:r>
            <a:r>
              <a:rPr lang="en-IN" sz="2400" i="1" dirty="0" smtClean="0"/>
              <a:t> </a:t>
            </a:r>
            <a:r>
              <a:rPr lang="en-IN" dirty="0" smtClean="0"/>
              <a:t>respectively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1524000"/>
            <a:ext cx="2286000" cy="1450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4" y="3635375"/>
            <a:ext cx="39338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7924800" cy="5711952"/>
          </a:xfrm>
        </p:spPr>
        <p:txBody>
          <a:bodyPr/>
          <a:lstStyle/>
          <a:p>
            <a:pPr algn="just"/>
            <a:r>
              <a:rPr lang="en-IN" i="1" dirty="0" smtClean="0"/>
              <a:t>Samples happen to be large but presumed to have been drawn from the same population whose variance is known:</a:t>
            </a:r>
          </a:p>
          <a:p>
            <a:pPr lvl="1" algn="just">
              <a:buNone/>
            </a:pPr>
            <a:r>
              <a:rPr lang="en-IN" dirty="0" smtClean="0"/>
              <a:t>The test statistic </a:t>
            </a:r>
          </a:p>
          <a:p>
            <a:pPr lvl="1" algn="just">
              <a:buNone/>
            </a:pPr>
            <a:endParaRPr lang="en-US" dirty="0" smtClean="0"/>
          </a:p>
          <a:p>
            <a:pPr lvl="1" algn="just">
              <a:buNone/>
            </a:pPr>
            <a:r>
              <a:rPr lang="en-US" dirty="0" smtClean="0"/>
              <a:t>	</a:t>
            </a:r>
            <a:r>
              <a:rPr lang="en-IN" dirty="0" smtClean="0"/>
              <a:t> In case </a:t>
            </a:r>
            <a:r>
              <a:rPr lang="el-GR" sz="3200" dirty="0" smtClean="0"/>
              <a:t>σ</a:t>
            </a:r>
            <a:r>
              <a:rPr lang="en-IN" sz="2000" i="1" dirty="0" smtClean="0"/>
              <a:t>p is</a:t>
            </a:r>
            <a:r>
              <a:rPr lang="en-IN" i="1" dirty="0" smtClean="0"/>
              <a:t> not known, use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524000"/>
            <a:ext cx="2027168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438400"/>
            <a:ext cx="402413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0200" y="3476268"/>
            <a:ext cx="2009775" cy="924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3505200"/>
            <a:ext cx="2443798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7924800" cy="5711952"/>
          </a:xfrm>
        </p:spPr>
        <p:txBody>
          <a:bodyPr/>
          <a:lstStyle/>
          <a:p>
            <a:pPr algn="just"/>
            <a:r>
              <a:rPr lang="en-IN" i="1" dirty="0" smtClean="0"/>
              <a:t>Samples happen to be small samples and population variances not known but assumed to be equal:</a:t>
            </a:r>
          </a:p>
          <a:p>
            <a:pPr marL="274320" lvl="1" algn="just">
              <a:spcBef>
                <a:spcPts val="600"/>
              </a:spcBef>
              <a:buSzPct val="70000"/>
              <a:buNone/>
            </a:pPr>
            <a:r>
              <a:rPr lang="en-US" i="1" dirty="0" smtClean="0"/>
              <a:t>		</a:t>
            </a:r>
          </a:p>
          <a:p>
            <a:pPr marL="274320" lvl="1" algn="just">
              <a:spcBef>
                <a:spcPts val="600"/>
              </a:spcBef>
              <a:buSzPct val="70000"/>
              <a:buNone/>
            </a:pPr>
            <a:r>
              <a:rPr lang="en-US" i="1" dirty="0" smtClean="0"/>
              <a:t>		</a:t>
            </a:r>
            <a:r>
              <a:rPr lang="en-IN" dirty="0" smtClean="0"/>
              <a:t>The test statistic</a:t>
            </a:r>
          </a:p>
          <a:p>
            <a:pPr marL="274320" lvl="1" algn="just">
              <a:spcBef>
                <a:spcPts val="600"/>
              </a:spcBef>
              <a:buSzPct val="70000"/>
              <a:buNone/>
            </a:pPr>
            <a:endParaRPr lang="en-IN" dirty="0" smtClean="0"/>
          </a:p>
          <a:p>
            <a:pPr marL="274320" lvl="1" algn="just">
              <a:spcBef>
                <a:spcPts val="600"/>
              </a:spcBef>
              <a:buSzPct val="70000"/>
              <a:buNone/>
            </a:pPr>
            <a:r>
              <a:rPr lang="en-IN" dirty="0" smtClean="0"/>
              <a:t>		</a:t>
            </a:r>
          </a:p>
          <a:p>
            <a:pPr marL="274320" lvl="1" algn="just">
              <a:spcBef>
                <a:spcPts val="600"/>
              </a:spcBef>
              <a:buSzPct val="70000"/>
              <a:buNone/>
            </a:pPr>
            <a:r>
              <a:rPr lang="en-IN" dirty="0" smtClean="0"/>
              <a:t>					Where </a:t>
            </a:r>
            <a:r>
              <a:rPr lang="en-IN" dirty="0" err="1" smtClean="0"/>
              <a:t>d.f</a:t>
            </a:r>
            <a:r>
              <a:rPr lang="en-IN" dirty="0" smtClean="0"/>
              <a:t>.= n1+n2-2 </a:t>
            </a:r>
          </a:p>
          <a:p>
            <a:pPr marL="274320" lvl="1" algn="just">
              <a:spcBef>
                <a:spcPts val="600"/>
              </a:spcBef>
              <a:buSzPct val="70000"/>
              <a:buNone/>
            </a:pPr>
            <a:r>
              <a:rPr lang="en-US" dirty="0" smtClean="0"/>
              <a:t>			OR</a:t>
            </a:r>
          </a:p>
          <a:p>
            <a:pPr marL="274320" lvl="1" algn="just">
              <a:spcBef>
                <a:spcPts val="600"/>
              </a:spcBef>
              <a:buSzPct val="70000"/>
              <a:buNone/>
            </a:pPr>
            <a:endParaRPr lang="en-IN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1743075"/>
            <a:ext cx="458456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4767" y="3810000"/>
            <a:ext cx="3962833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Hypothesis Testing For Comparing Two Related Samples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24800" cy="4873752"/>
          </a:xfrm>
        </p:spPr>
        <p:txBody>
          <a:bodyPr/>
          <a:lstStyle/>
          <a:p>
            <a:pPr algn="just"/>
            <a:r>
              <a:rPr lang="en-IN" dirty="0" smtClean="0"/>
              <a:t>Paired t-test is a way to test for comparing two related samples, </a:t>
            </a:r>
          </a:p>
          <a:p>
            <a:pPr lvl="1" algn="just"/>
            <a:r>
              <a:rPr lang="en-IN" dirty="0" smtClean="0"/>
              <a:t>small values of n </a:t>
            </a:r>
          </a:p>
          <a:p>
            <a:pPr lvl="1" algn="just"/>
            <a:r>
              <a:rPr lang="en-IN" dirty="0" smtClean="0"/>
              <a:t>does not require the variances of the two populations to be equal, </a:t>
            </a:r>
          </a:p>
          <a:p>
            <a:pPr lvl="1" algn="just"/>
            <a:r>
              <a:rPr lang="en-IN" dirty="0" smtClean="0"/>
              <a:t>the assumption that the two populations are normal</a:t>
            </a:r>
          </a:p>
          <a:p>
            <a:pPr algn="just"/>
            <a:r>
              <a:rPr lang="en-IN" dirty="0" smtClean="0"/>
              <a:t>For a paired t-test, it is necessary that the observations in the two samples be collected in the form of what is called matched pairs</a:t>
            </a:r>
          </a:p>
          <a:p>
            <a:pPr algn="just"/>
            <a:r>
              <a:rPr lang="en-IN" dirty="0" smtClean="0"/>
              <a:t>Appropriate in a before-and-after-treatment study.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7924800" cy="6016752"/>
          </a:xfrm>
        </p:spPr>
        <p:txBody>
          <a:bodyPr/>
          <a:lstStyle/>
          <a:p>
            <a:r>
              <a:rPr lang="en-IN" dirty="0" smtClean="0"/>
              <a:t>First work out the difference score for each matched pair, </a:t>
            </a:r>
          </a:p>
          <a:p>
            <a:r>
              <a:rPr lang="en-IN" dirty="0" smtClean="0"/>
              <a:t>Then find out the average of such differences, along with the sample variance of the difference score.</a:t>
            </a:r>
          </a:p>
          <a:p>
            <a:r>
              <a:rPr lang="en-IN" dirty="0" smtClean="0"/>
              <a:t>If the values from the two matched samples are denoted as Xi and Yi and the differences by Di (Di = Xi – Yi), </a:t>
            </a:r>
          </a:p>
          <a:p>
            <a:r>
              <a:rPr lang="en-IN" dirty="0" smtClean="0"/>
              <a:t>The mean of the differences:</a:t>
            </a:r>
          </a:p>
          <a:p>
            <a:endParaRPr lang="en-US" dirty="0" smtClean="0"/>
          </a:p>
          <a:p>
            <a:r>
              <a:rPr lang="en-IN" dirty="0" smtClean="0"/>
              <a:t>The variance of the differences</a:t>
            </a:r>
          </a:p>
          <a:p>
            <a:r>
              <a:rPr lang="en-IN" dirty="0" smtClean="0"/>
              <a:t>Assuming the said differences to be normally distributed and independent; the test statistic</a:t>
            </a:r>
          </a:p>
          <a:p>
            <a:endParaRPr lang="en-US" dirty="0" smtClean="0"/>
          </a:p>
          <a:p>
            <a:endParaRPr lang="en-IN" i="1" dirty="0" smtClean="0"/>
          </a:p>
          <a:p>
            <a:pPr>
              <a:buNone/>
            </a:pPr>
            <a:r>
              <a:rPr lang="en-IN" i="1" dirty="0" smtClean="0"/>
              <a:t>		n = Number of matched pairs</a:t>
            </a:r>
            <a:endParaRPr lang="en-IN" dirty="0" smtClean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461507"/>
            <a:ext cx="1352550" cy="738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8249" y="3124200"/>
            <a:ext cx="31372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1" y="4610100"/>
            <a:ext cx="53340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81000"/>
            <a:ext cx="7467600" cy="1143000"/>
          </a:xfrm>
        </p:spPr>
        <p:txBody>
          <a:bodyPr/>
          <a:lstStyle/>
          <a:p>
            <a:r>
              <a:rPr lang="en-IN" dirty="0" smtClean="0"/>
              <a:t>Hypothesis Testing of Proportions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7924800" cy="5635752"/>
          </a:xfrm>
        </p:spPr>
        <p:txBody>
          <a:bodyPr/>
          <a:lstStyle/>
          <a:p>
            <a:pPr algn="just"/>
            <a:r>
              <a:rPr lang="en-IN" dirty="0" smtClean="0"/>
              <a:t>In case of qualitative phenomena, data analysed on the basis of presence or absence of an attribute(s).</a:t>
            </a:r>
          </a:p>
          <a:p>
            <a:pPr algn="just"/>
            <a:r>
              <a:rPr lang="en-IN" dirty="0" smtClean="0"/>
              <a:t>Sampling distribution may take the form of binomial probability distribution.</a:t>
            </a:r>
          </a:p>
          <a:p>
            <a:pPr lvl="1" algn="just"/>
            <a:r>
              <a:rPr lang="en-US" dirty="0" smtClean="0"/>
              <a:t>Mean=</a:t>
            </a:r>
            <a:r>
              <a:rPr lang="en-US" dirty="0" err="1" smtClean="0"/>
              <a:t>n.p</a:t>
            </a:r>
            <a:r>
              <a:rPr lang="en-US" dirty="0" smtClean="0"/>
              <a:t>  &amp;  Standard Deviation = √(</a:t>
            </a:r>
            <a:r>
              <a:rPr lang="en-US" dirty="0" err="1" smtClean="0"/>
              <a:t>n.p.q</a:t>
            </a:r>
            <a:r>
              <a:rPr lang="en-US" dirty="0" smtClean="0"/>
              <a:t>)</a:t>
            </a:r>
          </a:p>
          <a:p>
            <a:pPr lvl="2" algn="just"/>
            <a:r>
              <a:rPr lang="en-US" dirty="0" smtClean="0"/>
              <a:t>Where </a:t>
            </a:r>
          </a:p>
          <a:p>
            <a:pPr lvl="3" algn="just"/>
            <a:r>
              <a:rPr lang="en-IN" i="1" dirty="0" smtClean="0"/>
              <a:t>p = the </a:t>
            </a:r>
            <a:r>
              <a:rPr lang="en-IN" dirty="0" smtClean="0"/>
              <a:t>probability of success, </a:t>
            </a:r>
          </a:p>
          <a:p>
            <a:pPr lvl="3" algn="just"/>
            <a:r>
              <a:rPr lang="en-IN" i="1" dirty="0" smtClean="0"/>
              <a:t>q =the probability of failure such that p + q = 1</a:t>
            </a:r>
          </a:p>
          <a:p>
            <a:pPr lvl="3" algn="just"/>
            <a:r>
              <a:rPr lang="en-IN" i="1" dirty="0" smtClean="0"/>
              <a:t>n= the size of the </a:t>
            </a:r>
            <a:r>
              <a:rPr lang="en-IN" dirty="0" smtClean="0"/>
              <a:t>sample.</a:t>
            </a:r>
          </a:p>
          <a:p>
            <a:pPr lvl="1" algn="just"/>
            <a:r>
              <a:rPr lang="en-US" dirty="0" smtClean="0"/>
              <a:t>Mean Proportion of Success = </a:t>
            </a:r>
            <a:r>
              <a:rPr lang="en-US" dirty="0" err="1" smtClean="0"/>
              <a:t>n.p</a:t>
            </a:r>
            <a:r>
              <a:rPr lang="en-US" dirty="0" smtClean="0"/>
              <a:t>/n=p</a:t>
            </a:r>
          </a:p>
          <a:p>
            <a:pPr lvl="1" algn="just"/>
            <a:r>
              <a:rPr lang="en-IN" dirty="0" smtClean="0"/>
              <a:t>Standard deviation of the proportion of successes</a:t>
            </a:r>
          </a:p>
          <a:p>
            <a:pPr algn="just"/>
            <a:r>
              <a:rPr lang="en-US" dirty="0" smtClean="0"/>
              <a:t>When n is large </a:t>
            </a:r>
            <a:r>
              <a:rPr lang="en-IN" dirty="0" smtClean="0"/>
              <a:t>binomial distribution tends to become normal distribution</a:t>
            </a:r>
          </a:p>
          <a:p>
            <a:pPr lvl="1" algn="just"/>
            <a:r>
              <a:rPr lang="en-US" dirty="0" smtClean="0"/>
              <a:t>Test Statistic			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4419600"/>
            <a:ext cx="6953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5552090"/>
            <a:ext cx="1219200" cy="924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799" y="5715000"/>
            <a:ext cx="3337791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Hypothesis Testing for Difference Between Proportions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50306" cy="4873752"/>
          </a:xfrm>
        </p:spPr>
        <p:txBody>
          <a:bodyPr/>
          <a:lstStyle/>
          <a:p>
            <a:pPr algn="just"/>
            <a:r>
              <a:rPr lang="en-IN" dirty="0" smtClean="0"/>
              <a:t>Two samples </a:t>
            </a:r>
            <a:r>
              <a:rPr lang="en-IN" dirty="0"/>
              <a:t>are drawn from different </a:t>
            </a:r>
            <a:r>
              <a:rPr lang="en-IN" dirty="0" smtClean="0"/>
              <a:t>populations.</a:t>
            </a:r>
          </a:p>
          <a:p>
            <a:pPr algn="just"/>
            <a:r>
              <a:rPr lang="en-IN" dirty="0" smtClean="0"/>
              <a:t>Knowing whether the difference </a:t>
            </a:r>
            <a:r>
              <a:rPr lang="en-IN" dirty="0"/>
              <a:t>between the proportion of successes is significant or </a:t>
            </a:r>
            <a:r>
              <a:rPr lang="en-IN" dirty="0" smtClean="0"/>
              <a:t>not.</a:t>
            </a:r>
          </a:p>
          <a:p>
            <a:pPr algn="just"/>
            <a:r>
              <a:rPr lang="en-IN" dirty="0" smtClean="0"/>
              <a:t>Start with the hypothesis </a:t>
            </a:r>
            <a:r>
              <a:rPr lang="en-IN" dirty="0"/>
              <a:t>that the difference between the proportion of success in sample one </a:t>
            </a:r>
            <a:r>
              <a:rPr lang="en-IN" dirty="0" smtClean="0"/>
              <a:t> </a:t>
            </a:r>
            <a:r>
              <a:rPr lang="en-IN" dirty="0"/>
              <a:t>and the </a:t>
            </a:r>
            <a:r>
              <a:rPr lang="en-IN" dirty="0" smtClean="0"/>
              <a:t>proportion </a:t>
            </a:r>
            <a:r>
              <a:rPr lang="en-IN" dirty="0"/>
              <a:t>of success in sample </a:t>
            </a:r>
            <a:r>
              <a:rPr lang="en-IN" dirty="0" smtClean="0"/>
              <a:t>two </a:t>
            </a:r>
            <a:r>
              <a:rPr lang="en-IN" dirty="0"/>
              <a:t>is due to fluctuations of random sampling</a:t>
            </a:r>
            <a:r>
              <a:rPr lang="en-IN" dirty="0" smtClean="0"/>
              <a:t>.</a:t>
            </a:r>
          </a:p>
          <a:p>
            <a:pPr algn="just"/>
            <a:r>
              <a:rPr lang="en-IN" dirty="0" smtClean="0"/>
              <a:t>The </a:t>
            </a:r>
            <a:r>
              <a:rPr lang="en-IN" dirty="0"/>
              <a:t>null hypothesis </a:t>
            </a:r>
            <a:r>
              <a:rPr lang="en-IN" dirty="0" smtClean="0"/>
              <a:t>is</a:t>
            </a:r>
          </a:p>
          <a:p>
            <a:pPr algn="just"/>
            <a:endParaRPr lang="en-US" dirty="0"/>
          </a:p>
          <a:p>
            <a:r>
              <a:rPr lang="en-IN" dirty="0" smtClean="0"/>
              <a:t>The test </a:t>
            </a:r>
            <a:r>
              <a:rPr lang="en-IN" dirty="0"/>
              <a:t>statistic</a:t>
            </a:r>
            <a:endParaRPr lang="en-IN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3578" y="4469640"/>
            <a:ext cx="1116844" cy="4833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3967" y="5250690"/>
            <a:ext cx="2538282" cy="9667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6410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48600" cy="4873752"/>
          </a:xfrm>
        </p:spPr>
        <p:txBody>
          <a:bodyPr>
            <a:normAutofit lnSpcReduction="10000"/>
          </a:bodyPr>
          <a:lstStyle/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IN" dirty="0"/>
              <a:t>Then, </a:t>
            </a:r>
            <a:r>
              <a:rPr lang="en-IN" dirty="0" smtClean="0"/>
              <a:t>construct </a:t>
            </a:r>
            <a:r>
              <a:rPr lang="en-IN" dirty="0"/>
              <a:t>the rejection region(s) depending upon the </a:t>
            </a:r>
            <a:r>
              <a:rPr lang="en-IN" i="1" dirty="0"/>
              <a:t>Ha </a:t>
            </a:r>
            <a:r>
              <a:rPr lang="en-IN" dirty="0"/>
              <a:t>for a given level of </a:t>
            </a:r>
            <a:r>
              <a:rPr lang="en-IN" dirty="0" smtClean="0"/>
              <a:t>significance and </a:t>
            </a:r>
            <a:r>
              <a:rPr lang="en-IN" dirty="0"/>
              <a:t>on its basis we judge the significance of the sample result for accepting or rejecting </a:t>
            </a:r>
            <a:r>
              <a:rPr lang="en-IN" i="1" dirty="0"/>
              <a:t>H</a:t>
            </a:r>
            <a:r>
              <a:rPr lang="en-IN" dirty="0"/>
              <a:t>0.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835" y="1219200"/>
            <a:ext cx="8376329" cy="343440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4898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7467600" cy="1143000"/>
          </a:xfrm>
        </p:spPr>
        <p:txBody>
          <a:bodyPr/>
          <a:lstStyle/>
          <a:p>
            <a:r>
              <a:rPr lang="en-US" dirty="0" smtClean="0"/>
              <a:t>Data analysis and interpretation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077200" cy="5483352"/>
          </a:xfrm>
        </p:spPr>
        <p:txBody>
          <a:bodyPr>
            <a:normAutofit lnSpcReduction="10000"/>
          </a:bodyPr>
          <a:lstStyle/>
          <a:p>
            <a:pPr algn="just"/>
            <a:r>
              <a:rPr lang="en-IN" dirty="0" smtClean="0"/>
              <a:t>Computation of certain indices or measures along with searching for patterns of relationship that exist among the data groups.</a:t>
            </a:r>
          </a:p>
          <a:p>
            <a:pPr algn="just"/>
            <a:r>
              <a:rPr lang="en-IN" dirty="0" smtClean="0"/>
              <a:t>Particularly in case of survey or experimental data, involves estimating the values of unknown parameters of the population and testing of hypotheses for drawing inferences.</a:t>
            </a:r>
          </a:p>
          <a:p>
            <a:pPr algn="just"/>
            <a:r>
              <a:rPr lang="en-IN" dirty="0" smtClean="0"/>
              <a:t>Categorised as;</a:t>
            </a:r>
          </a:p>
          <a:p>
            <a:pPr lvl="1" algn="just"/>
            <a:r>
              <a:rPr lang="en-IN" dirty="0" smtClean="0"/>
              <a:t>Descriptive analysis and Inferential analysis </a:t>
            </a:r>
          </a:p>
          <a:p>
            <a:pPr lvl="2" algn="just"/>
            <a:r>
              <a:rPr lang="en-IN" i="1" dirty="0" smtClean="0"/>
              <a:t>Descriptive analysis is largely the study of distributions of one variable.</a:t>
            </a:r>
          </a:p>
          <a:p>
            <a:pPr lvl="3" algn="just"/>
            <a:r>
              <a:rPr lang="en-IN" i="1" dirty="0" smtClean="0"/>
              <a:t>Provides profiles of </a:t>
            </a:r>
            <a:r>
              <a:rPr lang="en-IN" dirty="0" smtClean="0"/>
              <a:t>companies, work groups, persons and other subjects on any of a multiple of characteristics such as size. Composition, efficiency, preferences, etc.”</a:t>
            </a:r>
          </a:p>
          <a:p>
            <a:pPr lvl="3" algn="just"/>
            <a:r>
              <a:rPr lang="en-IN" dirty="0" smtClean="0"/>
              <a:t>This sort of analysis may be in respect of one variable (described as </a:t>
            </a:r>
            <a:r>
              <a:rPr lang="en-IN" dirty="0" err="1" smtClean="0"/>
              <a:t>unidimensional</a:t>
            </a:r>
            <a:r>
              <a:rPr lang="en-IN" dirty="0" smtClean="0"/>
              <a:t> analysis), or in respect of two variables (described as </a:t>
            </a:r>
            <a:r>
              <a:rPr lang="en-IN" dirty="0" err="1" smtClean="0"/>
              <a:t>bivariate</a:t>
            </a:r>
            <a:r>
              <a:rPr lang="en-IN" dirty="0" smtClean="0"/>
              <a:t> analysis) or in respect of more than two variables (described as multivariate analysis).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09600"/>
            <a:ext cx="7950306" cy="5864352"/>
          </a:xfrm>
        </p:spPr>
        <p:txBody>
          <a:bodyPr/>
          <a:lstStyle/>
          <a:p>
            <a:pPr algn="just"/>
            <a:r>
              <a:rPr lang="en-IN" i="1" dirty="0"/>
              <a:t>Testing the difference between proportion based on the sample and the proportion </a:t>
            </a:r>
            <a:r>
              <a:rPr lang="en-IN" i="1" dirty="0" smtClean="0"/>
              <a:t>given for </a:t>
            </a:r>
            <a:r>
              <a:rPr lang="en-IN" i="1" dirty="0"/>
              <a:t>the whole population</a:t>
            </a:r>
            <a:r>
              <a:rPr lang="en-IN" i="1" dirty="0" smtClean="0"/>
              <a:t>:</a:t>
            </a:r>
          </a:p>
          <a:p>
            <a:pPr lvl="1" algn="just"/>
            <a:r>
              <a:rPr lang="en-IN" dirty="0" smtClean="0"/>
              <a:t>Standard error </a:t>
            </a:r>
            <a:r>
              <a:rPr lang="en-IN" dirty="0"/>
              <a:t>of difference </a:t>
            </a:r>
            <a:r>
              <a:rPr lang="en-IN" dirty="0" smtClean="0"/>
              <a:t>between proportion </a:t>
            </a:r>
            <a:r>
              <a:rPr lang="en-IN" dirty="0"/>
              <a:t>of persons possessing an attribute in a sample and the proportion given for the </a:t>
            </a:r>
            <a:r>
              <a:rPr lang="en-IN" dirty="0" smtClean="0"/>
              <a:t>population is worked out as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2132280"/>
            <a:ext cx="2589047" cy="8395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6038" y="3208920"/>
            <a:ext cx="5431923" cy="26584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439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Hypothesis Testing for Comparing a Variance</a:t>
            </a:r>
            <a:br>
              <a:rPr lang="en-IN" dirty="0" smtClean="0"/>
            </a:br>
            <a:r>
              <a:rPr lang="en-IN" dirty="0" smtClean="0"/>
              <a:t>to Some Hypothesised Population Variance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50306" cy="4873752"/>
          </a:xfrm>
        </p:spPr>
        <p:txBody>
          <a:bodyPr>
            <a:normAutofit/>
          </a:bodyPr>
          <a:lstStyle/>
          <a:p>
            <a:pPr algn="just"/>
            <a:r>
              <a:rPr lang="en-IN" dirty="0" smtClean="0"/>
              <a:t>Chi-square as a test for comparing variance</a:t>
            </a:r>
          </a:p>
          <a:p>
            <a:pPr lvl="1" algn="just"/>
            <a:r>
              <a:rPr lang="en-IN" dirty="0" smtClean="0"/>
              <a:t>Used to </a:t>
            </a:r>
            <a:r>
              <a:rPr lang="en-IN" dirty="0"/>
              <a:t>judge the significance of population </a:t>
            </a:r>
            <a:r>
              <a:rPr lang="en-IN" dirty="0" smtClean="0"/>
              <a:t>variance.</a:t>
            </a:r>
          </a:p>
          <a:p>
            <a:pPr lvl="1" algn="just"/>
            <a:r>
              <a:rPr lang="en-IN" dirty="0"/>
              <a:t>Take each one of a collection of sample variances, divided them by the known population variance and multiply these quotients by (</a:t>
            </a:r>
            <a:r>
              <a:rPr lang="en-IN" i="1" dirty="0"/>
              <a:t>n </a:t>
            </a:r>
            <a:r>
              <a:rPr lang="en-IN" dirty="0"/>
              <a:t>– 1</a:t>
            </a:r>
            <a:r>
              <a:rPr lang="en-IN" dirty="0" smtClean="0"/>
              <a:t>).</a:t>
            </a:r>
          </a:p>
          <a:p>
            <a:pPr marL="0" indent="0" algn="just">
              <a:buNone/>
            </a:pPr>
            <a:r>
              <a:rPr lang="en-US" dirty="0" smtClean="0"/>
              <a:t>		</a:t>
            </a:r>
            <a:r>
              <a:rPr lang="el-GR" dirty="0" smtClean="0"/>
              <a:t>χ²</a:t>
            </a:r>
            <a:r>
              <a:rPr lang="en-US" dirty="0" smtClean="0"/>
              <a:t>=</a:t>
            </a:r>
          </a:p>
          <a:p>
            <a:pPr lvl="1" algn="just"/>
            <a:endParaRPr lang="en-IN" dirty="0" smtClean="0"/>
          </a:p>
          <a:p>
            <a:pPr lvl="1" algn="just"/>
            <a:r>
              <a:rPr lang="en-IN" dirty="0"/>
              <a:t>The </a:t>
            </a:r>
            <a:r>
              <a:rPr lang="el-GR" dirty="0" smtClean="0"/>
              <a:t>χ²</a:t>
            </a:r>
            <a:r>
              <a:rPr lang="en-IN" dirty="0" smtClean="0"/>
              <a:t>-distribution </a:t>
            </a:r>
            <a:r>
              <a:rPr lang="en-IN" dirty="0"/>
              <a:t>is not symmetrical and all the values are positive</a:t>
            </a:r>
            <a:r>
              <a:rPr lang="en-IN" dirty="0" smtClean="0"/>
              <a:t>.</a:t>
            </a:r>
          </a:p>
          <a:p>
            <a:pPr lvl="1" algn="just"/>
            <a:r>
              <a:rPr lang="en-IN" dirty="0" smtClean="0"/>
              <a:t>Required to </a:t>
            </a:r>
            <a:r>
              <a:rPr lang="en-IN" dirty="0"/>
              <a:t>know the degrees of freedom since for different degrees of </a:t>
            </a:r>
            <a:r>
              <a:rPr lang="en-IN" dirty="0" smtClean="0"/>
              <a:t>freedom we </a:t>
            </a:r>
            <a:r>
              <a:rPr lang="en-IN" dirty="0"/>
              <a:t>have different curves</a:t>
            </a:r>
            <a:r>
              <a:rPr lang="en-IN" dirty="0" smtClean="0"/>
              <a:t>.</a:t>
            </a:r>
          </a:p>
          <a:p>
            <a:pPr lvl="1" algn="just"/>
            <a:r>
              <a:rPr lang="en-IN" dirty="0"/>
              <a:t>If </a:t>
            </a:r>
            <a:r>
              <a:rPr lang="en-IN" dirty="0" smtClean="0"/>
              <a:t>the calculated </a:t>
            </a:r>
            <a:r>
              <a:rPr lang="en-IN" dirty="0"/>
              <a:t>value of </a:t>
            </a:r>
            <a:r>
              <a:rPr lang="el-GR" dirty="0"/>
              <a:t>χ² </a:t>
            </a:r>
            <a:r>
              <a:rPr lang="en-IN" sz="1400" dirty="0" smtClean="0"/>
              <a:t> </a:t>
            </a:r>
            <a:r>
              <a:rPr lang="en-IN" dirty="0"/>
              <a:t>is less than the table value, the null hypothesis is accepted</a:t>
            </a:r>
            <a:endParaRPr lang="en-IN" dirty="0" smtClean="0"/>
          </a:p>
          <a:p>
            <a:pPr lvl="1" algn="just"/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3505200"/>
            <a:ext cx="1175076" cy="7197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4749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Testing The Equality Of Variances</a:t>
            </a:r>
            <a:br>
              <a:rPr lang="en-IN" dirty="0" smtClean="0"/>
            </a:br>
            <a:r>
              <a:rPr lang="en-IN" dirty="0" smtClean="0"/>
              <a:t>Of Two Normal Populations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50306" cy="4873752"/>
          </a:xfrm>
        </p:spPr>
        <p:txBody>
          <a:bodyPr>
            <a:normAutofit/>
          </a:bodyPr>
          <a:lstStyle/>
          <a:p>
            <a:pPr algn="just"/>
            <a:r>
              <a:rPr lang="en-IN" dirty="0" smtClean="0"/>
              <a:t>Use </a:t>
            </a:r>
            <a:r>
              <a:rPr lang="en-IN" i="1" dirty="0" smtClean="0"/>
              <a:t>F</a:t>
            </a:r>
            <a:r>
              <a:rPr lang="en-IN" dirty="0" smtClean="0"/>
              <a:t>-test based </a:t>
            </a:r>
            <a:r>
              <a:rPr lang="en-IN" dirty="0"/>
              <a:t>on </a:t>
            </a:r>
            <a:r>
              <a:rPr lang="en-IN" i="1" dirty="0"/>
              <a:t>F</a:t>
            </a:r>
            <a:r>
              <a:rPr lang="en-IN" dirty="0"/>
              <a:t>-distribution</a:t>
            </a:r>
            <a:r>
              <a:rPr lang="en-IN" dirty="0" smtClean="0"/>
              <a:t>.</a:t>
            </a:r>
          </a:p>
          <a:p>
            <a:pPr algn="just"/>
            <a:r>
              <a:rPr lang="en-IN" dirty="0" smtClean="0"/>
              <a:t>The null </a:t>
            </a:r>
            <a:r>
              <a:rPr lang="en-IN" dirty="0"/>
              <a:t>hypothesis happens to </a:t>
            </a:r>
            <a:r>
              <a:rPr lang="en-IN" dirty="0" smtClean="0"/>
              <a:t>be</a:t>
            </a:r>
          </a:p>
          <a:p>
            <a:pPr marL="0" indent="0" algn="just">
              <a:buNone/>
            </a:pPr>
            <a:r>
              <a:rPr lang="en-US" dirty="0"/>
              <a:t>	</a:t>
            </a:r>
            <a:r>
              <a:rPr lang="en-US" dirty="0" smtClean="0"/>
              <a:t>The test statistic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endParaRPr lang="en-US" dirty="0"/>
          </a:p>
          <a:p>
            <a:pPr algn="just"/>
            <a:r>
              <a:rPr lang="en-IN" dirty="0"/>
              <a:t>While calculating </a:t>
            </a:r>
            <a:r>
              <a:rPr lang="en-IN" i="1" dirty="0"/>
              <a:t>F</a:t>
            </a:r>
            <a:r>
              <a:rPr lang="en-IN" dirty="0"/>
              <a:t>, </a:t>
            </a:r>
            <a:r>
              <a:rPr lang="el-GR" dirty="0" smtClean="0"/>
              <a:t>σ</a:t>
            </a:r>
            <a:r>
              <a:rPr lang="en-US" sz="2000" dirty="0" smtClean="0"/>
              <a:t>s</a:t>
            </a:r>
            <a:r>
              <a:rPr lang="en-US" sz="1800" dirty="0" smtClean="0"/>
              <a:t>1</a:t>
            </a:r>
            <a:r>
              <a:rPr lang="en-US" dirty="0" smtClean="0"/>
              <a:t>²</a:t>
            </a:r>
            <a:r>
              <a:rPr lang="en-IN" dirty="0" smtClean="0"/>
              <a:t>is </a:t>
            </a:r>
            <a:r>
              <a:rPr lang="en-IN" dirty="0"/>
              <a:t>treated &gt; </a:t>
            </a:r>
            <a:r>
              <a:rPr lang="el-GR" dirty="0"/>
              <a:t>σ</a:t>
            </a:r>
            <a:r>
              <a:rPr lang="en-US" sz="2000" dirty="0" smtClean="0"/>
              <a:t>s</a:t>
            </a:r>
            <a:r>
              <a:rPr lang="en-US" sz="1800" dirty="0" smtClean="0"/>
              <a:t>2</a:t>
            </a:r>
            <a:r>
              <a:rPr lang="en-US" dirty="0" smtClean="0"/>
              <a:t>²</a:t>
            </a:r>
            <a:r>
              <a:rPr lang="en-IN" dirty="0" smtClean="0"/>
              <a:t> </a:t>
            </a:r>
            <a:r>
              <a:rPr lang="en-IN" dirty="0"/>
              <a:t>which means that the numerator is always the </a:t>
            </a:r>
            <a:r>
              <a:rPr lang="en-IN" dirty="0" smtClean="0"/>
              <a:t>greater variance</a:t>
            </a:r>
            <a:r>
              <a:rPr lang="en-IN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2057400"/>
            <a:ext cx="1326750" cy="4533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7334" y="2438400"/>
            <a:ext cx="1675266" cy="10684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3505200"/>
            <a:ext cx="6548766" cy="1399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7647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950306" cy="5483352"/>
          </a:xfrm>
        </p:spPr>
        <p:txBody>
          <a:bodyPr/>
          <a:lstStyle/>
          <a:p>
            <a:pPr algn="just"/>
            <a:r>
              <a:rPr lang="en-IN" dirty="0"/>
              <a:t>When we use the </a:t>
            </a:r>
            <a:r>
              <a:rPr lang="en-IN" i="1" dirty="0"/>
              <a:t>F</a:t>
            </a:r>
            <a:r>
              <a:rPr lang="en-IN" dirty="0"/>
              <a:t>-test, we presume that</a:t>
            </a:r>
          </a:p>
          <a:p>
            <a:pPr lvl="1" algn="just"/>
            <a:r>
              <a:rPr lang="en-IN" dirty="0" smtClean="0"/>
              <a:t>the </a:t>
            </a:r>
            <a:r>
              <a:rPr lang="en-IN" dirty="0"/>
              <a:t>populations are normal;</a:t>
            </a:r>
          </a:p>
          <a:p>
            <a:pPr lvl="1" algn="just"/>
            <a:r>
              <a:rPr lang="en-IN" dirty="0" smtClean="0"/>
              <a:t>samples </a:t>
            </a:r>
            <a:r>
              <a:rPr lang="en-IN" dirty="0"/>
              <a:t>have been drawn randomly;</a:t>
            </a:r>
          </a:p>
          <a:p>
            <a:pPr lvl="1" algn="just"/>
            <a:r>
              <a:rPr lang="en-IN" dirty="0" smtClean="0"/>
              <a:t>observations </a:t>
            </a:r>
            <a:r>
              <a:rPr lang="en-IN" dirty="0"/>
              <a:t>are independent; and</a:t>
            </a:r>
          </a:p>
          <a:p>
            <a:pPr lvl="1" algn="just"/>
            <a:r>
              <a:rPr lang="en-IN" dirty="0" smtClean="0"/>
              <a:t>there </a:t>
            </a:r>
            <a:r>
              <a:rPr lang="en-IN" dirty="0"/>
              <a:t>is no measurement error</a:t>
            </a:r>
            <a:r>
              <a:rPr lang="en-IN" dirty="0" smtClean="0"/>
              <a:t>.</a:t>
            </a:r>
          </a:p>
          <a:p>
            <a:pPr algn="just"/>
            <a:r>
              <a:rPr lang="en-IN" dirty="0"/>
              <a:t>The object of </a:t>
            </a:r>
            <a:r>
              <a:rPr lang="en-IN" i="1" dirty="0"/>
              <a:t>F</a:t>
            </a:r>
            <a:r>
              <a:rPr lang="en-IN" dirty="0"/>
              <a:t>-test is to test the hypothesis whether the two samples are from the same </a:t>
            </a:r>
            <a:r>
              <a:rPr lang="en-IN" dirty="0" smtClean="0"/>
              <a:t>normal population </a:t>
            </a:r>
            <a:r>
              <a:rPr lang="en-IN" dirty="0"/>
              <a:t>with equal variance or from two normal populations with equal variances. </a:t>
            </a:r>
            <a:endParaRPr lang="en-IN" dirty="0" smtClean="0"/>
          </a:p>
          <a:p>
            <a:pPr algn="just"/>
            <a:r>
              <a:rPr lang="en-IN" i="1" dirty="0" smtClean="0"/>
              <a:t>F</a:t>
            </a:r>
            <a:r>
              <a:rPr lang="en-IN" dirty="0" smtClean="0"/>
              <a:t>-test was initially </a:t>
            </a:r>
            <a:r>
              <a:rPr lang="en-IN" dirty="0"/>
              <a:t>used to verify the hypothesis of equality between two variances, but is now mostly used in </a:t>
            </a:r>
            <a:r>
              <a:rPr lang="en-IN" dirty="0" smtClean="0"/>
              <a:t>the </a:t>
            </a:r>
            <a:r>
              <a:rPr lang="en-IN" dirty="0"/>
              <a:t>context of analysis of variance.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3941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Hypothesis Testing of Correlation Coefficients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50306" cy="4873752"/>
          </a:xfrm>
        </p:spPr>
        <p:txBody>
          <a:bodyPr/>
          <a:lstStyle/>
          <a:p>
            <a:pPr algn="just"/>
            <a:r>
              <a:rPr lang="en-IN" dirty="0" smtClean="0"/>
              <a:t>Test whether </a:t>
            </a:r>
            <a:r>
              <a:rPr lang="en-IN" dirty="0"/>
              <a:t>the correlation coefficient </a:t>
            </a:r>
            <a:r>
              <a:rPr lang="en-IN" dirty="0" smtClean="0"/>
              <a:t>calculated </a:t>
            </a:r>
            <a:r>
              <a:rPr lang="en-IN" dirty="0"/>
              <a:t>on the </a:t>
            </a:r>
            <a:r>
              <a:rPr lang="en-IN" dirty="0" smtClean="0"/>
              <a:t>basis of </a:t>
            </a:r>
            <a:r>
              <a:rPr lang="en-IN" dirty="0"/>
              <a:t>sample data is indicative of significant </a:t>
            </a:r>
            <a:r>
              <a:rPr lang="en-IN" dirty="0" smtClean="0"/>
              <a:t>correlation</a:t>
            </a:r>
          </a:p>
          <a:p>
            <a:pPr algn="just"/>
            <a:r>
              <a:rPr lang="en-IN" i="1" dirty="0"/>
              <a:t>In case of simple correlation coefficient</a:t>
            </a:r>
            <a:r>
              <a:rPr lang="en-IN" i="1" dirty="0" smtClean="0"/>
              <a:t>:</a:t>
            </a:r>
          </a:p>
          <a:p>
            <a:pPr lvl="1" algn="just"/>
            <a:endParaRPr lang="en-IN" dirty="0" smtClean="0"/>
          </a:p>
          <a:p>
            <a:pPr lvl="1" algn="just"/>
            <a:r>
              <a:rPr lang="en-IN" dirty="0" smtClean="0"/>
              <a:t>with </a:t>
            </a:r>
            <a:r>
              <a:rPr lang="en-IN" dirty="0"/>
              <a:t>(</a:t>
            </a:r>
            <a:r>
              <a:rPr lang="en-IN" i="1" dirty="0"/>
              <a:t>n </a:t>
            </a:r>
            <a:r>
              <a:rPr lang="en-IN" dirty="0"/>
              <a:t>– 2) degrees of freedom </a:t>
            </a:r>
            <a:r>
              <a:rPr lang="en-IN" i="1" dirty="0" err="1"/>
              <a:t>r</a:t>
            </a:r>
            <a:r>
              <a:rPr lang="en-IN" sz="1100" i="1" dirty="0" err="1"/>
              <a:t>yx</a:t>
            </a:r>
            <a:r>
              <a:rPr lang="en-IN" i="1" dirty="0"/>
              <a:t> </a:t>
            </a:r>
            <a:r>
              <a:rPr lang="en-IN" dirty="0"/>
              <a:t>being </a:t>
            </a:r>
            <a:r>
              <a:rPr lang="en-IN" dirty="0" smtClean="0"/>
              <a:t>coefficient </a:t>
            </a:r>
            <a:r>
              <a:rPr lang="en-IN" dirty="0"/>
              <a:t>of simple correlation between </a:t>
            </a:r>
            <a:r>
              <a:rPr lang="en-IN" i="1" dirty="0"/>
              <a:t>x </a:t>
            </a:r>
            <a:r>
              <a:rPr lang="en-IN" dirty="0"/>
              <a:t>and </a:t>
            </a:r>
            <a:r>
              <a:rPr lang="en-IN" i="1" dirty="0"/>
              <a:t>y</a:t>
            </a:r>
            <a:r>
              <a:rPr lang="en-IN" dirty="0" smtClean="0"/>
              <a:t>.</a:t>
            </a:r>
          </a:p>
          <a:p>
            <a:pPr algn="just"/>
            <a:r>
              <a:rPr lang="en-IN" i="1" dirty="0"/>
              <a:t>In case of partial correlation coefficient</a:t>
            </a:r>
            <a:r>
              <a:rPr lang="en-IN" i="1" dirty="0" smtClean="0"/>
              <a:t>:</a:t>
            </a:r>
          </a:p>
          <a:p>
            <a:pPr lvl="1"/>
            <a:endParaRPr lang="en-IN" dirty="0" smtClean="0"/>
          </a:p>
          <a:p>
            <a:pPr lvl="1"/>
            <a:r>
              <a:rPr lang="en-IN" dirty="0" smtClean="0"/>
              <a:t>with </a:t>
            </a:r>
            <a:r>
              <a:rPr lang="en-IN" dirty="0"/>
              <a:t>(</a:t>
            </a:r>
            <a:r>
              <a:rPr lang="en-IN" i="1" dirty="0"/>
              <a:t>n </a:t>
            </a:r>
            <a:r>
              <a:rPr lang="en-IN" dirty="0"/>
              <a:t>– </a:t>
            </a:r>
            <a:r>
              <a:rPr lang="en-IN" i="1" dirty="0"/>
              <a:t>k</a:t>
            </a:r>
            <a:r>
              <a:rPr lang="en-IN" dirty="0"/>
              <a:t>) degrees of freedom, </a:t>
            </a:r>
            <a:r>
              <a:rPr lang="en-IN" i="1" dirty="0"/>
              <a:t>n </a:t>
            </a:r>
            <a:r>
              <a:rPr lang="en-IN" dirty="0"/>
              <a:t>being the number of paired observations and </a:t>
            </a:r>
            <a:r>
              <a:rPr lang="en-IN" i="1" dirty="0"/>
              <a:t>k </a:t>
            </a:r>
            <a:r>
              <a:rPr lang="en-IN" dirty="0"/>
              <a:t>being the </a:t>
            </a:r>
            <a:r>
              <a:rPr lang="en-IN" dirty="0" smtClean="0"/>
              <a:t>number of </a:t>
            </a:r>
            <a:r>
              <a:rPr lang="en-IN" dirty="0"/>
              <a:t>variables involved, </a:t>
            </a:r>
            <a:r>
              <a:rPr lang="en-IN" i="1" dirty="0" err="1"/>
              <a:t>rp</a:t>
            </a:r>
            <a:r>
              <a:rPr lang="en-IN" i="1" dirty="0"/>
              <a:t> </a:t>
            </a:r>
            <a:r>
              <a:rPr lang="en-IN" dirty="0"/>
              <a:t>happens to be the coefficient of partial correlation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9533" y="2514600"/>
            <a:ext cx="2033687" cy="8647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8561" y="4038600"/>
            <a:ext cx="1814718" cy="990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3078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71816" cy="4873752"/>
          </a:xfrm>
        </p:spPr>
        <p:txBody>
          <a:bodyPr/>
          <a:lstStyle/>
          <a:p>
            <a:r>
              <a:rPr lang="en-IN" i="1" dirty="0"/>
              <a:t>In case of multiple correlation coefficient</a:t>
            </a:r>
            <a:r>
              <a:rPr lang="en-IN" i="1" dirty="0" smtClean="0"/>
              <a:t>:</a:t>
            </a:r>
          </a:p>
          <a:p>
            <a:endParaRPr lang="en-US" i="1" dirty="0"/>
          </a:p>
          <a:p>
            <a:endParaRPr lang="en-US" i="1" dirty="0" smtClean="0"/>
          </a:p>
          <a:p>
            <a:endParaRPr lang="en-US" i="1" dirty="0"/>
          </a:p>
          <a:p>
            <a:pPr lvl="1"/>
            <a:r>
              <a:rPr lang="en-IN" dirty="0"/>
              <a:t>where </a:t>
            </a:r>
            <a:r>
              <a:rPr lang="en-IN" i="1" dirty="0"/>
              <a:t>R </a:t>
            </a:r>
            <a:r>
              <a:rPr lang="en-IN" dirty="0"/>
              <a:t>is any multiple coefficient of correlation, </a:t>
            </a:r>
            <a:r>
              <a:rPr lang="en-IN" i="1" dirty="0"/>
              <a:t>k </a:t>
            </a:r>
            <a:r>
              <a:rPr lang="en-IN" dirty="0"/>
              <a:t>being the number of variables involved and </a:t>
            </a:r>
            <a:r>
              <a:rPr lang="en-IN" i="1" dirty="0" smtClean="0"/>
              <a:t>n </a:t>
            </a:r>
            <a:r>
              <a:rPr lang="en-IN" dirty="0" smtClean="0"/>
              <a:t>being </a:t>
            </a:r>
            <a:r>
              <a:rPr lang="en-IN" dirty="0"/>
              <a:t>the number of paired observations</a:t>
            </a:r>
            <a:r>
              <a:rPr lang="en-IN" dirty="0" smtClean="0"/>
              <a:t>.</a:t>
            </a:r>
          </a:p>
          <a:p>
            <a:pPr lvl="1"/>
            <a:r>
              <a:rPr lang="en-IN" i="1" dirty="0"/>
              <a:t>v</a:t>
            </a:r>
            <a:r>
              <a:rPr lang="en-IN" dirty="0"/>
              <a:t>1 = </a:t>
            </a:r>
            <a:r>
              <a:rPr lang="en-IN" i="1" dirty="0"/>
              <a:t>k </a:t>
            </a:r>
            <a:r>
              <a:rPr lang="en-IN" dirty="0"/>
              <a:t>– 1 = degrees of freedom for variance in numerator.</a:t>
            </a:r>
          </a:p>
          <a:p>
            <a:pPr lvl="1"/>
            <a:r>
              <a:rPr lang="en-IN" i="1" dirty="0"/>
              <a:t>v</a:t>
            </a:r>
            <a:r>
              <a:rPr lang="en-IN" dirty="0"/>
              <a:t>2 = </a:t>
            </a:r>
            <a:r>
              <a:rPr lang="en-IN" i="1" dirty="0"/>
              <a:t>n </a:t>
            </a:r>
            <a:r>
              <a:rPr lang="en-IN" dirty="0"/>
              <a:t>– </a:t>
            </a:r>
            <a:r>
              <a:rPr lang="en-IN" i="1" dirty="0"/>
              <a:t>k </a:t>
            </a:r>
            <a:r>
              <a:rPr lang="en-IN" dirty="0"/>
              <a:t>= degrees of freedom for variance in denominator.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2133600"/>
            <a:ext cx="2615461" cy="10668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724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/>
            </a:r>
            <a:br>
              <a:rPr lang="en-IN" dirty="0" smtClean="0"/>
            </a:br>
            <a:r>
              <a:rPr lang="it-IT" dirty="0" smtClean="0"/>
              <a:t>Chi-square as a Non-parametric Test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72452" cy="4873752"/>
          </a:xfrm>
        </p:spPr>
        <p:txBody>
          <a:bodyPr>
            <a:normAutofit/>
          </a:bodyPr>
          <a:lstStyle/>
          <a:p>
            <a:pPr algn="just"/>
            <a:r>
              <a:rPr lang="en-IN" dirty="0" smtClean="0"/>
              <a:t>Require only the degree of freedom</a:t>
            </a:r>
          </a:p>
          <a:p>
            <a:pPr lvl="1" algn="just"/>
            <a:r>
              <a:rPr lang="en-IN" dirty="0" smtClean="0"/>
              <a:t>A test of </a:t>
            </a:r>
            <a:r>
              <a:rPr lang="en-IN" dirty="0"/>
              <a:t>goodness of </a:t>
            </a:r>
            <a:r>
              <a:rPr lang="en-IN" dirty="0" smtClean="0"/>
              <a:t>fit</a:t>
            </a:r>
          </a:p>
          <a:p>
            <a:pPr lvl="2" algn="just"/>
            <a:r>
              <a:rPr lang="el-GR" dirty="0"/>
              <a:t>χ² </a:t>
            </a:r>
            <a:r>
              <a:rPr lang="en-US" dirty="0" smtClean="0"/>
              <a:t> </a:t>
            </a:r>
            <a:r>
              <a:rPr lang="en-IN" dirty="0" smtClean="0"/>
              <a:t>test enables </a:t>
            </a:r>
            <a:r>
              <a:rPr lang="en-IN" dirty="0"/>
              <a:t>to see how well does the assumed </a:t>
            </a:r>
            <a:r>
              <a:rPr lang="en-IN" dirty="0" smtClean="0"/>
              <a:t>theoretical distribution </a:t>
            </a:r>
            <a:r>
              <a:rPr lang="en-IN" dirty="0"/>
              <a:t>(such as Binomial distribution, Poisson distribution or Normal distribution) fit to the </a:t>
            </a:r>
            <a:r>
              <a:rPr lang="en-IN" dirty="0" smtClean="0"/>
              <a:t>observed data</a:t>
            </a:r>
            <a:r>
              <a:rPr lang="en-IN" dirty="0"/>
              <a:t>. </a:t>
            </a:r>
            <a:endParaRPr lang="en-IN" dirty="0" smtClean="0"/>
          </a:p>
          <a:p>
            <a:pPr lvl="2" algn="just"/>
            <a:r>
              <a:rPr lang="en-IN" dirty="0" smtClean="0"/>
              <a:t>When </a:t>
            </a:r>
            <a:r>
              <a:rPr lang="en-IN" dirty="0"/>
              <a:t>some theoretical distribution is fitted to the given data, we are always interested </a:t>
            </a:r>
            <a:r>
              <a:rPr lang="en-IN" dirty="0" smtClean="0"/>
              <a:t>in knowing </a:t>
            </a:r>
            <a:r>
              <a:rPr lang="en-IN" dirty="0"/>
              <a:t>as to how well this distribution fits with the observed data. </a:t>
            </a:r>
            <a:endParaRPr lang="en-IN" dirty="0" smtClean="0"/>
          </a:p>
          <a:p>
            <a:pPr lvl="3" algn="just"/>
            <a:r>
              <a:rPr lang="en-IN" dirty="0" smtClean="0"/>
              <a:t>If </a:t>
            </a:r>
            <a:r>
              <a:rPr lang="en-IN" dirty="0"/>
              <a:t>the calculated value of </a:t>
            </a:r>
            <a:r>
              <a:rPr lang="el-GR" dirty="0"/>
              <a:t>χ² </a:t>
            </a:r>
            <a:r>
              <a:rPr lang="en-IN" sz="1400" dirty="0" smtClean="0"/>
              <a:t> </a:t>
            </a:r>
            <a:r>
              <a:rPr lang="en-IN" dirty="0"/>
              <a:t>is less than the table value at a certain level of </a:t>
            </a:r>
            <a:r>
              <a:rPr lang="en-IN" dirty="0" smtClean="0"/>
              <a:t>significance, the </a:t>
            </a:r>
            <a:r>
              <a:rPr lang="en-IN" dirty="0"/>
              <a:t>fit is considered to be a good one which means that the divergence between the observed </a:t>
            </a:r>
            <a:r>
              <a:rPr lang="en-IN" dirty="0" smtClean="0"/>
              <a:t>and expected </a:t>
            </a:r>
            <a:r>
              <a:rPr lang="en-IN" dirty="0"/>
              <a:t>frequencies is attributable to fluctuations of sampling</a:t>
            </a:r>
            <a:r>
              <a:rPr lang="en-IN" dirty="0" smtClean="0"/>
              <a:t>.</a:t>
            </a:r>
          </a:p>
          <a:p>
            <a:pPr lvl="3" algn="just"/>
            <a:r>
              <a:rPr lang="en-IN" dirty="0" smtClean="0"/>
              <a:t>But </a:t>
            </a:r>
            <a:r>
              <a:rPr lang="en-IN" dirty="0"/>
              <a:t>if the calculated value of </a:t>
            </a:r>
            <a:r>
              <a:rPr lang="el-GR" sz="1400" dirty="0"/>
              <a:t>χ²</a:t>
            </a:r>
            <a:r>
              <a:rPr lang="en-IN" sz="1400" dirty="0" smtClean="0"/>
              <a:t> </a:t>
            </a:r>
            <a:r>
              <a:rPr lang="en-IN" dirty="0" smtClean="0"/>
              <a:t>is greater </a:t>
            </a:r>
            <a:r>
              <a:rPr lang="en-IN" dirty="0"/>
              <a:t>than its table value, the fit is not considered to be a good one</a:t>
            </a:r>
            <a:r>
              <a:rPr lang="en-IN" dirty="0" smtClean="0"/>
              <a:t>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9410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7950306" cy="5545282"/>
          </a:xfrm>
        </p:spPr>
        <p:txBody>
          <a:bodyPr/>
          <a:lstStyle/>
          <a:p>
            <a:pPr algn="just"/>
            <a:endParaRPr lang="en-IN" i="1" dirty="0" smtClean="0"/>
          </a:p>
          <a:p>
            <a:pPr algn="just"/>
            <a:r>
              <a:rPr lang="en-IN" i="1" dirty="0" smtClean="0"/>
              <a:t>A test </a:t>
            </a:r>
            <a:r>
              <a:rPr lang="en-IN" i="1" dirty="0"/>
              <a:t>of </a:t>
            </a:r>
            <a:r>
              <a:rPr lang="en-IN" i="1" dirty="0" smtClean="0"/>
              <a:t>independence</a:t>
            </a:r>
          </a:p>
          <a:p>
            <a:pPr lvl="1" algn="just"/>
            <a:r>
              <a:rPr lang="en-IN" dirty="0" smtClean="0"/>
              <a:t>Enables to </a:t>
            </a:r>
            <a:r>
              <a:rPr lang="en-IN" dirty="0"/>
              <a:t>explain whether or not two attributes </a:t>
            </a:r>
            <a:r>
              <a:rPr lang="en-IN" dirty="0" smtClean="0"/>
              <a:t>are associated.</a:t>
            </a:r>
          </a:p>
          <a:p>
            <a:pPr lvl="1" algn="just"/>
            <a:r>
              <a:rPr lang="en-IN" dirty="0" smtClean="0"/>
              <a:t>Observed as </a:t>
            </a:r>
            <a:r>
              <a:rPr lang="en-IN" dirty="0"/>
              <a:t>well </a:t>
            </a:r>
            <a:r>
              <a:rPr lang="en-IN" dirty="0" smtClean="0"/>
              <a:t>as theoretical </a:t>
            </a:r>
            <a:r>
              <a:rPr lang="en-IN" dirty="0"/>
              <a:t>or expected frequencies must be grouped</a:t>
            </a:r>
            <a:endParaRPr lang="en-IN" dirty="0" smtClean="0"/>
          </a:p>
          <a:p>
            <a:pPr lvl="1" algn="just"/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449" y="3679372"/>
            <a:ext cx="1821197" cy="7497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1532" y="3476576"/>
            <a:ext cx="5432868" cy="8956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1784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7467600" cy="1143000"/>
          </a:xfrm>
        </p:spPr>
        <p:txBody>
          <a:bodyPr/>
          <a:lstStyle/>
          <a:p>
            <a:r>
              <a:rPr lang="en-US" dirty="0" smtClean="0"/>
              <a:t>Standard Error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001000" cy="5559552"/>
          </a:xfrm>
        </p:spPr>
        <p:txBody>
          <a:bodyPr>
            <a:normAutofit fontScale="92500"/>
          </a:bodyPr>
          <a:lstStyle/>
          <a:p>
            <a:pPr algn="just"/>
            <a:r>
              <a:rPr lang="en-IN" dirty="0" smtClean="0"/>
              <a:t>The standard deviation of sampling distribution of a statistic</a:t>
            </a:r>
          </a:p>
          <a:p>
            <a:pPr algn="just">
              <a:buNone/>
            </a:pPr>
            <a:r>
              <a:rPr lang="en-IN" b="1" dirty="0" smtClean="0"/>
              <a:t>Utility of the standard error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IN" dirty="0" smtClean="0"/>
              <a:t>Helps in testing whether the difference between observed and expected frequencies could arise due to chance.</a:t>
            </a:r>
          </a:p>
          <a:p>
            <a:pPr lvl="2" algn="just"/>
            <a:r>
              <a:rPr lang="en-IN" sz="1900" dirty="0" smtClean="0"/>
              <a:t>If a difference is less than 3 times the S.E., the difference is supposed to exist as a matter of chance </a:t>
            </a:r>
          </a:p>
          <a:p>
            <a:pPr lvl="2" algn="just"/>
            <a:r>
              <a:rPr lang="en-IN" sz="1900" dirty="0" smtClean="0"/>
              <a:t>If the difference is equal to or more than 3 times the S.E., chance fails to account for it, and we conclude the difference  as significant difference.</a:t>
            </a:r>
          </a:p>
          <a:p>
            <a:pPr lvl="2" algn="just"/>
            <a:r>
              <a:rPr lang="en-IN" sz="1900" dirty="0" smtClean="0"/>
              <a:t>Based on the fact that at     ± 3 (S.E.) the normal curve covers an area of 99.73 per cent.</a:t>
            </a:r>
          </a:p>
          <a:p>
            <a:pPr lvl="1" algn="just"/>
            <a:r>
              <a:rPr lang="en-IN" dirty="0" smtClean="0"/>
              <a:t>If the estimated parameter differs from the calculated statistic by more than 1.96 times the S.E., the difference is taken as significant at 5 per cent level of significance (95 per cent confidence).</a:t>
            </a:r>
          </a:p>
          <a:p>
            <a:pPr lvl="2" algn="just"/>
            <a:r>
              <a:rPr lang="en-IN" dirty="0" smtClean="0"/>
              <a:t>Said difference is not due to fluctuations of sampling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graphicFrame>
        <p:nvGraphicFramePr>
          <p:cNvPr id="58371" name="Object 3"/>
          <p:cNvGraphicFramePr>
            <a:graphicFrameLocks noChangeAspect="1"/>
          </p:cNvGraphicFramePr>
          <p:nvPr/>
        </p:nvGraphicFramePr>
        <p:xfrm>
          <a:off x="3965571" y="3929066"/>
          <a:ext cx="249239" cy="300424"/>
        </p:xfrm>
        <a:graphic>
          <a:graphicData uri="http://schemas.openxmlformats.org/presentationml/2006/ole">
            <p:oleObj spid="_x0000_s58371" name="Equation" r:id="rId3" imgW="177480" imgH="1904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72452" cy="4873752"/>
          </a:xfrm>
        </p:spPr>
        <p:txBody>
          <a:bodyPr/>
          <a:lstStyle/>
          <a:p>
            <a:pPr algn="just"/>
            <a:r>
              <a:rPr lang="en-IN" dirty="0" smtClean="0"/>
              <a:t>At that particular level of significance;</a:t>
            </a:r>
          </a:p>
          <a:p>
            <a:pPr algn="just">
              <a:buNone/>
            </a:pPr>
            <a:r>
              <a:rPr lang="en-IN" dirty="0" smtClean="0"/>
              <a:t>		 Sampling Error=the product of critical value and SE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928934"/>
            <a:ext cx="6905651" cy="2205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dirty="0" err="1" smtClean="0"/>
              <a:t>Contnd</a:t>
            </a:r>
            <a:r>
              <a:rPr lang="en-US" dirty="0" smtClean="0"/>
              <a:t>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848600" cy="5254752"/>
          </a:xfrm>
        </p:spPr>
        <p:txBody>
          <a:bodyPr/>
          <a:lstStyle/>
          <a:p>
            <a:pPr algn="just"/>
            <a:r>
              <a:rPr lang="en-IN" i="1" dirty="0" smtClean="0"/>
              <a:t>Correlation analysis </a:t>
            </a:r>
          </a:p>
          <a:p>
            <a:pPr lvl="1" algn="just"/>
            <a:r>
              <a:rPr lang="en-IN" i="1" dirty="0" smtClean="0"/>
              <a:t>Studies </a:t>
            </a:r>
            <a:r>
              <a:rPr lang="en-IN" dirty="0" smtClean="0"/>
              <a:t>the joint variation of two or more variables for determining the amount of correlation between two or more variables.</a:t>
            </a:r>
          </a:p>
          <a:p>
            <a:pPr lvl="1" algn="just"/>
            <a:r>
              <a:rPr lang="en-US" dirty="0" smtClean="0"/>
              <a:t>Important in </a:t>
            </a:r>
            <a:r>
              <a:rPr lang="en-IN" dirty="0" smtClean="0"/>
              <a:t>most social and business researches</a:t>
            </a:r>
          </a:p>
          <a:p>
            <a:pPr algn="just"/>
            <a:r>
              <a:rPr lang="en-IN" i="1" dirty="0" smtClean="0"/>
              <a:t>Causal analysis</a:t>
            </a:r>
          </a:p>
          <a:p>
            <a:pPr lvl="1" algn="just"/>
            <a:r>
              <a:rPr lang="en-IN" i="1" dirty="0" smtClean="0"/>
              <a:t>Concerned with the study of how one or more variables affect </a:t>
            </a:r>
            <a:r>
              <a:rPr lang="en-IN" dirty="0" smtClean="0"/>
              <a:t>changes in another variable. </a:t>
            </a:r>
          </a:p>
          <a:p>
            <a:pPr lvl="1" algn="just"/>
            <a:r>
              <a:rPr lang="en-IN" dirty="0" smtClean="0"/>
              <a:t>A study of functional relationships existing between two or more variables. </a:t>
            </a:r>
          </a:p>
          <a:p>
            <a:pPr lvl="1" algn="just"/>
            <a:r>
              <a:rPr lang="en-IN" dirty="0" smtClean="0"/>
              <a:t>This analysis can be termed as regression analysis.</a:t>
            </a:r>
          </a:p>
          <a:p>
            <a:pPr lvl="1" algn="just"/>
            <a:r>
              <a:rPr lang="en-IN" dirty="0" smtClean="0"/>
              <a:t>More important in experimental researches.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8001000" cy="5711952"/>
          </a:xfrm>
        </p:spPr>
        <p:txBody>
          <a:bodyPr/>
          <a:lstStyle/>
          <a:p>
            <a:pPr marL="457200" indent="-457200" algn="just">
              <a:buFont typeface="+mj-lt"/>
              <a:buAutoNum type="arabicPeriod" startAt="2"/>
            </a:pPr>
            <a:r>
              <a:rPr lang="en-IN" dirty="0" smtClean="0"/>
              <a:t>The standard error gives an idea about the reliability and precision of a sample.</a:t>
            </a:r>
          </a:p>
          <a:p>
            <a:pPr lvl="1" algn="just"/>
            <a:r>
              <a:rPr lang="en-IN" dirty="0" smtClean="0"/>
              <a:t>Smaller the S.E., the greater the uniformity of sampling distribution and hence, greater is the reliability of sample.</a:t>
            </a:r>
          </a:p>
          <a:p>
            <a:pPr lvl="1" algn="just"/>
            <a:r>
              <a:rPr lang="en-IN" dirty="0" smtClean="0"/>
              <a:t>The size of S.E. varies inversely with the size of the sample.</a:t>
            </a:r>
          </a:p>
          <a:p>
            <a:pPr marL="457200" indent="-457200" algn="just">
              <a:buFont typeface="+mj-lt"/>
              <a:buAutoNum type="arabicPeriod" startAt="3"/>
            </a:pPr>
            <a:r>
              <a:rPr lang="en-IN" dirty="0" smtClean="0"/>
              <a:t>The standard error enables us to specify the limits within which the parameters of the population are expected to lie with a specified degree of confidence (confidence interval).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4429132"/>
            <a:ext cx="64198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Computing the Standard Errors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24800" cy="4873752"/>
          </a:xfrm>
        </p:spPr>
        <p:txBody>
          <a:bodyPr/>
          <a:lstStyle/>
          <a:p>
            <a:pPr algn="just"/>
            <a:r>
              <a:rPr lang="en-IN" i="1" dirty="0" smtClean="0"/>
              <a:t>Sampling of attributes</a:t>
            </a:r>
          </a:p>
          <a:p>
            <a:pPr lvl="1" algn="just"/>
            <a:r>
              <a:rPr lang="en-IN" dirty="0" smtClean="0"/>
              <a:t>Standard error of number of successes = √(n × p × q)</a:t>
            </a:r>
          </a:p>
          <a:p>
            <a:pPr lvl="2" algn="just"/>
            <a:r>
              <a:rPr lang="en-IN" dirty="0" smtClean="0"/>
              <a:t>where      </a:t>
            </a:r>
            <a:r>
              <a:rPr lang="en-IN" i="1" dirty="0" smtClean="0"/>
              <a:t>n = number of events in each sample,</a:t>
            </a:r>
          </a:p>
          <a:p>
            <a:pPr lvl="3" algn="just">
              <a:buNone/>
            </a:pPr>
            <a:r>
              <a:rPr lang="en-IN" i="1" dirty="0" smtClean="0"/>
              <a:t>		p = probability of success in each event,</a:t>
            </a:r>
          </a:p>
          <a:p>
            <a:pPr lvl="2" algn="just">
              <a:buNone/>
            </a:pPr>
            <a:r>
              <a:rPr lang="en-IN" i="1" dirty="0" smtClean="0"/>
              <a:t>		q = probability of failure in each event</a:t>
            </a:r>
          </a:p>
          <a:p>
            <a:pPr lvl="1" algn="just"/>
            <a:r>
              <a:rPr lang="en-IN" dirty="0" smtClean="0"/>
              <a:t>Standard error of proportion of successes = √((</a:t>
            </a:r>
            <a:r>
              <a:rPr lang="en-IN" dirty="0" err="1" smtClean="0"/>
              <a:t>p.q</a:t>
            </a:r>
            <a:r>
              <a:rPr lang="en-IN" dirty="0" smtClean="0"/>
              <a:t>)/n)</a:t>
            </a:r>
          </a:p>
          <a:p>
            <a:pPr lvl="1" algn="just"/>
            <a:r>
              <a:rPr lang="en-IN" dirty="0" smtClean="0"/>
              <a:t>Standard error of the difference between proportions of two samples=				or </a:t>
            </a:r>
          </a:p>
          <a:p>
            <a:pPr lvl="2" algn="just"/>
            <a:endParaRPr lang="en-IN" dirty="0" smtClean="0"/>
          </a:p>
          <a:p>
            <a:pPr lvl="2" algn="just"/>
            <a:r>
              <a:rPr lang="en-IN" dirty="0" smtClean="0"/>
              <a:t>where </a:t>
            </a:r>
            <a:r>
              <a:rPr lang="en-IN" i="1" dirty="0" smtClean="0"/>
              <a:t>p = best estimate of proportion in the population and is worked out as under : p=(n1p1+n2p2)/(n1+n2), q=1-p</a:t>
            </a:r>
          </a:p>
          <a:p>
            <a:pPr lvl="2"/>
            <a:r>
              <a:rPr lang="en-IN" i="1" dirty="0" smtClean="0"/>
              <a:t>n</a:t>
            </a:r>
            <a:r>
              <a:rPr lang="en-IN" sz="1400" i="1" dirty="0" smtClean="0"/>
              <a:t>1</a:t>
            </a:r>
            <a:r>
              <a:rPr lang="en-IN" sz="200" i="1" dirty="0" smtClean="0"/>
              <a:t> </a:t>
            </a:r>
            <a:r>
              <a:rPr lang="en-IN" i="1" dirty="0" smtClean="0"/>
              <a:t>= number of events in sample one</a:t>
            </a:r>
          </a:p>
          <a:p>
            <a:pPr lvl="2"/>
            <a:r>
              <a:rPr lang="en-IN" i="1" dirty="0" smtClean="0"/>
              <a:t>n</a:t>
            </a:r>
            <a:r>
              <a:rPr lang="en-IN" sz="1400" i="1" dirty="0" smtClean="0"/>
              <a:t>2</a:t>
            </a:r>
            <a:r>
              <a:rPr lang="en-IN" sz="200" i="1" dirty="0" smtClean="0"/>
              <a:t> </a:t>
            </a:r>
            <a:r>
              <a:rPr lang="en-IN" i="1" dirty="0" smtClean="0"/>
              <a:t>= number of events in sample two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4076700"/>
            <a:ext cx="246624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4114800"/>
            <a:ext cx="22113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Contnd</a:t>
            </a:r>
            <a:r>
              <a:rPr lang="en-US" dirty="0" smtClean="0"/>
              <a:t>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1000" cy="4873752"/>
          </a:xfrm>
        </p:spPr>
        <p:txBody>
          <a:bodyPr/>
          <a:lstStyle/>
          <a:p>
            <a:pPr algn="just"/>
            <a:r>
              <a:rPr lang="en-IN" i="1" dirty="0" smtClean="0"/>
              <a:t>In case of sampling of variables (large samples):</a:t>
            </a:r>
          </a:p>
          <a:p>
            <a:pPr lvl="1" algn="just"/>
            <a:r>
              <a:rPr lang="en-IN" dirty="0" smtClean="0"/>
              <a:t>Standard error of mean when population standard deviation is</a:t>
            </a:r>
          </a:p>
          <a:p>
            <a:pPr lvl="1" algn="just">
              <a:buNone/>
            </a:pPr>
            <a:r>
              <a:rPr lang="en-IN" dirty="0" smtClean="0"/>
              <a:t>		 known:  </a:t>
            </a:r>
          </a:p>
          <a:p>
            <a:pPr lvl="1" algn="just">
              <a:buNone/>
            </a:pPr>
            <a:endParaRPr lang="en-US" dirty="0" smtClean="0"/>
          </a:p>
          <a:p>
            <a:pPr lvl="1" algn="just"/>
            <a:r>
              <a:rPr lang="en-IN" dirty="0" smtClean="0"/>
              <a:t>Standard error of mean when population standard deviation is </a:t>
            </a:r>
          </a:p>
          <a:p>
            <a:pPr lvl="1" algn="just">
              <a:buNone/>
            </a:pPr>
            <a:r>
              <a:rPr lang="en-IN" dirty="0" smtClean="0"/>
              <a:t>		unknown:		where</a:t>
            </a:r>
          </a:p>
          <a:p>
            <a:pPr lvl="1" algn="just"/>
            <a:endParaRPr lang="en-IN" dirty="0" smtClean="0"/>
          </a:p>
          <a:p>
            <a:pPr lvl="1" algn="just"/>
            <a:r>
              <a:rPr lang="en-IN" dirty="0" smtClean="0"/>
              <a:t>Standard error of standard deviation when population  standard deviation is known:</a:t>
            </a:r>
          </a:p>
          <a:p>
            <a:pPr lvl="1" algn="just">
              <a:buNone/>
            </a:pPr>
            <a:endParaRPr lang="en-US" dirty="0" smtClean="0"/>
          </a:p>
          <a:p>
            <a:pPr lvl="1" algn="just"/>
            <a:r>
              <a:rPr lang="en-IN" dirty="0" smtClean="0"/>
              <a:t>Standard error of standard deviation when population standard deviation is unknown: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2362200"/>
            <a:ext cx="1357312" cy="7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362200"/>
            <a:ext cx="308546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3581400"/>
            <a:ext cx="11239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81600" y="3505200"/>
            <a:ext cx="1905000" cy="772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99046" y="4724400"/>
            <a:ext cx="15395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91369" y="5867400"/>
            <a:ext cx="1895231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50306" cy="4873752"/>
          </a:xfrm>
        </p:spPr>
        <p:txBody>
          <a:bodyPr/>
          <a:lstStyle/>
          <a:p>
            <a:r>
              <a:rPr lang="en-IN" dirty="0" smtClean="0"/>
              <a:t>Standard error </a:t>
            </a:r>
            <a:r>
              <a:rPr lang="en-IN" dirty="0"/>
              <a:t>of the </a:t>
            </a:r>
            <a:r>
              <a:rPr lang="en-IN" dirty="0" smtClean="0"/>
              <a:t>coefficient </a:t>
            </a:r>
            <a:r>
              <a:rPr lang="en-IN" dirty="0"/>
              <a:t>of simple </a:t>
            </a:r>
            <a:r>
              <a:rPr lang="en-IN" dirty="0" smtClean="0"/>
              <a:t>correlation:</a:t>
            </a:r>
          </a:p>
          <a:p>
            <a:endParaRPr lang="en-US" dirty="0"/>
          </a:p>
          <a:p>
            <a:endParaRPr lang="en-IN" dirty="0" smtClean="0"/>
          </a:p>
          <a:p>
            <a:r>
              <a:rPr lang="en-IN" dirty="0" smtClean="0"/>
              <a:t>Standard error </a:t>
            </a:r>
            <a:r>
              <a:rPr lang="en-IN" dirty="0"/>
              <a:t>of difference between means of two samples</a:t>
            </a:r>
            <a:r>
              <a:rPr lang="en-IN" dirty="0" smtClean="0"/>
              <a:t>:</a:t>
            </a:r>
          </a:p>
          <a:p>
            <a:pPr lvl="1"/>
            <a:r>
              <a:rPr lang="en-IN" dirty="0" smtClean="0"/>
              <a:t>Two samples </a:t>
            </a:r>
            <a:r>
              <a:rPr lang="en-IN" dirty="0"/>
              <a:t>are drawn from the same population</a:t>
            </a:r>
            <a:r>
              <a:rPr lang="en-IN" dirty="0" smtClean="0"/>
              <a:t>: </a:t>
            </a:r>
          </a:p>
          <a:p>
            <a:pPr lvl="1"/>
            <a:endParaRPr lang="en-US" dirty="0"/>
          </a:p>
          <a:p>
            <a:pPr lvl="1"/>
            <a:endParaRPr lang="en-IN" dirty="0" smtClean="0"/>
          </a:p>
          <a:p>
            <a:pPr lvl="1"/>
            <a:r>
              <a:rPr lang="en-IN" dirty="0" smtClean="0"/>
              <a:t>Two </a:t>
            </a:r>
            <a:r>
              <a:rPr lang="en-IN" dirty="0"/>
              <a:t>samples are drawn from different populations:</a:t>
            </a:r>
            <a:endParaRPr lang="en-IN" dirty="0" smtClean="0"/>
          </a:p>
          <a:p>
            <a:pPr lvl="1"/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smtClean="0"/>
              <a:t>Dept. of CSE, VJCET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319920"/>
            <a:ext cx="1319906" cy="63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2195212"/>
            <a:ext cx="2792110" cy="7250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0400" y="4050240"/>
            <a:ext cx="2436750" cy="6741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0400" y="5370840"/>
            <a:ext cx="2639813" cy="8013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3064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i="1" dirty="0"/>
              <a:t>In case of sampling of variables </a:t>
            </a:r>
            <a:r>
              <a:rPr lang="en-IN" dirty="0"/>
              <a:t>(</a:t>
            </a:r>
            <a:r>
              <a:rPr lang="en-IN" i="1" dirty="0"/>
              <a:t>small samples</a:t>
            </a:r>
            <a:r>
              <a:rPr lang="en-IN" dirty="0"/>
              <a:t>):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N" dirty="0"/>
              <a:t>Standard error of mean when </a:t>
            </a:r>
            <a:r>
              <a:rPr lang="el-GR" dirty="0" smtClean="0"/>
              <a:t>σ</a:t>
            </a:r>
            <a:r>
              <a:rPr lang="en-IN" sz="1800" dirty="0" smtClean="0"/>
              <a:t>p</a:t>
            </a:r>
            <a:r>
              <a:rPr lang="en-IN" dirty="0" smtClean="0"/>
              <a:t> </a:t>
            </a:r>
            <a:r>
              <a:rPr lang="en-IN" dirty="0"/>
              <a:t>is unknown</a:t>
            </a:r>
            <a:r>
              <a:rPr lang="en-IN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IN" dirty="0"/>
              <a:t>Standard error of difference between two sample means when </a:t>
            </a:r>
            <a:r>
              <a:rPr lang="el-GR" dirty="0"/>
              <a:t>σ</a:t>
            </a:r>
            <a:r>
              <a:rPr lang="en-IN" dirty="0"/>
              <a:t>p </a:t>
            </a:r>
            <a:r>
              <a:rPr lang="en-IN" dirty="0" smtClean="0"/>
              <a:t>is unknown</a:t>
            </a:r>
          </a:p>
          <a:p>
            <a:endParaRPr lang="en-US" b="1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209800"/>
            <a:ext cx="5634985" cy="16790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6987" y="4745173"/>
            <a:ext cx="4416610" cy="814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Estimating The Population Mean</a:t>
            </a:r>
            <a:endParaRPr lang="en-IN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600200"/>
                <a:ext cx="7950306" cy="4873752"/>
              </a:xfrm>
            </p:spPr>
            <p:txBody>
              <a:bodyPr/>
              <a:lstStyle/>
              <a:p>
                <a:pPr algn="just"/>
                <a:r>
                  <a:rPr lang="en-IN" dirty="0" smtClean="0"/>
                  <a:t>Point estimate and Interval </a:t>
                </a:r>
                <a:r>
                  <a:rPr lang="en-IN" dirty="0"/>
                  <a:t>estimate</a:t>
                </a:r>
                <a:endParaRPr lang="en-IN" dirty="0" smtClean="0"/>
              </a:p>
              <a:p>
                <a:pPr algn="just"/>
                <a:r>
                  <a:rPr lang="en-IN" dirty="0" smtClean="0"/>
                  <a:t>The </a:t>
                </a:r>
                <a:r>
                  <a:rPr lang="en-IN" dirty="0"/>
                  <a:t>relationship between the dispersion </a:t>
                </a:r>
                <a:r>
                  <a:rPr lang="en-IN" dirty="0" smtClean="0"/>
                  <a:t>of a </a:t>
                </a:r>
                <a:r>
                  <a:rPr lang="en-IN" dirty="0"/>
                  <a:t>population distribution and that of the sample mean can be stated as under</a:t>
                </a:r>
                <a:r>
                  <a:rPr lang="en-IN" dirty="0" smtClean="0"/>
                  <a:t>:</a:t>
                </a:r>
              </a:p>
              <a:p>
                <a:pPr algn="just"/>
                <a:endParaRPr lang="en-US" dirty="0"/>
              </a:p>
              <a:p>
                <a:pPr algn="just"/>
                <a:endParaRPr lang="en-US" dirty="0" smtClean="0"/>
              </a:p>
              <a:p>
                <a:pPr algn="just"/>
                <a:endParaRPr lang="en-US" dirty="0"/>
              </a:p>
              <a:p>
                <a:pPr algn="just"/>
                <a:r>
                  <a:rPr lang="en-IN" dirty="0"/>
                  <a:t>Confidence interval </a:t>
                </a:r>
                <a:r>
                  <a:rPr lang="en-US" dirty="0" smtClean="0"/>
                  <a:t>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𝑆𝐸</m:t>
                    </m:r>
                  </m:oMath>
                </a14:m>
                <a:endParaRPr lang="en-IN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600200"/>
                <a:ext cx="7950306" cy="4873752"/>
              </a:xfrm>
              <a:blipFill rotWithShape="0">
                <a:blip r:embed="rId2"/>
                <a:stretch>
                  <a:fillRect l="-307" t="-1001" r="-1150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6496" y="2886735"/>
            <a:ext cx="1473904" cy="9232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1" y="2901309"/>
            <a:ext cx="2438400" cy="15944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7656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Estimating Population Proportion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N" dirty="0" smtClean="0"/>
              <a:t>Confidence interval for </a:t>
            </a:r>
            <a:r>
              <a:rPr lang="en-IN" dirty="0"/>
              <a:t>population proportion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707" y="2398680"/>
            <a:ext cx="7448493" cy="23257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1275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140" y="2133600"/>
            <a:ext cx="8477860" cy="46142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5873"/>
          <a:stretch/>
        </p:blipFill>
        <p:spPr>
          <a:xfrm>
            <a:off x="152400" y="300720"/>
            <a:ext cx="8579392" cy="24424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1198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7467600" cy="1143000"/>
          </a:xfrm>
        </p:spPr>
        <p:txBody>
          <a:bodyPr/>
          <a:lstStyle/>
          <a:p>
            <a:r>
              <a:rPr lang="en-IN" dirty="0" smtClean="0"/>
              <a:t>multivariate analysis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7924800" cy="5559552"/>
          </a:xfrm>
        </p:spPr>
        <p:txBody>
          <a:bodyPr>
            <a:normAutofit fontScale="92500"/>
          </a:bodyPr>
          <a:lstStyle/>
          <a:p>
            <a:pPr algn="just"/>
            <a:r>
              <a:rPr lang="en-IN" i="1" dirty="0" smtClean="0"/>
              <a:t>Multiple regression analysis: </a:t>
            </a:r>
          </a:p>
          <a:p>
            <a:pPr lvl="1" algn="just"/>
            <a:r>
              <a:rPr lang="en-IN" i="1" dirty="0" smtClean="0"/>
              <a:t>Has one dependent </a:t>
            </a:r>
            <a:r>
              <a:rPr lang="en-IN" dirty="0" smtClean="0"/>
              <a:t>variable which is presumed to be a function of two or more independent variables. </a:t>
            </a:r>
          </a:p>
          <a:p>
            <a:pPr lvl="1" algn="just"/>
            <a:r>
              <a:rPr lang="en-IN" dirty="0" smtClean="0"/>
              <a:t>The objective of this analysis is to make a prediction about the dependent variable based on its covariance with all the concerned independent variables.</a:t>
            </a:r>
          </a:p>
          <a:p>
            <a:pPr algn="just"/>
            <a:r>
              <a:rPr lang="en-IN" i="1" dirty="0" smtClean="0"/>
              <a:t>Multiple </a:t>
            </a:r>
            <a:r>
              <a:rPr lang="en-IN" i="1" dirty="0" err="1" smtClean="0"/>
              <a:t>discriminant</a:t>
            </a:r>
            <a:r>
              <a:rPr lang="en-IN" i="1" dirty="0" smtClean="0"/>
              <a:t> analysis: </a:t>
            </a:r>
          </a:p>
          <a:p>
            <a:pPr lvl="1" algn="just"/>
            <a:r>
              <a:rPr lang="en-IN" i="1" dirty="0" smtClean="0"/>
              <a:t>Has a single </a:t>
            </a:r>
            <a:r>
              <a:rPr lang="en-IN" dirty="0" smtClean="0"/>
              <a:t>dependent variable that cannot be measured, but can be classified into two or more groups on the basis of some attribute. </a:t>
            </a:r>
          </a:p>
          <a:p>
            <a:pPr lvl="1" algn="just"/>
            <a:r>
              <a:rPr lang="en-IN" dirty="0" smtClean="0"/>
              <a:t>The object of this analysis happens to be to predict an entity’s possibility of belonging to a particular group based on several predictor variables.</a:t>
            </a:r>
          </a:p>
          <a:p>
            <a:pPr algn="just"/>
            <a:r>
              <a:rPr lang="en-IN" i="1" dirty="0" smtClean="0"/>
              <a:t>Multivariate analysis of variance (or multi-ANOVA): </a:t>
            </a:r>
          </a:p>
          <a:p>
            <a:pPr lvl="1" algn="just"/>
            <a:r>
              <a:rPr lang="en-IN" i="1" dirty="0" smtClean="0"/>
              <a:t>An extension of two-way </a:t>
            </a:r>
            <a:r>
              <a:rPr lang="en-IN" dirty="0" smtClean="0"/>
              <a:t>ANOVA, wherein the ratio of among group variance to within group variance is worked out on a set of variables.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8001000" cy="5635752"/>
          </a:xfrm>
        </p:spPr>
        <p:txBody>
          <a:bodyPr>
            <a:normAutofit/>
          </a:bodyPr>
          <a:lstStyle/>
          <a:p>
            <a:pPr algn="just"/>
            <a:r>
              <a:rPr lang="en-IN" i="1" dirty="0" smtClean="0"/>
              <a:t>Canonical analysis: </a:t>
            </a:r>
          </a:p>
          <a:p>
            <a:pPr lvl="1" algn="just"/>
            <a:r>
              <a:rPr lang="en-IN" i="1" dirty="0" smtClean="0"/>
              <a:t>In case of both measurable and non-measurable </a:t>
            </a:r>
            <a:r>
              <a:rPr lang="en-IN" dirty="0" smtClean="0"/>
              <a:t>variables for the purpose of simultaneously predicting a set of dependent variables from their joint covariance with a set of independent variables.</a:t>
            </a:r>
          </a:p>
          <a:p>
            <a:pPr algn="just"/>
            <a:r>
              <a:rPr lang="en-IN" i="1" dirty="0" smtClean="0"/>
              <a:t>Inferential analysis </a:t>
            </a:r>
          </a:p>
          <a:p>
            <a:pPr lvl="1" algn="just"/>
            <a:r>
              <a:rPr lang="en-IN" dirty="0" smtClean="0"/>
              <a:t>Inferential analysis is often known as statistical analysis.</a:t>
            </a:r>
          </a:p>
          <a:p>
            <a:pPr lvl="1" algn="just"/>
            <a:r>
              <a:rPr lang="en-IN" i="1" dirty="0" smtClean="0"/>
              <a:t>Concerned with the various tests of significance for testing hypotheses in </a:t>
            </a:r>
            <a:r>
              <a:rPr lang="en-IN" dirty="0" smtClean="0"/>
              <a:t>order to determine with what validity data can be said to indicate some conclusion or conclusions. </a:t>
            </a:r>
          </a:p>
          <a:p>
            <a:pPr lvl="1" algn="just"/>
            <a:r>
              <a:rPr lang="en-IN" dirty="0" smtClean="0"/>
              <a:t>Also concerned with the estimation of population values. </a:t>
            </a:r>
          </a:p>
          <a:p>
            <a:pPr lvl="1" algn="just"/>
            <a:r>
              <a:rPr lang="en-IN" dirty="0" smtClean="0"/>
              <a:t>Interpretation (i.e., the task of drawing inferences and conclusions) is performed.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24800" cy="4873752"/>
          </a:xfrm>
        </p:spPr>
        <p:txBody>
          <a:bodyPr/>
          <a:lstStyle/>
          <a:p>
            <a:pPr algn="just"/>
            <a:r>
              <a:rPr lang="en-IN" dirty="0" smtClean="0"/>
              <a:t>A mere assumption or some supposition to be proved or disproved.</a:t>
            </a:r>
          </a:p>
          <a:p>
            <a:pPr algn="just"/>
            <a:r>
              <a:rPr lang="en-IN" dirty="0" smtClean="0"/>
              <a:t>Defined as </a:t>
            </a:r>
          </a:p>
          <a:p>
            <a:pPr lvl="1" algn="just"/>
            <a:r>
              <a:rPr lang="en-IN" dirty="0" smtClean="0"/>
              <a:t>a proposition or a set of proposition set forth as an explanation for the occurrence of some specified group of phenomena</a:t>
            </a:r>
          </a:p>
          <a:p>
            <a:pPr lvl="1" algn="just"/>
            <a:r>
              <a:rPr lang="en-IN" dirty="0" smtClean="0"/>
              <a:t>either asserted merely as a provisional conjecture to guide some investigation </a:t>
            </a:r>
          </a:p>
          <a:p>
            <a:pPr lvl="1" algn="just"/>
            <a:r>
              <a:rPr lang="en-IN" dirty="0" smtClean="0"/>
              <a:t>or accepted as highly probable in the light of established facts.</a:t>
            </a:r>
          </a:p>
          <a:p>
            <a:pPr algn="just"/>
            <a:r>
              <a:rPr lang="en-IN" dirty="0" smtClean="0"/>
              <a:t>A research hypothesis is a predictive statement, capable of being tested by scientific methods, that relates an independent variable to some dependent variable.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i="1" dirty="0" smtClean="0"/>
              <a:t>Characteristics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00948" cy="4873752"/>
          </a:xfrm>
        </p:spPr>
        <p:txBody>
          <a:bodyPr>
            <a:normAutofit/>
          </a:bodyPr>
          <a:lstStyle/>
          <a:p>
            <a:pPr algn="just"/>
            <a:r>
              <a:rPr lang="en-IN" sz="2000" dirty="0" smtClean="0"/>
              <a:t>Should be clear and precise.</a:t>
            </a:r>
          </a:p>
          <a:p>
            <a:pPr algn="just"/>
            <a:r>
              <a:rPr lang="en-IN" sz="2000" dirty="0" smtClean="0"/>
              <a:t>Should be capable of being tested. </a:t>
            </a:r>
          </a:p>
          <a:p>
            <a:pPr algn="just"/>
            <a:r>
              <a:rPr lang="en-IN" sz="2000" dirty="0" smtClean="0"/>
              <a:t>Should state relationship between variables.</a:t>
            </a:r>
          </a:p>
          <a:p>
            <a:pPr algn="just"/>
            <a:r>
              <a:rPr lang="en-IN" sz="2000" dirty="0" smtClean="0"/>
              <a:t>Should be limited in scope and must be specific.</a:t>
            </a:r>
          </a:p>
          <a:p>
            <a:pPr algn="just"/>
            <a:r>
              <a:rPr lang="en-IN" sz="2000" dirty="0" smtClean="0"/>
              <a:t>Should be stated as far as possible in most simple terms so that the same is easily understandable by all concerned. </a:t>
            </a:r>
          </a:p>
          <a:p>
            <a:pPr algn="just"/>
            <a:r>
              <a:rPr lang="en-IN" sz="2000" dirty="0" smtClean="0"/>
              <a:t>Should be consistent with most known facts.</a:t>
            </a:r>
          </a:p>
          <a:p>
            <a:pPr algn="just"/>
            <a:r>
              <a:rPr lang="en-IN" sz="2000" dirty="0" smtClean="0"/>
              <a:t>Should be amenable to testing within a reasonable time.</a:t>
            </a:r>
          </a:p>
          <a:p>
            <a:pPr algn="just"/>
            <a:r>
              <a:rPr lang="en-IN" sz="2000" dirty="0" smtClean="0"/>
              <a:t>Must explain the facts that gave rise to the need for explanation.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Dept. of CSE, VJCET</a:t>
            </a:r>
            <a:endParaRPr lang="en-US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iel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9769</TotalTime>
  <Words>3954</Words>
  <Application>Microsoft Office PowerPoint</Application>
  <PresentationFormat>On-screen Show (4:3)</PresentationFormat>
  <Paragraphs>539</Paragraphs>
  <Slides>57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0" baseType="lpstr">
      <vt:lpstr>Office Theme</vt:lpstr>
      <vt:lpstr>Oriel</vt:lpstr>
      <vt:lpstr>Equation</vt:lpstr>
      <vt:lpstr>MODULE 3 Data analysis and interpretation</vt:lpstr>
      <vt:lpstr>STATISTICS IN RESEARCH</vt:lpstr>
      <vt:lpstr>Important Statistical Measures</vt:lpstr>
      <vt:lpstr>Data analysis and interpretation</vt:lpstr>
      <vt:lpstr>Contnd…</vt:lpstr>
      <vt:lpstr>multivariate analysis</vt:lpstr>
      <vt:lpstr>Slide 7</vt:lpstr>
      <vt:lpstr>Hypothesis</vt:lpstr>
      <vt:lpstr>Characteristics</vt:lpstr>
      <vt:lpstr>Testing of Hypothesis - Basic Concepts</vt:lpstr>
      <vt:lpstr>Example</vt:lpstr>
      <vt:lpstr>Slide 12</vt:lpstr>
      <vt:lpstr>Contnd..</vt:lpstr>
      <vt:lpstr>Slide 14</vt:lpstr>
      <vt:lpstr>PROCEDURE FOR HYPOTHESIS TESTING</vt:lpstr>
      <vt:lpstr>Sampling Distribution</vt:lpstr>
      <vt:lpstr>Sampling distribution of mean</vt:lpstr>
      <vt:lpstr>Sampling distribution of proportion</vt:lpstr>
      <vt:lpstr>Student’s t-distribution</vt:lpstr>
      <vt:lpstr>Slide 20</vt:lpstr>
      <vt:lpstr>F distribution</vt:lpstr>
      <vt:lpstr>Chi-square (χ²) Distribution</vt:lpstr>
      <vt:lpstr>Slide 23</vt:lpstr>
      <vt:lpstr>Tests of Hypotheses</vt:lpstr>
      <vt:lpstr>z-test</vt:lpstr>
      <vt:lpstr>Slide 26</vt:lpstr>
      <vt:lpstr>Slide 27</vt:lpstr>
      <vt:lpstr>Hypothesis Testing of Means</vt:lpstr>
      <vt:lpstr>Contnd…</vt:lpstr>
      <vt:lpstr>Contnd…</vt:lpstr>
      <vt:lpstr>Hypothesis Testing for Differences Between Means</vt:lpstr>
      <vt:lpstr>Slide 32</vt:lpstr>
      <vt:lpstr>Slide 33</vt:lpstr>
      <vt:lpstr>Slide 34</vt:lpstr>
      <vt:lpstr>Hypothesis Testing For Comparing Two Related Samples</vt:lpstr>
      <vt:lpstr>Slide 36</vt:lpstr>
      <vt:lpstr>Hypothesis Testing of Proportions</vt:lpstr>
      <vt:lpstr>Hypothesis Testing for Difference Between Proportions</vt:lpstr>
      <vt:lpstr>Slide 39</vt:lpstr>
      <vt:lpstr>Slide 40</vt:lpstr>
      <vt:lpstr>Hypothesis Testing for Comparing a Variance to Some Hypothesised Population Variance</vt:lpstr>
      <vt:lpstr>Testing The Equality Of Variances Of Two Normal Populations</vt:lpstr>
      <vt:lpstr>Slide 43</vt:lpstr>
      <vt:lpstr>Hypothesis Testing of Correlation Coefficients</vt:lpstr>
      <vt:lpstr>Slide 45</vt:lpstr>
      <vt:lpstr> Chi-square as a Non-parametric Test</vt:lpstr>
      <vt:lpstr>Slide 47</vt:lpstr>
      <vt:lpstr>Standard Error</vt:lpstr>
      <vt:lpstr>Slide 49</vt:lpstr>
      <vt:lpstr>Slide 50</vt:lpstr>
      <vt:lpstr>Computing the Standard Errors</vt:lpstr>
      <vt:lpstr>Contnd…</vt:lpstr>
      <vt:lpstr>Slide 53</vt:lpstr>
      <vt:lpstr>In case of sampling of variables (small samples):</vt:lpstr>
      <vt:lpstr>Estimating The Population Mean</vt:lpstr>
      <vt:lpstr>Estimating Population Proportion</vt:lpstr>
      <vt:lpstr>Slide 57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Methodology </dc:title>
  <dc:creator>Amel</dc:creator>
  <cp:lastModifiedBy>csfac113</cp:lastModifiedBy>
  <cp:revision>537</cp:revision>
  <dcterms:created xsi:type="dcterms:W3CDTF">2006-08-16T00:00:00Z</dcterms:created>
  <dcterms:modified xsi:type="dcterms:W3CDTF">2016-10-24T06:12:10Z</dcterms:modified>
</cp:coreProperties>
</file>