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9"/>
  </p:notesMasterIdLst>
  <p:sldIdLst>
    <p:sldId id="256" r:id="rId2"/>
    <p:sldId id="257" r:id="rId3"/>
    <p:sldId id="258" r:id="rId4"/>
    <p:sldId id="259" r:id="rId5"/>
    <p:sldId id="260" r:id="rId6"/>
    <p:sldId id="261" r:id="rId7"/>
    <p:sldId id="262" r:id="rId8"/>
    <p:sldId id="365" r:id="rId9"/>
    <p:sldId id="366" r:id="rId10"/>
    <p:sldId id="367" r:id="rId11"/>
    <p:sldId id="368" r:id="rId12"/>
    <p:sldId id="369" r:id="rId13"/>
    <p:sldId id="263" r:id="rId14"/>
    <p:sldId id="268" r:id="rId15"/>
    <p:sldId id="274" r:id="rId16"/>
    <p:sldId id="265" r:id="rId17"/>
    <p:sldId id="266" r:id="rId18"/>
    <p:sldId id="267" r:id="rId19"/>
    <p:sldId id="364" r:id="rId20"/>
    <p:sldId id="269" r:id="rId21"/>
    <p:sldId id="270" r:id="rId22"/>
    <p:sldId id="271" r:id="rId23"/>
    <p:sldId id="272" r:id="rId24"/>
    <p:sldId id="273" r:id="rId25"/>
    <p:sldId id="275" r:id="rId26"/>
    <p:sldId id="276" r:id="rId27"/>
    <p:sldId id="277" r:id="rId28"/>
    <p:sldId id="278" r:id="rId29"/>
    <p:sldId id="279" r:id="rId30"/>
    <p:sldId id="281" r:id="rId31"/>
    <p:sldId id="282" r:id="rId32"/>
    <p:sldId id="283" r:id="rId33"/>
    <p:sldId id="284" r:id="rId34"/>
    <p:sldId id="285" r:id="rId35"/>
    <p:sldId id="286" r:id="rId36"/>
    <p:sldId id="288" r:id="rId37"/>
    <p:sldId id="289" r:id="rId38"/>
    <p:sldId id="290" r:id="rId39"/>
    <p:sldId id="291" r:id="rId40"/>
    <p:sldId id="294" r:id="rId41"/>
    <p:sldId id="295" r:id="rId42"/>
    <p:sldId id="296" r:id="rId43"/>
    <p:sldId id="297" r:id="rId44"/>
    <p:sldId id="298" r:id="rId45"/>
    <p:sldId id="299" r:id="rId46"/>
    <p:sldId id="300" r:id="rId47"/>
    <p:sldId id="301" r:id="rId48"/>
    <p:sldId id="302" r:id="rId49"/>
    <p:sldId id="371" r:id="rId50"/>
    <p:sldId id="304" r:id="rId51"/>
    <p:sldId id="306" r:id="rId52"/>
    <p:sldId id="307" r:id="rId53"/>
    <p:sldId id="308" r:id="rId54"/>
    <p:sldId id="309" r:id="rId55"/>
    <p:sldId id="320" r:id="rId56"/>
    <p:sldId id="319" r:id="rId57"/>
    <p:sldId id="310" r:id="rId58"/>
    <p:sldId id="321" r:id="rId59"/>
    <p:sldId id="322" r:id="rId60"/>
    <p:sldId id="323" r:id="rId61"/>
    <p:sldId id="324" r:id="rId62"/>
    <p:sldId id="370" r:id="rId63"/>
    <p:sldId id="325" r:id="rId64"/>
    <p:sldId id="326" r:id="rId65"/>
    <p:sldId id="327" r:id="rId66"/>
    <p:sldId id="328" r:id="rId67"/>
    <p:sldId id="329" r:id="rId68"/>
    <p:sldId id="330" r:id="rId69"/>
    <p:sldId id="331" r:id="rId70"/>
    <p:sldId id="372" r:id="rId71"/>
    <p:sldId id="336" r:id="rId72"/>
    <p:sldId id="312" r:id="rId73"/>
    <p:sldId id="313" r:id="rId74"/>
    <p:sldId id="314" r:id="rId75"/>
    <p:sldId id="315" r:id="rId76"/>
    <p:sldId id="316" r:id="rId77"/>
    <p:sldId id="317" r:id="rId78"/>
    <p:sldId id="374" r:id="rId79"/>
    <p:sldId id="375" r:id="rId80"/>
    <p:sldId id="376" r:id="rId81"/>
    <p:sldId id="377" r:id="rId82"/>
    <p:sldId id="378" r:id="rId83"/>
    <p:sldId id="379" r:id="rId84"/>
    <p:sldId id="380" r:id="rId85"/>
    <p:sldId id="381" r:id="rId86"/>
    <p:sldId id="382" r:id="rId87"/>
    <p:sldId id="383" r:id="rId88"/>
    <p:sldId id="384" r:id="rId89"/>
    <p:sldId id="385" r:id="rId90"/>
    <p:sldId id="386" r:id="rId91"/>
    <p:sldId id="388" r:id="rId92"/>
    <p:sldId id="318" r:id="rId93"/>
    <p:sldId id="339" r:id="rId94"/>
    <p:sldId id="340" r:id="rId95"/>
    <p:sldId id="341" r:id="rId96"/>
    <p:sldId id="342" r:id="rId97"/>
    <p:sldId id="344" r:id="rId98"/>
    <p:sldId id="345" r:id="rId99"/>
    <p:sldId id="390" r:id="rId100"/>
    <p:sldId id="391" r:id="rId101"/>
    <p:sldId id="394" r:id="rId102"/>
    <p:sldId id="393" r:id="rId103"/>
    <p:sldId id="395" r:id="rId104"/>
    <p:sldId id="396" r:id="rId105"/>
    <p:sldId id="397" r:id="rId106"/>
    <p:sldId id="398" r:id="rId107"/>
    <p:sldId id="399" r:id="rId108"/>
    <p:sldId id="400" r:id="rId109"/>
    <p:sldId id="401" r:id="rId110"/>
    <p:sldId id="402" r:id="rId111"/>
    <p:sldId id="347" r:id="rId112"/>
    <p:sldId id="348" r:id="rId113"/>
    <p:sldId id="350" r:id="rId114"/>
    <p:sldId id="349" r:id="rId115"/>
    <p:sldId id="351" r:id="rId116"/>
    <p:sldId id="352" r:id="rId117"/>
    <p:sldId id="353" r:id="rId118"/>
    <p:sldId id="354" r:id="rId119"/>
    <p:sldId id="355" r:id="rId120"/>
    <p:sldId id="356" r:id="rId121"/>
    <p:sldId id="357" r:id="rId122"/>
    <p:sldId id="358" r:id="rId123"/>
    <p:sldId id="360" r:id="rId124"/>
    <p:sldId id="361" r:id="rId125"/>
    <p:sldId id="362" r:id="rId126"/>
    <p:sldId id="363" r:id="rId127"/>
    <p:sldId id="373" r:id="rId1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2" d="100"/>
          <a:sy n="82" d="100"/>
        </p:scale>
        <p:origin x="-1014" y="216"/>
      </p:cViewPr>
      <p:guideLst>
        <p:guide orient="horz" pos="2160"/>
        <p:guide pos="2880"/>
      </p:guideLst>
    </p:cSldViewPr>
  </p:slideViewPr>
  <p:notesTextViewPr>
    <p:cViewPr>
      <p:scale>
        <a:sx n="125" d="100"/>
        <a:sy n="125"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D09F56-C73E-4FC2-933B-18C52A8D66F5}" type="datetimeFigureOut">
              <a:rPr lang="en-US" smtClean="0"/>
              <a:pPr/>
              <a:t>11/18/2017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E184D9-846A-4B6B-8B9E-E7123DA5598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7E184D9-846A-4B6B-8B9E-E7123DA5598A}" type="slidenum">
              <a:rPr lang="en-US" smtClean="0"/>
              <a:pPr/>
              <a:t>46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7E184D9-846A-4B6B-8B9E-E7123DA5598A}" type="slidenum">
              <a:rPr lang="en-US" smtClean="0"/>
              <a:pPr/>
              <a:t>57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9</a:t>
            </a:r>
            <a:endParaRPr lang="en-US" dirty="0"/>
          </a:p>
        </p:txBody>
      </p:sp>
      <p:sp>
        <p:nvSpPr>
          <p:cNvPr id="4" name="Slide Number Placeholder 3"/>
          <p:cNvSpPr>
            <a:spLocks noGrp="1"/>
          </p:cNvSpPr>
          <p:nvPr>
            <p:ph type="sldNum" sz="quarter" idx="10"/>
          </p:nvPr>
        </p:nvSpPr>
        <p:spPr/>
        <p:txBody>
          <a:bodyPr/>
          <a:lstStyle/>
          <a:p>
            <a:fld id="{67E184D9-846A-4B6B-8B9E-E7123DA5598A}" type="slidenum">
              <a:rPr lang="en-US" smtClean="0"/>
              <a:pPr/>
              <a:t>62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7E184D9-846A-4B6B-8B9E-E7123DA5598A}" type="slidenum">
              <a:rPr lang="en-US" smtClean="0"/>
              <a:pPr/>
              <a:t>98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11/18/2017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11/18/2017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abc.com/image/1.gi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 II</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XML as a Subset of SGML </a:t>
            </a:r>
            <a:endParaRPr lang="en-US" dirty="0"/>
          </a:p>
        </p:txBody>
      </p:sp>
      <p:sp>
        <p:nvSpPr>
          <p:cNvPr id="3" name="Content Placeholder 2"/>
          <p:cNvSpPr>
            <a:spLocks noGrp="1"/>
          </p:cNvSpPr>
          <p:nvPr>
            <p:ph idx="1"/>
          </p:nvPr>
        </p:nvSpPr>
        <p:spPr/>
        <p:txBody>
          <a:bodyPr>
            <a:normAutofit fontScale="92500" lnSpcReduction="10000"/>
          </a:bodyPr>
          <a:lstStyle/>
          <a:p>
            <a:pPr>
              <a:buNone/>
            </a:pPr>
            <a:endParaRPr lang="en-US" dirty="0" smtClean="0"/>
          </a:p>
          <a:p>
            <a:r>
              <a:rPr lang="en-US" dirty="0" smtClean="0"/>
              <a:t>SGML is a very powerful, very general and a standard markup language. But with that power comes the increased complexity. </a:t>
            </a:r>
          </a:p>
          <a:p>
            <a:r>
              <a:rPr lang="en-US" dirty="0" smtClean="0"/>
              <a:t>XML is a subset of SGML intended to make SGML” light “ enough for use on web. </a:t>
            </a:r>
          </a:p>
          <a:p>
            <a:r>
              <a:rPr lang="en-US" dirty="0" smtClean="0"/>
              <a:t>As XML is a proper subset of SGML, all XML documents are valid SGML documents .But not all SGML documents are valid XML document. </a:t>
            </a:r>
          </a:p>
          <a:p>
            <a:r>
              <a:rPr lang="en-US" dirty="0" smtClean="0"/>
              <a:t>SGML is intended to be absolutely independent of any applications </a:t>
            </a:r>
          </a:p>
          <a:p>
            <a:endParaRPr lang="en-US"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1143000"/>
          </a:xfrm>
        </p:spPr>
        <p:txBody>
          <a:bodyPr>
            <a:normAutofit/>
          </a:bodyPr>
          <a:lstStyle/>
          <a:p>
            <a:r>
              <a:rPr lang="en-US" sz="3600" b="1" spc="-5" dirty="0" smtClean="0">
                <a:solidFill>
                  <a:schemeClr val="tx1"/>
                </a:solidFill>
                <a:latin typeface="Times New Roman" pitchFamily="18" charset="0"/>
                <a:cs typeface="Times New Roman" pitchFamily="18" charset="0"/>
              </a:rPr>
              <a:t>Overview of XSLT </a:t>
            </a:r>
            <a:br>
              <a:rPr lang="en-US" sz="3600" b="1" spc="-5" dirty="0" smtClean="0">
                <a:solidFill>
                  <a:schemeClr val="tx1"/>
                </a:solidFill>
                <a:latin typeface="Times New Roman" pitchFamily="18" charset="0"/>
                <a:cs typeface="Times New Roman" pitchFamily="18" charset="0"/>
              </a:rPr>
            </a:br>
            <a:endParaRPr lang="en-US" sz="36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0" indent="320040">
              <a:lnSpc>
                <a:spcPts val="2900"/>
              </a:lnSpc>
              <a:buFont typeface="Symbol"/>
              <a:buChar char="·"/>
            </a:pPr>
            <a:r>
              <a:rPr lang="en-US" sz="2000" spc="10" dirty="0" smtClean="0">
                <a:solidFill>
                  <a:srgbClr val="161616"/>
                </a:solidFill>
                <a:latin typeface="Times New Roman" panose="22635452340000000000" pitchFamily="1"/>
              </a:rPr>
              <a:t>A functional style programming language </a:t>
            </a:r>
          </a:p>
          <a:p>
            <a:pPr marL="0" indent="365760">
              <a:lnSpc>
                <a:spcPts val="2900"/>
              </a:lnSpc>
              <a:spcBef>
                <a:spcPts val="0"/>
              </a:spcBef>
              <a:buFont typeface="Symbol"/>
              <a:buChar char="·"/>
            </a:pPr>
            <a:r>
              <a:rPr lang="en-US" sz="2000" spc="-20" dirty="0" smtClean="0">
                <a:solidFill>
                  <a:srgbClr val="161616"/>
                </a:solidFill>
                <a:latin typeface="Times New Roman" panose="22635452340000000000" pitchFamily="1"/>
              </a:rPr>
              <a:t>The XSLT document is the program to be executed and XML </a:t>
            </a:r>
            <a:r>
              <a:rPr lang="en-US" sz="2000" dirty="0" smtClean="0">
                <a:solidFill>
                  <a:srgbClr val="161616"/>
                </a:solidFill>
                <a:latin typeface="Times New Roman" panose="22635452340000000000" pitchFamily="1"/>
              </a:rPr>
              <a:t>document is the input data to the program. </a:t>
            </a:r>
          </a:p>
          <a:p>
            <a:pPr marL="0" indent="320040">
              <a:lnSpc>
                <a:spcPts val="2900"/>
              </a:lnSpc>
              <a:spcBef>
                <a:spcPts val="0"/>
              </a:spcBef>
              <a:buFont typeface="Symbol"/>
              <a:buChar char="·"/>
            </a:pPr>
            <a:r>
              <a:rPr lang="en-US" sz="2000" dirty="0" smtClean="0">
                <a:solidFill>
                  <a:srgbClr val="161616"/>
                </a:solidFill>
                <a:latin typeface="Times New Roman" panose="22635452340000000000" pitchFamily="1"/>
              </a:rPr>
              <a:t>An XSLT processor takes an XML document and XSLT document as input and produces output based on the specifications of an XSLT document </a:t>
            </a:r>
            <a:r>
              <a:rPr lang="en-US" sz="2000" dirty="0" err="1" smtClean="0">
                <a:solidFill>
                  <a:srgbClr val="161616"/>
                </a:solidFill>
                <a:latin typeface="Times New Roman" panose="22635452340000000000" pitchFamily="1"/>
              </a:rPr>
              <a:t>ie</a:t>
            </a:r>
            <a:r>
              <a:rPr lang="en-US" sz="2000" dirty="0" smtClean="0">
                <a:solidFill>
                  <a:srgbClr val="FF0000"/>
                </a:solidFill>
                <a:latin typeface="Times New Roman" panose="22635452340000000000" pitchFamily="1"/>
              </a:rPr>
              <a:t> XSL document. </a:t>
            </a:r>
          </a:p>
          <a:p>
            <a:pPr marL="0" indent="320040">
              <a:lnSpc>
                <a:spcPts val="2900"/>
              </a:lnSpc>
              <a:spcBef>
                <a:spcPts val="0"/>
              </a:spcBef>
              <a:buFont typeface="Symbol"/>
              <a:buChar char="·"/>
            </a:pPr>
            <a:r>
              <a:rPr lang="en-US" sz="2000" spc="-15" dirty="0" smtClean="0">
                <a:solidFill>
                  <a:srgbClr val="161616"/>
                </a:solidFill>
                <a:latin typeface="Times New Roman" panose="22635452340000000000" pitchFamily="1"/>
              </a:rPr>
              <a:t>XSL Document/output document can be stored for further use </a:t>
            </a:r>
            <a:r>
              <a:rPr lang="en-US" sz="2000" dirty="0" smtClean="0">
                <a:solidFill>
                  <a:srgbClr val="161616"/>
                </a:solidFill>
                <a:latin typeface="Times New Roman" panose="22635452340000000000" pitchFamily="1"/>
              </a:rPr>
              <a:t>by other applications or can be immediately displayed on browser</a:t>
            </a:r>
          </a:p>
          <a:p>
            <a:pPr marL="0" indent="320040">
              <a:lnSpc>
                <a:spcPts val="2900"/>
              </a:lnSpc>
              <a:spcBef>
                <a:spcPts val="0"/>
              </a:spcBef>
              <a:buFont typeface="Symbol"/>
              <a:buChar char="·"/>
            </a:pPr>
            <a:endParaRPr lang="en-US" sz="2000" dirty="0" smtClean="0">
              <a:solidFill>
                <a:srgbClr val="161616"/>
              </a:solidFill>
              <a:latin typeface="Times New Roman" panose="22635452340000000000" pitchFamily="1"/>
            </a:endParaRPr>
          </a:p>
          <a:p>
            <a:pPr marL="0" indent="320040">
              <a:lnSpc>
                <a:spcPts val="2900"/>
              </a:lnSpc>
              <a:spcBef>
                <a:spcPts val="0"/>
              </a:spcBef>
              <a:buFont typeface="Symbol"/>
              <a:buChar char="·"/>
            </a:pPr>
            <a:endParaRPr lang="en-US" sz="2000" dirty="0"/>
          </a:p>
        </p:txBody>
      </p:sp>
      <p:pic>
        <p:nvPicPr>
          <p:cNvPr id="5" name="Picture 2"/>
          <p:cNvPicPr>
            <a:picLocks noChangeAspect="1" noChangeArrowheads="1"/>
          </p:cNvPicPr>
          <p:nvPr/>
        </p:nvPicPr>
        <p:blipFill>
          <a:blip r:embed="rId2"/>
          <a:srcRect/>
          <a:stretch>
            <a:fillRect/>
          </a:stretch>
        </p:blipFill>
        <p:spPr bwMode="auto">
          <a:xfrm>
            <a:off x="1295400" y="5045177"/>
            <a:ext cx="5791200" cy="127942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spc="-25" dirty="0" smtClean="0">
                <a:solidFill>
                  <a:schemeClr val="tx1"/>
                </a:solidFill>
                <a:latin typeface="Times New Roman" pitchFamily="18" charset="0"/>
                <a:cs typeface="Times New Roman" pitchFamily="18" charset="0"/>
              </a:rPr>
              <a:t>XSLT Structure </a:t>
            </a:r>
            <a:r>
              <a:rPr lang="en-US" sz="5400" b="1" spc="-25" dirty="0" smtClean="0">
                <a:solidFill>
                  <a:srgbClr val="DBE8B1"/>
                </a:solidFill>
                <a:latin typeface="Verdana" panose="22635452340000000000" pitchFamily="2"/>
              </a:rPr>
              <a:t/>
            </a:r>
            <a:br>
              <a:rPr lang="en-US" sz="5400" b="1" spc="-25" dirty="0" smtClean="0">
                <a:solidFill>
                  <a:srgbClr val="DBE8B1"/>
                </a:solidFill>
                <a:latin typeface="Verdana" panose="22635452340000000000" pitchFamily="2"/>
              </a:rPr>
            </a:br>
            <a:endParaRPr lang="en-US" dirty="0"/>
          </a:p>
        </p:txBody>
      </p:sp>
      <p:sp>
        <p:nvSpPr>
          <p:cNvPr id="3" name="Content Placeholder 2"/>
          <p:cNvSpPr>
            <a:spLocks noGrp="1"/>
          </p:cNvSpPr>
          <p:nvPr>
            <p:ph idx="1"/>
          </p:nvPr>
        </p:nvSpPr>
        <p:spPr/>
        <p:txBody>
          <a:bodyPr>
            <a:noAutofit/>
          </a:bodyPr>
          <a:lstStyle/>
          <a:p>
            <a:pPr marL="0" indent="320040">
              <a:lnSpc>
                <a:spcPts val="2900"/>
              </a:lnSpc>
              <a:buFont typeface="Symbol"/>
              <a:buChar char="·"/>
            </a:pPr>
            <a:r>
              <a:rPr lang="en-US" sz="1800" spc="10" dirty="0" smtClean="0">
                <a:solidFill>
                  <a:srgbClr val="161616"/>
                </a:solidFill>
                <a:latin typeface="Times New Roman" pitchFamily="18" charset="0"/>
                <a:cs typeface="Times New Roman" pitchFamily="18" charset="0"/>
              </a:rPr>
              <a:t>An XSLT document contains templates </a:t>
            </a:r>
            <a:r>
              <a:rPr lang="en-US" sz="1800" dirty="0" err="1" smtClean="0">
                <a:solidFill>
                  <a:srgbClr val="161616"/>
                </a:solidFill>
                <a:latin typeface="Times New Roman" pitchFamily="18" charset="0"/>
                <a:cs typeface="Times New Roman" pitchFamily="18" charset="0"/>
              </a:rPr>
              <a:t>XPath</a:t>
            </a:r>
            <a:r>
              <a:rPr lang="en-US" sz="1800" dirty="0" smtClean="0">
                <a:solidFill>
                  <a:srgbClr val="161616"/>
                </a:solidFill>
                <a:latin typeface="Times New Roman" pitchFamily="18" charset="0"/>
                <a:cs typeface="Times New Roman" pitchFamily="18" charset="0"/>
              </a:rPr>
              <a:t> is used to specify patterns of elements to which the </a:t>
            </a:r>
          </a:p>
          <a:p>
            <a:pPr marL="320040" indent="0">
              <a:lnSpc>
                <a:spcPts val="2800"/>
              </a:lnSpc>
              <a:spcBef>
                <a:spcPts val="0"/>
              </a:spcBef>
              <a:buNone/>
            </a:pPr>
            <a:r>
              <a:rPr lang="en-US" sz="1800" dirty="0" smtClean="0">
                <a:solidFill>
                  <a:srgbClr val="161616"/>
                </a:solidFill>
                <a:latin typeface="Times New Roman" pitchFamily="18" charset="0"/>
                <a:cs typeface="Times New Roman" pitchFamily="18" charset="0"/>
              </a:rPr>
              <a:t>templates should apply </a:t>
            </a:r>
          </a:p>
          <a:p>
            <a:pPr marL="0" indent="365760">
              <a:lnSpc>
                <a:spcPts val="2900"/>
              </a:lnSpc>
              <a:spcBef>
                <a:spcPts val="0"/>
              </a:spcBef>
              <a:buFont typeface="Symbol"/>
              <a:buChar char="·"/>
            </a:pPr>
            <a:r>
              <a:rPr lang="en-US" sz="1800" spc="-10" dirty="0" smtClean="0">
                <a:solidFill>
                  <a:srgbClr val="161616"/>
                </a:solidFill>
                <a:latin typeface="Times New Roman" pitchFamily="18" charset="0"/>
                <a:cs typeface="Times New Roman" pitchFamily="18" charset="0"/>
              </a:rPr>
              <a:t>The content of a template specifies how the matched element </a:t>
            </a:r>
            <a:r>
              <a:rPr lang="en-US" sz="1800" dirty="0" smtClean="0">
                <a:solidFill>
                  <a:srgbClr val="161616"/>
                </a:solidFill>
                <a:latin typeface="Times New Roman" pitchFamily="18" charset="0"/>
                <a:cs typeface="Times New Roman" pitchFamily="18" charset="0"/>
              </a:rPr>
              <a:t>should be processed. </a:t>
            </a:r>
          </a:p>
          <a:p>
            <a:pPr marL="0" indent="365760">
              <a:lnSpc>
                <a:spcPts val="2900"/>
              </a:lnSpc>
              <a:spcBef>
                <a:spcPts val="0"/>
              </a:spcBef>
              <a:buFont typeface="Symbol"/>
              <a:buChar char="·"/>
            </a:pPr>
            <a:r>
              <a:rPr lang="en-US" sz="1800" dirty="0" smtClean="0">
                <a:solidFill>
                  <a:srgbClr val="006FC0"/>
                </a:solidFill>
                <a:latin typeface="Times New Roman" pitchFamily="18" charset="0"/>
                <a:cs typeface="Times New Roman" pitchFamily="18" charset="0"/>
              </a:rPr>
              <a:t>Each template has a section of XSLT “code” which is “executed” when match to the template is found in the XML document. </a:t>
            </a:r>
          </a:p>
          <a:p>
            <a:pPr marL="0" indent="365760">
              <a:lnSpc>
                <a:spcPts val="2900"/>
              </a:lnSpc>
              <a:spcBef>
                <a:spcPts val="900"/>
              </a:spcBef>
              <a:buFont typeface="Symbol"/>
              <a:buChar char="·"/>
            </a:pPr>
            <a:r>
              <a:rPr lang="en-US" sz="1800" spc="-20" dirty="0" smtClean="0">
                <a:solidFill>
                  <a:srgbClr val="161616"/>
                </a:solidFill>
                <a:latin typeface="Times New Roman" pitchFamily="18" charset="0"/>
                <a:cs typeface="Times New Roman" pitchFamily="18" charset="0"/>
              </a:rPr>
              <a:t>The XSLT processor will look for parts of the input document </a:t>
            </a:r>
            <a:r>
              <a:rPr lang="en-US" sz="1800" dirty="0" smtClean="0">
                <a:solidFill>
                  <a:srgbClr val="161616"/>
                </a:solidFill>
                <a:latin typeface="Times New Roman" pitchFamily="18" charset="0"/>
                <a:cs typeface="Times New Roman" pitchFamily="18" charset="0"/>
              </a:rPr>
              <a:t>that match a template and apply the content of the template when a match is found </a:t>
            </a:r>
          </a:p>
          <a:p>
            <a:pPr marL="0" indent="274320">
              <a:lnSpc>
                <a:spcPts val="2500"/>
              </a:lnSpc>
              <a:spcBef>
                <a:spcPts val="900"/>
              </a:spcBef>
              <a:buFont typeface="Symbol"/>
              <a:buChar char="·"/>
            </a:pPr>
            <a:r>
              <a:rPr lang="en-US" sz="1800" dirty="0" smtClean="0">
                <a:solidFill>
                  <a:srgbClr val="2B3F10"/>
                </a:solidFill>
                <a:latin typeface="Times New Roman" pitchFamily="18" charset="0"/>
                <a:cs typeface="Times New Roman" pitchFamily="18" charset="0"/>
              </a:rPr>
              <a:t>Two</a:t>
            </a:r>
            <a:r>
              <a:rPr lang="en-US" sz="1800" dirty="0" smtClean="0">
                <a:solidFill>
                  <a:srgbClr val="161616"/>
                </a:solidFill>
                <a:latin typeface="Times New Roman" pitchFamily="18" charset="0"/>
                <a:cs typeface="Times New Roman" pitchFamily="18" charset="0"/>
              </a:rPr>
              <a:t> models </a:t>
            </a:r>
          </a:p>
          <a:p>
            <a:pPr marL="411480" indent="320040">
              <a:lnSpc>
                <a:spcPts val="2600"/>
              </a:lnSpc>
              <a:spcBef>
                <a:spcPts val="720"/>
              </a:spcBef>
              <a:buFont typeface="Symbol"/>
              <a:buChar char="·"/>
            </a:pPr>
            <a:r>
              <a:rPr lang="en-US" sz="1800" dirty="0" smtClean="0">
                <a:solidFill>
                  <a:srgbClr val="252525"/>
                </a:solidFill>
                <a:latin typeface="Times New Roman" pitchFamily="18" charset="0"/>
                <a:cs typeface="Times New Roman" pitchFamily="18" charset="0"/>
              </a:rPr>
              <a:t>Template-driven -*works with highly regular data </a:t>
            </a:r>
          </a:p>
          <a:p>
            <a:pPr marL="411480" indent="365760">
              <a:lnSpc>
                <a:spcPts val="2300"/>
              </a:lnSpc>
              <a:spcBef>
                <a:spcPts val="0"/>
              </a:spcBef>
              <a:buFont typeface="Symbol"/>
              <a:buChar char="·"/>
            </a:pPr>
            <a:r>
              <a:rPr lang="en-US" sz="1800" spc="-60" dirty="0" smtClean="0">
                <a:solidFill>
                  <a:srgbClr val="252525"/>
                </a:solidFill>
                <a:latin typeface="Times New Roman" pitchFamily="18" charset="0"/>
                <a:cs typeface="Times New Roman" pitchFamily="18" charset="0"/>
              </a:rPr>
              <a:t>Data-driven -* works with more loosely structured data with a </a:t>
            </a:r>
            <a:r>
              <a:rPr lang="en-US" sz="1800" spc="-40" dirty="0" smtClean="0">
                <a:solidFill>
                  <a:srgbClr val="252525"/>
                </a:solidFill>
                <a:latin typeface="Times New Roman" pitchFamily="18" charset="0"/>
                <a:cs typeface="Times New Roman" pitchFamily="18" charset="0"/>
              </a:rPr>
              <a:t>irregular &amp; recursive structure </a:t>
            </a:r>
          </a:p>
          <a:p>
            <a:endParaRPr lang="en-US" sz="1800"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spc="-25" dirty="0" smtClean="0">
                <a:solidFill>
                  <a:schemeClr val="tx1"/>
                </a:solidFill>
                <a:latin typeface="Times New Roman" pitchFamily="18" charset="0"/>
                <a:cs typeface="Times New Roman" pitchFamily="18" charset="0"/>
              </a:rPr>
              <a:t>XSL Transformations for Presentation </a:t>
            </a:r>
            <a:r>
              <a:rPr lang="en-US" sz="5400" b="1" spc="-25" dirty="0" smtClean="0">
                <a:solidFill>
                  <a:srgbClr val="DBE8B1"/>
                </a:solidFill>
                <a:latin typeface="Verdana" panose="22635452340000000000" pitchFamily="2"/>
              </a:rPr>
              <a:t/>
            </a:r>
            <a:br>
              <a:rPr lang="en-US" sz="5400" b="1" spc="-25" dirty="0" smtClean="0">
                <a:solidFill>
                  <a:srgbClr val="DBE8B1"/>
                </a:solidFill>
                <a:latin typeface="Verdana" panose="22635452340000000000" pitchFamily="2"/>
              </a:rPr>
            </a:br>
            <a:endParaRPr lang="en-US" dirty="0"/>
          </a:p>
        </p:txBody>
      </p:sp>
      <p:sp>
        <p:nvSpPr>
          <p:cNvPr id="3" name="Content Placeholder 2"/>
          <p:cNvSpPr>
            <a:spLocks noGrp="1"/>
          </p:cNvSpPr>
          <p:nvPr>
            <p:ph idx="1"/>
          </p:nvPr>
        </p:nvSpPr>
        <p:spPr/>
        <p:txBody>
          <a:bodyPr>
            <a:normAutofit/>
          </a:bodyPr>
          <a:lstStyle/>
          <a:p>
            <a:pPr marL="0" indent="365760">
              <a:lnSpc>
                <a:spcPts val="2900"/>
              </a:lnSpc>
              <a:buFont typeface="Symbol"/>
              <a:buChar char="·"/>
            </a:pPr>
            <a:r>
              <a:rPr lang="en-US" sz="2400" dirty="0" smtClean="0">
                <a:solidFill>
                  <a:srgbClr val="161616"/>
                </a:solidFill>
                <a:latin typeface="Times New Roman" panose="22635452340000000000" pitchFamily="1"/>
              </a:rPr>
              <a:t>One of the most common applications of XSLT is to transform an XML document into an XHTML document for display </a:t>
            </a:r>
          </a:p>
          <a:p>
            <a:pPr marL="0" indent="0">
              <a:lnSpc>
                <a:spcPts val="2200"/>
              </a:lnSpc>
              <a:spcBef>
                <a:spcPts val="540"/>
              </a:spcBef>
            </a:pPr>
            <a:r>
              <a:rPr lang="en-US" sz="2400" b="1" dirty="0" smtClean="0">
                <a:solidFill>
                  <a:srgbClr val="507800"/>
                </a:solidFill>
                <a:latin typeface="Verdana" panose="22635452340000000000" pitchFamily="2"/>
              </a:rPr>
              <a:t>1. A XSLT style sheet can be associated with an XML document by using a processing instruction </a:t>
            </a:r>
          </a:p>
          <a:p>
            <a:pPr marL="0" indent="0">
              <a:lnSpc>
                <a:spcPts val="2700"/>
              </a:lnSpc>
              <a:spcBef>
                <a:spcPts val="720"/>
              </a:spcBef>
            </a:pPr>
            <a:r>
              <a:rPr lang="en-US" sz="2400" spc="-30" dirty="0" smtClean="0">
                <a:solidFill>
                  <a:srgbClr val="C00000"/>
                </a:solidFill>
                <a:latin typeface="Times New Roman" panose="22635452340000000000" pitchFamily="1"/>
              </a:rPr>
              <a:t>&lt;?xml-</a:t>
            </a:r>
            <a:r>
              <a:rPr lang="en-US" sz="2400" spc="-30" dirty="0" err="1" smtClean="0">
                <a:solidFill>
                  <a:srgbClr val="C00000"/>
                </a:solidFill>
                <a:latin typeface="Times New Roman" panose="22635452340000000000" pitchFamily="1"/>
              </a:rPr>
              <a:t>stylesheet</a:t>
            </a:r>
            <a:r>
              <a:rPr lang="en-US" sz="2400" spc="-30" dirty="0" smtClean="0">
                <a:solidFill>
                  <a:srgbClr val="C00000"/>
                </a:solidFill>
                <a:latin typeface="Times New Roman" panose="22635452340000000000" pitchFamily="1"/>
              </a:rPr>
              <a:t> type=“text/</a:t>
            </a:r>
            <a:r>
              <a:rPr lang="en-US" sz="2400" spc="-30" dirty="0" err="1" smtClean="0">
                <a:solidFill>
                  <a:srgbClr val="C00000"/>
                </a:solidFill>
                <a:latin typeface="Times New Roman" panose="22635452340000000000" pitchFamily="1"/>
              </a:rPr>
              <a:t>xsl</a:t>
            </a:r>
            <a:r>
              <a:rPr lang="en-US" sz="2400" spc="-30" dirty="0" smtClean="0">
                <a:solidFill>
                  <a:srgbClr val="C00000"/>
                </a:solidFill>
                <a:latin typeface="Times New Roman" panose="22635452340000000000" pitchFamily="1"/>
              </a:rPr>
              <a:t>” </a:t>
            </a:r>
            <a:r>
              <a:rPr lang="en-US" sz="2400" spc="-30" dirty="0" err="1" smtClean="0">
                <a:solidFill>
                  <a:srgbClr val="C00000"/>
                </a:solidFill>
                <a:latin typeface="Times New Roman" panose="22635452340000000000" pitchFamily="1"/>
              </a:rPr>
              <a:t>href</a:t>
            </a:r>
            <a:r>
              <a:rPr lang="en-US" sz="2400" spc="-30" dirty="0" smtClean="0">
                <a:solidFill>
                  <a:srgbClr val="C00000"/>
                </a:solidFill>
                <a:latin typeface="Times New Roman" panose="22635452340000000000" pitchFamily="1"/>
              </a:rPr>
              <a:t>=“</a:t>
            </a:r>
            <a:r>
              <a:rPr lang="en-US" sz="2400" spc="-30" dirty="0" err="1" smtClean="0">
                <a:solidFill>
                  <a:srgbClr val="C00000"/>
                </a:solidFill>
                <a:latin typeface="Times New Roman" panose="22635452340000000000" pitchFamily="1"/>
              </a:rPr>
              <a:t>stylesheet</a:t>
            </a:r>
            <a:r>
              <a:rPr lang="en-US" sz="2400" spc="-30" dirty="0" smtClean="0">
                <a:solidFill>
                  <a:srgbClr val="C00000"/>
                </a:solidFill>
                <a:latin typeface="Times New Roman" panose="22635452340000000000" pitchFamily="1"/>
              </a:rPr>
              <a:t>-name”?&gt; </a:t>
            </a:r>
          </a:p>
          <a:p>
            <a:pPr marL="0" indent="365760">
              <a:lnSpc>
                <a:spcPts val="2900"/>
              </a:lnSpc>
              <a:spcBef>
                <a:spcPts val="0"/>
              </a:spcBef>
              <a:buFont typeface="Symbol"/>
              <a:buChar char="·"/>
            </a:pPr>
            <a:r>
              <a:rPr lang="en-US" sz="2400" spc="-20" dirty="0" smtClean="0">
                <a:solidFill>
                  <a:srgbClr val="161616"/>
                </a:solidFill>
                <a:latin typeface="Times New Roman" panose="22635452340000000000" pitchFamily="1"/>
              </a:rPr>
              <a:t>The example xslplane.xml is an xml file with data about a single </a:t>
            </a:r>
            <a:r>
              <a:rPr lang="en-US" sz="2400" dirty="0" smtClean="0">
                <a:solidFill>
                  <a:srgbClr val="161616"/>
                </a:solidFill>
                <a:latin typeface="Times New Roman" panose="22635452340000000000" pitchFamily="1"/>
              </a:rPr>
              <a:t>plane. The file is linked to the style sheet xslplane.xsl </a:t>
            </a:r>
          </a:p>
          <a:p>
            <a:endParaRPr lang="en-US" dirty="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a:srcRect/>
          <a:stretch>
            <a:fillRect/>
          </a:stretch>
        </p:blipFill>
        <p:spPr bwMode="auto">
          <a:xfrm>
            <a:off x="661987" y="2753519"/>
            <a:ext cx="7820025" cy="27527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lnSpc>
                <a:spcPct val="95999"/>
              </a:lnSpc>
            </a:pPr>
            <a:r>
              <a:rPr lang="en-US" sz="2400" b="1" dirty="0" smtClean="0">
                <a:solidFill>
                  <a:srgbClr val="507800"/>
                </a:solidFill>
                <a:latin typeface="Verdana" panose="22635452340000000000" pitchFamily="2"/>
              </a:rPr>
              <a:t>XSLT Organization </a:t>
            </a:r>
          </a:p>
          <a:p>
            <a:pPr marL="0" indent="365760">
              <a:lnSpc>
                <a:spcPct val="95999"/>
              </a:lnSpc>
              <a:spcBef>
                <a:spcPts val="0"/>
              </a:spcBef>
              <a:buFont typeface="Symbol"/>
              <a:buChar char="·"/>
            </a:pPr>
            <a:r>
              <a:rPr lang="en-US" sz="2800" spc="10" dirty="0" smtClean="0">
                <a:solidFill>
                  <a:srgbClr val="161616"/>
                </a:solidFill>
                <a:latin typeface="Times New Roman" panose="22635452340000000000" pitchFamily="1"/>
              </a:rPr>
              <a:t>Root element of XSLT is</a:t>
            </a:r>
            <a:r>
              <a:rPr lang="en-US" sz="2800" spc="10" dirty="0" smtClean="0">
                <a:solidFill>
                  <a:srgbClr val="006FC0"/>
                </a:solidFill>
                <a:latin typeface="Times New Roman" panose="22635452340000000000" pitchFamily="1"/>
              </a:rPr>
              <a:t> &lt;</a:t>
            </a:r>
            <a:r>
              <a:rPr lang="en-US" sz="2800" spc="10" dirty="0" err="1" smtClean="0">
                <a:solidFill>
                  <a:srgbClr val="006FC0"/>
                </a:solidFill>
                <a:latin typeface="Times New Roman" panose="22635452340000000000" pitchFamily="1"/>
              </a:rPr>
              <a:t>stylesheet</a:t>
            </a:r>
            <a:r>
              <a:rPr lang="en-US" sz="2800" spc="10" dirty="0" smtClean="0">
                <a:solidFill>
                  <a:srgbClr val="006FC0"/>
                </a:solidFill>
                <a:latin typeface="Times New Roman" panose="22635452340000000000" pitchFamily="1"/>
              </a:rPr>
              <a:t> &gt; </a:t>
            </a:r>
            <a:r>
              <a:rPr lang="en-US" sz="2800" spc="20" dirty="0" smtClean="0">
                <a:solidFill>
                  <a:srgbClr val="161616"/>
                </a:solidFill>
                <a:latin typeface="Times New Roman" panose="22635452340000000000" pitchFamily="1"/>
              </a:rPr>
              <a:t> Specifies namespaces for XSL and for non-XSLT elements </a:t>
            </a:r>
            <a:r>
              <a:rPr lang="en-US" sz="2800" dirty="0" smtClean="0">
                <a:solidFill>
                  <a:srgbClr val="161616"/>
                </a:solidFill>
                <a:latin typeface="Times New Roman" panose="22635452340000000000" pitchFamily="1"/>
              </a:rPr>
              <a:t>included in the </a:t>
            </a:r>
            <a:r>
              <a:rPr lang="en-US" sz="2800" dirty="0" err="1" smtClean="0">
                <a:solidFill>
                  <a:srgbClr val="161616"/>
                </a:solidFill>
                <a:latin typeface="Times New Roman" panose="22635452340000000000" pitchFamily="1"/>
              </a:rPr>
              <a:t>stylesheet</a:t>
            </a:r>
            <a:r>
              <a:rPr lang="en-US" sz="2800" dirty="0" smtClean="0">
                <a:solidFill>
                  <a:srgbClr val="161616"/>
                </a:solidFill>
                <a:latin typeface="Times New Roman" panose="22635452340000000000" pitchFamily="1"/>
              </a:rPr>
              <a:t> that defines the transformation. </a:t>
            </a:r>
          </a:p>
          <a:p>
            <a:pPr marL="320040" indent="0">
              <a:lnSpc>
                <a:spcPct val="95999"/>
              </a:lnSpc>
              <a:spcBef>
                <a:spcPts val="720"/>
              </a:spcBef>
            </a:pPr>
            <a:r>
              <a:rPr lang="en-US" sz="2800" dirty="0" smtClean="0">
                <a:solidFill>
                  <a:srgbClr val="C00000"/>
                </a:solidFill>
                <a:latin typeface="Times New Roman" panose="22635452340000000000" pitchFamily="1"/>
              </a:rPr>
              <a:t>&lt;</a:t>
            </a:r>
            <a:r>
              <a:rPr lang="en-US" sz="2800" dirty="0" err="1" smtClean="0">
                <a:solidFill>
                  <a:srgbClr val="C00000"/>
                </a:solidFill>
                <a:latin typeface="Times New Roman" panose="22635452340000000000" pitchFamily="1"/>
              </a:rPr>
              <a:t>xsl:stylesheet</a:t>
            </a:r>
            <a:r>
              <a:rPr lang="en-US" sz="2800" dirty="0" smtClean="0">
                <a:solidFill>
                  <a:srgbClr val="C00000"/>
                </a:solidFill>
                <a:latin typeface="Times New Roman" panose="22635452340000000000" pitchFamily="1"/>
              </a:rPr>
              <a:t> </a:t>
            </a:r>
            <a:r>
              <a:rPr lang="en-US" sz="2800" dirty="0" err="1" smtClean="0">
                <a:solidFill>
                  <a:srgbClr val="C00000"/>
                </a:solidFill>
                <a:latin typeface="Times New Roman" panose="22635452340000000000" pitchFamily="1"/>
              </a:rPr>
              <a:t>xmlns:xsl</a:t>
            </a:r>
            <a:r>
              <a:rPr lang="en-US" sz="2800" dirty="0" smtClean="0">
                <a:solidFill>
                  <a:srgbClr val="C00000"/>
                </a:solidFill>
                <a:latin typeface="Times New Roman" panose="22635452340000000000" pitchFamily="1"/>
              </a:rPr>
              <a:t> </a:t>
            </a:r>
            <a:r>
              <a:rPr lang="en-US" sz="2800" dirty="0" smtClean="0">
                <a:solidFill>
                  <a:srgbClr val="C00000"/>
                </a:solidFill>
                <a:latin typeface="Times New Roman" panose="22635452340000000000" pitchFamily="1"/>
              </a:rPr>
              <a:t>= </a:t>
            </a:r>
          </a:p>
          <a:p>
            <a:pPr marL="868680" indent="0">
              <a:lnSpc>
                <a:spcPct val="95999"/>
              </a:lnSpc>
              <a:spcBef>
                <a:spcPts val="720"/>
              </a:spcBef>
              <a:buNone/>
            </a:pPr>
            <a:r>
              <a:rPr lang="en-US" sz="2800" dirty="0" smtClean="0">
                <a:solidFill>
                  <a:srgbClr val="C00000"/>
                </a:solidFill>
                <a:latin typeface="Times New Roman" panose="22635452340000000000" pitchFamily="1"/>
              </a:rPr>
              <a:t>"</a:t>
            </a:r>
            <a:r>
              <a:rPr lang="en-US" sz="2800" u="sng" dirty="0" smtClean="0">
                <a:solidFill>
                  <a:srgbClr val="0000FF"/>
                </a:solidFill>
                <a:latin typeface="Times New Roman" panose="22635452340000000000" pitchFamily="1"/>
              </a:rPr>
              <a:t>http://www.w3.org/1999/XSL/Format</a:t>
            </a:r>
            <a:r>
              <a:rPr lang="en-US" sz="2800" dirty="0" smtClean="0">
                <a:solidFill>
                  <a:srgbClr val="C00000"/>
                </a:solidFill>
                <a:latin typeface="Times New Roman" panose="22635452340000000000" pitchFamily="1"/>
              </a:rPr>
              <a:t>" </a:t>
            </a:r>
          </a:p>
          <a:p>
            <a:pPr marL="868680" indent="0">
              <a:lnSpc>
                <a:spcPct val="95999"/>
              </a:lnSpc>
              <a:spcBef>
                <a:spcPts val="720"/>
              </a:spcBef>
              <a:buNone/>
            </a:pPr>
            <a:r>
              <a:rPr lang="en-US" sz="2800" dirty="0" err="1" smtClean="0">
                <a:solidFill>
                  <a:srgbClr val="C00000"/>
                </a:solidFill>
                <a:latin typeface="Times New Roman" panose="22635452340000000000" pitchFamily="1"/>
              </a:rPr>
              <a:t>xmlns</a:t>
            </a:r>
            <a:r>
              <a:rPr lang="en-US" sz="2800" dirty="0" smtClean="0">
                <a:solidFill>
                  <a:srgbClr val="C00000"/>
                </a:solidFill>
                <a:latin typeface="Times New Roman" panose="22635452340000000000" pitchFamily="1"/>
              </a:rPr>
              <a:t> </a:t>
            </a:r>
            <a:r>
              <a:rPr lang="en-US" sz="2800" dirty="0" smtClean="0">
                <a:solidFill>
                  <a:srgbClr val="C00000"/>
                </a:solidFill>
                <a:latin typeface="Times New Roman" panose="22635452340000000000" pitchFamily="1"/>
              </a:rPr>
              <a:t>= "</a:t>
            </a:r>
            <a:r>
              <a:rPr lang="en-US" sz="2800" u="sng" dirty="0" smtClean="0">
                <a:solidFill>
                  <a:srgbClr val="0000FF"/>
                </a:solidFill>
                <a:latin typeface="Times New Roman" panose="22635452340000000000" pitchFamily="1"/>
              </a:rPr>
              <a:t>http://www.w3.org/1999/xhtml</a:t>
            </a:r>
            <a:r>
              <a:rPr lang="en-US" sz="2800" dirty="0" smtClean="0">
                <a:solidFill>
                  <a:srgbClr val="C00000"/>
                </a:solidFill>
                <a:latin typeface="Times New Roman" panose="22635452340000000000" pitchFamily="1"/>
              </a:rPr>
              <a:t>"&gt; </a:t>
            </a:r>
          </a:p>
          <a:p>
            <a:pPr marL="0" indent="365760">
              <a:lnSpc>
                <a:spcPct val="95999"/>
              </a:lnSpc>
              <a:spcBef>
                <a:spcPts val="180"/>
              </a:spcBef>
              <a:buFont typeface="Symbol"/>
              <a:buChar char="·"/>
            </a:pPr>
            <a:r>
              <a:rPr lang="en-US" sz="2800" dirty="0" smtClean="0">
                <a:solidFill>
                  <a:srgbClr val="161616"/>
                </a:solidFill>
                <a:latin typeface="Times New Roman" panose="22635452340000000000" pitchFamily="1"/>
              </a:rPr>
              <a:t>Elements in XSLT itself will have the prefix </a:t>
            </a:r>
            <a:r>
              <a:rPr lang="en-US" sz="2800" dirty="0" err="1" smtClean="0">
                <a:solidFill>
                  <a:srgbClr val="161616"/>
                </a:solidFill>
                <a:latin typeface="Times New Roman" panose="22635452340000000000" pitchFamily="1"/>
              </a:rPr>
              <a:t>xsl</a:t>
            </a:r>
            <a:r>
              <a:rPr lang="en-US" sz="2800" dirty="0" smtClean="0">
                <a:solidFill>
                  <a:srgbClr val="161616"/>
                </a:solidFill>
                <a:latin typeface="Times New Roman" panose="22635452340000000000" pitchFamily="1"/>
              </a:rPr>
              <a:t>: </a:t>
            </a:r>
          </a:p>
          <a:p>
            <a:pPr marL="0" indent="365760">
              <a:lnSpc>
                <a:spcPct val="95999"/>
              </a:lnSpc>
              <a:spcBef>
                <a:spcPts val="360"/>
              </a:spcBef>
              <a:buFont typeface="Symbol"/>
              <a:buChar char="·"/>
            </a:pPr>
            <a:r>
              <a:rPr lang="en-US" sz="2800" spc="10" dirty="0" smtClean="0">
                <a:solidFill>
                  <a:srgbClr val="161616"/>
                </a:solidFill>
                <a:latin typeface="Times New Roman" panose="22635452340000000000" pitchFamily="1"/>
              </a:rPr>
              <a:t>Elements from XHTML will have no prefix (default </a:t>
            </a:r>
            <a:r>
              <a:rPr lang="en-US" sz="2800" dirty="0" smtClean="0">
                <a:solidFill>
                  <a:srgbClr val="161616"/>
                </a:solidFill>
                <a:latin typeface="Times New Roman" panose="22635452340000000000" pitchFamily="1"/>
              </a:rPr>
              <a:t>namespace) </a:t>
            </a:r>
          </a:p>
          <a:p>
            <a:endParaRPr lang="en-US"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438912"/>
          </a:xfrm>
        </p:spPr>
        <p:txBody>
          <a:bodyPr>
            <a:normAutofit fontScale="90000"/>
          </a:bodyPr>
          <a:lstStyle/>
          <a:p>
            <a:endParaRPr lang="en-US" dirty="0"/>
          </a:p>
        </p:txBody>
      </p:sp>
      <p:sp>
        <p:nvSpPr>
          <p:cNvPr id="3" name="Content Placeholder 2"/>
          <p:cNvSpPr>
            <a:spLocks noGrp="1"/>
          </p:cNvSpPr>
          <p:nvPr>
            <p:ph idx="1"/>
          </p:nvPr>
        </p:nvSpPr>
        <p:spPr>
          <a:xfrm>
            <a:off x="457200" y="1371600"/>
            <a:ext cx="8229600" cy="4953000"/>
          </a:xfrm>
        </p:spPr>
        <p:txBody>
          <a:bodyPr>
            <a:normAutofit fontScale="92500" lnSpcReduction="20000"/>
          </a:bodyPr>
          <a:lstStyle/>
          <a:p>
            <a:pPr marL="0" indent="0">
              <a:lnSpc>
                <a:spcPct val="95999"/>
              </a:lnSpc>
              <a:buNone/>
            </a:pPr>
            <a:r>
              <a:rPr lang="en-US" sz="2800" b="1" dirty="0" smtClean="0">
                <a:solidFill>
                  <a:srgbClr val="507800"/>
                </a:solidFill>
                <a:latin typeface="Verdana" panose="22635452340000000000" pitchFamily="2"/>
              </a:rPr>
              <a:t>3. XSLT Templates</a:t>
            </a:r>
            <a:r>
              <a:rPr lang="en-US" sz="200" dirty="0" smtClean="0">
                <a:solidFill>
                  <a:srgbClr val="507800"/>
                </a:solidFill>
                <a:latin typeface="Times New Roman" panose="22635452340000000000" pitchFamily="1"/>
              </a:rPr>
              <a:t> </a:t>
            </a:r>
          </a:p>
          <a:p>
            <a:pPr marL="0" indent="274320">
              <a:lnSpc>
                <a:spcPct val="95999"/>
              </a:lnSpc>
              <a:spcBef>
                <a:spcPts val="0"/>
              </a:spcBef>
              <a:buFont typeface="Symbol"/>
              <a:buChar char="·"/>
            </a:pPr>
            <a:r>
              <a:rPr lang="en-US" sz="2800" spc="-45" dirty="0" smtClean="0">
                <a:solidFill>
                  <a:srgbClr val="2B3F10"/>
                </a:solidFill>
                <a:latin typeface="Times New Roman" panose="22635452340000000000" pitchFamily="1"/>
              </a:rPr>
              <a:t>There</a:t>
            </a:r>
            <a:r>
              <a:rPr lang="en-US" sz="2800" spc="-45" dirty="0" smtClean="0">
                <a:solidFill>
                  <a:srgbClr val="161616"/>
                </a:solidFill>
                <a:latin typeface="Times New Roman" panose="22635452340000000000" pitchFamily="1"/>
              </a:rPr>
              <a:t> must be at least one</a:t>
            </a:r>
            <a:r>
              <a:rPr lang="en-US" sz="2800" spc="-45" dirty="0" smtClean="0">
                <a:solidFill>
                  <a:srgbClr val="006FC0"/>
                </a:solidFill>
                <a:latin typeface="Times New Roman" panose="22635452340000000000" pitchFamily="1"/>
              </a:rPr>
              <a:t> &lt;template&gt;</a:t>
            </a:r>
            <a:r>
              <a:rPr lang="en-US" sz="2800" spc="-45" dirty="0" smtClean="0">
                <a:solidFill>
                  <a:srgbClr val="161616"/>
                </a:solidFill>
                <a:latin typeface="Times New Roman" panose="22635452340000000000" pitchFamily="1"/>
              </a:rPr>
              <a:t> element in an style sheet </a:t>
            </a:r>
          </a:p>
          <a:p>
            <a:pPr marL="0" indent="274320">
              <a:lnSpc>
                <a:spcPct val="95999"/>
              </a:lnSpc>
              <a:spcBef>
                <a:spcPts val="0"/>
              </a:spcBef>
              <a:buFont typeface="Symbol"/>
              <a:buChar char="·"/>
            </a:pPr>
            <a:r>
              <a:rPr lang="en-US" sz="2800" spc="-45" dirty="0" smtClean="0">
                <a:solidFill>
                  <a:srgbClr val="161616"/>
                </a:solidFill>
                <a:latin typeface="Times New Roman" panose="22635452340000000000" pitchFamily="1"/>
              </a:rPr>
              <a:t>The template opening tag includes a </a:t>
            </a:r>
            <a:r>
              <a:rPr lang="en-US" sz="2800" spc="-45" dirty="0" smtClean="0">
                <a:solidFill>
                  <a:srgbClr val="FF0000"/>
                </a:solidFill>
                <a:latin typeface="Times New Roman" panose="22635452340000000000" pitchFamily="1"/>
              </a:rPr>
              <a:t>match</a:t>
            </a:r>
            <a:r>
              <a:rPr lang="en-US" sz="2800" spc="-45" dirty="0" smtClean="0">
                <a:solidFill>
                  <a:srgbClr val="161616"/>
                </a:solidFill>
                <a:latin typeface="Times New Roman" panose="22635452340000000000" pitchFamily="1"/>
              </a:rPr>
              <a:t> attribute .</a:t>
            </a:r>
          </a:p>
          <a:p>
            <a:pPr marL="0" indent="365760">
              <a:lnSpc>
                <a:spcPct val="95999"/>
              </a:lnSpc>
              <a:spcBef>
                <a:spcPts val="180"/>
              </a:spcBef>
              <a:buFont typeface="Symbol"/>
              <a:buChar char="·"/>
            </a:pPr>
            <a:r>
              <a:rPr lang="en-US" sz="2800" spc="-45" dirty="0" smtClean="0">
                <a:solidFill>
                  <a:srgbClr val="161616"/>
                </a:solidFill>
                <a:latin typeface="Times New Roman" panose="22635452340000000000" pitchFamily="1"/>
              </a:rPr>
              <a:t>The value of the</a:t>
            </a:r>
            <a:r>
              <a:rPr lang="en-US" sz="2800" spc="-45" dirty="0" smtClean="0">
                <a:solidFill>
                  <a:srgbClr val="EA0556"/>
                </a:solidFill>
                <a:latin typeface="Times New Roman" panose="22635452340000000000" pitchFamily="1"/>
              </a:rPr>
              <a:t> match</a:t>
            </a:r>
            <a:r>
              <a:rPr lang="en-US" sz="2800" spc="-45" dirty="0" smtClean="0">
                <a:solidFill>
                  <a:srgbClr val="161616"/>
                </a:solidFill>
                <a:latin typeface="Times New Roman" panose="22635452340000000000" pitchFamily="1"/>
              </a:rPr>
              <a:t> attribute is an </a:t>
            </a:r>
            <a:r>
              <a:rPr lang="en-US" sz="2800" spc="-45" dirty="0" err="1" smtClean="0">
                <a:solidFill>
                  <a:srgbClr val="161616"/>
                </a:solidFill>
                <a:latin typeface="Times New Roman" panose="22635452340000000000" pitchFamily="1"/>
              </a:rPr>
              <a:t>XPath</a:t>
            </a:r>
            <a:r>
              <a:rPr lang="en-US" sz="2800" spc="-45" dirty="0" smtClean="0">
                <a:solidFill>
                  <a:srgbClr val="161616"/>
                </a:solidFill>
                <a:latin typeface="Times New Roman" panose="22635452340000000000" pitchFamily="1"/>
              </a:rPr>
              <a:t> expression which </a:t>
            </a:r>
            <a:r>
              <a:rPr lang="en-US" sz="2800" spc="-50" dirty="0" smtClean="0">
                <a:solidFill>
                  <a:srgbClr val="161616"/>
                </a:solidFill>
                <a:latin typeface="Times New Roman" panose="22635452340000000000" pitchFamily="1"/>
              </a:rPr>
              <a:t>specifies to which nodes the template applies </a:t>
            </a:r>
          </a:p>
          <a:p>
            <a:pPr marL="0" indent="365760">
              <a:lnSpc>
                <a:spcPct val="95999"/>
              </a:lnSpc>
              <a:spcBef>
                <a:spcPts val="360"/>
              </a:spcBef>
              <a:buFont typeface="Symbol"/>
              <a:buChar char="·"/>
            </a:pPr>
            <a:r>
              <a:rPr lang="en-US" sz="2800" spc="-30" dirty="0" smtClean="0">
                <a:solidFill>
                  <a:srgbClr val="161616"/>
                </a:solidFill>
                <a:latin typeface="Times New Roman" panose="22635452340000000000" pitchFamily="1"/>
              </a:rPr>
              <a:t>Two standard choices for the match expression of the first </a:t>
            </a:r>
            <a:r>
              <a:rPr lang="en-US" sz="2800" dirty="0" smtClean="0">
                <a:solidFill>
                  <a:srgbClr val="161616"/>
                </a:solidFill>
                <a:latin typeface="Times New Roman" panose="22635452340000000000" pitchFamily="1"/>
              </a:rPr>
              <a:t>template </a:t>
            </a:r>
          </a:p>
          <a:p>
            <a:pPr marL="411480" indent="365760">
              <a:lnSpc>
                <a:spcPct val="73919"/>
              </a:lnSpc>
              <a:spcBef>
                <a:spcPts val="900"/>
              </a:spcBef>
              <a:buFont typeface="Symbol"/>
              <a:buChar char="·"/>
            </a:pPr>
            <a:r>
              <a:rPr lang="en-US" sz="2800" spc="10" dirty="0" smtClean="0">
                <a:solidFill>
                  <a:srgbClr val="161616"/>
                </a:solidFill>
                <a:latin typeface="Times New Roman" panose="22635452340000000000" pitchFamily="1"/>
              </a:rPr>
              <a:t>‘/’ to match the root node of the entire document structure</a:t>
            </a:r>
          </a:p>
          <a:p>
            <a:pPr marL="411480" indent="365760">
              <a:lnSpc>
                <a:spcPct val="95999"/>
              </a:lnSpc>
              <a:spcBef>
                <a:spcPts val="1080"/>
              </a:spcBef>
              <a:buFont typeface="Symbol"/>
              <a:buChar char="·"/>
            </a:pPr>
            <a:r>
              <a:rPr lang="en-US" sz="2800" spc="20" dirty="0" smtClean="0">
                <a:solidFill>
                  <a:srgbClr val="161616"/>
                </a:solidFill>
                <a:latin typeface="Times New Roman" panose="22635452340000000000" pitchFamily="1"/>
              </a:rPr>
              <a:t>‘root-tag’ to match the root element of the document</a:t>
            </a:r>
          </a:p>
          <a:p>
            <a:pPr marL="0" indent="365760">
              <a:lnSpc>
                <a:spcPct val="95999"/>
              </a:lnSpc>
              <a:spcBef>
                <a:spcPts val="0"/>
              </a:spcBef>
              <a:buFont typeface="Symbol"/>
              <a:buChar char="·"/>
            </a:pPr>
            <a:r>
              <a:rPr lang="en-US" sz="2800" spc="-30" dirty="0" smtClean="0">
                <a:solidFill>
                  <a:srgbClr val="161616"/>
                </a:solidFill>
                <a:latin typeface="Times New Roman" panose="22635452340000000000" pitchFamily="1"/>
              </a:rPr>
              <a:t>The first template is applied automatically </a:t>
            </a:r>
          </a:p>
          <a:p>
            <a:pPr marL="0" indent="365760">
              <a:lnSpc>
                <a:spcPct val="95999"/>
              </a:lnSpc>
              <a:spcBef>
                <a:spcPts val="360"/>
              </a:spcBef>
              <a:buFont typeface="Symbol"/>
              <a:buChar char="·"/>
            </a:pPr>
            <a:r>
              <a:rPr lang="en-US" sz="2800" spc="-30" dirty="0" smtClean="0">
                <a:solidFill>
                  <a:srgbClr val="161616"/>
                </a:solidFill>
                <a:latin typeface="Times New Roman" panose="22635452340000000000" pitchFamily="1"/>
              </a:rPr>
              <a:t>All other templates are applied only in response to </a:t>
            </a:r>
          </a:p>
          <a:p>
            <a:pPr marL="45720" indent="0">
              <a:lnSpc>
                <a:spcPct val="95999"/>
              </a:lnSpc>
              <a:spcBef>
                <a:spcPts val="720"/>
              </a:spcBef>
              <a:spcAft>
                <a:spcPts val="360"/>
              </a:spcAft>
            </a:pPr>
            <a:r>
              <a:rPr lang="en-US" sz="2800" dirty="0" smtClean="0">
                <a:solidFill>
                  <a:srgbClr val="006FC0"/>
                </a:solidFill>
                <a:latin typeface="Times New Roman" panose="22635452340000000000" pitchFamily="1"/>
              </a:rPr>
              <a:t>    &lt;apply-template&gt;</a:t>
            </a:r>
            <a:r>
              <a:rPr lang="en-US" sz="2800" dirty="0" smtClean="0">
                <a:solidFill>
                  <a:srgbClr val="161616"/>
                </a:solidFill>
                <a:latin typeface="Times New Roman" panose="22635452340000000000" pitchFamily="1"/>
              </a:rPr>
              <a:t> elements </a:t>
            </a:r>
          </a:p>
          <a:p>
            <a:endParaRPr lang="en-US"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lnSpc>
                <a:spcPct val="95999"/>
              </a:lnSpc>
              <a:buNone/>
            </a:pPr>
            <a:r>
              <a:rPr lang="en-US" sz="2400" b="1" dirty="0" smtClean="0">
                <a:solidFill>
                  <a:srgbClr val="507800"/>
                </a:solidFill>
                <a:latin typeface="Times New Roman" pitchFamily="18" charset="0"/>
                <a:cs typeface="Times New Roman" pitchFamily="18" charset="0"/>
              </a:rPr>
              <a:t>4. </a:t>
            </a:r>
            <a:r>
              <a:rPr lang="en-US" sz="2400" b="1" dirty="0" err="1" smtClean="0">
                <a:solidFill>
                  <a:srgbClr val="507800"/>
                </a:solidFill>
                <a:latin typeface="Times New Roman" pitchFamily="18" charset="0"/>
                <a:cs typeface="Times New Roman" pitchFamily="18" charset="0"/>
              </a:rPr>
              <a:t>Xpath</a:t>
            </a:r>
            <a:r>
              <a:rPr lang="en-US" sz="2400" b="1" dirty="0" smtClean="0">
                <a:solidFill>
                  <a:srgbClr val="507800"/>
                </a:solidFill>
                <a:latin typeface="Times New Roman" pitchFamily="18" charset="0"/>
                <a:cs typeface="Times New Roman" pitchFamily="18" charset="0"/>
              </a:rPr>
              <a:t> Node Selection </a:t>
            </a:r>
          </a:p>
          <a:p>
            <a:pPr marL="0" indent="365760">
              <a:lnSpc>
                <a:spcPct val="95999"/>
              </a:lnSpc>
              <a:spcBef>
                <a:spcPts val="0"/>
              </a:spcBef>
              <a:buFont typeface="Symbol"/>
              <a:buChar char="·"/>
            </a:pPr>
            <a:r>
              <a:rPr lang="en-US" sz="2400" dirty="0" smtClean="0">
                <a:solidFill>
                  <a:srgbClr val="161616"/>
                </a:solidFill>
                <a:latin typeface="Times New Roman" pitchFamily="18" charset="0"/>
                <a:cs typeface="Times New Roman" pitchFamily="18" charset="0"/>
              </a:rPr>
              <a:t>An </a:t>
            </a:r>
            <a:r>
              <a:rPr lang="en-US" sz="2400" dirty="0" err="1" smtClean="0">
                <a:solidFill>
                  <a:srgbClr val="161616"/>
                </a:solidFill>
                <a:latin typeface="Times New Roman" pitchFamily="18" charset="0"/>
                <a:cs typeface="Times New Roman" pitchFamily="18" charset="0"/>
              </a:rPr>
              <a:t>XPath</a:t>
            </a:r>
            <a:r>
              <a:rPr lang="en-US" sz="2400" dirty="0" smtClean="0">
                <a:solidFill>
                  <a:srgbClr val="161616"/>
                </a:solidFill>
                <a:latin typeface="Times New Roman" pitchFamily="18" charset="0"/>
                <a:cs typeface="Times New Roman" pitchFamily="18" charset="0"/>
              </a:rPr>
              <a:t> expression beginning with a / specifies nodes in an absolute position relative to the document root node </a:t>
            </a:r>
          </a:p>
          <a:p>
            <a:pPr marL="0" indent="365760">
              <a:lnSpc>
                <a:spcPct val="95999"/>
              </a:lnSpc>
              <a:spcBef>
                <a:spcPts val="540"/>
              </a:spcBef>
              <a:buFont typeface="Symbol"/>
              <a:buChar char="·"/>
            </a:pPr>
            <a:r>
              <a:rPr lang="en-US" sz="2400" spc="-15" dirty="0" smtClean="0">
                <a:solidFill>
                  <a:srgbClr val="161616"/>
                </a:solidFill>
                <a:latin typeface="Times New Roman" pitchFamily="18" charset="0"/>
                <a:cs typeface="Times New Roman" pitchFamily="18" charset="0"/>
              </a:rPr>
              <a:t>Otherwise, the expression specifies nodes relative to the current </a:t>
            </a:r>
            <a:r>
              <a:rPr lang="en-US" sz="2400" dirty="0" smtClean="0">
                <a:solidFill>
                  <a:srgbClr val="161616"/>
                </a:solidFill>
                <a:latin typeface="Times New Roman" pitchFamily="18" charset="0"/>
                <a:cs typeface="Times New Roman" pitchFamily="18" charset="0"/>
              </a:rPr>
              <a:t>node, that is the node being processed before the matched node </a:t>
            </a:r>
          </a:p>
          <a:p>
            <a:pPr marL="0" indent="0">
              <a:lnSpc>
                <a:spcPct val="106559"/>
              </a:lnSpc>
              <a:spcBef>
                <a:spcPts val="720"/>
              </a:spcBef>
            </a:pPr>
            <a:r>
              <a:rPr lang="en-US" sz="2400" spc="-50" dirty="0" smtClean="0">
                <a:solidFill>
                  <a:srgbClr val="EA0556"/>
                </a:solidFill>
                <a:latin typeface="Times New Roman" pitchFamily="18" charset="0"/>
                <a:cs typeface="Times New Roman" pitchFamily="18" charset="0"/>
              </a:rPr>
              <a:t>&lt;</a:t>
            </a:r>
            <a:r>
              <a:rPr lang="en-US" sz="2400" spc="-50" dirty="0" err="1" smtClean="0">
                <a:solidFill>
                  <a:srgbClr val="EA0556"/>
                </a:solidFill>
                <a:latin typeface="Times New Roman" pitchFamily="18" charset="0"/>
                <a:cs typeface="Times New Roman" pitchFamily="18" charset="0"/>
              </a:rPr>
              <a:t>xsl:template</a:t>
            </a:r>
            <a:r>
              <a:rPr lang="en-US" sz="2400" spc="-50" dirty="0" smtClean="0">
                <a:solidFill>
                  <a:srgbClr val="EA0556"/>
                </a:solidFill>
                <a:latin typeface="Times New Roman" pitchFamily="18" charset="0"/>
                <a:cs typeface="Times New Roman" pitchFamily="18" charset="0"/>
              </a:rPr>
              <a:t> match=“year”&gt; </a:t>
            </a:r>
          </a:p>
          <a:p>
            <a:pPr marL="0" indent="365760">
              <a:lnSpc>
                <a:spcPct val="95999"/>
              </a:lnSpc>
              <a:spcBef>
                <a:spcPts val="180"/>
              </a:spcBef>
              <a:buFont typeface="Symbol"/>
              <a:buChar char="·"/>
            </a:pPr>
            <a:r>
              <a:rPr lang="en-US" sz="2400" dirty="0" smtClean="0">
                <a:solidFill>
                  <a:srgbClr val="161616"/>
                </a:solidFill>
                <a:latin typeface="Times New Roman" pitchFamily="18" charset="0"/>
                <a:cs typeface="Times New Roman" pitchFamily="18" charset="0"/>
              </a:rPr>
              <a:t>The expression ‘.’ refers to the current node</a:t>
            </a:r>
          </a:p>
          <a:p>
            <a:pPr marL="0" indent="365760">
              <a:lnSpc>
                <a:spcPct val="95999"/>
              </a:lnSpc>
              <a:spcBef>
                <a:spcPts val="360"/>
              </a:spcBef>
              <a:buFont typeface="Symbol"/>
              <a:buChar char="·"/>
            </a:pPr>
            <a:r>
              <a:rPr lang="en-US" sz="2400" spc="40" dirty="0" smtClean="0">
                <a:solidFill>
                  <a:srgbClr val="161616"/>
                </a:solidFill>
                <a:latin typeface="Times New Roman" pitchFamily="18" charset="0"/>
                <a:cs typeface="Times New Roman" pitchFamily="18" charset="0"/>
              </a:rPr>
              <a:t>The</a:t>
            </a:r>
            <a:r>
              <a:rPr lang="en-US" sz="2400" spc="40" dirty="0" smtClean="0">
                <a:solidFill>
                  <a:srgbClr val="006FC0"/>
                </a:solidFill>
                <a:latin typeface="Times New Roman" pitchFamily="18" charset="0"/>
                <a:cs typeface="Times New Roman" pitchFamily="18" charset="0"/>
              </a:rPr>
              <a:t> &lt;apply-templates&gt;</a:t>
            </a:r>
            <a:r>
              <a:rPr lang="en-US" sz="2400" spc="40" dirty="0" smtClean="0">
                <a:solidFill>
                  <a:srgbClr val="161616"/>
                </a:solidFill>
                <a:latin typeface="Times New Roman" pitchFamily="18" charset="0"/>
                <a:cs typeface="Times New Roman" pitchFamily="18" charset="0"/>
              </a:rPr>
              <a:t> or</a:t>
            </a:r>
            <a:r>
              <a:rPr lang="en-US" sz="2400" spc="40" dirty="0" smtClean="0">
                <a:solidFill>
                  <a:srgbClr val="006FC0"/>
                </a:solidFill>
                <a:latin typeface="Times New Roman" pitchFamily="18" charset="0"/>
                <a:cs typeface="Times New Roman" pitchFamily="18" charset="0"/>
              </a:rPr>
              <a:t> &lt;template&gt;</a:t>
            </a:r>
            <a:r>
              <a:rPr lang="en-US" sz="2400" spc="40" dirty="0" smtClean="0">
                <a:solidFill>
                  <a:srgbClr val="161616"/>
                </a:solidFill>
                <a:latin typeface="Times New Roman" pitchFamily="18" charset="0"/>
                <a:cs typeface="Times New Roman" pitchFamily="18" charset="0"/>
              </a:rPr>
              <a:t> tag uses the select </a:t>
            </a:r>
            <a:r>
              <a:rPr lang="en-US" sz="2400" dirty="0" smtClean="0">
                <a:solidFill>
                  <a:srgbClr val="161616"/>
                </a:solidFill>
                <a:latin typeface="Times New Roman" pitchFamily="18" charset="0"/>
                <a:cs typeface="Times New Roman" pitchFamily="18" charset="0"/>
              </a:rPr>
              <a:t>attribute to choose which nodes should be matched to templates </a:t>
            </a:r>
            <a:r>
              <a:rPr lang="en-US" sz="2400" dirty="0" smtClean="0">
                <a:solidFill>
                  <a:srgbClr val="006FC0"/>
                </a:solidFill>
                <a:latin typeface="Times New Roman" pitchFamily="18" charset="0"/>
                <a:cs typeface="Times New Roman" pitchFamily="18" charset="0"/>
              </a:rPr>
              <a:t>&lt;template&gt;</a:t>
            </a:r>
            <a:r>
              <a:rPr lang="en-US" sz="2400" dirty="0" smtClean="0">
                <a:solidFill>
                  <a:srgbClr val="161616"/>
                </a:solidFill>
                <a:latin typeface="Times New Roman" pitchFamily="18" charset="0"/>
                <a:cs typeface="Times New Roman" pitchFamily="18" charset="0"/>
              </a:rPr>
              <a:t> tag includes two kind of elements </a:t>
            </a:r>
          </a:p>
          <a:p>
            <a:pPr marL="457200" indent="320040">
              <a:lnSpc>
                <a:spcPct val="74879"/>
              </a:lnSpc>
              <a:spcBef>
                <a:spcPts val="720"/>
              </a:spcBef>
              <a:buFont typeface="Symbol"/>
              <a:buChar char="·"/>
            </a:pPr>
            <a:r>
              <a:rPr lang="en-US" sz="2400" spc="40" dirty="0" smtClean="0">
                <a:solidFill>
                  <a:srgbClr val="161616"/>
                </a:solidFill>
                <a:latin typeface="Times New Roman" pitchFamily="18" charset="0"/>
                <a:cs typeface="Times New Roman" pitchFamily="18" charset="0"/>
              </a:rPr>
              <a:t>Those that contains the content </a:t>
            </a:r>
          </a:p>
          <a:p>
            <a:pPr marL="457200" indent="320040">
              <a:lnSpc>
                <a:spcPct val="95999"/>
              </a:lnSpc>
              <a:spcBef>
                <a:spcPts val="1080"/>
              </a:spcBef>
              <a:buFont typeface="Symbol"/>
              <a:buChar char="·"/>
            </a:pPr>
            <a:r>
              <a:rPr lang="en-US" sz="2400" spc="20" dirty="0" smtClean="0">
                <a:solidFill>
                  <a:srgbClr val="161616"/>
                </a:solidFill>
                <a:latin typeface="Times New Roman" pitchFamily="18" charset="0"/>
                <a:cs typeface="Times New Roman" pitchFamily="18" charset="0"/>
              </a:rPr>
              <a:t>Those that specify the content to be copied from XML </a:t>
            </a:r>
            <a:r>
              <a:rPr lang="en-US" sz="2400" dirty="0" smtClean="0">
                <a:solidFill>
                  <a:srgbClr val="161616"/>
                </a:solidFill>
                <a:latin typeface="Times New Roman" pitchFamily="18" charset="0"/>
                <a:cs typeface="Times New Roman" pitchFamily="18" charset="0"/>
              </a:rPr>
              <a:t>document</a:t>
            </a:r>
            <a:r>
              <a:rPr lang="en-US" sz="2800" dirty="0" smtClean="0">
                <a:solidFill>
                  <a:srgbClr val="161616"/>
                </a:solidFill>
                <a:latin typeface="Times New Roman" panose="22635452340000000000" pitchFamily="1"/>
              </a:rPr>
              <a:t> </a:t>
            </a:r>
          </a:p>
          <a:p>
            <a:endParaRPr lang="en-US"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marL="0" indent="0">
              <a:lnSpc>
                <a:spcPct val="95999"/>
              </a:lnSpc>
              <a:buNone/>
            </a:pPr>
            <a:r>
              <a:rPr lang="en-US" sz="2400" b="1" dirty="0" smtClean="0">
                <a:solidFill>
                  <a:srgbClr val="507800"/>
                </a:solidFill>
                <a:latin typeface="Verdana" panose="22635452340000000000" pitchFamily="2"/>
              </a:rPr>
              <a:t>5. Producing Transformation Output </a:t>
            </a:r>
          </a:p>
          <a:p>
            <a:pPr marL="0" indent="365760">
              <a:lnSpc>
                <a:spcPct val="95999"/>
              </a:lnSpc>
              <a:spcBef>
                <a:spcPts val="0"/>
              </a:spcBef>
              <a:buFont typeface="Symbol"/>
              <a:buChar char="·"/>
            </a:pPr>
            <a:r>
              <a:rPr lang="en-US" sz="2800" dirty="0" smtClean="0">
                <a:solidFill>
                  <a:srgbClr val="161616"/>
                </a:solidFill>
                <a:latin typeface="Times New Roman" panose="22635452340000000000" pitchFamily="1"/>
              </a:rPr>
              <a:t>Elements not belonging to XSLT and other text will be copied to the output when the containing template is applied </a:t>
            </a:r>
          </a:p>
          <a:p>
            <a:pPr marL="0" indent="365760">
              <a:lnSpc>
                <a:spcPct val="95999"/>
              </a:lnSpc>
              <a:spcBef>
                <a:spcPts val="0"/>
              </a:spcBef>
              <a:buFont typeface="Symbol"/>
              <a:buChar char="·"/>
            </a:pPr>
            <a:r>
              <a:rPr lang="en-US" sz="2800" dirty="0" smtClean="0">
                <a:solidFill>
                  <a:srgbClr val="161616"/>
                </a:solidFill>
                <a:latin typeface="Times New Roman" panose="22635452340000000000" pitchFamily="1"/>
              </a:rPr>
              <a:t>The</a:t>
            </a:r>
            <a:r>
              <a:rPr lang="en-US" sz="2800" dirty="0" smtClean="0">
                <a:solidFill>
                  <a:srgbClr val="006FC0"/>
                </a:solidFill>
                <a:latin typeface="Times New Roman" panose="22635452340000000000" pitchFamily="1"/>
              </a:rPr>
              <a:t> &lt;value-of&gt;</a:t>
            </a:r>
            <a:r>
              <a:rPr lang="en-US" sz="2800" dirty="0" smtClean="0">
                <a:solidFill>
                  <a:srgbClr val="161616"/>
                </a:solidFill>
                <a:latin typeface="Times New Roman" panose="22635452340000000000" pitchFamily="1"/>
              </a:rPr>
              <a:t> tag causes the</a:t>
            </a:r>
            <a:r>
              <a:rPr lang="en-US" sz="2800" dirty="0" smtClean="0">
                <a:solidFill>
                  <a:srgbClr val="EA0556"/>
                </a:solidFill>
                <a:latin typeface="Times New Roman" panose="22635452340000000000" pitchFamily="1"/>
              </a:rPr>
              <a:t> select</a:t>
            </a:r>
            <a:r>
              <a:rPr lang="en-US" sz="2800" dirty="0" smtClean="0">
                <a:solidFill>
                  <a:srgbClr val="161616"/>
                </a:solidFill>
                <a:latin typeface="Times New Roman" panose="22635452340000000000" pitchFamily="1"/>
              </a:rPr>
              <a:t> attribute value to be evaluated and the result is put into the output </a:t>
            </a:r>
          </a:p>
          <a:p>
            <a:pPr marL="411480" indent="365760">
              <a:lnSpc>
                <a:spcPct val="73919"/>
              </a:lnSpc>
              <a:spcBef>
                <a:spcPts val="900"/>
              </a:spcBef>
              <a:buFont typeface="Symbol"/>
              <a:buChar char="·"/>
            </a:pPr>
            <a:r>
              <a:rPr lang="en-US" sz="2800" spc="-20" dirty="0" smtClean="0">
                <a:solidFill>
                  <a:srgbClr val="161616"/>
                </a:solidFill>
                <a:latin typeface="Times New Roman" panose="22635452340000000000" pitchFamily="1"/>
              </a:rPr>
              <a:t>The value of an element is the text contained in it and in sub-</a:t>
            </a:r>
            <a:r>
              <a:rPr lang="en-US" sz="2800" dirty="0" smtClean="0">
                <a:solidFill>
                  <a:srgbClr val="161616"/>
                </a:solidFill>
                <a:latin typeface="Times New Roman" panose="22635452340000000000" pitchFamily="1"/>
              </a:rPr>
              <a:t>elements </a:t>
            </a:r>
          </a:p>
          <a:p>
            <a:pPr marL="411480" indent="365760">
              <a:lnSpc>
                <a:spcPct val="73919"/>
              </a:lnSpc>
              <a:spcBef>
                <a:spcPts val="1080"/>
              </a:spcBef>
              <a:buFont typeface="Symbol"/>
              <a:buChar char="·"/>
            </a:pPr>
            <a:r>
              <a:rPr lang="en-US" sz="2800" spc="30" dirty="0" smtClean="0">
                <a:solidFill>
                  <a:srgbClr val="161616"/>
                </a:solidFill>
                <a:latin typeface="Times New Roman" panose="22635452340000000000" pitchFamily="1"/>
              </a:rPr>
              <a:t>The value of an attribute is the value </a:t>
            </a:r>
          </a:p>
          <a:p>
            <a:pPr marL="0" indent="365760">
              <a:lnSpc>
                <a:spcPct val="95999"/>
              </a:lnSpc>
              <a:spcBef>
                <a:spcPts val="900"/>
              </a:spcBef>
              <a:buFont typeface="Symbol"/>
              <a:buChar char="·"/>
            </a:pPr>
            <a:r>
              <a:rPr lang="en-US" sz="2800" dirty="0" smtClean="0">
                <a:solidFill>
                  <a:srgbClr val="161616"/>
                </a:solidFill>
                <a:latin typeface="Times New Roman" panose="22635452340000000000" pitchFamily="1"/>
              </a:rPr>
              <a:t>Example xslplane.xsl transforms the xslplane.xml file into XHTML for display purposes </a:t>
            </a:r>
          </a:p>
          <a:p>
            <a:pPr marL="411480" indent="320040">
              <a:lnSpc>
                <a:spcPct val="95999"/>
              </a:lnSpc>
              <a:spcBef>
                <a:spcPts val="900"/>
              </a:spcBef>
              <a:buFont typeface="Symbol"/>
              <a:buChar char="·"/>
            </a:pPr>
            <a:r>
              <a:rPr lang="en-US" sz="2800" spc="10" dirty="0" smtClean="0">
                <a:solidFill>
                  <a:srgbClr val="161616"/>
                </a:solidFill>
                <a:latin typeface="Times New Roman" panose="22635452340000000000" pitchFamily="1"/>
              </a:rPr>
              <a:t>If the style sheet is in the same directory as the XML file, </a:t>
            </a:r>
          </a:p>
          <a:p>
            <a:pPr marL="731520" indent="0">
              <a:lnSpc>
                <a:spcPct val="95999"/>
              </a:lnSpc>
              <a:spcBef>
                <a:spcPts val="0"/>
              </a:spcBef>
              <a:spcAft>
                <a:spcPts val="540"/>
              </a:spcAft>
              <a:buNone/>
            </a:pPr>
            <a:r>
              <a:rPr lang="en-US" sz="2800" dirty="0" smtClean="0">
                <a:solidFill>
                  <a:srgbClr val="161616"/>
                </a:solidFill>
                <a:latin typeface="Times New Roman" panose="22635452340000000000" pitchFamily="1"/>
              </a:rPr>
              <a:t>some browsers will pick up the transformation and apply it </a:t>
            </a:r>
          </a:p>
          <a:p>
            <a:endParaRPr lang="en-US" dirty="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Image.jpg"/>
          <p:cNvPicPr>
            <a:picLocks noGrp="1"/>
          </p:cNvPicPr>
          <p:nvPr>
            <p:ph idx="1"/>
          </p:nvPr>
        </p:nvPicPr>
        <p:blipFill>
          <a:blip r:embed="rId2"/>
          <a:stretch>
            <a:fillRect/>
          </a:stretch>
        </p:blipFill>
        <p:spPr>
          <a:xfrm>
            <a:off x="1143000" y="1935163"/>
            <a:ext cx="6355291" cy="4389437"/>
          </a:xfrm>
          <a:prstGeom prst="rect">
            <a:avLst/>
          </a:prstGeom>
        </p:spPr>
      </p:pic>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spc="-35" dirty="0" smtClean="0">
                <a:solidFill>
                  <a:schemeClr val="tx1"/>
                </a:solidFill>
                <a:latin typeface="Times New Roman" pitchFamily="18" charset="0"/>
                <a:cs typeface="Times New Roman" pitchFamily="18" charset="0"/>
              </a:rPr>
              <a:t>Processing Repeated Elements </a:t>
            </a:r>
            <a:br>
              <a:rPr lang="en-US" sz="3600" b="1" spc="-35" dirty="0" smtClean="0">
                <a:solidFill>
                  <a:schemeClr val="tx1"/>
                </a:solidFill>
                <a:latin typeface="Times New Roman" pitchFamily="18" charset="0"/>
                <a:cs typeface="Times New Roman" pitchFamily="18" charset="0"/>
              </a:rPr>
            </a:br>
            <a:endParaRPr lang="en-US" sz="36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a:bodyPr>
          <a:lstStyle/>
          <a:p>
            <a:pPr marL="0" indent="365760">
              <a:lnSpc>
                <a:spcPts val="2900"/>
              </a:lnSpc>
              <a:buFont typeface="Symbol"/>
              <a:buChar char="·"/>
            </a:pPr>
            <a:r>
              <a:rPr lang="en-US" sz="2800" spc="-50" dirty="0" smtClean="0">
                <a:solidFill>
                  <a:srgbClr val="161616"/>
                </a:solidFill>
                <a:latin typeface="Times New Roman" panose="22635452340000000000" pitchFamily="1"/>
              </a:rPr>
              <a:t>File xslplanes.xml contains data about multiple airplanes </a:t>
            </a:r>
          </a:p>
          <a:p>
            <a:pPr marL="0" indent="365760">
              <a:lnSpc>
                <a:spcPts val="2900"/>
              </a:lnSpc>
              <a:spcBef>
                <a:spcPts val="0"/>
              </a:spcBef>
              <a:buFont typeface="Symbol"/>
              <a:buChar char="·"/>
            </a:pPr>
            <a:r>
              <a:rPr lang="en-US" sz="2800" spc="-60" dirty="0" smtClean="0">
                <a:solidFill>
                  <a:srgbClr val="161616"/>
                </a:solidFill>
                <a:latin typeface="Times New Roman" panose="22635452340000000000" pitchFamily="1"/>
              </a:rPr>
              <a:t>The style sheet xslplanes.xsl uses a</a:t>
            </a:r>
            <a:r>
              <a:rPr lang="en-US" sz="2800" spc="-60" dirty="0" smtClean="0">
                <a:solidFill>
                  <a:srgbClr val="006FC0"/>
                </a:solidFill>
                <a:latin typeface="Times New Roman" panose="22635452340000000000" pitchFamily="1"/>
              </a:rPr>
              <a:t> &lt;for-each&gt;</a:t>
            </a:r>
            <a:r>
              <a:rPr lang="en-US" sz="2800" spc="-60" dirty="0" smtClean="0">
                <a:solidFill>
                  <a:srgbClr val="161616"/>
                </a:solidFill>
                <a:latin typeface="Times New Roman" panose="22635452340000000000" pitchFamily="1"/>
              </a:rPr>
              <a:t> element to  </a:t>
            </a:r>
            <a:r>
              <a:rPr lang="en-US" sz="2800" spc="-50" dirty="0" smtClean="0">
                <a:solidFill>
                  <a:srgbClr val="161616"/>
                </a:solidFill>
                <a:latin typeface="Times New Roman" panose="22635452340000000000" pitchFamily="1"/>
              </a:rPr>
              <a:t>process each plane element in the source document </a:t>
            </a:r>
          </a:p>
          <a:p>
            <a:pPr marL="0" indent="320040">
              <a:lnSpc>
                <a:spcPts val="2900"/>
              </a:lnSpc>
              <a:spcBef>
                <a:spcPts val="0"/>
              </a:spcBef>
              <a:buFont typeface="Symbol"/>
              <a:buChar char="·"/>
            </a:pPr>
            <a:r>
              <a:rPr lang="en-US" sz="2800" spc="-30" dirty="0" smtClean="0">
                <a:solidFill>
                  <a:srgbClr val="161616"/>
                </a:solidFill>
                <a:latin typeface="Times New Roman" panose="22635452340000000000" pitchFamily="1"/>
              </a:rPr>
              <a:t>A sort element could be included to sort output </a:t>
            </a:r>
          </a:p>
          <a:p>
            <a:pPr marL="411480" indent="320040">
              <a:lnSpc>
                <a:spcPts val="2500"/>
              </a:lnSpc>
              <a:spcBef>
                <a:spcPts val="540"/>
              </a:spcBef>
              <a:buFont typeface="Symbol"/>
              <a:buChar char="·"/>
            </a:pPr>
            <a:r>
              <a:rPr lang="en-US" sz="2800" dirty="0" smtClean="0">
                <a:solidFill>
                  <a:srgbClr val="161616"/>
                </a:solidFill>
                <a:latin typeface="Times New Roman" panose="22635452340000000000" pitchFamily="1"/>
              </a:rPr>
              <a:t>The element </a:t>
            </a:r>
          </a:p>
          <a:p>
            <a:pPr marL="0" marR="0" indent="0" algn="ctr">
              <a:lnSpc>
                <a:spcPts val="2800"/>
              </a:lnSpc>
              <a:spcBef>
                <a:spcPts val="1080"/>
              </a:spcBef>
              <a:spcAft>
                <a:spcPts val="0"/>
              </a:spcAft>
            </a:pPr>
            <a:r>
              <a:rPr lang="en-US" sz="2800" spc="-10" dirty="0" smtClean="0">
                <a:solidFill>
                  <a:srgbClr val="C00000"/>
                </a:solidFill>
                <a:latin typeface="Times New Roman" panose="22635452340000000000" pitchFamily="1"/>
              </a:rPr>
              <a:t>&lt;</a:t>
            </a:r>
            <a:r>
              <a:rPr lang="en-US" sz="2800" spc="-10" dirty="0" err="1" smtClean="0">
                <a:solidFill>
                  <a:srgbClr val="C00000"/>
                </a:solidFill>
                <a:latin typeface="Times New Roman" panose="22635452340000000000" pitchFamily="1"/>
              </a:rPr>
              <a:t>xsl:sort</a:t>
            </a:r>
            <a:r>
              <a:rPr lang="en-US" sz="2800" spc="-10" dirty="0" smtClean="0">
                <a:solidFill>
                  <a:srgbClr val="C00000"/>
                </a:solidFill>
                <a:latin typeface="Times New Roman" panose="22635452340000000000" pitchFamily="1"/>
              </a:rPr>
              <a:t> select=“year” data-type=“number”/&gt;</a:t>
            </a:r>
            <a:r>
              <a:rPr lang="en-US" sz="200" spc="-10" dirty="0" smtClean="0">
                <a:solidFill>
                  <a:srgbClr val="C00000"/>
                </a:solidFill>
                <a:latin typeface="Times New Roman" panose="22635452340000000000" pitchFamily="1"/>
              </a:rPr>
              <a:t> </a:t>
            </a:r>
          </a:p>
          <a:p>
            <a:pPr marL="411480" indent="365760">
              <a:lnSpc>
                <a:spcPts val="2800"/>
              </a:lnSpc>
              <a:spcBef>
                <a:spcPts val="540"/>
              </a:spcBef>
              <a:buFont typeface="Symbol"/>
              <a:buChar char="·"/>
            </a:pPr>
            <a:r>
              <a:rPr lang="en-US" sz="2800" spc="-10" dirty="0" smtClean="0">
                <a:solidFill>
                  <a:srgbClr val="161616"/>
                </a:solidFill>
                <a:latin typeface="Times New Roman" panose="22635452340000000000" pitchFamily="1"/>
              </a:rPr>
              <a:t>Specifies sorting by year (numeric) </a:t>
            </a:r>
          </a:p>
          <a:p>
            <a:pPr marL="411480" indent="365760">
              <a:lnSpc>
                <a:spcPts val="2800"/>
              </a:lnSpc>
              <a:spcBef>
                <a:spcPts val="540"/>
              </a:spcBef>
              <a:buNone/>
            </a:pPr>
            <a:endParaRPr lang="en-US" sz="2800" spc="-10" dirty="0" smtClean="0">
              <a:solidFill>
                <a:srgbClr val="161616"/>
              </a:solidFill>
              <a:latin typeface="Times New Roman" panose="22635452340000000000" pitchFamily="1"/>
            </a:endParaRPr>
          </a:p>
          <a:p>
            <a:pPr marL="411480" indent="365760">
              <a:lnSpc>
                <a:spcPts val="2300"/>
              </a:lnSpc>
              <a:spcBef>
                <a:spcPts val="720"/>
              </a:spcBef>
              <a:buFont typeface="Symbol"/>
              <a:buChar char="·"/>
            </a:pPr>
            <a:r>
              <a:rPr lang="en-US" sz="2800" dirty="0" smtClean="0">
                <a:solidFill>
                  <a:srgbClr val="161616"/>
                </a:solidFill>
                <a:latin typeface="Times New Roman" panose="22635452340000000000" pitchFamily="1"/>
              </a:rPr>
              <a:t>Sorted as text </a:t>
            </a:r>
          </a:p>
          <a:p>
            <a:pPr marL="411480" indent="0">
              <a:lnSpc>
                <a:spcPct val="95999"/>
              </a:lnSpc>
              <a:spcBef>
                <a:spcPts val="1080"/>
              </a:spcBef>
              <a:spcAft>
                <a:spcPts val="720"/>
              </a:spcAft>
            </a:pPr>
            <a:r>
              <a:rPr lang="en-US" sz="2800" spc="-10" dirty="0" smtClean="0">
                <a:solidFill>
                  <a:srgbClr val="C00000"/>
                </a:solidFill>
                <a:latin typeface="Times New Roman" panose="22635452340000000000" pitchFamily="1"/>
              </a:rPr>
              <a:t>&lt;</a:t>
            </a:r>
            <a:r>
              <a:rPr lang="en-US" sz="2800" spc="-10" dirty="0" err="1" smtClean="0">
                <a:solidFill>
                  <a:srgbClr val="C00000"/>
                </a:solidFill>
                <a:latin typeface="Times New Roman" panose="22635452340000000000" pitchFamily="1"/>
              </a:rPr>
              <a:t>xsl:sort</a:t>
            </a:r>
            <a:r>
              <a:rPr lang="en-US" sz="2800" spc="-10" dirty="0" smtClean="0">
                <a:solidFill>
                  <a:srgbClr val="C00000"/>
                </a:solidFill>
                <a:latin typeface="Times New Roman" panose="22635452340000000000" pitchFamily="1"/>
              </a:rPr>
              <a:t> select=“year” data-type=“text”/&gt;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a:srcRect/>
          <a:stretch>
            <a:fillRect/>
          </a:stretch>
        </p:blipFill>
        <p:spPr bwMode="auto">
          <a:xfrm>
            <a:off x="1371600" y="3124994"/>
            <a:ext cx="6248399" cy="27424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Image.jpg"/>
          <p:cNvPicPr>
            <a:picLocks noGrp="1"/>
          </p:cNvPicPr>
          <p:nvPr>
            <p:ph idx="1"/>
          </p:nvPr>
        </p:nvPicPr>
        <p:blipFill>
          <a:blip r:embed="rId2"/>
          <a:stretch>
            <a:fillRect/>
          </a:stretch>
        </p:blipFill>
        <p:spPr>
          <a:xfrm>
            <a:off x="914400" y="1935163"/>
            <a:ext cx="7086600" cy="4389437"/>
          </a:xfrm>
          <a:prstGeom prst="rect">
            <a:avLst/>
          </a:prstGeom>
        </p:spPr>
      </p:pic>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u="sng" dirty="0" smtClean="0"/>
              <a:t>STORING XML DATA IN HTML DOCUMENT</a:t>
            </a:r>
            <a:endParaRPr lang="en-US" dirty="0"/>
          </a:p>
        </p:txBody>
      </p:sp>
      <p:sp>
        <p:nvSpPr>
          <p:cNvPr id="3" name="Content Placeholder 2"/>
          <p:cNvSpPr>
            <a:spLocks noGrp="1"/>
          </p:cNvSpPr>
          <p:nvPr>
            <p:ph idx="1"/>
          </p:nvPr>
        </p:nvSpPr>
        <p:spPr/>
        <p:txBody>
          <a:bodyPr>
            <a:normAutofit fontScale="92500" lnSpcReduction="10000"/>
          </a:bodyPr>
          <a:lstStyle/>
          <a:p>
            <a:r>
              <a:rPr lang="en-IN" u="sng" dirty="0" smtClean="0"/>
              <a:t>Data island:   </a:t>
            </a:r>
            <a:endParaRPr lang="en-US" dirty="0" smtClean="0"/>
          </a:p>
          <a:p>
            <a:r>
              <a:rPr lang="en-IN" dirty="0" smtClean="0"/>
              <a:t>An  XML data island is Extensible </a:t>
            </a:r>
            <a:r>
              <a:rPr lang="en-IN" dirty="0" err="1" smtClean="0"/>
              <a:t>Markup</a:t>
            </a:r>
            <a:r>
              <a:rPr lang="en-IN" dirty="0" smtClean="0"/>
              <a:t> Language (XML) embedded in an HTML document. </a:t>
            </a:r>
          </a:p>
          <a:p>
            <a:r>
              <a:rPr lang="en-IN" dirty="0" smtClean="0"/>
              <a:t>The data can be located in external XML files or internally coded.  </a:t>
            </a:r>
          </a:p>
          <a:p>
            <a:r>
              <a:rPr lang="en-IN" dirty="0" smtClean="0"/>
              <a:t>In an external data island, data and presentation of data are being </a:t>
            </a:r>
            <a:r>
              <a:rPr lang="en-IN" dirty="0" err="1" smtClean="0"/>
              <a:t>seperated</a:t>
            </a:r>
            <a:r>
              <a:rPr lang="en-IN" dirty="0" smtClean="0"/>
              <a:t>(xml and html).  </a:t>
            </a:r>
          </a:p>
          <a:p>
            <a:r>
              <a:rPr lang="en-IN" dirty="0" smtClean="0"/>
              <a:t>The  HTML element </a:t>
            </a:r>
            <a:r>
              <a:rPr lang="en-IN" b="1" dirty="0" smtClean="0"/>
              <a:t>xml</a:t>
            </a:r>
            <a:r>
              <a:rPr lang="en-IN" dirty="0" smtClean="0"/>
              <a:t> is used to embed XML in HTML documents.  </a:t>
            </a:r>
          </a:p>
          <a:p>
            <a:r>
              <a:rPr lang="en-IN" dirty="0" smtClean="0"/>
              <a:t>Data islands are created by assigning an </a:t>
            </a:r>
            <a:r>
              <a:rPr lang="en-IN" b="1" dirty="0" smtClean="0"/>
              <a:t>ID </a:t>
            </a:r>
            <a:r>
              <a:rPr lang="en-IN" dirty="0" smtClean="0"/>
              <a:t>attribute to the xml tag.</a:t>
            </a:r>
            <a:endParaRPr lang="en-US"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IN" dirty="0" smtClean="0"/>
              <a:t>The example below creates a </a:t>
            </a:r>
            <a:r>
              <a:rPr lang="en-IN" u="sng" dirty="0" smtClean="0"/>
              <a:t>data island using an external XML file</a:t>
            </a:r>
            <a:r>
              <a:rPr lang="en-IN" dirty="0" smtClean="0"/>
              <a:t>.  The source </a:t>
            </a:r>
            <a:r>
              <a:rPr lang="en-IN" b="1" dirty="0" err="1" smtClean="0"/>
              <a:t>src</a:t>
            </a:r>
            <a:r>
              <a:rPr lang="en-IN" dirty="0" smtClean="0"/>
              <a:t> attribute specifies the data file location.</a:t>
            </a:r>
            <a:endParaRPr lang="en-US" dirty="0" smtClean="0"/>
          </a:p>
          <a:p>
            <a:r>
              <a:rPr lang="en-IN" dirty="0" smtClean="0"/>
              <a:t>&lt;xml id="customers" </a:t>
            </a:r>
            <a:r>
              <a:rPr lang="en-IN" dirty="0" err="1" smtClean="0"/>
              <a:t>src</a:t>
            </a:r>
            <a:r>
              <a:rPr lang="en-IN" dirty="0" smtClean="0"/>
              <a:t>="customers.xml”&gt;</a:t>
            </a:r>
            <a:endParaRPr lang="en-US" dirty="0" smtClean="0"/>
          </a:p>
          <a:p>
            <a:r>
              <a:rPr lang="en-US" dirty="0" smtClean="0"/>
              <a:t>The following example creates an internal data island in a simplified HTML document.  </a:t>
            </a:r>
          </a:p>
          <a:p>
            <a:r>
              <a:rPr lang="en-IN" dirty="0" smtClean="0"/>
              <a:t>&lt;html&gt;&lt;body&gt;</a:t>
            </a:r>
            <a:endParaRPr lang="en-US" dirty="0" smtClean="0"/>
          </a:p>
          <a:p>
            <a:pPr>
              <a:buNone/>
            </a:pPr>
            <a:r>
              <a:rPr lang="en-IN" dirty="0" smtClean="0"/>
              <a:t>  &lt;xml id="customers"&gt;</a:t>
            </a:r>
            <a:br>
              <a:rPr lang="en-IN" dirty="0" smtClean="0"/>
            </a:br>
            <a:r>
              <a:rPr lang="en-IN" dirty="0" smtClean="0"/>
              <a:t>   		&lt;customer&gt;</a:t>
            </a:r>
            <a:br>
              <a:rPr lang="en-IN" dirty="0" smtClean="0"/>
            </a:br>
            <a:r>
              <a:rPr lang="en-IN" dirty="0" smtClean="0"/>
              <a:t>      			&lt;name&gt;Font Factory&lt;/name&gt;</a:t>
            </a:r>
            <a:br>
              <a:rPr lang="en-IN" dirty="0" smtClean="0"/>
            </a:br>
            <a:r>
              <a:rPr lang="en-IN" dirty="0" smtClean="0"/>
              <a:t>      			&lt;name&gt;</a:t>
            </a:r>
            <a:r>
              <a:rPr lang="en-IN" dirty="0" err="1" smtClean="0"/>
              <a:t>BeBop</a:t>
            </a:r>
            <a:r>
              <a:rPr lang="en-IN" dirty="0" smtClean="0"/>
              <a:t> </a:t>
            </a:r>
            <a:r>
              <a:rPr lang="en-IN" dirty="0" err="1" smtClean="0"/>
              <a:t>Grafix</a:t>
            </a:r>
            <a:r>
              <a:rPr lang="en-IN" dirty="0" smtClean="0"/>
              <a:t>&lt;/name&gt;</a:t>
            </a:r>
            <a:br>
              <a:rPr lang="en-IN" dirty="0" smtClean="0"/>
            </a:br>
            <a:r>
              <a:rPr lang="en-IN" dirty="0" smtClean="0"/>
              <a:t>     		&lt;/customer&gt;</a:t>
            </a:r>
            <a:br>
              <a:rPr lang="en-IN" dirty="0" smtClean="0"/>
            </a:br>
            <a:r>
              <a:rPr lang="en-IN" dirty="0" smtClean="0"/>
              <a:t>&lt;/xml&gt;&lt;/body&gt;&lt;/html&gt;</a:t>
            </a:r>
            <a:endParaRPr lang="en-US" dirty="0" smtClean="0"/>
          </a:p>
          <a:p>
            <a:endParaRPr lang="en-US"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dirty="0" smtClean="0"/>
              <a:t>IE's XML parser creates a data island from an XML document by storing the data as a Data Source Object (DSO).  Interactions between data islands and the Web page are controlled by the DSO.</a:t>
            </a:r>
            <a:endParaRPr lang="en-US" dirty="0" smtClean="0"/>
          </a:p>
          <a:p>
            <a:endParaRPr lang="en-US" dirty="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u="sng" dirty="0" smtClean="0"/>
              <a:t>DISPLAYING XML DATA IN HTML BROWSER AS HTML TABLES</a:t>
            </a:r>
            <a:endParaRPr lang="en-US" dirty="0"/>
          </a:p>
        </p:txBody>
      </p:sp>
      <p:sp>
        <p:nvSpPr>
          <p:cNvPr id="3" name="Content Placeholder 2"/>
          <p:cNvSpPr>
            <a:spLocks noGrp="1"/>
          </p:cNvSpPr>
          <p:nvPr>
            <p:ph idx="1"/>
          </p:nvPr>
        </p:nvSpPr>
        <p:spPr/>
        <p:txBody>
          <a:bodyPr>
            <a:normAutofit fontScale="92500" lnSpcReduction="20000"/>
          </a:bodyPr>
          <a:lstStyle/>
          <a:p>
            <a:r>
              <a:rPr lang="en-IN" u="sng" dirty="0" smtClean="0"/>
              <a:t>Binding tables for display purposes:</a:t>
            </a:r>
            <a:r>
              <a:rPr lang="en-IN" dirty="0" smtClean="0"/>
              <a:t/>
            </a:r>
            <a:br>
              <a:rPr lang="en-IN" dirty="0" smtClean="0"/>
            </a:br>
            <a:r>
              <a:rPr lang="en-IN" dirty="0" smtClean="0"/>
              <a:t>One of the most powerful features of binding data islands is the ability to bind HTML tables. </a:t>
            </a:r>
            <a:endParaRPr lang="en-US" dirty="0" smtClean="0"/>
          </a:p>
          <a:p>
            <a:r>
              <a:rPr lang="en-IN" dirty="0" smtClean="0"/>
              <a:t>The element attributes </a:t>
            </a:r>
            <a:r>
              <a:rPr lang="en-IN" dirty="0" err="1" smtClean="0"/>
              <a:t>datasrc</a:t>
            </a:r>
            <a:r>
              <a:rPr lang="en-IN" dirty="0" smtClean="0"/>
              <a:t>, </a:t>
            </a:r>
            <a:r>
              <a:rPr lang="en-IN" dirty="0" err="1" smtClean="0"/>
              <a:t>datafld</a:t>
            </a:r>
            <a:r>
              <a:rPr lang="en-IN" dirty="0" smtClean="0"/>
              <a:t>, </a:t>
            </a:r>
            <a:r>
              <a:rPr lang="en-IN" dirty="0" err="1" smtClean="0"/>
              <a:t>dataformats</a:t>
            </a:r>
            <a:r>
              <a:rPr lang="en-IN" dirty="0" smtClean="0"/>
              <a:t>, and </a:t>
            </a:r>
            <a:r>
              <a:rPr lang="en-IN" dirty="0" err="1" smtClean="0"/>
              <a:t>datapagesize</a:t>
            </a:r>
            <a:r>
              <a:rPr lang="en-IN" dirty="0" smtClean="0"/>
              <a:t>  allow IE (Internet Explorer) to display bound data.</a:t>
            </a:r>
            <a:endParaRPr lang="en-US" dirty="0" smtClean="0"/>
          </a:p>
          <a:p>
            <a:r>
              <a:rPr lang="en-IN" b="1" dirty="0" smtClean="0"/>
              <a:t>The </a:t>
            </a:r>
            <a:r>
              <a:rPr lang="en-IN" b="1" dirty="0" err="1" smtClean="0"/>
              <a:t>datasrc</a:t>
            </a:r>
            <a:r>
              <a:rPr lang="en-IN" b="1" dirty="0" smtClean="0"/>
              <a:t>  attribute specifies the data island source with a URI.  </a:t>
            </a:r>
            <a:endParaRPr lang="en-US" dirty="0" smtClean="0"/>
          </a:p>
          <a:p>
            <a:r>
              <a:rPr lang="en-IN" b="1" dirty="0" smtClean="0"/>
              <a:t>The </a:t>
            </a:r>
            <a:r>
              <a:rPr lang="en-IN" b="1" dirty="0" err="1" smtClean="0"/>
              <a:t>datafld</a:t>
            </a:r>
            <a:r>
              <a:rPr lang="en-IN" b="1" dirty="0" smtClean="0"/>
              <a:t> attribute specifies elements in the XML data source</a:t>
            </a:r>
            <a:r>
              <a:rPr lang="en-IN" dirty="0" smtClean="0"/>
              <a:t>. </a:t>
            </a:r>
            <a:endParaRPr lang="en-US" dirty="0" smtClean="0"/>
          </a:p>
          <a:p>
            <a:r>
              <a:rPr lang="en-IN" dirty="0" smtClean="0"/>
              <a:t>The </a:t>
            </a:r>
            <a:r>
              <a:rPr lang="en-IN" u="sng" dirty="0" err="1" smtClean="0"/>
              <a:t>datasrc</a:t>
            </a:r>
            <a:r>
              <a:rPr lang="en-IN" dirty="0" smtClean="0"/>
              <a:t> attribute links an HTML element to a DSO.  The attribute property specifying the unique identifier of a DSO must be prefixed by a number sign (#).</a:t>
            </a:r>
            <a:endParaRPr lang="en-US"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endParaRPr lang="en-US" dirty="0"/>
          </a:p>
        </p:txBody>
      </p:sp>
      <p:sp>
        <p:nvSpPr>
          <p:cNvPr id="3" name="Content Placeholder 2"/>
          <p:cNvSpPr>
            <a:spLocks noGrp="1"/>
          </p:cNvSpPr>
          <p:nvPr>
            <p:ph idx="1"/>
          </p:nvPr>
        </p:nvSpPr>
        <p:spPr/>
        <p:txBody>
          <a:bodyPr/>
          <a:lstStyle/>
          <a:p>
            <a:r>
              <a:rPr lang="en-IN" dirty="0" smtClean="0"/>
              <a:t>The </a:t>
            </a:r>
            <a:r>
              <a:rPr lang="en-IN" u="sng" dirty="0" err="1" smtClean="0"/>
              <a:t>datafld</a:t>
            </a:r>
            <a:r>
              <a:rPr lang="en-IN" u="sng" dirty="0" smtClean="0"/>
              <a:t> </a:t>
            </a:r>
            <a:r>
              <a:rPr lang="en-IN" dirty="0" smtClean="0"/>
              <a:t>attributes reference specific elements in the XML data source. The following syntax is required:</a:t>
            </a:r>
            <a:endParaRPr lang="en-US" dirty="0" smtClean="0"/>
          </a:p>
          <a:p>
            <a:r>
              <a:rPr lang="en-IN" b="1" dirty="0" smtClean="0"/>
              <a:t>&lt;tag </a:t>
            </a:r>
            <a:r>
              <a:rPr lang="en-IN" b="1" dirty="0" err="1" smtClean="0"/>
              <a:t>datasrc</a:t>
            </a:r>
            <a:r>
              <a:rPr lang="en-IN" b="1" dirty="0" smtClean="0"/>
              <a:t>="#id" </a:t>
            </a:r>
            <a:r>
              <a:rPr lang="en-IN" b="1" dirty="0" err="1" smtClean="0"/>
              <a:t>datafld</a:t>
            </a:r>
            <a:r>
              <a:rPr lang="en-IN" b="1" dirty="0" smtClean="0"/>
              <a:t>="</a:t>
            </a:r>
            <a:r>
              <a:rPr lang="en-IN" b="1" dirty="0" err="1" smtClean="0"/>
              <a:t>field_name</a:t>
            </a:r>
            <a:r>
              <a:rPr lang="en-IN" b="1" dirty="0" smtClean="0"/>
              <a:t>"&gt;</a:t>
            </a:r>
            <a:endParaRPr lang="en-US" dirty="0" smtClean="0"/>
          </a:p>
          <a:p>
            <a:r>
              <a:rPr lang="en-IN" dirty="0" smtClean="0"/>
              <a:t>The </a:t>
            </a:r>
            <a:r>
              <a:rPr lang="en-IN" dirty="0" err="1" smtClean="0"/>
              <a:t>datasrc</a:t>
            </a:r>
            <a:r>
              <a:rPr lang="en-IN" dirty="0" smtClean="0"/>
              <a:t>  attribute can be used with the following elements: a, applet, button, div, frame, </a:t>
            </a:r>
            <a:r>
              <a:rPr lang="en-IN" dirty="0" err="1" smtClean="0"/>
              <a:t>iframe</a:t>
            </a:r>
            <a:r>
              <a:rPr lang="en-IN" dirty="0" smtClean="0"/>
              <a:t>, </a:t>
            </a:r>
            <a:r>
              <a:rPr lang="en-IN" dirty="0" err="1" smtClean="0"/>
              <a:t>img</a:t>
            </a:r>
            <a:r>
              <a:rPr lang="en-IN" dirty="0" smtClean="0"/>
              <a:t>, label, marquee, select, span, table, </a:t>
            </a:r>
            <a:r>
              <a:rPr lang="en-IN" dirty="0" err="1" smtClean="0"/>
              <a:t>textarea</a:t>
            </a:r>
            <a:r>
              <a:rPr lang="en-IN" dirty="0" smtClean="0"/>
              <a:t>, and the input tags (types button, checkbox, hidden, image, password, radio, and text).</a:t>
            </a:r>
            <a:endParaRPr lang="en-US" dirty="0" smtClean="0"/>
          </a:p>
          <a:p>
            <a:endParaRPr lang="en-US" dirty="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b="1" dirty="0" smtClean="0"/>
              <a:t>//catalogs.xml</a:t>
            </a:r>
            <a:endParaRPr lang="en-US" dirty="0" smtClean="0"/>
          </a:p>
          <a:p>
            <a:pPr>
              <a:buNone/>
            </a:pPr>
            <a:r>
              <a:rPr lang="en-US" dirty="0" smtClean="0"/>
              <a:t>&lt;?xml version="1.0"?&gt;</a:t>
            </a:r>
          </a:p>
          <a:p>
            <a:pPr>
              <a:buNone/>
            </a:pPr>
            <a:r>
              <a:rPr lang="en-US" dirty="0" smtClean="0"/>
              <a:t>&lt;PCS&gt;</a:t>
            </a:r>
          </a:p>
          <a:p>
            <a:pPr>
              <a:buNone/>
            </a:pPr>
            <a:r>
              <a:rPr lang="en-IN" dirty="0" smtClean="0"/>
              <a:t>&lt;PC&gt;</a:t>
            </a:r>
            <a:endParaRPr lang="en-US" dirty="0" smtClean="0"/>
          </a:p>
          <a:p>
            <a:pPr>
              <a:buNone/>
            </a:pPr>
            <a:r>
              <a:rPr lang="en-IN" dirty="0" smtClean="0"/>
              <a:t>&lt;NAME&gt;Zenith&lt;/NAME&gt;</a:t>
            </a:r>
            <a:endParaRPr lang="en-US" dirty="0" smtClean="0"/>
          </a:p>
          <a:p>
            <a:pPr>
              <a:buNone/>
            </a:pPr>
            <a:r>
              <a:rPr lang="en-IN" dirty="0" smtClean="0"/>
              <a:t>&lt;CAPACITY&gt;100&lt;/CAPACITY&gt;</a:t>
            </a:r>
            <a:endParaRPr lang="en-US" dirty="0" smtClean="0"/>
          </a:p>
          <a:p>
            <a:pPr>
              <a:buNone/>
            </a:pPr>
            <a:r>
              <a:rPr lang="en-IN" dirty="0" smtClean="0"/>
              <a:t>&lt;PRICE&gt;20000&lt;/PRICE&gt;</a:t>
            </a:r>
            <a:endParaRPr lang="en-US" dirty="0" smtClean="0"/>
          </a:p>
          <a:p>
            <a:pPr>
              <a:buNone/>
            </a:pPr>
            <a:r>
              <a:rPr lang="en-IN" dirty="0" smtClean="0"/>
              <a:t>&lt;/PC&gt;</a:t>
            </a:r>
            <a:endParaRPr lang="en-US" dirty="0" smtClean="0"/>
          </a:p>
          <a:p>
            <a:pPr>
              <a:buNone/>
            </a:pPr>
            <a:r>
              <a:rPr lang="en-IN" dirty="0" smtClean="0"/>
              <a:t>&lt;PC&gt;</a:t>
            </a:r>
            <a:endParaRPr lang="en-US" dirty="0" smtClean="0"/>
          </a:p>
          <a:p>
            <a:pPr>
              <a:buNone/>
            </a:pPr>
            <a:r>
              <a:rPr lang="en-IN" dirty="0" smtClean="0"/>
              <a:t>&lt;NAME&gt;DELL&lt;/NAME&gt;</a:t>
            </a:r>
            <a:endParaRPr lang="en-US" dirty="0" smtClean="0"/>
          </a:p>
          <a:p>
            <a:pPr>
              <a:buNone/>
            </a:pPr>
            <a:r>
              <a:rPr lang="en-IN" dirty="0" smtClean="0"/>
              <a:t>&lt;CAPACITY&gt;200&lt;/CAPACITY&gt;</a:t>
            </a:r>
            <a:endParaRPr lang="en-US" dirty="0" smtClean="0"/>
          </a:p>
          <a:p>
            <a:pPr>
              <a:buNone/>
            </a:pPr>
            <a:r>
              <a:rPr lang="en-IN" dirty="0" smtClean="0"/>
              <a:t>&lt;PRICE&gt;40000&lt;/PRICE&gt;</a:t>
            </a:r>
            <a:endParaRPr lang="en-US" dirty="0" smtClean="0"/>
          </a:p>
          <a:p>
            <a:pPr>
              <a:buNone/>
            </a:pPr>
            <a:r>
              <a:rPr lang="en-IN" dirty="0" smtClean="0"/>
              <a:t>&lt;/PC&gt;</a:t>
            </a:r>
            <a:endParaRPr lang="en-US" dirty="0" smtClean="0"/>
          </a:p>
          <a:p>
            <a:endParaRPr lang="en-US"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IN" dirty="0" smtClean="0"/>
              <a:t>&lt;PC&gt;</a:t>
            </a:r>
            <a:endParaRPr lang="en-US" dirty="0" smtClean="0"/>
          </a:p>
          <a:p>
            <a:pPr>
              <a:buNone/>
            </a:pPr>
            <a:r>
              <a:rPr lang="en-IN" dirty="0" smtClean="0"/>
              <a:t>&lt;NAME&gt;Acer&lt;/NAME&gt;</a:t>
            </a:r>
            <a:endParaRPr lang="en-US" dirty="0" smtClean="0"/>
          </a:p>
          <a:p>
            <a:pPr>
              <a:buNone/>
            </a:pPr>
            <a:r>
              <a:rPr lang="en-IN" dirty="0" smtClean="0"/>
              <a:t>&lt;CAPACITY&gt;300&lt;/CAPACITY&gt;</a:t>
            </a:r>
            <a:endParaRPr lang="en-US" dirty="0" smtClean="0"/>
          </a:p>
          <a:p>
            <a:pPr>
              <a:buNone/>
            </a:pPr>
            <a:r>
              <a:rPr lang="en-IN" dirty="0" smtClean="0"/>
              <a:t>&lt;PRICE&gt;35000&lt;/PRICE&gt;</a:t>
            </a:r>
            <a:endParaRPr lang="en-US" dirty="0" smtClean="0"/>
          </a:p>
          <a:p>
            <a:pPr>
              <a:buNone/>
            </a:pPr>
            <a:r>
              <a:rPr lang="en-IN" dirty="0" smtClean="0"/>
              <a:t>&lt;/PC&gt;</a:t>
            </a:r>
            <a:endParaRPr lang="en-US" dirty="0" smtClean="0"/>
          </a:p>
          <a:p>
            <a:pPr>
              <a:buNone/>
            </a:pPr>
            <a:r>
              <a:rPr lang="en-IN" dirty="0" smtClean="0"/>
              <a:t>&lt;/PCS&gt;</a:t>
            </a:r>
            <a:endParaRPr lang="en-US" dirty="0" smtClean="0"/>
          </a:p>
          <a:p>
            <a:endParaRPr lang="en-US"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IN" b="1" i="1" dirty="0" smtClean="0"/>
              <a:t>//catalog1.html</a:t>
            </a:r>
            <a:endParaRPr lang="en-US" dirty="0" smtClean="0"/>
          </a:p>
          <a:p>
            <a:pPr>
              <a:buNone/>
            </a:pPr>
            <a:r>
              <a:rPr lang="en-IN" dirty="0" smtClean="0"/>
              <a:t>&lt;html&gt;</a:t>
            </a:r>
            <a:endParaRPr lang="en-US" dirty="0" smtClean="0"/>
          </a:p>
          <a:p>
            <a:pPr>
              <a:buNone/>
            </a:pPr>
            <a:r>
              <a:rPr lang="en-IN" dirty="0" smtClean="0"/>
              <a:t>&lt;body&gt;</a:t>
            </a:r>
            <a:endParaRPr lang="en-US" dirty="0" smtClean="0"/>
          </a:p>
          <a:p>
            <a:pPr>
              <a:buNone/>
            </a:pPr>
            <a:r>
              <a:rPr lang="en-IN" b="1" dirty="0" smtClean="0"/>
              <a:t>&lt;xml id="PCS" </a:t>
            </a:r>
            <a:r>
              <a:rPr lang="en-IN" b="1" dirty="0" err="1" smtClean="0"/>
              <a:t>src</a:t>
            </a:r>
            <a:r>
              <a:rPr lang="en-IN" b="1" dirty="0" smtClean="0"/>
              <a:t>="catalogs.xml"&gt;</a:t>
            </a:r>
            <a:endParaRPr lang="en-US" dirty="0" smtClean="0"/>
          </a:p>
          <a:p>
            <a:pPr>
              <a:buNone/>
            </a:pPr>
            <a:r>
              <a:rPr lang="en-IN" b="1" dirty="0" smtClean="0"/>
              <a:t>&lt;/xml&gt;</a:t>
            </a:r>
            <a:endParaRPr lang="en-US" dirty="0" smtClean="0"/>
          </a:p>
          <a:p>
            <a:pPr>
              <a:buNone/>
            </a:pPr>
            <a:r>
              <a:rPr lang="en-IN" dirty="0" smtClean="0"/>
              <a:t>&lt;table </a:t>
            </a:r>
            <a:r>
              <a:rPr lang="en-IN" dirty="0" err="1" smtClean="0"/>
              <a:t>datasrc</a:t>
            </a:r>
            <a:r>
              <a:rPr lang="en-IN" dirty="0" smtClean="0"/>
              <a:t>="#PCS" border="1" align="</a:t>
            </a:r>
            <a:r>
              <a:rPr lang="en-IN" dirty="0" err="1" smtClean="0"/>
              <a:t>center</a:t>
            </a:r>
            <a:r>
              <a:rPr lang="en-IN" dirty="0" smtClean="0"/>
              <a:t>"&gt;</a:t>
            </a:r>
            <a:endParaRPr lang="en-US" dirty="0" smtClean="0"/>
          </a:p>
          <a:p>
            <a:pPr>
              <a:buNone/>
            </a:pPr>
            <a:r>
              <a:rPr lang="en-IN" dirty="0" smtClean="0"/>
              <a:t>&lt;</a:t>
            </a:r>
            <a:r>
              <a:rPr lang="en-IN" dirty="0" err="1" smtClean="0"/>
              <a:t>thead</a:t>
            </a:r>
            <a:r>
              <a:rPr lang="en-IN" dirty="0" smtClean="0"/>
              <a:t>&gt;&lt;</a:t>
            </a:r>
            <a:r>
              <a:rPr lang="en-IN" dirty="0" err="1" smtClean="0"/>
              <a:t>th</a:t>
            </a:r>
            <a:r>
              <a:rPr lang="en-IN" dirty="0" smtClean="0"/>
              <a:t>&gt;Name&lt;/</a:t>
            </a:r>
            <a:r>
              <a:rPr lang="en-IN" dirty="0" err="1" smtClean="0"/>
              <a:t>th</a:t>
            </a:r>
            <a:r>
              <a:rPr lang="en-IN" dirty="0" smtClean="0"/>
              <a:t>&gt;&lt;</a:t>
            </a:r>
            <a:r>
              <a:rPr lang="en-IN" dirty="0" err="1" smtClean="0"/>
              <a:t>th</a:t>
            </a:r>
            <a:r>
              <a:rPr lang="en-IN" dirty="0" smtClean="0"/>
              <a:t>&gt;Capacity&lt;/</a:t>
            </a:r>
            <a:r>
              <a:rPr lang="en-IN" dirty="0" err="1" smtClean="0"/>
              <a:t>th</a:t>
            </a:r>
            <a:r>
              <a:rPr lang="en-IN" dirty="0" smtClean="0"/>
              <a:t>&gt;&lt;</a:t>
            </a:r>
            <a:r>
              <a:rPr lang="en-IN" dirty="0" err="1" smtClean="0"/>
              <a:t>th</a:t>
            </a:r>
            <a:r>
              <a:rPr lang="en-IN" dirty="0" smtClean="0"/>
              <a:t>&gt;Price&lt;/</a:t>
            </a:r>
            <a:r>
              <a:rPr lang="en-IN" dirty="0" err="1" smtClean="0"/>
              <a:t>th</a:t>
            </a:r>
            <a:r>
              <a:rPr lang="en-IN" dirty="0" smtClean="0"/>
              <a:t>&gt;&lt;/</a:t>
            </a:r>
            <a:r>
              <a:rPr lang="en-IN" dirty="0" err="1" smtClean="0"/>
              <a:t>thead</a:t>
            </a:r>
            <a:r>
              <a:rPr lang="en-IN" dirty="0" smtClean="0"/>
              <a:t>&gt;</a:t>
            </a:r>
            <a:endParaRPr lang="en-US" dirty="0" smtClean="0"/>
          </a:p>
          <a:p>
            <a:pPr>
              <a:buNone/>
            </a:pPr>
            <a:r>
              <a:rPr lang="en-IN" dirty="0" smtClean="0"/>
              <a:t>&lt;</a:t>
            </a:r>
            <a:r>
              <a:rPr lang="en-IN" dirty="0" err="1" smtClean="0"/>
              <a:t>tr</a:t>
            </a:r>
            <a:r>
              <a:rPr lang="en-IN" dirty="0" smtClean="0"/>
              <a:t>&gt;&lt;td&gt;&lt;div </a:t>
            </a:r>
            <a:r>
              <a:rPr lang="en-IN" dirty="0" err="1" smtClean="0"/>
              <a:t>datafld</a:t>
            </a:r>
            <a:r>
              <a:rPr lang="en-IN" dirty="0" smtClean="0"/>
              <a:t>="NAME"&gt;&lt;/td&gt;</a:t>
            </a:r>
            <a:endParaRPr lang="en-US" dirty="0" smtClean="0"/>
          </a:p>
          <a:p>
            <a:pPr>
              <a:buNone/>
            </a:pPr>
            <a:r>
              <a:rPr lang="en-IN" dirty="0" smtClean="0"/>
              <a:t>&lt;td&gt;&lt;div </a:t>
            </a:r>
            <a:r>
              <a:rPr lang="en-IN" dirty="0" err="1" smtClean="0"/>
              <a:t>datafld</a:t>
            </a:r>
            <a:r>
              <a:rPr lang="en-IN" dirty="0" smtClean="0"/>
              <a:t>="CAPACITY"&gt;&lt;/td&gt;</a:t>
            </a:r>
            <a:endParaRPr lang="en-US" dirty="0" smtClean="0"/>
          </a:p>
          <a:p>
            <a:pPr>
              <a:buNone/>
            </a:pPr>
            <a:r>
              <a:rPr lang="en-IN" dirty="0" smtClean="0"/>
              <a:t>&lt;td&gt;&lt;div </a:t>
            </a:r>
            <a:r>
              <a:rPr lang="en-IN" dirty="0" err="1" smtClean="0"/>
              <a:t>datafld</a:t>
            </a:r>
            <a:r>
              <a:rPr lang="en-IN" dirty="0" smtClean="0"/>
              <a:t>="PRICE"&gt;&lt;/td&gt;</a:t>
            </a:r>
            <a:endParaRPr lang="en-US" dirty="0" smtClean="0"/>
          </a:p>
          <a:p>
            <a:pPr>
              <a:buNone/>
            </a:pPr>
            <a:r>
              <a:rPr lang="en-IN" dirty="0" smtClean="0"/>
              <a:t>&lt;/</a:t>
            </a:r>
            <a:r>
              <a:rPr lang="en-IN" dirty="0" err="1" smtClean="0"/>
              <a:t>tr</a:t>
            </a:r>
            <a:r>
              <a:rPr lang="en-IN" dirty="0" smtClean="0"/>
              <a:t>&gt;</a:t>
            </a:r>
            <a:endParaRPr lang="en-US" dirty="0" smtClean="0"/>
          </a:p>
          <a:p>
            <a:pPr>
              <a:buNone/>
            </a:pPr>
            <a:r>
              <a:rPr lang="en-IN" dirty="0" smtClean="0"/>
              <a:t>&lt;/table&gt;</a:t>
            </a:r>
            <a:endParaRPr lang="en-US" dirty="0" smtClean="0"/>
          </a:p>
          <a:p>
            <a:pPr>
              <a:buNone/>
            </a:pPr>
            <a:r>
              <a:rPr lang="en-IN" dirty="0" smtClean="0"/>
              <a:t>&lt;/body&gt;&lt;/html&gt;</a:t>
            </a:r>
          </a:p>
          <a:p>
            <a:pPr>
              <a:buNone/>
            </a:pPr>
            <a:r>
              <a:rPr lang="en-IN" dirty="0" smtClean="0"/>
              <a:t>This table row is declared to contain three table cells .The </a:t>
            </a:r>
            <a:r>
              <a:rPr lang="en-IN" b="1" dirty="0" err="1" smtClean="0"/>
              <a:t>datafld</a:t>
            </a:r>
            <a:r>
              <a:rPr lang="en-IN" dirty="0" smtClean="0"/>
              <a:t> attribute is used to specify the name of the data field each cell will contain.</a:t>
            </a: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IN" b="1" dirty="0" smtClean="0"/>
              <a:t>Name</a:t>
            </a:r>
            <a:r>
              <a:rPr lang="en-US" b="1" dirty="0" smtClean="0"/>
              <a:t>   </a:t>
            </a:r>
            <a:r>
              <a:rPr lang="en-IN" b="1" dirty="0" smtClean="0"/>
              <a:t>Capacity</a:t>
            </a:r>
            <a:r>
              <a:rPr lang="en-US" b="1" dirty="0" smtClean="0"/>
              <a:t>   </a:t>
            </a:r>
            <a:r>
              <a:rPr lang="en-IN" b="1" dirty="0" smtClean="0"/>
              <a:t>Price</a:t>
            </a:r>
            <a:endParaRPr lang="en-US" dirty="0" smtClean="0"/>
          </a:p>
          <a:p>
            <a:pPr>
              <a:buNone/>
            </a:pPr>
            <a:r>
              <a:rPr lang="en-IN" dirty="0" smtClean="0"/>
              <a:t>Zenith</a:t>
            </a:r>
            <a:r>
              <a:rPr lang="en-US" dirty="0" smtClean="0"/>
              <a:t>     </a:t>
            </a:r>
            <a:r>
              <a:rPr lang="en-IN" dirty="0" smtClean="0"/>
              <a:t>100          20000</a:t>
            </a:r>
            <a:endParaRPr lang="en-US" dirty="0" smtClean="0"/>
          </a:p>
          <a:p>
            <a:pPr>
              <a:buNone/>
            </a:pPr>
            <a:r>
              <a:rPr lang="en-IN" dirty="0" smtClean="0"/>
              <a:t>DELL</a:t>
            </a:r>
            <a:r>
              <a:rPr lang="en-US" dirty="0" smtClean="0"/>
              <a:t>      </a:t>
            </a:r>
            <a:r>
              <a:rPr lang="en-IN" dirty="0" smtClean="0"/>
              <a:t>200</a:t>
            </a:r>
            <a:r>
              <a:rPr lang="en-US" dirty="0" smtClean="0"/>
              <a:t>          </a:t>
            </a:r>
            <a:r>
              <a:rPr lang="en-IN" dirty="0" smtClean="0"/>
              <a:t>40000</a:t>
            </a:r>
            <a:endParaRPr lang="en-US" dirty="0" smtClean="0"/>
          </a:p>
          <a:p>
            <a:pPr>
              <a:buNone/>
            </a:pPr>
            <a:r>
              <a:rPr lang="en-IN" dirty="0" smtClean="0"/>
              <a:t>Acer</a:t>
            </a:r>
            <a:r>
              <a:rPr lang="en-US" dirty="0" smtClean="0"/>
              <a:t>        </a:t>
            </a:r>
            <a:r>
              <a:rPr lang="en-IN" dirty="0" smtClean="0"/>
              <a:t>3oo          35000</a:t>
            </a: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endParaRPr lang="en-US" dirty="0" smtClean="0"/>
          </a:p>
          <a:p>
            <a:endParaRPr lang="en-US" dirty="0" smtClean="0"/>
          </a:p>
          <a:p>
            <a:r>
              <a:rPr lang="en-US" dirty="0" smtClean="0"/>
              <a:t>XML can be considered as SGML-</a:t>
            </a:r>
            <a:r>
              <a:rPr lang="en-US" dirty="0" err="1" smtClean="0"/>
              <a:t>Lite</a:t>
            </a:r>
            <a:r>
              <a:rPr lang="en-US" dirty="0" smtClean="0"/>
              <a:t>: 20% of SGML's complexity, 80% of its capacity. </a:t>
            </a:r>
          </a:p>
          <a:p>
            <a:endParaRPr lang="en-US" dirty="0" smtClean="0"/>
          </a:p>
          <a:p>
            <a:r>
              <a:rPr lang="en-US" dirty="0" smtClean="0"/>
              <a:t>XML is a lightweight cut-down version of SGML i.e. XML uses only the most commonly-used SGML features. </a:t>
            </a:r>
          </a:p>
          <a:p>
            <a:endParaRPr lang="en-US" dirty="0" smtClean="0"/>
          </a:p>
          <a:p>
            <a:r>
              <a:rPr lang="en-US" dirty="0" smtClean="0"/>
              <a:t>XML becomes a smaller language than SGML because the designers of XML removed some specification in SGML that was not needed for web delivery. </a:t>
            </a:r>
          </a:p>
          <a:p>
            <a:endParaRPr lang="en-US" dirty="0" smtClean="0"/>
          </a:p>
          <a:p>
            <a:r>
              <a:rPr lang="en-US" dirty="0" smtClean="0"/>
              <a:t>XML will not replace either SGML or HTML; XML is compatible with both. </a:t>
            </a:r>
          </a:p>
          <a:p>
            <a:r>
              <a:rPr lang="en-US" dirty="0" smtClean="0"/>
              <a:t>HTML and XML are both based on SGML. </a:t>
            </a:r>
          </a:p>
          <a:p>
            <a:endParaRPr lang="en-US" dirty="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p:txBody>
          <a:bodyPr>
            <a:normAutofit fontScale="85000" lnSpcReduction="20000"/>
          </a:bodyPr>
          <a:lstStyle/>
          <a:p>
            <a:r>
              <a:rPr lang="en-IN" u="sng" dirty="0" smtClean="0"/>
              <a:t>Product.xml</a:t>
            </a:r>
            <a:endParaRPr lang="en-US" dirty="0" smtClean="0"/>
          </a:p>
          <a:p>
            <a:pPr>
              <a:buNone/>
            </a:pPr>
            <a:r>
              <a:rPr lang="en-IN" dirty="0" smtClean="0"/>
              <a:t>&lt;?xml version="1.0" ?&gt;</a:t>
            </a:r>
            <a:endParaRPr lang="en-US" dirty="0" smtClean="0"/>
          </a:p>
          <a:p>
            <a:pPr>
              <a:buNone/>
            </a:pPr>
            <a:r>
              <a:rPr lang="en-IN" dirty="0" smtClean="0"/>
              <a:t>&lt;Products&gt;</a:t>
            </a:r>
            <a:endParaRPr lang="en-US" dirty="0" smtClean="0"/>
          </a:p>
          <a:p>
            <a:pPr>
              <a:buNone/>
            </a:pPr>
            <a:r>
              <a:rPr lang="en-IN" dirty="0" smtClean="0"/>
              <a:t>&lt;Item&gt;</a:t>
            </a:r>
            <a:endParaRPr lang="en-US" dirty="0" smtClean="0"/>
          </a:p>
          <a:p>
            <a:pPr>
              <a:buNone/>
            </a:pPr>
            <a:r>
              <a:rPr lang="en-IN" dirty="0" smtClean="0"/>
              <a:t>&lt;Name&gt;Coffee Cup Warmer&lt;/Name&gt;</a:t>
            </a:r>
            <a:endParaRPr lang="en-US" dirty="0" smtClean="0"/>
          </a:p>
          <a:p>
            <a:pPr>
              <a:buNone/>
            </a:pPr>
            <a:r>
              <a:rPr lang="en-IN" dirty="0" smtClean="0"/>
              <a:t>&lt;Number&gt;0001&lt;/Number&gt;</a:t>
            </a:r>
            <a:endParaRPr lang="en-US" dirty="0" smtClean="0"/>
          </a:p>
          <a:p>
            <a:pPr>
              <a:buNone/>
            </a:pPr>
            <a:r>
              <a:rPr lang="en-IN" dirty="0" smtClean="0"/>
              <a:t>&lt;Price&gt;15.00&lt;/Price&gt;</a:t>
            </a:r>
            <a:endParaRPr lang="en-US" dirty="0" smtClean="0"/>
          </a:p>
          <a:p>
            <a:pPr>
              <a:buNone/>
            </a:pPr>
            <a:r>
              <a:rPr lang="en-IN" dirty="0" smtClean="0"/>
              <a:t>&lt;/Item&gt;</a:t>
            </a:r>
            <a:endParaRPr lang="en-US" dirty="0" smtClean="0"/>
          </a:p>
          <a:p>
            <a:pPr>
              <a:buNone/>
            </a:pPr>
            <a:r>
              <a:rPr lang="en-IN" dirty="0" smtClean="0"/>
              <a:t>&lt;Item&gt;</a:t>
            </a:r>
            <a:endParaRPr lang="en-US" dirty="0" smtClean="0"/>
          </a:p>
          <a:p>
            <a:pPr>
              <a:buNone/>
            </a:pPr>
            <a:r>
              <a:rPr lang="en-IN" dirty="0" smtClean="0"/>
              <a:t>&lt;Name&gt;42 Cup Coffee Brewing System&lt;/Name&gt;</a:t>
            </a:r>
            <a:endParaRPr lang="en-US" dirty="0" smtClean="0"/>
          </a:p>
          <a:p>
            <a:pPr>
              <a:buNone/>
            </a:pPr>
            <a:r>
              <a:rPr lang="en-IN" dirty="0" smtClean="0"/>
              <a:t>&lt;Number&gt;0015&lt;/Number&gt;</a:t>
            </a:r>
            <a:endParaRPr lang="en-US" dirty="0" smtClean="0"/>
          </a:p>
          <a:p>
            <a:pPr>
              <a:buNone/>
            </a:pPr>
            <a:r>
              <a:rPr lang="en-IN" dirty="0" smtClean="0"/>
              <a:t>&lt;Price&gt;473.00&lt;/Price&gt;</a:t>
            </a:r>
            <a:endParaRPr lang="en-US" dirty="0" smtClean="0"/>
          </a:p>
          <a:p>
            <a:pPr>
              <a:buNone/>
            </a:pPr>
            <a:r>
              <a:rPr lang="en-IN" dirty="0" smtClean="0"/>
              <a:t>&lt;/Item&gt;&lt;/Products&gt;</a:t>
            </a:r>
            <a:endParaRPr lang="en-US" dirty="0" smtClean="0"/>
          </a:p>
          <a:p>
            <a:endParaRPr lang="en-US" dirty="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IN" dirty="0" smtClean="0"/>
              <a:t>In the following html document(saved as filename.html), external data island is used(product.xml)</a:t>
            </a:r>
            <a:endParaRPr lang="en-US" dirty="0" smtClean="0"/>
          </a:p>
          <a:p>
            <a:pPr>
              <a:buNone/>
            </a:pPr>
            <a:r>
              <a:rPr lang="en-IN" dirty="0" smtClean="0"/>
              <a:t>&lt;HTML&gt;</a:t>
            </a:r>
            <a:endParaRPr lang="en-US" dirty="0" smtClean="0"/>
          </a:p>
          <a:p>
            <a:pPr>
              <a:buNone/>
            </a:pPr>
            <a:r>
              <a:rPr lang="en-IN" dirty="0" smtClean="0"/>
              <a:t>&lt;HEAD&gt;</a:t>
            </a:r>
            <a:endParaRPr lang="en-US" dirty="0" smtClean="0"/>
          </a:p>
          <a:p>
            <a:pPr>
              <a:buNone/>
            </a:pPr>
            <a:r>
              <a:rPr lang="en-IN" dirty="0" smtClean="0"/>
              <a:t>&lt;TITLE&gt;Show XML In Your HTML&lt;/TITLE&gt;</a:t>
            </a:r>
            <a:endParaRPr lang="en-US" dirty="0" smtClean="0"/>
          </a:p>
          <a:p>
            <a:pPr>
              <a:buNone/>
            </a:pPr>
            <a:r>
              <a:rPr lang="en-IN" dirty="0" smtClean="0"/>
              <a:t>&lt;/HEAD&gt;</a:t>
            </a:r>
            <a:endParaRPr lang="en-US" dirty="0" smtClean="0"/>
          </a:p>
          <a:p>
            <a:pPr>
              <a:buNone/>
            </a:pPr>
            <a:r>
              <a:rPr lang="en-IN" dirty="0" smtClean="0"/>
              <a:t>&lt;BODY&gt;</a:t>
            </a:r>
            <a:endParaRPr lang="en-US" dirty="0" smtClean="0"/>
          </a:p>
          <a:p>
            <a:pPr>
              <a:buNone/>
            </a:pPr>
            <a:r>
              <a:rPr lang="en-IN" b="1" dirty="0" smtClean="0"/>
              <a:t>&lt;XML ID="</a:t>
            </a:r>
            <a:r>
              <a:rPr lang="en-IN" b="1" dirty="0" err="1" smtClean="0"/>
              <a:t>MyProducts</a:t>
            </a:r>
            <a:r>
              <a:rPr lang="en-IN" b="1" dirty="0" smtClean="0"/>
              <a:t>" SRC="Product.xml"&gt;&lt;/XML&gt;</a:t>
            </a:r>
            <a:endParaRPr lang="en-US" dirty="0" smtClean="0"/>
          </a:p>
          <a:p>
            <a:pPr>
              <a:buNone/>
            </a:pPr>
            <a:r>
              <a:rPr lang="en-IN" dirty="0" smtClean="0"/>
              <a:t>&lt;TABLE </a:t>
            </a:r>
            <a:r>
              <a:rPr lang="en-IN" b="1" dirty="0" smtClean="0"/>
              <a:t>DATASRC="#</a:t>
            </a:r>
            <a:r>
              <a:rPr lang="en-IN" b="1" dirty="0" err="1" smtClean="0"/>
              <a:t>MyProducts</a:t>
            </a:r>
            <a:r>
              <a:rPr lang="en-IN" b="1" dirty="0" smtClean="0"/>
              <a:t>"</a:t>
            </a:r>
            <a:r>
              <a:rPr lang="en-IN" dirty="0" smtClean="0"/>
              <a:t> BORDER="1"&gt; </a:t>
            </a:r>
            <a:endParaRPr lang="en-US" dirty="0" smtClean="0"/>
          </a:p>
          <a:p>
            <a:pPr>
              <a:buNone/>
            </a:pPr>
            <a:r>
              <a:rPr lang="en-IN" dirty="0" smtClean="0"/>
              <a:t>&lt;THEAD&gt;</a:t>
            </a:r>
            <a:endParaRPr lang="en-US" dirty="0" smtClean="0"/>
          </a:p>
          <a:p>
            <a:pPr>
              <a:buNone/>
            </a:pPr>
            <a:r>
              <a:rPr lang="en-IN" dirty="0" smtClean="0"/>
              <a:t>&lt;TH&gt;Item Name&lt;/TH&gt;</a:t>
            </a:r>
            <a:endParaRPr lang="en-US" dirty="0" smtClean="0"/>
          </a:p>
          <a:p>
            <a:pPr>
              <a:buNone/>
            </a:pPr>
            <a:r>
              <a:rPr lang="en-IN" dirty="0" smtClean="0"/>
              <a:t>&lt;TH&gt;Item Number&lt;/TH&gt;</a:t>
            </a:r>
            <a:endParaRPr lang="en-US" dirty="0" smtClean="0"/>
          </a:p>
          <a:p>
            <a:pPr>
              <a:buNone/>
            </a:pPr>
            <a:r>
              <a:rPr lang="en-IN" dirty="0" smtClean="0"/>
              <a:t>&lt;TH&gt;Price&lt;/TH&gt;</a:t>
            </a:r>
            <a:endParaRPr lang="en-US" dirty="0" smtClean="0"/>
          </a:p>
          <a:p>
            <a:pPr>
              <a:buNone/>
            </a:pPr>
            <a:r>
              <a:rPr lang="en-IN" dirty="0" smtClean="0"/>
              <a:t>&lt;/THEAD&gt;</a:t>
            </a:r>
            <a:endParaRPr lang="en-US" dirty="0" smtClean="0"/>
          </a:p>
          <a:p>
            <a:endParaRPr lang="en-US"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IN" dirty="0" smtClean="0"/>
              <a:t>&lt;TR&gt;</a:t>
            </a:r>
            <a:endParaRPr lang="en-US" dirty="0" smtClean="0"/>
          </a:p>
          <a:p>
            <a:pPr>
              <a:buNone/>
            </a:pPr>
            <a:r>
              <a:rPr lang="en-IN" dirty="0" smtClean="0"/>
              <a:t>&lt;TD&gt;&lt;Span </a:t>
            </a:r>
            <a:r>
              <a:rPr lang="en-IN" b="1" dirty="0" smtClean="0"/>
              <a:t>DATAFLD</a:t>
            </a:r>
            <a:r>
              <a:rPr lang="en-IN" dirty="0" smtClean="0"/>
              <a:t>="Name"/&gt;&lt;/TD&gt;</a:t>
            </a:r>
            <a:endParaRPr lang="en-US" dirty="0" smtClean="0"/>
          </a:p>
          <a:p>
            <a:pPr>
              <a:buNone/>
            </a:pPr>
            <a:r>
              <a:rPr lang="en-IN" dirty="0" smtClean="0"/>
              <a:t>&lt;TD&gt;&lt;SPAN </a:t>
            </a:r>
            <a:r>
              <a:rPr lang="en-IN" b="1" dirty="0" smtClean="0"/>
              <a:t>DATAFLD</a:t>
            </a:r>
            <a:r>
              <a:rPr lang="en-IN" dirty="0" smtClean="0"/>
              <a:t>="Number"/&gt;&lt;/TD&gt;</a:t>
            </a:r>
            <a:endParaRPr lang="en-US" dirty="0" smtClean="0"/>
          </a:p>
          <a:p>
            <a:pPr>
              <a:buNone/>
            </a:pPr>
            <a:r>
              <a:rPr lang="en-IN" dirty="0" smtClean="0"/>
              <a:t>&lt;TD&gt;&lt;SPAN </a:t>
            </a:r>
            <a:r>
              <a:rPr lang="en-IN" b="1" dirty="0" smtClean="0"/>
              <a:t>DATAFLD</a:t>
            </a:r>
            <a:r>
              <a:rPr lang="en-IN" dirty="0" smtClean="0"/>
              <a:t>="Price"/&gt;&lt;/TD&gt;</a:t>
            </a:r>
            <a:endParaRPr lang="en-US" dirty="0" smtClean="0"/>
          </a:p>
          <a:p>
            <a:pPr>
              <a:buNone/>
            </a:pPr>
            <a:r>
              <a:rPr lang="en-IN" dirty="0" smtClean="0"/>
              <a:t>&lt;/TR&gt;</a:t>
            </a:r>
            <a:endParaRPr lang="en-US" dirty="0" smtClean="0"/>
          </a:p>
          <a:p>
            <a:pPr>
              <a:buNone/>
            </a:pPr>
            <a:r>
              <a:rPr lang="en-IN" dirty="0" smtClean="0"/>
              <a:t>&lt;/TABLE&gt;</a:t>
            </a:r>
            <a:endParaRPr lang="en-US" dirty="0" smtClean="0"/>
          </a:p>
          <a:p>
            <a:pPr>
              <a:buNone/>
            </a:pPr>
            <a:r>
              <a:rPr lang="en-IN" dirty="0" smtClean="0"/>
              <a:t>&lt;/BODY&gt;</a:t>
            </a:r>
            <a:endParaRPr lang="en-US" dirty="0" smtClean="0"/>
          </a:p>
          <a:p>
            <a:pPr>
              <a:buNone/>
            </a:pPr>
            <a:r>
              <a:rPr lang="en-IN" dirty="0" smtClean="0"/>
              <a:t>&lt;/HTML&gt;</a:t>
            </a:r>
            <a:endParaRPr lang="en-US" dirty="0" smtClean="0"/>
          </a:p>
          <a:p>
            <a:endParaRPr lang="en-US"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457200" y="2590800"/>
          <a:ext cx="8382000" cy="2286000"/>
        </p:xfrm>
        <a:graphic>
          <a:graphicData uri="http://schemas.openxmlformats.org/drawingml/2006/table">
            <a:tbl>
              <a:tblPr firstRow="1" bandRow="1">
                <a:tableStyleId>{5C22544A-7EE6-4342-B048-85BDC9FD1C3A}</a:tableStyleId>
              </a:tblPr>
              <a:tblGrid>
                <a:gridCol w="2794000"/>
                <a:gridCol w="2794000"/>
                <a:gridCol w="2794000"/>
              </a:tblGrid>
              <a:tr h="762000">
                <a:tc>
                  <a:txBody>
                    <a:bodyPr/>
                    <a:lstStyle/>
                    <a:p>
                      <a:r>
                        <a:rPr lang="en-US" dirty="0" smtClean="0"/>
                        <a:t>Item Name</a:t>
                      </a:r>
                      <a:endParaRPr lang="en-US" dirty="0"/>
                    </a:p>
                  </a:txBody>
                  <a:tcPr/>
                </a:tc>
                <a:tc>
                  <a:txBody>
                    <a:bodyPr/>
                    <a:lstStyle/>
                    <a:p>
                      <a:r>
                        <a:rPr lang="en-US" dirty="0" smtClean="0"/>
                        <a:t>Item  Number</a:t>
                      </a:r>
                      <a:endParaRPr lang="en-US" dirty="0"/>
                    </a:p>
                  </a:txBody>
                  <a:tcPr/>
                </a:tc>
                <a:tc>
                  <a:txBody>
                    <a:bodyPr/>
                    <a:lstStyle/>
                    <a:p>
                      <a:r>
                        <a:rPr lang="en-US" dirty="0" smtClean="0"/>
                        <a:t> Price</a:t>
                      </a:r>
                      <a:endParaRPr lang="en-US" dirty="0"/>
                    </a:p>
                  </a:txBody>
                  <a:tcPr/>
                </a:tc>
              </a:tr>
              <a:tr h="762000">
                <a:tc>
                  <a:txBody>
                    <a:bodyPr/>
                    <a:lstStyle/>
                    <a:p>
                      <a:r>
                        <a:rPr lang="en-US" dirty="0" smtClean="0"/>
                        <a:t>Coffee Cup Warmer</a:t>
                      </a:r>
                      <a:endParaRPr lang="en-US" dirty="0"/>
                    </a:p>
                  </a:txBody>
                  <a:tcPr/>
                </a:tc>
                <a:tc>
                  <a:txBody>
                    <a:bodyPr/>
                    <a:lstStyle/>
                    <a:p>
                      <a:r>
                        <a:rPr lang="en-US" dirty="0" smtClean="0"/>
                        <a:t>0001</a:t>
                      </a:r>
                      <a:endParaRPr lang="en-US" dirty="0"/>
                    </a:p>
                  </a:txBody>
                  <a:tcPr/>
                </a:tc>
                <a:tc>
                  <a:txBody>
                    <a:bodyPr/>
                    <a:lstStyle/>
                    <a:p>
                      <a:r>
                        <a:rPr lang="en-US" dirty="0" smtClean="0"/>
                        <a:t>15.00</a:t>
                      </a:r>
                      <a:endParaRPr lang="en-US" dirty="0"/>
                    </a:p>
                  </a:txBody>
                  <a:tcPr/>
                </a:tc>
              </a:tr>
              <a:tr h="762000">
                <a:tc>
                  <a:txBody>
                    <a:bodyPr/>
                    <a:lstStyle/>
                    <a:p>
                      <a:r>
                        <a:rPr lang="en-US" dirty="0" smtClean="0"/>
                        <a:t>42 Cup Coffee Brewing System</a:t>
                      </a:r>
                      <a:endParaRPr lang="en-US" dirty="0"/>
                    </a:p>
                  </a:txBody>
                  <a:tcPr/>
                </a:tc>
                <a:tc>
                  <a:txBody>
                    <a:bodyPr/>
                    <a:lstStyle/>
                    <a:p>
                      <a:r>
                        <a:rPr lang="en-US" dirty="0" smtClean="0"/>
                        <a:t>0015</a:t>
                      </a:r>
                      <a:endParaRPr lang="en-US" dirty="0"/>
                    </a:p>
                  </a:txBody>
                  <a:tcPr/>
                </a:tc>
                <a:tc>
                  <a:txBody>
                    <a:bodyPr/>
                    <a:lstStyle/>
                    <a:p>
                      <a:r>
                        <a:rPr lang="en-US" dirty="0" smtClean="0"/>
                        <a:t>473.00</a:t>
                      </a:r>
                      <a:endParaRPr lang="en-US" dirty="0"/>
                    </a:p>
                  </a:txBody>
                  <a:tcPr/>
                </a:tc>
              </a:tr>
            </a:tbl>
          </a:graphicData>
        </a:graphic>
      </p:graphicFrame>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DISPLAY HIERARCHICAL XML AS NESTED TABLES</a:t>
            </a:r>
            <a:endParaRPr lang="en-US" sz="3200" dirty="0"/>
          </a:p>
        </p:txBody>
      </p:sp>
      <p:sp>
        <p:nvSpPr>
          <p:cNvPr id="3" name="Content Placeholder 2"/>
          <p:cNvSpPr>
            <a:spLocks noGrp="1"/>
          </p:cNvSpPr>
          <p:nvPr>
            <p:ph idx="1"/>
          </p:nvPr>
        </p:nvSpPr>
        <p:spPr/>
        <p:txBody>
          <a:bodyPr>
            <a:normAutofit fontScale="47500" lnSpcReduction="20000"/>
          </a:bodyPr>
          <a:lstStyle/>
          <a:p>
            <a:r>
              <a:rPr lang="en-IN" sz="3300" b="1" dirty="0" smtClean="0"/>
              <a:t>Step1:</a:t>
            </a:r>
            <a:r>
              <a:rPr lang="en-IN" sz="3300" dirty="0" smtClean="0"/>
              <a:t> create c1.xml</a:t>
            </a:r>
            <a:endParaRPr lang="en-US" sz="3300" dirty="0" smtClean="0"/>
          </a:p>
          <a:p>
            <a:pPr>
              <a:buNone/>
            </a:pPr>
            <a:r>
              <a:rPr lang="en-IN" sz="3200" dirty="0" smtClean="0"/>
              <a:t>&lt;?xml version="1.0"?&gt;</a:t>
            </a:r>
            <a:endParaRPr lang="en-US" sz="3200" dirty="0" smtClean="0"/>
          </a:p>
          <a:p>
            <a:pPr>
              <a:buNone/>
            </a:pPr>
            <a:r>
              <a:rPr lang="en-IN" sz="3200" dirty="0" smtClean="0"/>
              <a:t>&lt;PCS&gt;&lt;PC&gt;</a:t>
            </a:r>
            <a:endParaRPr lang="en-US" sz="3200" dirty="0" smtClean="0"/>
          </a:p>
          <a:p>
            <a:pPr>
              <a:buNone/>
            </a:pPr>
            <a:r>
              <a:rPr lang="en-IN" sz="3200" dirty="0" smtClean="0"/>
              <a:t>&lt;NAME&gt;Zenith&lt;/NAME&gt;</a:t>
            </a:r>
            <a:endParaRPr lang="en-US" sz="3200" dirty="0" smtClean="0"/>
          </a:p>
          <a:p>
            <a:pPr>
              <a:buNone/>
            </a:pPr>
            <a:r>
              <a:rPr lang="en-IN" sz="3200" i="1" dirty="0" smtClean="0"/>
              <a:t>&lt;CAPACITY&gt;</a:t>
            </a:r>
          </a:p>
          <a:p>
            <a:pPr>
              <a:buNone/>
            </a:pPr>
            <a:r>
              <a:rPr lang="en-IN" sz="3200" i="1" dirty="0" smtClean="0"/>
              <a:t>&lt;RAM&gt;10&lt;/RAM&gt;</a:t>
            </a:r>
            <a:endParaRPr lang="en-US" sz="3200" dirty="0" smtClean="0"/>
          </a:p>
          <a:p>
            <a:pPr>
              <a:buNone/>
            </a:pPr>
            <a:r>
              <a:rPr lang="en-IN" sz="3200" i="1" dirty="0" smtClean="0"/>
              <a:t>&lt;DISK&gt;200&lt;/DISK&gt;&lt;/CAPACITY&gt;</a:t>
            </a:r>
            <a:endParaRPr lang="en-US" sz="3200" dirty="0" smtClean="0"/>
          </a:p>
          <a:p>
            <a:pPr>
              <a:buNone/>
            </a:pPr>
            <a:r>
              <a:rPr lang="en-IN" sz="3200" dirty="0" smtClean="0"/>
              <a:t>&lt;PRICE&gt;20000&lt;/PRICE&gt;</a:t>
            </a:r>
            <a:endParaRPr lang="en-US" sz="3200" dirty="0" smtClean="0"/>
          </a:p>
          <a:p>
            <a:pPr>
              <a:buNone/>
            </a:pPr>
            <a:r>
              <a:rPr lang="en-IN" sz="3200" dirty="0" smtClean="0"/>
              <a:t>&lt;/PC&gt;</a:t>
            </a:r>
            <a:endParaRPr lang="en-US" sz="3200" dirty="0" smtClean="0"/>
          </a:p>
          <a:p>
            <a:pPr>
              <a:buNone/>
            </a:pPr>
            <a:r>
              <a:rPr lang="en-IN" sz="3200" dirty="0" smtClean="0"/>
              <a:t>&lt;PC&gt;</a:t>
            </a:r>
            <a:endParaRPr lang="en-US" sz="3200" dirty="0" smtClean="0"/>
          </a:p>
          <a:p>
            <a:pPr>
              <a:buNone/>
            </a:pPr>
            <a:r>
              <a:rPr lang="en-IN" sz="3200" dirty="0" smtClean="0"/>
              <a:t>&lt;NAME&gt;DELL&lt;/NAME&gt;</a:t>
            </a:r>
            <a:endParaRPr lang="en-US" sz="3200" dirty="0" smtClean="0"/>
          </a:p>
          <a:p>
            <a:pPr>
              <a:buNone/>
            </a:pPr>
            <a:r>
              <a:rPr lang="en-IN" sz="3200" i="1" dirty="0" smtClean="0"/>
              <a:t>&lt;CAPACITY&gt;&lt;RAM&gt;20&lt;/RAM&gt;</a:t>
            </a:r>
            <a:endParaRPr lang="en-US" sz="3200" dirty="0" smtClean="0"/>
          </a:p>
          <a:p>
            <a:pPr>
              <a:buNone/>
            </a:pPr>
            <a:r>
              <a:rPr lang="en-IN" sz="3200" i="1" dirty="0" smtClean="0"/>
              <a:t>	&lt;DISK&gt;300&lt;/DISK&gt;&lt;/CAPACITY&gt;</a:t>
            </a:r>
            <a:endParaRPr lang="en-US" sz="3200" dirty="0" smtClean="0"/>
          </a:p>
          <a:p>
            <a:pPr>
              <a:buNone/>
            </a:pPr>
            <a:r>
              <a:rPr lang="en-IN" sz="3200" dirty="0" smtClean="0"/>
              <a:t>	&lt;PRICE&gt;40000&lt;/PRICE&gt;</a:t>
            </a:r>
            <a:endParaRPr lang="en-US" sz="3200" dirty="0" smtClean="0"/>
          </a:p>
          <a:p>
            <a:pPr>
              <a:buNone/>
            </a:pPr>
            <a:r>
              <a:rPr lang="en-IN" sz="3200" dirty="0" smtClean="0"/>
              <a:t>&lt;/PC&gt;</a:t>
            </a:r>
            <a:endParaRPr lang="en-US" sz="3200" dirty="0" smtClean="0"/>
          </a:p>
          <a:p>
            <a:pPr>
              <a:buNone/>
            </a:pPr>
            <a:r>
              <a:rPr lang="en-IN" sz="3200" dirty="0" smtClean="0"/>
              <a:t>&lt;/PCS&gt;</a:t>
            </a:r>
            <a:endParaRPr lang="en-US" sz="3200" dirty="0" smtClean="0"/>
          </a:p>
          <a:p>
            <a:endParaRPr lang="en-US" dirty="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IN" b="1" dirty="0" smtClean="0"/>
              <a:t>Step2</a:t>
            </a:r>
            <a:r>
              <a:rPr lang="en-IN" dirty="0" smtClean="0"/>
              <a:t>: create the</a:t>
            </a:r>
            <a:r>
              <a:rPr lang="en-IN" b="1" dirty="0" smtClean="0"/>
              <a:t> c1.html </a:t>
            </a:r>
            <a:r>
              <a:rPr lang="en-IN" dirty="0" smtClean="0"/>
              <a:t>with the following content</a:t>
            </a:r>
            <a:endParaRPr lang="en-US" dirty="0" smtClean="0"/>
          </a:p>
          <a:p>
            <a:pPr>
              <a:buNone/>
            </a:pPr>
            <a:r>
              <a:rPr lang="en-IN" dirty="0" smtClean="0"/>
              <a:t>&lt;html&gt;&lt;body&gt;</a:t>
            </a:r>
            <a:endParaRPr lang="en-US" dirty="0" smtClean="0"/>
          </a:p>
          <a:p>
            <a:pPr>
              <a:buNone/>
            </a:pPr>
            <a:r>
              <a:rPr lang="en-IN" dirty="0" smtClean="0"/>
              <a:t>&lt;xml id="x" </a:t>
            </a:r>
            <a:r>
              <a:rPr lang="en-IN" dirty="0" err="1" smtClean="0"/>
              <a:t>src</a:t>
            </a:r>
            <a:r>
              <a:rPr lang="en-IN" dirty="0" smtClean="0"/>
              <a:t>="c1.xml"/&gt;</a:t>
            </a:r>
            <a:endParaRPr lang="en-US" dirty="0" smtClean="0"/>
          </a:p>
          <a:p>
            <a:pPr>
              <a:buNone/>
            </a:pPr>
            <a:r>
              <a:rPr lang="en-IN" dirty="0" smtClean="0"/>
              <a:t>&lt;table </a:t>
            </a:r>
            <a:r>
              <a:rPr lang="en-IN" dirty="0" err="1" smtClean="0"/>
              <a:t>datasrc</a:t>
            </a:r>
            <a:r>
              <a:rPr lang="en-IN" dirty="0" smtClean="0"/>
              <a:t>="#x" border="1" align="</a:t>
            </a:r>
            <a:r>
              <a:rPr lang="en-IN" dirty="0" err="1" smtClean="0"/>
              <a:t>center</a:t>
            </a:r>
            <a:r>
              <a:rPr lang="en-IN" dirty="0" smtClean="0"/>
              <a:t>“ width=300&gt;</a:t>
            </a:r>
            <a:endParaRPr lang="en-US" dirty="0" smtClean="0"/>
          </a:p>
          <a:p>
            <a:pPr>
              <a:buNone/>
            </a:pPr>
            <a:r>
              <a:rPr lang="en-IN" dirty="0" smtClean="0"/>
              <a:t>&lt;</a:t>
            </a:r>
            <a:r>
              <a:rPr lang="en-IN" dirty="0" err="1" smtClean="0"/>
              <a:t>thead</a:t>
            </a:r>
            <a:r>
              <a:rPr lang="en-IN" dirty="0" smtClean="0"/>
              <a:t>&gt;</a:t>
            </a:r>
            <a:endParaRPr lang="en-US" dirty="0" smtClean="0"/>
          </a:p>
          <a:p>
            <a:pPr>
              <a:buNone/>
            </a:pPr>
            <a:r>
              <a:rPr lang="en-IN" dirty="0" smtClean="0"/>
              <a:t>&lt;</a:t>
            </a:r>
            <a:r>
              <a:rPr lang="en-IN" dirty="0" err="1" smtClean="0"/>
              <a:t>th</a:t>
            </a:r>
            <a:r>
              <a:rPr lang="en-IN" dirty="0" smtClean="0"/>
              <a:t>&gt;Name&lt;/</a:t>
            </a:r>
            <a:r>
              <a:rPr lang="en-IN" dirty="0" err="1" smtClean="0"/>
              <a:t>th</a:t>
            </a:r>
            <a:r>
              <a:rPr lang="en-IN" dirty="0" smtClean="0"/>
              <a:t>&gt;</a:t>
            </a:r>
            <a:endParaRPr lang="en-US" dirty="0" smtClean="0"/>
          </a:p>
          <a:p>
            <a:pPr>
              <a:buNone/>
            </a:pPr>
            <a:r>
              <a:rPr lang="en-IN" dirty="0" smtClean="0"/>
              <a:t>&lt;</a:t>
            </a:r>
            <a:r>
              <a:rPr lang="en-IN" dirty="0" err="1" smtClean="0"/>
              <a:t>th</a:t>
            </a:r>
            <a:r>
              <a:rPr lang="en-IN" dirty="0" smtClean="0"/>
              <a:t>&gt;Capacity&lt;/</a:t>
            </a:r>
            <a:r>
              <a:rPr lang="en-IN" dirty="0" err="1" smtClean="0"/>
              <a:t>th</a:t>
            </a:r>
            <a:r>
              <a:rPr lang="en-IN" dirty="0" smtClean="0"/>
              <a:t>&gt;</a:t>
            </a:r>
            <a:endParaRPr lang="en-US" dirty="0" smtClean="0"/>
          </a:p>
          <a:p>
            <a:pPr>
              <a:buNone/>
            </a:pPr>
            <a:r>
              <a:rPr lang="en-IN" dirty="0" smtClean="0"/>
              <a:t>&lt;</a:t>
            </a:r>
            <a:r>
              <a:rPr lang="en-IN" dirty="0" err="1" smtClean="0"/>
              <a:t>th</a:t>
            </a:r>
            <a:r>
              <a:rPr lang="en-IN" dirty="0" smtClean="0"/>
              <a:t>&gt;Price&lt;/</a:t>
            </a:r>
            <a:r>
              <a:rPr lang="en-IN" dirty="0" err="1" smtClean="0"/>
              <a:t>th</a:t>
            </a:r>
            <a:r>
              <a:rPr lang="en-IN" dirty="0" smtClean="0"/>
              <a:t>&gt;</a:t>
            </a:r>
            <a:endParaRPr lang="en-US" dirty="0" smtClean="0"/>
          </a:p>
          <a:p>
            <a:pPr>
              <a:buNone/>
            </a:pPr>
            <a:r>
              <a:rPr lang="en-IN" dirty="0" smtClean="0"/>
              <a:t>&lt;/</a:t>
            </a:r>
            <a:r>
              <a:rPr lang="en-IN" dirty="0" err="1" smtClean="0"/>
              <a:t>thead</a:t>
            </a:r>
            <a:r>
              <a:rPr lang="en-IN" dirty="0" smtClean="0"/>
              <a:t>&gt;</a:t>
            </a:r>
            <a:endParaRPr lang="en-US"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a:buNone/>
            </a:pPr>
            <a:r>
              <a:rPr lang="en-IN" dirty="0" smtClean="0"/>
              <a:t>&lt;</a:t>
            </a:r>
            <a:r>
              <a:rPr lang="en-IN" dirty="0" err="1" smtClean="0"/>
              <a:t>tr</a:t>
            </a:r>
            <a:r>
              <a:rPr lang="en-IN" dirty="0" smtClean="0"/>
              <a:t>&gt;&lt;td&gt;&lt;div </a:t>
            </a:r>
            <a:r>
              <a:rPr lang="en-IN" dirty="0" err="1" smtClean="0"/>
              <a:t>datafld</a:t>
            </a:r>
            <a:r>
              <a:rPr lang="en-IN" dirty="0" smtClean="0"/>
              <a:t>="NAME"&gt;&lt;/td&gt;</a:t>
            </a:r>
            <a:endParaRPr lang="en-US" dirty="0" smtClean="0"/>
          </a:p>
          <a:p>
            <a:pPr>
              <a:buNone/>
            </a:pPr>
            <a:r>
              <a:rPr lang="en-IN" dirty="0" smtClean="0"/>
              <a:t>&lt;td&gt;</a:t>
            </a:r>
            <a:endParaRPr lang="en-US" dirty="0" smtClean="0"/>
          </a:p>
          <a:p>
            <a:pPr>
              <a:buNone/>
            </a:pPr>
            <a:r>
              <a:rPr lang="en-IN" dirty="0" smtClean="0"/>
              <a:t>&lt;table </a:t>
            </a:r>
            <a:r>
              <a:rPr lang="en-IN" dirty="0" err="1" smtClean="0"/>
              <a:t>datasrc</a:t>
            </a:r>
            <a:r>
              <a:rPr lang="en-IN" dirty="0" smtClean="0"/>
              <a:t>="#x" </a:t>
            </a:r>
            <a:r>
              <a:rPr lang="en-IN" dirty="0" err="1" smtClean="0"/>
              <a:t>datafld</a:t>
            </a:r>
            <a:r>
              <a:rPr lang="en-IN" dirty="0" smtClean="0"/>
              <a:t>="CAPACITY" border="1" align="</a:t>
            </a:r>
            <a:r>
              <a:rPr lang="en-IN" dirty="0" err="1" smtClean="0"/>
              <a:t>center</a:t>
            </a:r>
            <a:r>
              <a:rPr lang="en-IN" dirty="0" smtClean="0"/>
              <a:t>" width=150&gt;</a:t>
            </a:r>
            <a:endParaRPr lang="en-US" dirty="0" smtClean="0"/>
          </a:p>
          <a:p>
            <a:pPr>
              <a:buNone/>
            </a:pPr>
            <a:r>
              <a:rPr lang="en-IN" dirty="0" smtClean="0"/>
              <a:t>&lt;</a:t>
            </a:r>
            <a:r>
              <a:rPr lang="en-IN" dirty="0" err="1" smtClean="0"/>
              <a:t>thead</a:t>
            </a:r>
            <a:r>
              <a:rPr lang="en-IN" dirty="0" smtClean="0"/>
              <a:t>&gt;&lt;</a:t>
            </a:r>
            <a:r>
              <a:rPr lang="en-IN" dirty="0" err="1" smtClean="0"/>
              <a:t>th</a:t>
            </a:r>
            <a:r>
              <a:rPr lang="en-IN" dirty="0" smtClean="0"/>
              <a:t>&gt;RAM&lt;/</a:t>
            </a:r>
            <a:r>
              <a:rPr lang="en-IN" dirty="0" err="1" smtClean="0"/>
              <a:t>th</a:t>
            </a:r>
            <a:r>
              <a:rPr lang="en-IN" dirty="0" smtClean="0"/>
              <a:t>&gt;</a:t>
            </a:r>
            <a:endParaRPr lang="en-US" dirty="0" smtClean="0"/>
          </a:p>
          <a:p>
            <a:pPr>
              <a:buNone/>
            </a:pPr>
            <a:r>
              <a:rPr lang="en-IN" dirty="0" smtClean="0"/>
              <a:t>&lt;</a:t>
            </a:r>
            <a:r>
              <a:rPr lang="en-IN" dirty="0" err="1" smtClean="0"/>
              <a:t>th</a:t>
            </a:r>
            <a:r>
              <a:rPr lang="en-IN" dirty="0" smtClean="0"/>
              <a:t>&gt;DISK&lt;/</a:t>
            </a:r>
            <a:r>
              <a:rPr lang="en-IN" dirty="0" err="1" smtClean="0"/>
              <a:t>th</a:t>
            </a:r>
            <a:r>
              <a:rPr lang="en-IN" dirty="0" smtClean="0"/>
              <a:t>&gt;</a:t>
            </a:r>
            <a:endParaRPr lang="en-US" dirty="0" smtClean="0"/>
          </a:p>
          <a:p>
            <a:pPr>
              <a:buNone/>
            </a:pPr>
            <a:r>
              <a:rPr lang="en-IN" dirty="0" smtClean="0"/>
              <a:t>&lt;/</a:t>
            </a:r>
            <a:r>
              <a:rPr lang="en-IN" dirty="0" err="1" smtClean="0"/>
              <a:t>thead</a:t>
            </a:r>
            <a:r>
              <a:rPr lang="en-IN" dirty="0" smtClean="0"/>
              <a:t>&gt;</a:t>
            </a:r>
            <a:endParaRPr lang="en-US" dirty="0" smtClean="0"/>
          </a:p>
          <a:p>
            <a:pPr>
              <a:buNone/>
            </a:pPr>
            <a:r>
              <a:rPr lang="en-IN" dirty="0" smtClean="0"/>
              <a:t>&lt;</a:t>
            </a:r>
            <a:r>
              <a:rPr lang="en-IN" dirty="0" err="1" smtClean="0"/>
              <a:t>tr</a:t>
            </a:r>
            <a:r>
              <a:rPr lang="en-IN" dirty="0" smtClean="0"/>
              <a:t>&gt;</a:t>
            </a:r>
            <a:endParaRPr lang="en-US" dirty="0" smtClean="0"/>
          </a:p>
          <a:p>
            <a:pPr>
              <a:buNone/>
            </a:pPr>
            <a:r>
              <a:rPr lang="en-IN" dirty="0" smtClean="0"/>
              <a:t>&lt;td&gt;&lt;div </a:t>
            </a:r>
            <a:r>
              <a:rPr lang="en-IN" dirty="0" err="1" smtClean="0"/>
              <a:t>datafld</a:t>
            </a:r>
            <a:r>
              <a:rPr lang="en-IN" dirty="0" smtClean="0"/>
              <a:t>="RAM"&gt;&lt;/td&gt;</a:t>
            </a:r>
            <a:endParaRPr lang="en-US" dirty="0" smtClean="0"/>
          </a:p>
          <a:p>
            <a:pPr>
              <a:buNone/>
            </a:pPr>
            <a:r>
              <a:rPr lang="en-US" dirty="0" smtClean="0"/>
              <a:t>&lt;td&gt;&lt;div </a:t>
            </a:r>
            <a:r>
              <a:rPr lang="en-US" dirty="0" err="1" smtClean="0"/>
              <a:t>datafld</a:t>
            </a:r>
            <a:r>
              <a:rPr lang="en-US" dirty="0" smtClean="0"/>
              <a:t>="DISK"&gt;&lt;/td&gt;</a:t>
            </a:r>
          </a:p>
          <a:p>
            <a:pPr>
              <a:buNone/>
            </a:pPr>
            <a:r>
              <a:rPr lang="en-IN" dirty="0" smtClean="0"/>
              <a:t>&lt;/</a:t>
            </a:r>
            <a:r>
              <a:rPr lang="en-IN" dirty="0" err="1" smtClean="0"/>
              <a:t>tr</a:t>
            </a:r>
            <a:r>
              <a:rPr lang="en-IN" dirty="0" smtClean="0"/>
              <a:t>&gt;</a:t>
            </a:r>
            <a:endParaRPr lang="en-US" dirty="0" smtClean="0"/>
          </a:p>
          <a:p>
            <a:pPr>
              <a:buNone/>
            </a:pPr>
            <a:r>
              <a:rPr lang="en-IN" dirty="0" smtClean="0"/>
              <a:t>&lt;/table&gt;</a:t>
            </a:r>
            <a:endParaRPr lang="en-US" dirty="0" smtClean="0"/>
          </a:p>
          <a:p>
            <a:pPr>
              <a:buNone/>
            </a:pPr>
            <a:r>
              <a:rPr lang="en-IN" dirty="0" smtClean="0"/>
              <a:t>&lt;/td&gt;&lt;td&gt;&lt;div </a:t>
            </a:r>
            <a:r>
              <a:rPr lang="en-IN" dirty="0" err="1" smtClean="0"/>
              <a:t>datafld</a:t>
            </a:r>
            <a:r>
              <a:rPr lang="en-IN" dirty="0" smtClean="0"/>
              <a:t>="PRICE"&gt;&lt;/td&gt;</a:t>
            </a:r>
            <a:endParaRPr lang="en-US" dirty="0" smtClean="0"/>
          </a:p>
          <a:p>
            <a:pPr>
              <a:buNone/>
            </a:pPr>
            <a:r>
              <a:rPr lang="en-IN" dirty="0" smtClean="0"/>
              <a:t>&lt;/</a:t>
            </a:r>
            <a:r>
              <a:rPr lang="en-IN" dirty="0" err="1" smtClean="0"/>
              <a:t>tr</a:t>
            </a:r>
            <a:r>
              <a:rPr lang="en-IN" dirty="0" smtClean="0"/>
              <a:t>&gt;</a:t>
            </a:r>
            <a:endParaRPr lang="en-US" dirty="0" smtClean="0"/>
          </a:p>
          <a:p>
            <a:pPr>
              <a:buNone/>
            </a:pPr>
            <a:r>
              <a:rPr lang="en-IN" dirty="0" smtClean="0"/>
              <a:t>&lt;/table&gt;</a:t>
            </a:r>
            <a:endParaRPr lang="en-US" dirty="0" smtClean="0"/>
          </a:p>
          <a:p>
            <a:pPr>
              <a:buNone/>
            </a:pPr>
            <a:r>
              <a:rPr lang="en-IN" dirty="0" smtClean="0"/>
              <a:t>&lt;/body&gt;&lt;/html&gt;</a:t>
            </a:r>
            <a:endParaRPr lang="en-US" dirty="0" smtClean="0"/>
          </a:p>
          <a:p>
            <a:endParaRPr lang="en-US"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xm5"/>
          <p:cNvPicPr>
            <a:picLocks noGrp="1"/>
          </p:cNvPicPr>
          <p:nvPr>
            <p:ph idx="1"/>
          </p:nvPr>
        </p:nvPicPr>
        <p:blipFill>
          <a:blip r:embed="rId2">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371600" y="2438400"/>
            <a:ext cx="4800599" cy="2428005"/>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XML SYNTAX</a:t>
            </a:r>
            <a:endParaRPr lang="en-US" dirty="0"/>
          </a:p>
        </p:txBody>
      </p:sp>
      <p:sp>
        <p:nvSpPr>
          <p:cNvPr id="3" name="Content Placeholder 2"/>
          <p:cNvSpPr>
            <a:spLocks noGrp="1"/>
          </p:cNvSpPr>
          <p:nvPr>
            <p:ph idx="1"/>
          </p:nvPr>
        </p:nvSpPr>
        <p:spPr/>
        <p:txBody>
          <a:bodyPr>
            <a:normAutofit fontScale="92500"/>
          </a:bodyPr>
          <a:lstStyle/>
          <a:p>
            <a:r>
              <a:rPr lang="en-IN" dirty="0" smtClean="0">
                <a:latin typeface="Times New Roman" pitchFamily="18" charset="0"/>
                <a:cs typeface="Times New Roman" pitchFamily="18" charset="0"/>
              </a:rPr>
              <a:t>The syntax of XML can be thought of at two distinct levels. </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1. There is the general low-level syntax of XML that imposes its rules on all XML </a:t>
            </a:r>
            <a:r>
              <a:rPr lang="en-US" dirty="0" smtClean="0">
                <a:latin typeface="Times New Roman" pitchFamily="18" charset="0"/>
                <a:cs typeface="Times New Roman" pitchFamily="18" charset="0"/>
              </a:rPr>
              <a:t> </a:t>
            </a:r>
            <a:r>
              <a:rPr lang="en-IN" dirty="0" smtClean="0">
                <a:latin typeface="Times New Roman" pitchFamily="18" charset="0"/>
                <a:cs typeface="Times New Roman" pitchFamily="18" charset="0"/>
              </a:rPr>
              <a:t>documents. </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2. The other syntactic level is specified by either document type definitions or XML schemas. These two kinds of specifications impose structural syntactic rules on </a:t>
            </a:r>
            <a:r>
              <a:rPr lang="en-US" dirty="0" smtClean="0">
                <a:latin typeface="Times New Roman" pitchFamily="18" charset="0"/>
                <a:cs typeface="Times New Roman" pitchFamily="18" charset="0"/>
              </a:rPr>
              <a:t> </a:t>
            </a:r>
            <a:r>
              <a:rPr lang="en-IN" dirty="0" smtClean="0">
                <a:latin typeface="Times New Roman" pitchFamily="18" charset="0"/>
                <a:cs typeface="Times New Roman" pitchFamily="18" charset="0"/>
              </a:rPr>
              <a:t>documents written with specific XML tag sets. </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 DTDs and XML schema specify the set of tags and attributes that can appear in particular document or collection of documents, and also the order and various arrangements in which they can appear. </a:t>
            </a: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25000" lnSpcReduction="20000"/>
          </a:bodyPr>
          <a:lstStyle/>
          <a:p>
            <a:pPr marL="0" indent="365760">
              <a:lnSpc>
                <a:spcPts val="2900"/>
              </a:lnSpc>
              <a:buFont typeface="Symbol"/>
              <a:buChar char="·"/>
            </a:pPr>
            <a:r>
              <a:rPr lang="en-US" sz="9600" u="sng" dirty="0" smtClean="0">
                <a:solidFill>
                  <a:srgbClr val="252525"/>
                </a:solidFill>
                <a:latin typeface="Times New Roman" panose="22635452340000000000" pitchFamily="1"/>
              </a:rPr>
              <a:t>Levels of syntax </a:t>
            </a:r>
          </a:p>
          <a:p>
            <a:pPr marL="411480" indent="320040">
              <a:lnSpc>
                <a:spcPts val="2800"/>
              </a:lnSpc>
              <a:spcBef>
                <a:spcPts val="540"/>
              </a:spcBef>
              <a:buFont typeface="Symbol"/>
              <a:buChar char="·"/>
            </a:pPr>
            <a:r>
              <a:rPr lang="en-US" sz="9600" spc="-10" dirty="0" smtClean="0">
                <a:solidFill>
                  <a:srgbClr val="006FC0"/>
                </a:solidFill>
                <a:latin typeface="Times New Roman" panose="22635452340000000000" pitchFamily="1"/>
              </a:rPr>
              <a:t>Well-formed documents</a:t>
            </a:r>
            <a:r>
              <a:rPr lang="en-US" sz="9600" spc="-10" dirty="0" smtClean="0">
                <a:solidFill>
                  <a:srgbClr val="000000"/>
                </a:solidFill>
                <a:latin typeface="Times New Roman" panose="22635452340000000000" pitchFamily="1"/>
              </a:rPr>
              <a:t> applies</a:t>
            </a:r>
            <a:r>
              <a:rPr lang="en-US" sz="9600" spc="-10" dirty="0" smtClean="0">
                <a:solidFill>
                  <a:srgbClr val="252525"/>
                </a:solidFill>
                <a:latin typeface="Times New Roman" panose="22635452340000000000" pitchFamily="1"/>
              </a:rPr>
              <a:t> basic XML rules on all its </a:t>
            </a:r>
          </a:p>
          <a:p>
            <a:pPr marL="731520" indent="0">
              <a:lnSpc>
                <a:spcPts val="2200"/>
              </a:lnSpc>
              <a:spcBef>
                <a:spcPts val="0"/>
              </a:spcBef>
              <a:buNone/>
            </a:pPr>
            <a:r>
              <a:rPr lang="en-US" sz="9600" dirty="0" smtClean="0">
                <a:solidFill>
                  <a:srgbClr val="252525"/>
                </a:solidFill>
                <a:latin typeface="Times New Roman" panose="22635452340000000000" pitchFamily="1"/>
              </a:rPr>
              <a:t>documents </a:t>
            </a:r>
          </a:p>
          <a:p>
            <a:pPr marL="411480" indent="320040">
              <a:lnSpc>
                <a:spcPts val="2800"/>
              </a:lnSpc>
              <a:spcBef>
                <a:spcPts val="1080"/>
              </a:spcBef>
              <a:buFont typeface="Symbol"/>
              <a:buChar char="·"/>
            </a:pPr>
            <a:r>
              <a:rPr lang="en-US" sz="9600" spc="20" dirty="0" smtClean="0">
                <a:solidFill>
                  <a:srgbClr val="006FC0"/>
                </a:solidFill>
                <a:latin typeface="Times New Roman" panose="22635452340000000000" pitchFamily="1"/>
              </a:rPr>
              <a:t>Valid documents</a:t>
            </a:r>
            <a:r>
              <a:rPr lang="en-US" sz="9600" spc="20" dirty="0" smtClean="0">
                <a:solidFill>
                  <a:srgbClr val="252525"/>
                </a:solidFill>
                <a:latin typeface="Times New Roman" panose="22635452340000000000" pitchFamily="1"/>
              </a:rPr>
              <a:t> are well-formed and also specified by </a:t>
            </a:r>
          </a:p>
          <a:p>
            <a:pPr marL="685800" indent="0">
              <a:lnSpc>
                <a:spcPts val="2300"/>
              </a:lnSpc>
              <a:spcBef>
                <a:spcPts val="0"/>
              </a:spcBef>
              <a:buNone/>
            </a:pPr>
            <a:r>
              <a:rPr lang="en-US" sz="9600" dirty="0" smtClean="0">
                <a:solidFill>
                  <a:srgbClr val="252525"/>
                </a:solidFill>
                <a:latin typeface="Times New Roman" panose="22635452340000000000" pitchFamily="1"/>
              </a:rPr>
              <a:t>DTDs or XML schemas </a:t>
            </a:r>
          </a:p>
          <a:p>
            <a:pPr marL="411480" indent="320040">
              <a:lnSpc>
                <a:spcPts val="2700"/>
              </a:lnSpc>
              <a:spcBef>
                <a:spcPts val="1080"/>
              </a:spcBef>
              <a:buFont typeface="Symbol"/>
              <a:buChar char="·"/>
            </a:pPr>
            <a:r>
              <a:rPr lang="en-US" sz="9600" i="1" spc="20" dirty="0" smtClean="0">
                <a:solidFill>
                  <a:srgbClr val="252525"/>
                </a:solidFill>
                <a:latin typeface="Times New Roman" panose="22635452340000000000" pitchFamily="1"/>
              </a:rPr>
              <a:t>DTDs or XML schemas specify the set of tags that can </a:t>
            </a:r>
            <a:r>
              <a:rPr lang="en-US" sz="9600" i="1" dirty="0" smtClean="0">
                <a:solidFill>
                  <a:srgbClr val="252525"/>
                </a:solidFill>
                <a:latin typeface="Times New Roman" panose="22635452340000000000" pitchFamily="1"/>
              </a:rPr>
              <a:t>appear in a particular document/documents </a:t>
            </a:r>
          </a:p>
          <a:p>
            <a:pPr marL="0" indent="320040">
              <a:lnSpc>
                <a:spcPts val="2500"/>
              </a:lnSpc>
              <a:spcBef>
                <a:spcPts val="540"/>
              </a:spcBef>
              <a:buFont typeface="Symbol"/>
              <a:buChar char="·"/>
            </a:pPr>
            <a:r>
              <a:rPr lang="en-US" sz="9600" u="sng" dirty="0" smtClean="0">
                <a:solidFill>
                  <a:srgbClr val="252525"/>
                </a:solidFill>
                <a:latin typeface="Times New Roman" panose="22635452340000000000" pitchFamily="1"/>
              </a:rPr>
              <a:t>Well-formed XML documents </a:t>
            </a:r>
          </a:p>
          <a:p>
            <a:pPr marL="868680" indent="274320">
              <a:lnSpc>
                <a:spcPts val="2800"/>
              </a:lnSpc>
              <a:spcBef>
                <a:spcPts val="1080"/>
              </a:spcBef>
              <a:buFont typeface="Symbol"/>
              <a:buChar char="·"/>
            </a:pPr>
            <a:r>
              <a:rPr lang="en-US" sz="9600" spc="-20" dirty="0" smtClean="0">
                <a:solidFill>
                  <a:srgbClr val="252525"/>
                </a:solidFill>
                <a:latin typeface="Times New Roman" panose="22635452340000000000" pitchFamily="1"/>
              </a:rPr>
              <a:t>All XML documents begin with XML declaration. [ it is </a:t>
            </a:r>
          </a:p>
          <a:p>
            <a:pPr marL="1097280" indent="0">
              <a:lnSpc>
                <a:spcPts val="2800"/>
              </a:lnSpc>
              <a:spcBef>
                <a:spcPts val="0"/>
              </a:spcBef>
              <a:buNone/>
            </a:pPr>
            <a:r>
              <a:rPr lang="en-US" sz="9600" dirty="0" smtClean="0">
                <a:solidFill>
                  <a:srgbClr val="252525"/>
                </a:solidFill>
                <a:latin typeface="Times New Roman" panose="22635452340000000000" pitchFamily="1"/>
              </a:rPr>
              <a:t>not a processing instruction] </a:t>
            </a:r>
          </a:p>
          <a:p>
            <a:pPr marL="868680" indent="0">
              <a:lnSpc>
                <a:spcPts val="2700"/>
              </a:lnSpc>
              <a:spcBef>
                <a:spcPts val="720"/>
              </a:spcBef>
            </a:pPr>
            <a:r>
              <a:rPr lang="en-US" sz="9600" dirty="0" smtClean="0">
                <a:solidFill>
                  <a:srgbClr val="FF0000"/>
                </a:solidFill>
                <a:latin typeface="Times New Roman" panose="22635452340000000000" pitchFamily="1"/>
              </a:rPr>
              <a:t>&lt;?xml version =“1.0” encoding=“utf-8” ?&gt; </a:t>
            </a:r>
          </a:p>
          <a:p>
            <a:pPr marL="868680" indent="274320">
              <a:lnSpc>
                <a:spcPts val="2800"/>
              </a:lnSpc>
              <a:spcBef>
                <a:spcPts val="720"/>
              </a:spcBef>
              <a:buFont typeface="Symbol"/>
              <a:buChar char="·"/>
            </a:pPr>
            <a:r>
              <a:rPr lang="en-US" sz="9600" spc="20" dirty="0" smtClean="0">
                <a:solidFill>
                  <a:srgbClr val="252525"/>
                </a:solidFill>
                <a:latin typeface="Times New Roman" panose="22635452340000000000" pitchFamily="1"/>
              </a:rPr>
              <a:t>Basic rules in XML are same as XHTML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marL="685800" indent="365760">
              <a:lnSpc>
                <a:spcPts val="2900"/>
              </a:lnSpc>
              <a:buFont typeface="Symbol"/>
              <a:buChar char="·"/>
            </a:pPr>
            <a:r>
              <a:rPr lang="en-US" sz="2400" dirty="0" smtClean="0">
                <a:solidFill>
                  <a:srgbClr val="252525"/>
                </a:solidFill>
                <a:latin typeface="Times New Roman" panose="22635452340000000000" pitchFamily="1"/>
              </a:rPr>
              <a:t>XML with correct syntax is "Well Formed" XML. </a:t>
            </a:r>
          </a:p>
          <a:p>
            <a:pPr marL="685800" indent="365760">
              <a:lnSpc>
                <a:spcPts val="2900"/>
              </a:lnSpc>
              <a:spcBef>
                <a:spcPts val="0"/>
              </a:spcBef>
              <a:buFont typeface="Symbol"/>
              <a:buChar char="·"/>
            </a:pPr>
            <a:r>
              <a:rPr lang="en-US" sz="2400" dirty="0" smtClean="0">
                <a:solidFill>
                  <a:srgbClr val="252525"/>
                </a:solidFill>
                <a:latin typeface="Times New Roman" panose="22635452340000000000" pitchFamily="1"/>
              </a:rPr>
              <a:t>XML validated against a DTD is "Valid" XML. </a:t>
            </a:r>
          </a:p>
          <a:p>
            <a:pPr marL="685800" indent="365760">
              <a:lnSpc>
                <a:spcPts val="2500"/>
              </a:lnSpc>
              <a:spcBef>
                <a:spcPts val="540"/>
              </a:spcBef>
              <a:buFont typeface="Symbol"/>
              <a:buChar char="·"/>
            </a:pPr>
            <a:r>
              <a:rPr lang="en-US" sz="2400" spc="10" dirty="0" smtClean="0">
                <a:solidFill>
                  <a:srgbClr val="252525"/>
                </a:solidFill>
                <a:latin typeface="Times New Roman" panose="22635452340000000000" pitchFamily="1"/>
              </a:rPr>
              <a:t>A </a:t>
            </a:r>
            <a:r>
              <a:rPr lang="en-US" sz="2400" b="1" spc="10" dirty="0" smtClean="0">
                <a:solidFill>
                  <a:srgbClr val="252525"/>
                </a:solidFill>
                <a:latin typeface="Times New Roman" panose="22635452340000000000" pitchFamily="1"/>
              </a:rPr>
              <a:t>"Valid" XML </a:t>
            </a:r>
            <a:r>
              <a:rPr lang="en-US" sz="2400" spc="10" dirty="0" smtClean="0">
                <a:solidFill>
                  <a:srgbClr val="252525"/>
                </a:solidFill>
                <a:latin typeface="Times New Roman" panose="22635452340000000000" pitchFamily="1"/>
              </a:rPr>
              <a:t>document is a "Well Formed" XML </a:t>
            </a:r>
            <a:r>
              <a:rPr lang="en-US" sz="2400" dirty="0" smtClean="0">
                <a:solidFill>
                  <a:srgbClr val="252525"/>
                </a:solidFill>
                <a:latin typeface="Times New Roman" panose="22635452340000000000" pitchFamily="1"/>
              </a:rPr>
              <a:t>document, which also conforms to/ suitable with the rules of a Document Type Definition (DTD): </a:t>
            </a:r>
          </a:p>
          <a:p>
            <a:pPr marL="685800" indent="365760">
              <a:lnSpc>
                <a:spcPts val="2800"/>
              </a:lnSpc>
              <a:spcBef>
                <a:spcPts val="0"/>
              </a:spcBef>
              <a:buFont typeface="Symbol"/>
              <a:buChar char="·"/>
            </a:pPr>
            <a:r>
              <a:rPr lang="en-US" sz="2400" dirty="0" smtClean="0">
                <a:solidFill>
                  <a:srgbClr val="252525"/>
                </a:solidFill>
                <a:latin typeface="Times New Roman" panose="22635452340000000000" pitchFamily="1"/>
              </a:rPr>
              <a:t>The DOCTYPE declaration, is a reference to an external DTD file. </a:t>
            </a:r>
          </a:p>
          <a:p>
            <a:pPr marL="685800" indent="274320">
              <a:lnSpc>
                <a:spcPts val="2500"/>
              </a:lnSpc>
              <a:spcBef>
                <a:spcPts val="720"/>
              </a:spcBef>
              <a:buFont typeface="Symbol"/>
              <a:buChar char="·"/>
            </a:pPr>
            <a:r>
              <a:rPr lang="en-US" sz="2400" b="1" dirty="0" smtClean="0">
                <a:solidFill>
                  <a:srgbClr val="507800"/>
                </a:solidFill>
                <a:latin typeface="Times New Roman" panose="22635452340000000000" pitchFamily="1"/>
              </a:rPr>
              <a:t>XML</a:t>
            </a:r>
            <a:r>
              <a:rPr lang="en-US" sz="2400" b="1" dirty="0" smtClean="0">
                <a:solidFill>
                  <a:srgbClr val="2B7B02"/>
                </a:solidFill>
                <a:latin typeface="Times New Roman" panose="22635452340000000000" pitchFamily="1"/>
              </a:rPr>
              <a:t> DTD </a:t>
            </a:r>
          </a:p>
          <a:p>
            <a:pPr marL="1143000" indent="320040">
              <a:lnSpc>
                <a:spcPts val="2700"/>
              </a:lnSpc>
              <a:spcBef>
                <a:spcPts val="900"/>
              </a:spcBef>
              <a:buFont typeface="Symbol"/>
              <a:buChar char="·"/>
            </a:pPr>
            <a:r>
              <a:rPr lang="en-US" sz="2400" spc="-25" dirty="0" smtClean="0">
                <a:solidFill>
                  <a:srgbClr val="252525"/>
                </a:solidFill>
                <a:latin typeface="Times New Roman" panose="22635452340000000000" pitchFamily="1"/>
              </a:rPr>
              <a:t>defines the legal building blocks of an XML document </a:t>
            </a:r>
          </a:p>
          <a:p>
            <a:pPr marL="1143000" indent="320040">
              <a:lnSpc>
                <a:spcPts val="2200"/>
              </a:lnSpc>
              <a:spcBef>
                <a:spcPts val="540"/>
              </a:spcBef>
              <a:buFont typeface="Symbol"/>
              <a:buChar char="·"/>
            </a:pPr>
            <a:r>
              <a:rPr lang="en-US" sz="2400" spc="20" dirty="0" smtClean="0">
                <a:solidFill>
                  <a:srgbClr val="252525"/>
                </a:solidFill>
                <a:latin typeface="Times New Roman" panose="22635452340000000000" pitchFamily="1"/>
              </a:rPr>
              <a:t>Can be inline in XML or as an external reference </a:t>
            </a:r>
          </a:p>
          <a:p>
            <a:pPr marL="685800" indent="365760">
              <a:lnSpc>
                <a:spcPts val="2500"/>
              </a:lnSpc>
              <a:spcBef>
                <a:spcPts val="720"/>
              </a:spcBef>
              <a:buFont typeface="Symbol"/>
              <a:buChar char="·"/>
            </a:pPr>
            <a:r>
              <a:rPr lang="en-US" sz="2400" b="1" dirty="0" smtClean="0">
                <a:solidFill>
                  <a:srgbClr val="2B7B02"/>
                </a:solidFill>
                <a:latin typeface="Times New Roman" panose="22635452340000000000" pitchFamily="1"/>
              </a:rPr>
              <a:t>XML Schema </a:t>
            </a:r>
          </a:p>
          <a:p>
            <a:pPr marL="1143000" indent="320040">
              <a:lnSpc>
                <a:spcPts val="2700"/>
              </a:lnSpc>
              <a:spcBef>
                <a:spcPts val="900"/>
              </a:spcBef>
              <a:buFont typeface="Symbol"/>
              <a:buChar char="·"/>
            </a:pPr>
            <a:r>
              <a:rPr lang="en-US" sz="2400" spc="20" dirty="0" smtClean="0">
                <a:solidFill>
                  <a:srgbClr val="252525"/>
                </a:solidFill>
                <a:latin typeface="Times New Roman" panose="22635452340000000000" pitchFamily="1"/>
              </a:rPr>
              <a:t>an XML based alternative to DTD, more powerful </a:t>
            </a:r>
          </a:p>
          <a:p>
            <a:pPr marL="1143000" indent="320040">
              <a:lnSpc>
                <a:spcPts val="2700"/>
              </a:lnSpc>
              <a:spcBef>
                <a:spcPts val="0"/>
              </a:spcBef>
              <a:buFont typeface="Symbol"/>
              <a:buChar char="·"/>
            </a:pPr>
            <a:r>
              <a:rPr lang="en-US" sz="2400" spc="30" dirty="0" smtClean="0">
                <a:solidFill>
                  <a:srgbClr val="252525"/>
                </a:solidFill>
                <a:latin typeface="Times New Roman" panose="22635452340000000000" pitchFamily="1"/>
              </a:rPr>
              <a:t>Support namespace and data types </a:t>
            </a:r>
          </a:p>
          <a:p>
            <a:endParaRPr lang="en-US"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IN" dirty="0" smtClean="0">
                <a:latin typeface="Times New Roman" pitchFamily="18" charset="0"/>
                <a:cs typeface="Times New Roman" pitchFamily="18" charset="0"/>
              </a:rPr>
              <a:t>All XML document must begin with XML declaration. It identifies the document as being XML and provides the version no. of the XML standard being used. It will also include encoding standard. It is a first line of the XHTML document. </a:t>
            </a:r>
          </a:p>
          <a:p>
            <a:r>
              <a:rPr lang="en-IN" dirty="0" smtClean="0">
                <a:latin typeface="Times New Roman" pitchFamily="18" charset="0"/>
                <a:cs typeface="Times New Roman" pitchFamily="18" charset="0"/>
              </a:rPr>
              <a:t> XML names must begin with a letter or underscore and can include digits, hyphens, and periods. </a:t>
            </a:r>
            <a:endParaRPr lang="en-US"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XML tag names are case sensitive. , the tag &lt;Letter&gt; is different from the tag &lt;letter&gt;. </a:t>
            </a:r>
            <a:endParaRPr lang="en-US"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There is no length limitation for tag names. </a:t>
            </a:r>
            <a:endParaRPr lang="en-US"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Space is Preserved in XML </a:t>
            </a:r>
          </a:p>
          <a:p>
            <a:r>
              <a:rPr lang="en-IN" dirty="0" smtClean="0">
                <a:latin typeface="Times New Roman" pitchFamily="18" charset="0"/>
                <a:cs typeface="Times New Roman" pitchFamily="18" charset="0"/>
              </a:rPr>
              <a:t>HTML truncates multiple white-space characters to one single white-space</a:t>
            </a:r>
            <a:endParaRPr lang="en-US" dirty="0" smtClean="0">
              <a:latin typeface="Times New Roman" pitchFamily="18" charset="0"/>
              <a:cs typeface="Times New Roman" pitchFamily="18" charset="0"/>
            </a:endParaRPr>
          </a:p>
          <a:p>
            <a:r>
              <a:rPr lang="en-US" sz="2400" spc="-10" dirty="0" smtClean="0">
                <a:solidFill>
                  <a:srgbClr val="252525"/>
                </a:solidFill>
                <a:latin typeface="Times New Roman" pitchFamily="18" charset="0"/>
                <a:cs typeface="Times New Roman" pitchFamily="18" charset="0"/>
              </a:rPr>
              <a:t>Comments in XML: &lt;!-- This is a comment --&gt;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dirty="0" smtClean="0"/>
              <a:t>Every XML document defines a single root element, whose opening tag must appear on the first line of XML code. </a:t>
            </a:r>
            <a:endParaRPr lang="en-US" dirty="0" smtClean="0"/>
          </a:p>
          <a:p>
            <a:r>
              <a:rPr lang="en-IN" dirty="0" smtClean="0"/>
              <a:t>Elements must be nested inside the root element. </a:t>
            </a:r>
          </a:p>
          <a:p>
            <a:r>
              <a:rPr lang="en-IN" dirty="0" smtClean="0"/>
              <a:t>In HTML, you might see improperly nested elements: </a:t>
            </a:r>
            <a:endParaRPr lang="en-US" dirty="0" smtClean="0"/>
          </a:p>
          <a:p>
            <a:r>
              <a:rPr lang="en-IN" dirty="0" smtClean="0"/>
              <a:t>&lt;b&gt;&lt;</a:t>
            </a:r>
            <a:r>
              <a:rPr lang="en-IN" dirty="0" err="1" smtClean="0"/>
              <a:t>i</a:t>
            </a:r>
            <a:r>
              <a:rPr lang="en-IN" dirty="0" smtClean="0"/>
              <a:t>&gt;This text is bold and italic&lt;/b&gt;&lt;/</a:t>
            </a:r>
            <a:r>
              <a:rPr lang="en-IN" dirty="0" err="1" smtClean="0"/>
              <a:t>i</a:t>
            </a:r>
            <a:r>
              <a:rPr lang="en-IN" dirty="0" smtClean="0"/>
              <a:t>&gt;</a:t>
            </a:r>
            <a:endParaRPr lang="en-US" dirty="0" smtClean="0"/>
          </a:p>
          <a:p>
            <a:r>
              <a:rPr lang="en-IN" dirty="0" smtClean="0"/>
              <a:t>In XML, all elements must be properly nested within each other: </a:t>
            </a:r>
            <a:endParaRPr lang="en-US" dirty="0" smtClean="0"/>
          </a:p>
          <a:p>
            <a:r>
              <a:rPr lang="en-IN" dirty="0" smtClean="0"/>
              <a:t>&lt;b&gt;&lt;</a:t>
            </a:r>
            <a:r>
              <a:rPr lang="en-IN" dirty="0" err="1" smtClean="0"/>
              <a:t>i</a:t>
            </a:r>
            <a:r>
              <a:rPr lang="en-IN" dirty="0" smtClean="0"/>
              <a:t>&gt;This text is bold and italic&lt;/</a:t>
            </a:r>
            <a:r>
              <a:rPr lang="en-IN" dirty="0" err="1" smtClean="0"/>
              <a:t>i</a:t>
            </a:r>
            <a:r>
              <a:rPr lang="en-IN" dirty="0" smtClean="0"/>
              <a:t>&gt;&lt;/b&gt;</a:t>
            </a:r>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dirty="0" smtClean="0"/>
              <a:t>XML tags can have attributes, which are specified with name/value assignments. XML Attribute Values must be enclosed with single or double quotation marks.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4"/>
          <p:cNvPicPr>
            <a:picLocks noGrp="1" noChangeAspect="1" noChangeArrowheads="1"/>
          </p:cNvPicPr>
          <p:nvPr>
            <p:ph idx="1"/>
          </p:nvPr>
        </p:nvPicPr>
        <p:blipFill>
          <a:blip r:embed="rId2"/>
          <a:srcRect/>
          <a:stretch>
            <a:fillRect/>
          </a:stretch>
        </p:blipFill>
        <p:spPr>
          <a:xfrm>
            <a:off x="1143000" y="1981200"/>
            <a:ext cx="6857999" cy="4572001"/>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INTRODUCTION</a:t>
            </a:r>
            <a:endParaRPr lang="en-US" dirty="0"/>
          </a:p>
        </p:txBody>
      </p:sp>
      <p:sp>
        <p:nvSpPr>
          <p:cNvPr id="3" name="Content Placeholder 2"/>
          <p:cNvSpPr>
            <a:spLocks noGrp="1"/>
          </p:cNvSpPr>
          <p:nvPr>
            <p:ph idx="1"/>
          </p:nvPr>
        </p:nvSpPr>
        <p:spPr/>
        <p:txBody>
          <a:bodyPr>
            <a:normAutofit fontScale="77500" lnSpcReduction="20000"/>
          </a:bodyPr>
          <a:lstStyle/>
          <a:p>
            <a:r>
              <a:rPr lang="en-IN" sz="2900" dirty="0" smtClean="0">
                <a:latin typeface="Times New Roman" pitchFamily="18" charset="0"/>
                <a:cs typeface="Times New Roman" pitchFamily="18" charset="0"/>
              </a:rPr>
              <a:t>SGML is a meta-</a:t>
            </a:r>
            <a:r>
              <a:rPr lang="en-IN" sz="2900" dirty="0" err="1" smtClean="0">
                <a:latin typeface="Times New Roman" pitchFamily="18" charset="0"/>
                <a:cs typeface="Times New Roman" pitchFamily="18" charset="0"/>
              </a:rPr>
              <a:t>markup</a:t>
            </a:r>
            <a:r>
              <a:rPr lang="en-IN" sz="2900" dirty="0" smtClean="0">
                <a:latin typeface="Times New Roman" pitchFamily="18" charset="0"/>
                <a:cs typeface="Times New Roman" pitchFamily="18" charset="0"/>
              </a:rPr>
              <a:t> language-It is a language for defining </a:t>
            </a:r>
            <a:r>
              <a:rPr lang="en-IN" sz="2900" dirty="0" err="1" smtClean="0">
                <a:latin typeface="Times New Roman" pitchFamily="18" charset="0"/>
                <a:cs typeface="Times New Roman" pitchFamily="18" charset="0"/>
              </a:rPr>
              <a:t>markup</a:t>
            </a:r>
            <a:r>
              <a:rPr lang="en-IN" sz="2900" dirty="0" smtClean="0">
                <a:latin typeface="Times New Roman" pitchFamily="18" charset="0"/>
                <a:cs typeface="Times New Roman" pitchFamily="18" charset="0"/>
              </a:rPr>
              <a:t> language . </a:t>
            </a:r>
            <a:endParaRPr lang="en-US" sz="2900" dirty="0" smtClean="0">
              <a:latin typeface="Times New Roman" pitchFamily="18" charset="0"/>
              <a:cs typeface="Times New Roman" pitchFamily="18" charset="0"/>
            </a:endParaRPr>
          </a:p>
          <a:p>
            <a:r>
              <a:rPr lang="en-IN" sz="2900" dirty="0" smtClean="0">
                <a:latin typeface="Times New Roman" pitchFamily="18" charset="0"/>
                <a:cs typeface="Times New Roman" pitchFamily="18" charset="0"/>
              </a:rPr>
              <a:t>Developed in the early 1980s; In 1986 SGML was approved by ISO std. </a:t>
            </a:r>
            <a:endParaRPr lang="en-US" sz="2900" dirty="0" smtClean="0">
              <a:latin typeface="Times New Roman" pitchFamily="18" charset="0"/>
              <a:cs typeface="Times New Roman" pitchFamily="18" charset="0"/>
            </a:endParaRPr>
          </a:p>
          <a:p>
            <a:r>
              <a:rPr lang="en-IN" sz="2900" dirty="0" smtClean="0">
                <a:latin typeface="Times New Roman" pitchFamily="18" charset="0"/>
                <a:cs typeface="Times New Roman" pitchFamily="18" charset="0"/>
              </a:rPr>
              <a:t>HTML was developed using SGML in the early 1990s - specifically for Web documents. </a:t>
            </a:r>
            <a:endParaRPr lang="en-US" sz="2900" dirty="0" smtClean="0">
              <a:latin typeface="Times New Roman" pitchFamily="18" charset="0"/>
              <a:cs typeface="Times New Roman" pitchFamily="18" charset="0"/>
            </a:endParaRPr>
          </a:p>
          <a:p>
            <a:r>
              <a:rPr lang="en-IN" sz="2900" dirty="0" smtClean="0">
                <a:latin typeface="Times New Roman" pitchFamily="18" charset="0"/>
                <a:cs typeface="Times New Roman" pitchFamily="18" charset="0"/>
              </a:rPr>
              <a:t>Problems with HTML: </a:t>
            </a:r>
            <a:endParaRPr lang="en-US" sz="2900" dirty="0" smtClean="0">
              <a:latin typeface="Times New Roman" pitchFamily="18" charset="0"/>
              <a:cs typeface="Times New Roman" pitchFamily="18" charset="0"/>
            </a:endParaRPr>
          </a:p>
          <a:p>
            <a:pPr>
              <a:buNone/>
            </a:pPr>
            <a:r>
              <a:rPr lang="en-IN" sz="2900" dirty="0" smtClean="0">
                <a:latin typeface="Times New Roman" pitchFamily="18" charset="0"/>
                <a:cs typeface="Times New Roman" pitchFamily="18" charset="0"/>
              </a:rPr>
              <a:t>1. HTML is defined to describe the general form and layout of information without </a:t>
            </a:r>
            <a:r>
              <a:rPr lang="en-US" sz="2900" dirty="0" smtClean="0">
                <a:latin typeface="Times New Roman" pitchFamily="18" charset="0"/>
                <a:cs typeface="Times New Roman" pitchFamily="18" charset="0"/>
              </a:rPr>
              <a:t> </a:t>
            </a:r>
            <a:r>
              <a:rPr lang="en-IN" sz="2900" dirty="0" smtClean="0">
                <a:latin typeface="Times New Roman" pitchFamily="18" charset="0"/>
                <a:cs typeface="Times New Roman" pitchFamily="18" charset="0"/>
              </a:rPr>
              <a:t>considering its meaning. </a:t>
            </a:r>
            <a:endParaRPr lang="en-US" sz="2900" dirty="0" smtClean="0">
              <a:latin typeface="Times New Roman" pitchFamily="18" charset="0"/>
              <a:cs typeface="Times New Roman" pitchFamily="18" charset="0"/>
            </a:endParaRPr>
          </a:p>
          <a:p>
            <a:pPr>
              <a:buNone/>
            </a:pPr>
            <a:r>
              <a:rPr lang="en-IN" sz="2900" dirty="0" smtClean="0">
                <a:latin typeface="Times New Roman" pitchFamily="18" charset="0"/>
                <a:cs typeface="Times New Roman" pitchFamily="18" charset="0"/>
              </a:rPr>
              <a:t>2. Fixed set of tags and attributes. Given tags must fit every kind of document.</a:t>
            </a:r>
            <a:endParaRPr lang="en-US" sz="2900" dirty="0" smtClean="0">
              <a:latin typeface="Times New Roman" pitchFamily="18" charset="0"/>
              <a:cs typeface="Times New Roman" pitchFamily="18" charset="0"/>
            </a:endParaRPr>
          </a:p>
          <a:p>
            <a:pPr>
              <a:buNone/>
            </a:pPr>
            <a:r>
              <a:rPr lang="en-IN" sz="2900" dirty="0" smtClean="0">
                <a:latin typeface="Times New Roman" pitchFamily="18" charset="0"/>
                <a:cs typeface="Times New Roman" pitchFamily="18" charset="0"/>
              </a:rPr>
              <a:t>3. There are no restrictions on arrangement or order of tag appearance in document.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XML EXAMPLE</a:t>
            </a:r>
            <a:endParaRPr lang="en-US" dirty="0"/>
          </a:p>
        </p:txBody>
      </p:sp>
      <p:sp>
        <p:nvSpPr>
          <p:cNvPr id="3" name="Content Placeholder 2"/>
          <p:cNvSpPr>
            <a:spLocks noGrp="1"/>
          </p:cNvSpPr>
          <p:nvPr>
            <p:ph idx="1"/>
          </p:nvPr>
        </p:nvSpPr>
        <p:spPr/>
        <p:txBody>
          <a:bodyPr>
            <a:normAutofit fontScale="85000" lnSpcReduction="20000"/>
          </a:bodyPr>
          <a:lstStyle/>
          <a:p>
            <a:pPr>
              <a:buNone/>
            </a:pPr>
            <a:endParaRPr lang="en-IN" dirty="0" smtClean="0"/>
          </a:p>
          <a:p>
            <a:pPr>
              <a:buNone/>
            </a:pPr>
            <a:r>
              <a:rPr lang="en-IN" dirty="0" smtClean="0"/>
              <a:t> &lt;?xml version = 1.0 encoding = utf-8?&gt;</a:t>
            </a:r>
            <a:endParaRPr lang="en-US" dirty="0" smtClean="0"/>
          </a:p>
          <a:p>
            <a:pPr>
              <a:buNone/>
            </a:pPr>
            <a:r>
              <a:rPr lang="en-IN" dirty="0" smtClean="0"/>
              <a:t>&lt;ad&gt;</a:t>
            </a:r>
          </a:p>
          <a:p>
            <a:pPr>
              <a:buNone/>
            </a:pPr>
            <a:r>
              <a:rPr lang="en-IN" dirty="0" smtClean="0"/>
              <a:t>&lt;year&gt;1960&lt;/year&gt;</a:t>
            </a:r>
          </a:p>
          <a:p>
            <a:pPr>
              <a:buNone/>
            </a:pPr>
            <a:r>
              <a:rPr lang="en-IN" dirty="0" smtClean="0"/>
              <a:t>&lt;make&gt;Cessna&lt;/make&gt;</a:t>
            </a:r>
          </a:p>
          <a:p>
            <a:pPr>
              <a:buNone/>
            </a:pPr>
            <a:r>
              <a:rPr lang="en-IN" dirty="0" smtClean="0"/>
              <a:t>&lt;model&gt;</a:t>
            </a:r>
            <a:r>
              <a:rPr lang="en-IN" dirty="0" err="1" smtClean="0"/>
              <a:t>Centurian</a:t>
            </a:r>
            <a:r>
              <a:rPr lang="en-IN" dirty="0" smtClean="0"/>
              <a:t>&lt;/model&gt;</a:t>
            </a:r>
            <a:endParaRPr lang="en-US" dirty="0" smtClean="0"/>
          </a:p>
          <a:p>
            <a:pPr>
              <a:buNone/>
            </a:pPr>
            <a:r>
              <a:rPr lang="en-IN" dirty="0" smtClean="0"/>
              <a:t>&lt;</a:t>
            </a:r>
            <a:r>
              <a:rPr lang="en-IN" dirty="0" err="1" smtClean="0"/>
              <a:t>color</a:t>
            </a:r>
            <a:r>
              <a:rPr lang="en-IN" dirty="0" smtClean="0"/>
              <a:t>&gt;Yellow with white trim&lt;/</a:t>
            </a:r>
            <a:r>
              <a:rPr lang="en-IN" dirty="0" err="1" smtClean="0"/>
              <a:t>color</a:t>
            </a:r>
            <a:r>
              <a:rPr lang="en-IN" dirty="0" smtClean="0"/>
              <a:t>&gt;</a:t>
            </a:r>
            <a:endParaRPr lang="en-US" dirty="0" smtClean="0"/>
          </a:p>
          <a:p>
            <a:pPr>
              <a:buNone/>
            </a:pPr>
            <a:r>
              <a:rPr lang="en-IN" dirty="0" smtClean="0"/>
              <a:t>&lt;location&gt;</a:t>
            </a:r>
            <a:endParaRPr lang="en-US" dirty="0" smtClean="0"/>
          </a:p>
          <a:p>
            <a:pPr>
              <a:buNone/>
            </a:pPr>
            <a:r>
              <a:rPr lang="en-IN" dirty="0" smtClean="0"/>
              <a:t>&lt;city&gt;Gulfport&lt;/city&gt;</a:t>
            </a:r>
          </a:p>
          <a:p>
            <a:pPr>
              <a:buNone/>
            </a:pPr>
            <a:r>
              <a:rPr lang="en-IN" dirty="0" smtClean="0"/>
              <a:t>&lt;state&gt;Mississippi&lt;/state&gt;</a:t>
            </a:r>
            <a:endParaRPr lang="en-US" dirty="0" smtClean="0"/>
          </a:p>
          <a:p>
            <a:pPr>
              <a:buNone/>
            </a:pPr>
            <a:r>
              <a:rPr lang="en-IN" dirty="0" smtClean="0"/>
              <a:t>&lt;/location&gt;</a:t>
            </a:r>
          </a:p>
          <a:p>
            <a:pPr>
              <a:buNone/>
            </a:pPr>
            <a:r>
              <a:rPr lang="en-IN" dirty="0" smtClean="0"/>
              <a:t>&lt;/ad&gt;</a:t>
            </a:r>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dirty="0" smtClean="0"/>
              <a:t>When designing an XML document, the designer is often faced with the choice between adding a new attribute to an element or defining a nested element.</a:t>
            </a:r>
          </a:p>
          <a:p>
            <a:pPr>
              <a:buNone/>
            </a:pPr>
            <a:r>
              <a:rPr lang="en-IN" dirty="0" smtClean="0"/>
              <a:t>&lt;!-- A tag with one attribute --&gt;</a:t>
            </a:r>
            <a:endParaRPr lang="en-US" dirty="0" smtClean="0"/>
          </a:p>
          <a:p>
            <a:pPr>
              <a:buNone/>
            </a:pPr>
            <a:r>
              <a:rPr lang="en-IN" dirty="0" smtClean="0"/>
              <a:t>&lt;patient  name = "Maggie Dee Magpie"&gt;</a:t>
            </a:r>
            <a:endParaRPr lang="en-US" dirty="0" smtClean="0"/>
          </a:p>
          <a:p>
            <a:pPr>
              <a:buNone/>
            </a:pPr>
            <a:r>
              <a:rPr lang="en-IN" dirty="0" smtClean="0"/>
              <a:t>... </a:t>
            </a:r>
            <a:endParaRPr lang="en-US" dirty="0" smtClean="0"/>
          </a:p>
          <a:p>
            <a:pPr>
              <a:buNone/>
            </a:pPr>
            <a:r>
              <a:rPr lang="en-IN" dirty="0" smtClean="0"/>
              <a:t>&lt;/patient&gt;</a:t>
            </a:r>
            <a:endParaRPr lang="en-US" dirty="0" smtClean="0"/>
          </a:p>
          <a:p>
            <a:pPr>
              <a:buNone/>
            </a:pPr>
            <a:r>
              <a:rPr lang="en-IN"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dirty="0" smtClean="0"/>
              <a:t>&lt;!-- A tag with one nested tag --&gt;</a:t>
            </a:r>
            <a:endParaRPr lang="en-US" dirty="0" smtClean="0"/>
          </a:p>
          <a:p>
            <a:pPr>
              <a:buNone/>
            </a:pPr>
            <a:r>
              <a:rPr lang="en-IN" dirty="0" smtClean="0"/>
              <a:t>&lt;patient&gt;</a:t>
            </a:r>
            <a:endParaRPr lang="en-US" dirty="0" smtClean="0"/>
          </a:p>
          <a:p>
            <a:pPr>
              <a:buNone/>
            </a:pPr>
            <a:r>
              <a:rPr lang="en-IN" dirty="0" smtClean="0"/>
              <a:t>&lt;name&gt; Maggie Dee Magpie &lt;/name&gt;</a:t>
            </a:r>
            <a:endParaRPr lang="en-US" dirty="0" smtClean="0"/>
          </a:p>
          <a:p>
            <a:pPr>
              <a:buNone/>
            </a:pPr>
            <a:r>
              <a:rPr lang="en-IN" dirty="0" smtClean="0"/>
              <a:t>... </a:t>
            </a:r>
            <a:endParaRPr lang="en-US" dirty="0" smtClean="0"/>
          </a:p>
          <a:p>
            <a:pPr>
              <a:buNone/>
            </a:pPr>
            <a:r>
              <a:rPr lang="en-IN" dirty="0" smtClean="0"/>
              <a:t>&lt;/patient&gt;</a:t>
            </a:r>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buNone/>
            </a:pPr>
            <a:r>
              <a:rPr lang="en-IN" dirty="0" smtClean="0"/>
              <a:t>&lt;!-- A tag with one nested tag, which contains </a:t>
            </a:r>
            <a:r>
              <a:rPr lang="en-US" dirty="0" smtClean="0"/>
              <a:t> </a:t>
            </a:r>
            <a:r>
              <a:rPr lang="en-IN" dirty="0" smtClean="0"/>
              <a:t>three nested tags --&gt;</a:t>
            </a:r>
            <a:endParaRPr lang="en-US" dirty="0" smtClean="0"/>
          </a:p>
          <a:p>
            <a:pPr>
              <a:buNone/>
            </a:pPr>
            <a:r>
              <a:rPr lang="en-IN" dirty="0" smtClean="0"/>
              <a:t>&lt;patient&gt;</a:t>
            </a:r>
            <a:endParaRPr lang="en-US" dirty="0" smtClean="0"/>
          </a:p>
          <a:p>
            <a:pPr>
              <a:buNone/>
            </a:pPr>
            <a:r>
              <a:rPr lang="en-IN" dirty="0" smtClean="0"/>
              <a:t>&lt;name&gt;</a:t>
            </a:r>
            <a:endParaRPr lang="en-US" dirty="0" smtClean="0"/>
          </a:p>
          <a:p>
            <a:pPr>
              <a:buNone/>
            </a:pPr>
            <a:r>
              <a:rPr lang="en-IN" dirty="0" smtClean="0"/>
              <a:t>&lt;first&gt; Maggie &lt;/first&gt;</a:t>
            </a:r>
            <a:endParaRPr lang="en-US" dirty="0" smtClean="0"/>
          </a:p>
          <a:p>
            <a:pPr>
              <a:buNone/>
            </a:pPr>
            <a:r>
              <a:rPr lang="en-IN" dirty="0" smtClean="0"/>
              <a:t>&lt;middle&gt; Dee &lt;/middle&gt;</a:t>
            </a:r>
            <a:endParaRPr lang="en-US" dirty="0" smtClean="0"/>
          </a:p>
          <a:p>
            <a:pPr>
              <a:buNone/>
            </a:pPr>
            <a:r>
              <a:rPr lang="en-IN" dirty="0" smtClean="0"/>
              <a:t>&lt;last&gt; Magpie &lt;/last&gt;</a:t>
            </a:r>
            <a:endParaRPr lang="en-US" dirty="0" smtClean="0"/>
          </a:p>
          <a:p>
            <a:pPr>
              <a:buNone/>
            </a:pPr>
            <a:r>
              <a:rPr lang="en-IN" dirty="0" smtClean="0"/>
              <a:t>&lt;/name&gt;</a:t>
            </a:r>
            <a:endParaRPr lang="en-US" dirty="0" smtClean="0"/>
          </a:p>
          <a:p>
            <a:pPr>
              <a:buNone/>
            </a:pPr>
            <a:r>
              <a:rPr lang="en-IN" dirty="0" smtClean="0"/>
              <a:t>... </a:t>
            </a:r>
          </a:p>
          <a:p>
            <a:pPr>
              <a:buNone/>
            </a:pPr>
            <a:r>
              <a:rPr lang="en-IN" dirty="0" smtClean="0"/>
              <a:t>&lt;/patient&gt;</a:t>
            </a:r>
          </a:p>
          <a:p>
            <a:pPr>
              <a:buNone/>
            </a:pPr>
            <a:r>
              <a:rPr lang="en-IN" dirty="0" smtClean="0"/>
              <a:t>Here third one is a better choice because it provides easy access to all of the parts of data.</a:t>
            </a:r>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SGML Features</a:t>
            </a:r>
            <a:r>
              <a:rPr lang="en-US" dirty="0" smtClean="0"/>
              <a:t/>
            </a:r>
            <a:br>
              <a:rPr lang="en-US" dirty="0" smtClean="0"/>
            </a:br>
            <a:endParaRPr lang="en-US"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lvl="0"/>
            <a:r>
              <a:rPr lang="en-IN" dirty="0" smtClean="0"/>
              <a:t>The term SGML stands for Standard Generalized </a:t>
            </a:r>
            <a:r>
              <a:rPr lang="en-IN" dirty="0" err="1" smtClean="0"/>
              <a:t>Markup</a:t>
            </a:r>
            <a:r>
              <a:rPr lang="en-IN" dirty="0" smtClean="0"/>
              <a:t>  Language</a:t>
            </a:r>
            <a:endParaRPr lang="en-US" dirty="0" smtClean="0"/>
          </a:p>
          <a:p>
            <a:pPr lvl="0"/>
            <a:r>
              <a:rPr lang="en-IN" dirty="0" smtClean="0"/>
              <a:t>It is a system for defining the </a:t>
            </a:r>
            <a:r>
              <a:rPr lang="en-IN" dirty="0" err="1" smtClean="0"/>
              <a:t>markup</a:t>
            </a:r>
            <a:r>
              <a:rPr lang="en-IN" dirty="0" smtClean="0"/>
              <a:t> language.</a:t>
            </a:r>
            <a:endParaRPr lang="en-US" dirty="0" smtClean="0"/>
          </a:p>
          <a:p>
            <a:pPr lvl="0"/>
            <a:r>
              <a:rPr lang="en-IN" dirty="0" smtClean="0"/>
              <a:t>SGML is a meta language .It facilitates the creation of other languages.</a:t>
            </a:r>
            <a:endParaRPr lang="en-US" dirty="0" smtClean="0"/>
          </a:p>
          <a:p>
            <a:pPr lvl="0"/>
            <a:r>
              <a:rPr lang="en-IN" dirty="0" smtClean="0"/>
              <a:t>SGML is extensible .</a:t>
            </a:r>
            <a:endParaRPr lang="en-US" dirty="0" smtClean="0"/>
          </a:p>
          <a:p>
            <a:pPr lvl="0"/>
            <a:r>
              <a:rPr lang="en-IN" dirty="0" smtClean="0"/>
              <a:t>SGML specifies the rules for tagging elements.</a:t>
            </a:r>
            <a:endParaRPr lang="en-US" dirty="0" smtClean="0"/>
          </a:p>
          <a:p>
            <a:pPr lvl="0"/>
            <a:r>
              <a:rPr lang="en-IN" dirty="0" smtClean="0"/>
              <a:t>It is widely used to manage large document that are subject to frequent revisions and need to be print in different format.</a:t>
            </a:r>
            <a:endParaRPr lang="en-US" dirty="0" smtClean="0"/>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IN" dirty="0" smtClean="0"/>
              <a:t>Authors can mark up their document by representing structural, presentational and semantic information along with the content.</a:t>
            </a:r>
            <a:endParaRPr lang="en-US" dirty="0" smtClean="0"/>
          </a:p>
          <a:p>
            <a:pPr lvl="0"/>
            <a:r>
              <a:rPr lang="en-IN" dirty="0" smtClean="0"/>
              <a:t>HTML is an application of SGML because HTML was created using SGML standards.</a:t>
            </a:r>
            <a:endParaRPr lang="en-US"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Arial" charset="0"/>
              </a:rPr>
              <a:t>The Syntax of XML</a:t>
            </a:r>
            <a:endParaRPr lang="en-US" dirty="0"/>
          </a:p>
        </p:txBody>
      </p:sp>
      <p:sp>
        <p:nvSpPr>
          <p:cNvPr id="3" name="Content Placeholder 2"/>
          <p:cNvSpPr>
            <a:spLocks noGrp="1"/>
          </p:cNvSpPr>
          <p:nvPr>
            <p:ph idx="1"/>
          </p:nvPr>
        </p:nvSpPr>
        <p:spPr/>
        <p:txBody>
          <a:bodyPr>
            <a:normAutofit fontScale="55000" lnSpcReduction="20000"/>
          </a:bodyPr>
          <a:lstStyle/>
          <a:p>
            <a:r>
              <a:rPr lang="en-US" sz="2800" b="1" dirty="0" smtClean="0">
                <a:latin typeface="Cambria" pitchFamily="18" charset="0"/>
              </a:rPr>
              <a:t>General XML Syntax</a:t>
            </a:r>
          </a:p>
          <a:p>
            <a:pPr>
              <a:buFontTx/>
              <a:buChar char="-"/>
            </a:pPr>
            <a:endParaRPr lang="en-US" sz="2800" b="1" dirty="0" smtClean="0">
              <a:latin typeface="Cambria" pitchFamily="18" charset="0"/>
            </a:endParaRPr>
          </a:p>
          <a:p>
            <a:r>
              <a:rPr lang="en-US" sz="2800" b="1" dirty="0" smtClean="0">
                <a:latin typeface="Cambria" pitchFamily="18" charset="0"/>
              </a:rPr>
              <a:t>XML documents have data elements, markup  declarations (instructions for the XML parser), and   processing instructions (for the application  program that is processing the data in the  document)</a:t>
            </a:r>
          </a:p>
          <a:p>
            <a:endParaRPr lang="en-US" sz="2800" b="1" dirty="0" smtClean="0">
              <a:latin typeface="Cambria" pitchFamily="18" charset="0"/>
            </a:endParaRPr>
          </a:p>
          <a:p>
            <a:r>
              <a:rPr lang="en-US" sz="2800" b="1" dirty="0" smtClean="0">
                <a:latin typeface="Cambria" pitchFamily="18" charset="0"/>
              </a:rPr>
              <a:t> All XML documents begin with an XML declaration:</a:t>
            </a:r>
          </a:p>
          <a:p>
            <a:endParaRPr lang="en-US" sz="2800" b="1" dirty="0" smtClean="0">
              <a:latin typeface="Cambria" pitchFamily="18" charset="0"/>
            </a:endParaRPr>
          </a:p>
          <a:p>
            <a:r>
              <a:rPr lang="en-US" sz="2800" b="1" dirty="0" smtClean="0">
                <a:latin typeface="Cambria" pitchFamily="18" charset="0"/>
              </a:rPr>
              <a:t>   &lt;?xml version = "1.0"</a:t>
            </a:r>
            <a:r>
              <a:rPr lang="en-IN" sz="1600" dirty="0" smtClean="0"/>
              <a:t> </a:t>
            </a:r>
            <a:r>
              <a:rPr lang="en-IN" sz="2900" dirty="0" smtClean="0">
                <a:latin typeface="Ca"/>
              </a:rPr>
              <a:t>encoding = utf-8</a:t>
            </a:r>
            <a:r>
              <a:rPr lang="en-US" sz="2800" b="1" dirty="0" smtClean="0">
                <a:latin typeface="Cambria" pitchFamily="18" charset="0"/>
              </a:rPr>
              <a:t>?&gt;</a:t>
            </a:r>
          </a:p>
          <a:p>
            <a:pPr>
              <a:lnSpc>
                <a:spcPct val="90000"/>
              </a:lnSpc>
            </a:pPr>
            <a:endParaRPr lang="en-US" sz="2800" b="1" dirty="0" smtClean="0">
              <a:latin typeface="Cambria" pitchFamily="18" charset="0"/>
            </a:endParaRPr>
          </a:p>
          <a:p>
            <a:pPr>
              <a:lnSpc>
                <a:spcPct val="90000"/>
              </a:lnSpc>
            </a:pPr>
            <a:r>
              <a:rPr lang="en-US" sz="2800" b="1" dirty="0" smtClean="0">
                <a:latin typeface="Cambria" pitchFamily="18" charset="0"/>
              </a:rPr>
              <a:t> XML comments are just like HTML comments</a:t>
            </a:r>
          </a:p>
          <a:p>
            <a:pPr>
              <a:lnSpc>
                <a:spcPct val="90000"/>
              </a:lnSpc>
              <a:buFontTx/>
              <a:buChar char="-"/>
            </a:pPr>
            <a:endParaRPr lang="en-US" sz="2800" b="1" dirty="0" smtClean="0">
              <a:latin typeface="Cambria" pitchFamily="18" charset="0"/>
            </a:endParaRPr>
          </a:p>
          <a:p>
            <a:r>
              <a:rPr lang="en-US" sz="2800" b="1" i="1" dirty="0" smtClean="0">
                <a:latin typeface="Cambria" pitchFamily="18" charset="0"/>
              </a:rPr>
              <a:t>XML names</a:t>
            </a:r>
            <a:r>
              <a:rPr lang="en-US" sz="2800" b="1" dirty="0" smtClean="0">
                <a:latin typeface="Cambria" pitchFamily="18" charset="0"/>
              </a:rPr>
              <a:t>: </a:t>
            </a:r>
          </a:p>
          <a:p>
            <a:endParaRPr lang="en-US" sz="2800" b="1" dirty="0" smtClean="0">
              <a:latin typeface="Cambria" pitchFamily="18" charset="0"/>
            </a:endParaRPr>
          </a:p>
          <a:p>
            <a:pPr>
              <a:buNone/>
            </a:pPr>
            <a:r>
              <a:rPr lang="en-US" sz="2800" b="1" dirty="0" smtClean="0">
                <a:latin typeface="Cambria" pitchFamily="18" charset="0"/>
              </a:rPr>
              <a:t>    - Must begin with a letter or an underscore</a:t>
            </a:r>
          </a:p>
          <a:p>
            <a:pPr>
              <a:buNone/>
            </a:pPr>
            <a:r>
              <a:rPr lang="en-US" sz="2800" b="1" dirty="0" smtClean="0">
                <a:latin typeface="Cambria" pitchFamily="18" charset="0"/>
              </a:rPr>
              <a:t>    - They can include digits, hyphens, and periods</a:t>
            </a:r>
          </a:p>
          <a:p>
            <a:pPr>
              <a:buNone/>
            </a:pPr>
            <a:r>
              <a:rPr lang="en-US" sz="2800" b="1" dirty="0" smtClean="0">
                <a:latin typeface="Cambria" pitchFamily="18" charset="0"/>
              </a:rPr>
              <a:t>    - There is no length limitation</a:t>
            </a:r>
          </a:p>
          <a:p>
            <a:pPr>
              <a:buNone/>
            </a:pPr>
            <a:r>
              <a:rPr lang="en-US" sz="2800" b="1" dirty="0" smtClean="0">
                <a:latin typeface="Cambria" pitchFamily="18" charset="0"/>
              </a:rPr>
              <a:t>    - They are case sensitive (unlike HTML names)</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600" b="1" u="sng" dirty="0" smtClean="0"/>
              <a:t>TWO VIEWS OF AN XML DOCUMENT</a:t>
            </a:r>
            <a:endParaRPr lang="en-US" sz="3600" dirty="0"/>
          </a:p>
        </p:txBody>
      </p:sp>
      <p:sp>
        <p:nvSpPr>
          <p:cNvPr id="3" name="Content Placeholder 2"/>
          <p:cNvSpPr>
            <a:spLocks noGrp="1"/>
          </p:cNvSpPr>
          <p:nvPr>
            <p:ph idx="1"/>
          </p:nvPr>
        </p:nvSpPr>
        <p:spPr/>
        <p:txBody>
          <a:bodyPr/>
          <a:lstStyle/>
          <a:p>
            <a:r>
              <a:rPr lang="en-IN" dirty="0" smtClean="0"/>
              <a:t>XML documents have both logical and a physical structures, which must nest properly to be well-formed.  XML documents consist of storage units (entities). </a:t>
            </a:r>
          </a:p>
          <a:p>
            <a:r>
              <a:rPr lang="en-IN" dirty="0" smtClean="0"/>
              <a:t> The overall structure of any given XML document can be looked at in two distinct ways .Firstly it has a </a:t>
            </a:r>
            <a:r>
              <a:rPr lang="en-IN" b="1" dirty="0" smtClean="0"/>
              <a:t>Logical structure</a:t>
            </a:r>
            <a:r>
              <a:rPr lang="en-IN" dirty="0" smtClean="0"/>
              <a:t>  and side by side with the logical structure XML document have a </a:t>
            </a:r>
            <a:r>
              <a:rPr lang="en-IN" b="1" dirty="0" smtClean="0"/>
              <a:t>Physical structure</a:t>
            </a:r>
            <a:r>
              <a:rPr lang="en-IN" dirty="0" smtClean="0"/>
              <a:t>.</a:t>
            </a:r>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IN" b="1" u="sng" dirty="0" smtClean="0"/>
              <a:t>Logical structure</a:t>
            </a:r>
            <a:endParaRPr lang="en-US" u="sng" dirty="0" smtClean="0"/>
          </a:p>
          <a:p>
            <a:r>
              <a:rPr lang="en-IN" dirty="0" smtClean="0"/>
              <a:t>Viewed from this angle an XML document is a hierarchy of information .</a:t>
            </a:r>
          </a:p>
          <a:p>
            <a:r>
              <a:rPr lang="en-IN" dirty="0" smtClean="0"/>
              <a:t>It enlists the elements to be included in a document and in the order in which they have to be included .</a:t>
            </a:r>
          </a:p>
          <a:p>
            <a:r>
              <a:rPr lang="en-IN" dirty="0" smtClean="0"/>
              <a:t>At the very top of the tree is called Root element from which all the further logical structure develops .</a:t>
            </a:r>
          </a:p>
          <a:p>
            <a:r>
              <a:rPr lang="en-IN" dirty="0" smtClean="0"/>
              <a:t>Thus it refers to the organization of the different parts of a document , </a:t>
            </a:r>
            <a:r>
              <a:rPr lang="en-IN" dirty="0" err="1" smtClean="0"/>
              <a:t>ie</a:t>
            </a:r>
            <a:r>
              <a:rPr lang="en-IN" dirty="0" smtClean="0"/>
              <a:t> it </a:t>
            </a:r>
            <a:r>
              <a:rPr lang="en-IN" u="sng" dirty="0" smtClean="0"/>
              <a:t>indicates how a document is built.</a:t>
            </a:r>
            <a:endParaRPr lang="en-US"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IN" dirty="0" smtClean="0"/>
              <a:t> &lt;</a:t>
            </a:r>
            <a:r>
              <a:rPr lang="en-IN" dirty="0" err="1" smtClean="0"/>
              <a:t>PcForSale</a:t>
            </a:r>
            <a:r>
              <a:rPr lang="en-IN" dirty="0" smtClean="0"/>
              <a:t>&gt;</a:t>
            </a:r>
            <a:endParaRPr lang="en-US" dirty="0" smtClean="0"/>
          </a:p>
          <a:p>
            <a:pPr>
              <a:buNone/>
            </a:pPr>
            <a:r>
              <a:rPr lang="en-IN" dirty="0" smtClean="0"/>
              <a:t>&lt;item type=”PC”&gt;</a:t>
            </a:r>
            <a:endParaRPr lang="en-US" dirty="0" smtClean="0"/>
          </a:p>
          <a:p>
            <a:pPr>
              <a:buNone/>
            </a:pPr>
            <a:r>
              <a:rPr lang="en-IN" dirty="0" smtClean="0"/>
              <a:t>&lt;Maker&gt;Acme PC Inc&lt;/Maker&gt;</a:t>
            </a:r>
            <a:endParaRPr lang="en-US" dirty="0" smtClean="0"/>
          </a:p>
          <a:p>
            <a:pPr>
              <a:buNone/>
            </a:pPr>
            <a:r>
              <a:rPr lang="en-US" dirty="0" smtClean="0"/>
              <a:t>&lt;Brand&gt;Acme Deluxe&lt;/Brand&gt;</a:t>
            </a:r>
          </a:p>
          <a:p>
            <a:pPr>
              <a:buNone/>
            </a:pPr>
            <a:r>
              <a:rPr lang="en-US" dirty="0" smtClean="0"/>
              <a:t>&lt;storage&gt;</a:t>
            </a:r>
          </a:p>
          <a:p>
            <a:pPr>
              <a:buNone/>
            </a:pPr>
            <a:r>
              <a:rPr lang="en-US" dirty="0" smtClean="0"/>
              <a:t>&lt;RAM units=”MB”&gt;72&lt;/RAM&gt;</a:t>
            </a:r>
          </a:p>
          <a:p>
            <a:pPr>
              <a:buNone/>
            </a:pPr>
            <a:r>
              <a:rPr lang="en-US" dirty="0" smtClean="0"/>
              <a:t>&lt;</a:t>
            </a:r>
            <a:r>
              <a:rPr lang="en-US" dirty="0" err="1" smtClean="0"/>
              <a:t>HardDisk</a:t>
            </a:r>
            <a:r>
              <a:rPr lang="en-US" dirty="0" smtClean="0"/>
              <a:t> units=”GB”&gt;10&lt;/</a:t>
            </a:r>
            <a:r>
              <a:rPr lang="en-US" dirty="0" err="1" smtClean="0"/>
              <a:t>HardDisk</a:t>
            </a:r>
            <a:r>
              <a:rPr lang="en-US" dirty="0" smtClean="0"/>
              <a:t>&gt;</a:t>
            </a:r>
          </a:p>
          <a:p>
            <a:pPr>
              <a:buNone/>
            </a:pPr>
            <a:r>
              <a:rPr lang="en-US" dirty="0" smtClean="0"/>
              <a:t>&lt;/storage&gt;</a:t>
            </a:r>
          </a:p>
          <a:p>
            <a:pPr>
              <a:buNone/>
            </a:pPr>
            <a:r>
              <a:rPr lang="en-IN" dirty="0" smtClean="0"/>
              <a:t>&lt;CPU &gt;Speed 500 GHz &lt;/CPU&gt;</a:t>
            </a:r>
            <a:endParaRPr lang="en-US" dirty="0" smtClean="0"/>
          </a:p>
          <a:p>
            <a:pPr>
              <a:buNone/>
            </a:pPr>
            <a:r>
              <a:rPr lang="en-IN" dirty="0" smtClean="0"/>
              <a:t>&lt;/item&gt;</a:t>
            </a:r>
            <a:endParaRPr lang="en-US" dirty="0" smtClean="0"/>
          </a:p>
          <a:p>
            <a:pPr>
              <a:buNone/>
            </a:pPr>
            <a:r>
              <a:rPr lang="en-IN" dirty="0" smtClean="0"/>
              <a:t>&lt;/</a:t>
            </a:r>
            <a:r>
              <a:rPr lang="en-IN" dirty="0" err="1" smtClean="0"/>
              <a:t>PcForSale</a:t>
            </a:r>
            <a:r>
              <a:rPr lang="en-IN" dirty="0" smtClean="0"/>
              <a:t>&gt;</a:t>
            </a: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For example, an opening tag can appear in the content of an element, but its corresponding closing tag can appear after the end of the element in which it is nested.</a:t>
            </a:r>
            <a:endParaRPr lang="en-IN" dirty="0" smtClean="0"/>
          </a:p>
          <a:p>
            <a:r>
              <a:rPr lang="en-IN" dirty="0" err="1" smtClean="0"/>
              <a:t>Eg</a:t>
            </a:r>
            <a:r>
              <a:rPr lang="en-IN" dirty="0" smtClean="0"/>
              <a:t> : &lt;b&gt; Now &lt;</a:t>
            </a:r>
            <a:r>
              <a:rPr lang="en-IN" dirty="0" err="1" smtClean="0"/>
              <a:t>i</a:t>
            </a:r>
            <a:r>
              <a:rPr lang="en-IN" dirty="0" smtClean="0"/>
              <a:t>&gt; is &lt;/b&gt; the time &lt;/</a:t>
            </a:r>
            <a:r>
              <a:rPr lang="en-IN" dirty="0" err="1" smtClean="0"/>
              <a:t>i</a:t>
            </a:r>
            <a:r>
              <a:rPr lang="en-IN" dirty="0" smtClean="0"/>
              <a:t>&gt;</a:t>
            </a:r>
            <a:endParaRPr lang="en-US" dirty="0" smtClean="0"/>
          </a:p>
          <a:p>
            <a:r>
              <a:rPr lang="en-IN" dirty="0" smtClean="0"/>
              <a:t>One solution to the first problems is to allow for group of users with common document needs to</a:t>
            </a:r>
            <a:r>
              <a:rPr lang="en-US" dirty="0" smtClean="0"/>
              <a:t> </a:t>
            </a:r>
            <a:r>
              <a:rPr lang="en-IN" dirty="0" smtClean="0"/>
              <a:t>define their own tags and attributes and then use the SGML standard to define a new </a:t>
            </a:r>
            <a:r>
              <a:rPr lang="en-IN" dirty="0" err="1" smtClean="0"/>
              <a:t>markup</a:t>
            </a:r>
            <a:r>
              <a:rPr lang="en-IN" dirty="0" smtClean="0"/>
              <a:t> language to meet those needs.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IN" dirty="0" smtClean="0"/>
              <a:t>The logical structure is the layer above the physical structure .At this level an XML document consists of</a:t>
            </a:r>
          </a:p>
          <a:p>
            <a:r>
              <a:rPr lang="en-IN" u="sng" dirty="0" smtClean="0"/>
              <a:t>optional </a:t>
            </a:r>
            <a:r>
              <a:rPr lang="en-IN" u="sng" dirty="0" err="1" smtClean="0"/>
              <a:t>prolog</a:t>
            </a:r>
            <a:r>
              <a:rPr lang="en-IN" u="sng" dirty="0" smtClean="0"/>
              <a:t>,</a:t>
            </a:r>
          </a:p>
          <a:p>
            <a:r>
              <a:rPr lang="en-IN" u="sng" dirty="0" smtClean="0"/>
              <a:t> root element, and </a:t>
            </a:r>
          </a:p>
          <a:p>
            <a:r>
              <a:rPr lang="en-IN" u="sng" dirty="0" smtClean="0"/>
              <a:t>an optional </a:t>
            </a:r>
            <a:r>
              <a:rPr lang="en-IN" u="sng" dirty="0" err="1" smtClean="0"/>
              <a:t>epilog</a:t>
            </a:r>
            <a:r>
              <a:rPr lang="en-IN" u="sng" dirty="0" smtClean="0"/>
              <a:t>.</a:t>
            </a:r>
            <a:endParaRPr lang="en-US" dirty="0" smtClean="0"/>
          </a:p>
          <a:p>
            <a:r>
              <a:rPr lang="en-IN" dirty="0" smtClean="0"/>
              <a:t>The first structural element in XML document that precedes the first start-tag is collectively known as </a:t>
            </a:r>
            <a:r>
              <a:rPr lang="en-IN" b="1" dirty="0" err="1" smtClean="0"/>
              <a:t>prolog</a:t>
            </a:r>
            <a:r>
              <a:rPr lang="en-IN" b="1" dirty="0" smtClean="0"/>
              <a:t>.</a:t>
            </a:r>
            <a:r>
              <a:rPr lang="en-IN" dirty="0" smtClean="0"/>
              <a:t> The </a:t>
            </a:r>
            <a:r>
              <a:rPr lang="en-IN" dirty="0" err="1" smtClean="0"/>
              <a:t>prolog</a:t>
            </a:r>
            <a:r>
              <a:rPr lang="en-IN" dirty="0" smtClean="0"/>
              <a:t> is everything that occurs before the root element starts .</a:t>
            </a:r>
            <a:endParaRPr lang="en-US" dirty="0" smtClean="0"/>
          </a:p>
          <a:p>
            <a:r>
              <a:rPr lang="en-IN" dirty="0" smtClean="0"/>
              <a:t>The XML declaration identifies the version of the XML specification to which the document conforms .The sample document begins with the XML declaration </a:t>
            </a:r>
            <a:r>
              <a:rPr lang="en-IN" b="1" dirty="0" smtClean="0"/>
              <a:t>&lt;?xml version = ”1.0”?&gt;</a:t>
            </a:r>
            <a:endParaRPr lang="en-US" dirty="0" smtClean="0"/>
          </a:p>
          <a:p>
            <a:r>
              <a:rPr lang="en-IN" dirty="0" smtClean="0"/>
              <a:t>If the XML document is going to be associated with a Document Type Definition then the </a:t>
            </a:r>
            <a:r>
              <a:rPr lang="en-IN" dirty="0" err="1" smtClean="0"/>
              <a:t>prolog</a:t>
            </a:r>
            <a:r>
              <a:rPr lang="en-IN" dirty="0" smtClean="0"/>
              <a:t> will contain a Document Type Declaration.</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IN" dirty="0" smtClean="0"/>
              <a:t> The </a:t>
            </a:r>
            <a:r>
              <a:rPr lang="en-IN" b="1" dirty="0" smtClean="0"/>
              <a:t>Document Type Declaration</a:t>
            </a:r>
            <a:r>
              <a:rPr lang="en-IN" dirty="0" smtClean="0"/>
              <a:t> is the area of the </a:t>
            </a:r>
            <a:r>
              <a:rPr lang="en-IN" dirty="0" err="1" smtClean="0"/>
              <a:t>prolog</a:t>
            </a:r>
            <a:r>
              <a:rPr lang="en-IN" dirty="0" smtClean="0"/>
              <a:t> used to declare element types ,attributes ,entities and so on .</a:t>
            </a:r>
          </a:p>
          <a:p>
            <a:r>
              <a:rPr lang="en-IN" dirty="0" smtClean="0"/>
              <a:t>It takes the following general form</a:t>
            </a:r>
            <a:r>
              <a:rPr lang="en-IN" b="1" dirty="0" smtClean="0"/>
              <a:t>:&lt;!DOCTYPE … &gt;</a:t>
            </a:r>
            <a:r>
              <a:rPr lang="en-IN" dirty="0" smtClean="0"/>
              <a:t> .It consists of </a:t>
            </a:r>
            <a:r>
              <a:rPr lang="en-IN" dirty="0" err="1" smtClean="0"/>
              <a:t>markup</a:t>
            </a:r>
            <a:r>
              <a:rPr lang="en-IN" dirty="0" smtClean="0"/>
              <a:t> code that indicates the grammar rule .It can also point to an external file that contains all or part of DTD.</a:t>
            </a:r>
            <a:endParaRPr lang="en-US" dirty="0" smtClean="0"/>
          </a:p>
          <a:p>
            <a:r>
              <a:rPr lang="en-IN" dirty="0" smtClean="0"/>
              <a:t> The following code adds a Document Type Declaration to the sample document </a:t>
            </a:r>
            <a:endParaRPr lang="en-US" dirty="0" smtClean="0"/>
          </a:p>
          <a:p>
            <a:r>
              <a:rPr lang="en-IN" dirty="0" smtClean="0"/>
              <a:t>&lt;?xml version= ”1.0”?&gt;</a:t>
            </a:r>
            <a:endParaRPr lang="en-US" dirty="0" smtClean="0"/>
          </a:p>
          <a:p>
            <a:r>
              <a:rPr lang="en-IN" dirty="0" smtClean="0"/>
              <a:t>&lt;!DOCTYPE </a:t>
            </a:r>
            <a:r>
              <a:rPr lang="en-IN" dirty="0" err="1" smtClean="0"/>
              <a:t>catalog</a:t>
            </a:r>
            <a:r>
              <a:rPr lang="en-IN" dirty="0" smtClean="0"/>
              <a:t> SYSTEM  “catalog.dtd”&gt;</a:t>
            </a:r>
            <a:endParaRPr lang="en-US" dirty="0" smtClean="0"/>
          </a:p>
          <a:p>
            <a:r>
              <a:rPr lang="en-IN" dirty="0" smtClean="0"/>
              <a:t>The above statement conveys the XML parser that the document is of the class ‘</a:t>
            </a:r>
            <a:r>
              <a:rPr lang="en-IN" dirty="0" err="1" smtClean="0"/>
              <a:t>catalog</a:t>
            </a:r>
            <a:r>
              <a:rPr lang="en-IN" dirty="0" smtClean="0"/>
              <a:t>’ and conforms to the rules formed in the DTD files named ‘catalog.dtd’ .</a:t>
            </a:r>
            <a:endParaRPr lang="en-US" dirty="0" smtClean="0"/>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IN" b="1" dirty="0" smtClean="0"/>
              <a:t>Root Element :-</a:t>
            </a:r>
            <a:endParaRPr lang="en-US" dirty="0" smtClean="0"/>
          </a:p>
          <a:p>
            <a:r>
              <a:rPr lang="en-IN" dirty="0" smtClean="0"/>
              <a:t> The root element of an XML document is the element that contains all other element in the document.</a:t>
            </a:r>
            <a:endParaRPr lang="en-US" dirty="0" smtClean="0"/>
          </a:p>
          <a:p>
            <a:pPr>
              <a:buNone/>
            </a:pPr>
            <a:r>
              <a:rPr lang="en-IN" dirty="0" smtClean="0"/>
              <a:t>&lt;?xml version= ”1.0”?&gt;</a:t>
            </a:r>
          </a:p>
          <a:p>
            <a:pPr>
              <a:buNone/>
            </a:pPr>
            <a:r>
              <a:rPr lang="en-IN" dirty="0" smtClean="0"/>
              <a:t>&lt;message&gt;</a:t>
            </a:r>
            <a:endParaRPr lang="en-US" dirty="0" smtClean="0"/>
          </a:p>
          <a:p>
            <a:pPr>
              <a:buNone/>
            </a:pPr>
            <a:r>
              <a:rPr lang="en-IN" dirty="0" smtClean="0"/>
              <a:t>&lt;hello&gt; Welcome to XML&lt;/hello&gt;</a:t>
            </a:r>
          </a:p>
          <a:p>
            <a:pPr>
              <a:buNone/>
            </a:pPr>
            <a:r>
              <a:rPr lang="en-IN" dirty="0" smtClean="0"/>
              <a:t>&lt;/message&gt;</a:t>
            </a:r>
            <a:endParaRPr lang="en-US" dirty="0" smtClean="0"/>
          </a:p>
          <a:p>
            <a:r>
              <a:rPr lang="en-IN" dirty="0" smtClean="0"/>
              <a:t>Here message is the root element.</a:t>
            </a:r>
            <a:endParaRPr lang="en-US" dirty="0" smtClean="0"/>
          </a:p>
          <a:p>
            <a:r>
              <a:rPr lang="en-IN" dirty="0" smtClean="0"/>
              <a:t>The root element can be empty.</a:t>
            </a:r>
            <a:endParaRPr lang="en-US" dirty="0" smtClean="0"/>
          </a:p>
          <a:p>
            <a:pPr>
              <a:buNone/>
            </a:pPr>
            <a:r>
              <a:rPr lang="en-IN" dirty="0" smtClean="0"/>
              <a:t>&lt;?xml version= ”1.0”?&gt;</a:t>
            </a:r>
            <a:endParaRPr lang="en-US" dirty="0" smtClean="0"/>
          </a:p>
          <a:p>
            <a:pPr>
              <a:buNone/>
            </a:pPr>
            <a:r>
              <a:rPr lang="en-IN" dirty="0" smtClean="0"/>
              <a:t>&lt; message /&gt;</a:t>
            </a:r>
            <a:endParaRPr lang="en-US"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b="1" dirty="0" err="1" smtClean="0"/>
              <a:t>Epilog</a:t>
            </a:r>
            <a:r>
              <a:rPr lang="en-IN" b="1" dirty="0" smtClean="0"/>
              <a:t> </a:t>
            </a:r>
            <a:br>
              <a:rPr lang="en-IN" b="1" dirty="0" smtClean="0"/>
            </a:br>
            <a:r>
              <a:rPr lang="en-IN" dirty="0" smtClean="0"/>
              <a:t>The </a:t>
            </a:r>
            <a:r>
              <a:rPr lang="en-IN" dirty="0" err="1" smtClean="0"/>
              <a:t>epilog</a:t>
            </a:r>
            <a:r>
              <a:rPr lang="en-IN" dirty="0" smtClean="0"/>
              <a:t> is everything that occurs after the root element ends.</a:t>
            </a:r>
            <a:br>
              <a:rPr lang="en-IN" dirty="0" smtClean="0"/>
            </a:br>
            <a:r>
              <a:rPr lang="en-IN" dirty="0" smtClean="0"/>
              <a:t>The word </a:t>
            </a:r>
            <a:r>
              <a:rPr lang="en-IN" dirty="0" err="1" smtClean="0"/>
              <a:t>epilog</a:t>
            </a:r>
            <a:r>
              <a:rPr lang="en-IN" dirty="0" smtClean="0"/>
              <a:t> is used here to name that area which can contain processing instruction, comments or white space.</a:t>
            </a:r>
            <a:endParaRPr lang="en-US"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 Physical Structure</a:t>
            </a:r>
            <a:endParaRPr lang="en-US" dirty="0"/>
          </a:p>
        </p:txBody>
      </p:sp>
      <p:sp>
        <p:nvSpPr>
          <p:cNvPr id="3" name="Content Placeholder 2"/>
          <p:cNvSpPr>
            <a:spLocks noGrp="1"/>
          </p:cNvSpPr>
          <p:nvPr>
            <p:ph idx="1"/>
          </p:nvPr>
        </p:nvSpPr>
        <p:spPr/>
        <p:txBody>
          <a:bodyPr>
            <a:normAutofit fontScale="92500" lnSpcReduction="10000"/>
          </a:bodyPr>
          <a:lstStyle/>
          <a:p>
            <a:r>
              <a:rPr lang="en-IN" dirty="0" smtClean="0"/>
              <a:t> The physical structure of an XML document is composed of all the content used in the document .</a:t>
            </a:r>
          </a:p>
          <a:p>
            <a:r>
              <a:rPr lang="en-IN" dirty="0" smtClean="0"/>
              <a:t>A single XML document can be made up of a number of distinct physical storage units known as Entities .</a:t>
            </a:r>
          </a:p>
          <a:p>
            <a:r>
              <a:rPr lang="en-IN" dirty="0" smtClean="0"/>
              <a:t>An Entity is a unit building blocks of XML document.</a:t>
            </a:r>
            <a:endParaRPr lang="en-US" dirty="0" smtClean="0"/>
          </a:p>
          <a:p>
            <a:r>
              <a:rPr lang="en-IN" dirty="0" smtClean="0"/>
              <a:t>The full document is rooted in the entity known as </a:t>
            </a:r>
            <a:r>
              <a:rPr lang="en-IN" b="1" dirty="0" smtClean="0"/>
              <a:t>Document Entity</a:t>
            </a:r>
            <a:r>
              <a:rPr lang="en-IN" dirty="0" smtClean="0"/>
              <a:t>.</a:t>
            </a:r>
            <a:endParaRPr lang="en-US" dirty="0" smtClean="0"/>
          </a:p>
          <a:p>
            <a:r>
              <a:rPr lang="en-IN" dirty="0" smtClean="0"/>
              <a:t>  An entity can be part of the XML document or external to the document .Each entity is identified by a unique name and contains its own content from a single character inside the document to a large file that exists outside the document.</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dirty="0" smtClean="0"/>
              <a:t> An XML processor sees an XML document as a series of characters, which reads in  a series fashion .when it sees something called Entity Reference ,it reads the name of the entity and replaces the entity reference with the actual text or graphic or other type of media that is referred to.</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u="sng" dirty="0" smtClean="0"/>
              <a:t/>
            </a:r>
            <a:br>
              <a:rPr lang="en-IN" b="1" u="sng" dirty="0" smtClean="0"/>
            </a:br>
            <a:r>
              <a:rPr lang="en-IN" b="1" u="sng" dirty="0" smtClean="0"/>
              <a:t>Types of Entities</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lvl="0">
              <a:buNone/>
            </a:pPr>
            <a:r>
              <a:rPr lang="en-IN" b="1" dirty="0" smtClean="0"/>
              <a:t>1)Predefined Entity</a:t>
            </a:r>
            <a:endParaRPr lang="en-US" dirty="0" smtClean="0"/>
          </a:p>
          <a:p>
            <a:r>
              <a:rPr lang="en-IN" dirty="0" smtClean="0"/>
              <a:t>     In XML certain character (&lt; ,&gt; , /) are used specifically for marking up the document .It cannot be interpreted as Character data ,so cannot be used as content .</a:t>
            </a:r>
          </a:p>
          <a:p>
            <a:r>
              <a:rPr lang="en-IN" dirty="0" smtClean="0"/>
              <a:t> use Entity Reference to insert the character into the document like (&amp;</a:t>
            </a:r>
            <a:r>
              <a:rPr lang="en-IN" dirty="0" err="1" smtClean="0"/>
              <a:t>lt;,&amp;gt</a:t>
            </a:r>
            <a:r>
              <a:rPr lang="en-IN" dirty="0" smtClean="0"/>
              <a:t>; ,&amp;amp etc)</a:t>
            </a:r>
            <a:endParaRPr lang="en-US" dirty="0" smtClean="0"/>
          </a:p>
          <a:p>
            <a:r>
              <a:rPr lang="en-IN" dirty="0" smtClean="0"/>
              <a:t>&lt;</a:t>
            </a:r>
            <a:r>
              <a:rPr lang="en-IN" dirty="0" err="1" smtClean="0"/>
              <a:t>myelement</a:t>
            </a:r>
            <a:r>
              <a:rPr lang="en-IN" dirty="0" smtClean="0"/>
              <a:t>&gt;7 &amp;</a:t>
            </a:r>
            <a:r>
              <a:rPr lang="en-IN" dirty="0" err="1" smtClean="0"/>
              <a:t>gt</a:t>
            </a:r>
            <a:r>
              <a:rPr lang="en-IN" dirty="0" smtClean="0"/>
              <a:t>; 2&lt;/</a:t>
            </a:r>
            <a:r>
              <a:rPr lang="en-IN" dirty="0" err="1" smtClean="0"/>
              <a:t>myelement</a:t>
            </a:r>
            <a:r>
              <a:rPr lang="en-IN" dirty="0" smtClean="0"/>
              <a:t>&gt;</a:t>
            </a:r>
            <a:endParaRPr lang="en-US" dirty="0" smtClean="0"/>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buNone/>
            </a:pPr>
            <a:r>
              <a:rPr lang="en-IN" b="1" dirty="0" smtClean="0"/>
              <a:t>2) Parsed Entity</a:t>
            </a:r>
            <a:endParaRPr lang="en-US" dirty="0" smtClean="0"/>
          </a:p>
          <a:p>
            <a:r>
              <a:rPr lang="en-IN" dirty="0" smtClean="0"/>
              <a:t>        </a:t>
            </a:r>
            <a:r>
              <a:rPr lang="en-IN" dirty="0" smtClean="0">
                <a:latin typeface="Times New Roman" pitchFamily="18" charset="0"/>
                <a:cs typeface="Times New Roman" pitchFamily="18" charset="0"/>
              </a:rPr>
              <a:t>It contains text data that becomes part of the XML document once the data is processed .Parsed entity is intended to be read by the XML processor which will extract the content. After the content is extracted it becomes part of the document at the location of the entity reference.</a:t>
            </a:r>
            <a:endParaRPr lang="en-US" dirty="0" smtClean="0">
              <a:latin typeface="Times New Roman" pitchFamily="18" charset="0"/>
              <a:cs typeface="Times New Roman" pitchFamily="18" charset="0"/>
            </a:endParaRPr>
          </a:p>
          <a:p>
            <a:r>
              <a:rPr lang="en-IN" dirty="0" err="1" smtClean="0">
                <a:latin typeface="Times New Roman" pitchFamily="18" charset="0"/>
                <a:cs typeface="Times New Roman" pitchFamily="18" charset="0"/>
              </a:rPr>
              <a:t>Eg</a:t>
            </a:r>
            <a:r>
              <a:rPr lang="en-IN" dirty="0" smtClean="0">
                <a:latin typeface="Times New Roman" pitchFamily="18" charset="0"/>
                <a:cs typeface="Times New Roman" pitchFamily="18" charset="0"/>
              </a:rPr>
              <a:t>: publisher information (PUB1) entity can be declared as </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&lt;!ENTITY PUB1 “BPB Publishers”&gt;</a:t>
            </a:r>
            <a:endParaRPr lang="en-US"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   Whenever the entity declaration is referenced in the document it will be replaced by its content .First insert an ampersand (&amp;) and then enter entity name followed by (;) for entity reference.</a:t>
            </a:r>
            <a:endParaRPr lang="en-US"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&lt;publisher&gt;This book is from &amp;PUB1;&lt;/publisher&gt;</a:t>
            </a: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buNone/>
            </a:pPr>
            <a:r>
              <a:rPr lang="en-IN" b="1" dirty="0" smtClean="0"/>
              <a:t>3)Unparsed Entity</a:t>
            </a:r>
            <a:endParaRPr lang="en-US" dirty="0" smtClean="0"/>
          </a:p>
          <a:p>
            <a:r>
              <a:rPr lang="en-IN" dirty="0" smtClean="0"/>
              <a:t>  The contents may be a binary file or image that is not directly interpreted by the XML processor .Unparsed entity requires a notation. Notation identifies the format or type or resource to which the entity is declared.</a:t>
            </a:r>
            <a:endParaRPr lang="en-US" dirty="0" smtClean="0"/>
          </a:p>
          <a:p>
            <a:r>
              <a:rPr lang="en-IN" dirty="0" smtClean="0">
                <a:latin typeface="Times New Roman" pitchFamily="18" charset="0"/>
                <a:cs typeface="Times New Roman" pitchFamily="18" charset="0"/>
              </a:rPr>
              <a:t>&lt;!ENTITY </a:t>
            </a:r>
            <a:r>
              <a:rPr lang="en-IN" dirty="0" err="1" smtClean="0">
                <a:latin typeface="Times New Roman" pitchFamily="18" charset="0"/>
                <a:cs typeface="Times New Roman" pitchFamily="18" charset="0"/>
              </a:rPr>
              <a:t>myimage</a:t>
            </a:r>
            <a:r>
              <a:rPr lang="en-IN" dirty="0" smtClean="0">
                <a:latin typeface="Times New Roman" pitchFamily="18" charset="0"/>
                <a:cs typeface="Times New Roman" pitchFamily="18" charset="0"/>
              </a:rPr>
              <a:t> SYSTEM “1.gif” NDATA GIF&gt;</a:t>
            </a: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IN" b="1" dirty="0" smtClean="0"/>
              <a:t>4) External Entity</a:t>
            </a:r>
            <a:endParaRPr lang="en-US" dirty="0" smtClean="0"/>
          </a:p>
          <a:p>
            <a:r>
              <a:rPr lang="en-IN" dirty="0" smtClean="0"/>
              <a:t>  It refers to a storage unit in its declaration by using a SYSTEM or public identifier.</a:t>
            </a:r>
          </a:p>
          <a:p>
            <a:r>
              <a:rPr lang="en-IN" dirty="0" smtClean="0"/>
              <a:t>It provides a pointer to a location at which entity can be found.</a:t>
            </a:r>
            <a:endParaRPr lang="en-US" dirty="0" smtClean="0"/>
          </a:p>
          <a:p>
            <a:r>
              <a:rPr lang="en-IN" dirty="0" smtClean="0"/>
              <a:t>&lt;!ENTITY </a:t>
            </a:r>
            <a:r>
              <a:rPr lang="en-IN" dirty="0" err="1" smtClean="0"/>
              <a:t>myimage</a:t>
            </a:r>
            <a:r>
              <a:rPr lang="en-IN" dirty="0" smtClean="0"/>
              <a:t> SYSTEM </a:t>
            </a:r>
            <a:r>
              <a:rPr lang="en-IN" u="sng" dirty="0" smtClean="0">
                <a:hlinkClick r:id="rId2"/>
              </a:rPr>
              <a:t>http://www.abc.com/image/1.gif</a:t>
            </a:r>
            <a:r>
              <a:rPr lang="en-US" u="sng" dirty="0" smtClean="0"/>
              <a:t> </a:t>
            </a:r>
            <a:r>
              <a:rPr lang="en-IN" dirty="0" smtClean="0"/>
              <a:t>NDATA GIF&gt;</a:t>
            </a:r>
            <a:endParaRPr lang="en-US" dirty="0" smtClean="0"/>
          </a:p>
          <a:p>
            <a:r>
              <a:rPr lang="en-IN" dirty="0" smtClean="0"/>
              <a:t>In this example the XML processor must read the file 1.gif to retrieve the content of this entity.</a:t>
            </a: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Problem with using SGML: </a:t>
            </a:r>
            <a:endParaRPr lang="en-US" dirty="0"/>
          </a:p>
        </p:txBody>
      </p:sp>
      <p:sp>
        <p:nvSpPr>
          <p:cNvPr id="3" name="Content Placeholder 2"/>
          <p:cNvSpPr>
            <a:spLocks noGrp="1"/>
          </p:cNvSpPr>
          <p:nvPr>
            <p:ph idx="1"/>
          </p:nvPr>
        </p:nvSpPr>
        <p:spPr/>
        <p:txBody>
          <a:bodyPr>
            <a:normAutofit lnSpcReduction="10000"/>
          </a:bodyPr>
          <a:lstStyle/>
          <a:p>
            <a:pPr>
              <a:buNone/>
            </a:pPr>
            <a:r>
              <a:rPr lang="en-IN" dirty="0" smtClean="0">
                <a:latin typeface="Times New Roman" pitchFamily="18" charset="0"/>
                <a:cs typeface="Times New Roman" pitchFamily="18" charset="0"/>
              </a:rPr>
              <a:t>1. It‘s too large and complex to use and it is very difficult to build a parser for it. SGML includes a large number of capabilities that are only rarely used. </a:t>
            </a:r>
            <a:endParaRPr lang="en-US" dirty="0" smtClean="0">
              <a:latin typeface="Times New Roman" pitchFamily="18" charset="0"/>
              <a:cs typeface="Times New Roman" pitchFamily="18" charset="0"/>
            </a:endParaRPr>
          </a:p>
          <a:p>
            <a:pPr>
              <a:buNone/>
            </a:pPr>
            <a:r>
              <a:rPr lang="en-IN" dirty="0" smtClean="0">
                <a:latin typeface="Times New Roman" pitchFamily="18" charset="0"/>
                <a:cs typeface="Times New Roman" pitchFamily="18" charset="0"/>
              </a:rPr>
              <a:t>2. A program capable of  processing SGML documents would be very large and costly to develop. </a:t>
            </a:r>
          </a:p>
          <a:p>
            <a:pPr>
              <a:buNone/>
            </a:pPr>
            <a:r>
              <a:rPr lang="en-IN" dirty="0" smtClean="0">
                <a:latin typeface="Times New Roman" pitchFamily="18" charset="0"/>
                <a:cs typeface="Times New Roman" pitchFamily="18" charset="0"/>
              </a:rPr>
              <a:t>3. SGML includes large number of capabilities that are rarely used</a:t>
            </a:r>
            <a:endParaRPr lang="en-US"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A better solution: Define a simplified version of SGML and allow users to define their own </a:t>
            </a:r>
            <a:r>
              <a:rPr lang="en-IN" dirty="0" err="1" smtClean="0">
                <a:latin typeface="Times New Roman" pitchFamily="18" charset="0"/>
                <a:cs typeface="Times New Roman" pitchFamily="18" charset="0"/>
              </a:rPr>
              <a:t>markup</a:t>
            </a:r>
            <a:r>
              <a:rPr lang="en-IN" dirty="0" smtClean="0">
                <a:latin typeface="Times New Roman" pitchFamily="18" charset="0"/>
                <a:cs typeface="Times New Roman" pitchFamily="18" charset="0"/>
              </a:rPr>
              <a:t> languages based on it. XML was designed to be that simplified version of  SGML.</a:t>
            </a: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IN" b="1" u="sng" dirty="0" smtClean="0"/>
              <a:t>CREATING XML DOCUMENT</a:t>
            </a:r>
            <a:endParaRPr lang="en-US" dirty="0" smtClean="0"/>
          </a:p>
          <a:p>
            <a:pPr>
              <a:buNone/>
            </a:pPr>
            <a:r>
              <a:rPr lang="en-IN" dirty="0" smtClean="0"/>
              <a:t> There are </a:t>
            </a:r>
            <a:r>
              <a:rPr lang="en-IN" u="sng" dirty="0" smtClean="0"/>
              <a:t>seven forms of </a:t>
            </a:r>
            <a:r>
              <a:rPr lang="en-IN" u="sng" dirty="0" err="1" smtClean="0"/>
              <a:t>markup</a:t>
            </a:r>
            <a:r>
              <a:rPr lang="en-IN" u="sng" dirty="0" smtClean="0"/>
              <a:t> </a:t>
            </a:r>
            <a:r>
              <a:rPr lang="en-IN" dirty="0" smtClean="0"/>
              <a:t>that can occur in XML document.</a:t>
            </a:r>
            <a:endParaRPr lang="en-US" dirty="0" smtClean="0"/>
          </a:p>
          <a:p>
            <a:pPr lvl="0">
              <a:buNone/>
            </a:pPr>
            <a:r>
              <a:rPr lang="en-IN" dirty="0" smtClean="0"/>
              <a:t>1)Start and End Tags</a:t>
            </a:r>
            <a:endParaRPr lang="en-US" dirty="0" smtClean="0"/>
          </a:p>
          <a:p>
            <a:pPr lvl="0">
              <a:buNone/>
            </a:pPr>
            <a:r>
              <a:rPr lang="en-IN" dirty="0" smtClean="0"/>
              <a:t>2)Attribute Assignment</a:t>
            </a:r>
            <a:endParaRPr lang="en-US" dirty="0" smtClean="0"/>
          </a:p>
          <a:p>
            <a:pPr lvl="0">
              <a:buNone/>
            </a:pPr>
            <a:r>
              <a:rPr lang="en-IN" dirty="0" smtClean="0"/>
              <a:t>3)Entity References</a:t>
            </a:r>
            <a:endParaRPr lang="en-US" dirty="0" smtClean="0"/>
          </a:p>
          <a:p>
            <a:pPr lvl="0">
              <a:buNone/>
            </a:pPr>
            <a:r>
              <a:rPr lang="en-IN" dirty="0" smtClean="0"/>
              <a:t>4)Comments</a:t>
            </a:r>
            <a:endParaRPr lang="en-US" dirty="0" smtClean="0"/>
          </a:p>
          <a:p>
            <a:pPr lvl="0">
              <a:buNone/>
            </a:pPr>
            <a:r>
              <a:rPr lang="en-IN" dirty="0" smtClean="0"/>
              <a:t>5)CDATA section</a:t>
            </a:r>
            <a:endParaRPr lang="en-US" dirty="0" smtClean="0"/>
          </a:p>
          <a:p>
            <a:pPr lvl="0">
              <a:buNone/>
            </a:pPr>
            <a:r>
              <a:rPr lang="en-IN" dirty="0" smtClean="0"/>
              <a:t>6)Processing Instruction</a:t>
            </a:r>
            <a:endParaRPr lang="en-US" dirty="0" smtClean="0"/>
          </a:p>
          <a:p>
            <a:pPr lvl="0">
              <a:buNone/>
            </a:pPr>
            <a:r>
              <a:rPr lang="en-IN" dirty="0" smtClean="0"/>
              <a:t>7)Document Type Declaration</a:t>
            </a:r>
            <a:endParaRPr lang="en-US" dirty="0" smtClean="0"/>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cap="all" dirty="0" smtClean="0"/>
              <a:t> XML Document structure</a:t>
            </a:r>
            <a:endParaRPr lang="en-US" dirty="0"/>
          </a:p>
        </p:txBody>
      </p:sp>
      <p:sp>
        <p:nvSpPr>
          <p:cNvPr id="3" name="Content Placeholder 2"/>
          <p:cNvSpPr>
            <a:spLocks noGrp="1"/>
          </p:cNvSpPr>
          <p:nvPr>
            <p:ph idx="1"/>
          </p:nvPr>
        </p:nvSpPr>
        <p:spPr/>
        <p:txBody>
          <a:bodyPr>
            <a:normAutofit fontScale="92500"/>
          </a:bodyPr>
          <a:lstStyle/>
          <a:p>
            <a:pPr>
              <a:buNone/>
            </a:pPr>
            <a:r>
              <a:rPr lang="en-IN" b="1" cap="all" dirty="0" smtClean="0"/>
              <a:t>  </a:t>
            </a:r>
            <a:endParaRPr lang="en-US" dirty="0" smtClean="0"/>
          </a:p>
          <a:p>
            <a:r>
              <a:rPr lang="en-IN" dirty="0" smtClean="0"/>
              <a:t>XML document often uses two auxiliary files: </a:t>
            </a:r>
            <a:endParaRPr lang="en-US" dirty="0" smtClean="0"/>
          </a:p>
          <a:p>
            <a:r>
              <a:rPr lang="en-IN" dirty="0" smtClean="0"/>
              <a:t>1. An XML document often uses two auxiliary files: </a:t>
            </a:r>
            <a:endParaRPr lang="en-US" dirty="0" smtClean="0"/>
          </a:p>
          <a:p>
            <a:r>
              <a:rPr lang="en-IN" dirty="0" smtClean="0"/>
              <a:t> One to specify the structural syntactic rules ( DTD / XML schema) </a:t>
            </a:r>
            <a:endParaRPr lang="en-US" dirty="0" smtClean="0"/>
          </a:p>
          <a:p>
            <a:r>
              <a:rPr lang="en-IN" dirty="0" smtClean="0"/>
              <a:t>One to provide a style specification ( CSS /XSLT Style Sheets) </a:t>
            </a:r>
            <a:endParaRPr lang="en-US" dirty="0" smtClean="0"/>
          </a:p>
          <a:p>
            <a:r>
              <a:rPr lang="en-IN" dirty="0" smtClean="0"/>
              <a:t>XML documents (and HTML documents) are made up by the following building blocks: </a:t>
            </a:r>
            <a:endParaRPr lang="en-US" dirty="0" smtClean="0"/>
          </a:p>
          <a:p>
            <a:r>
              <a:rPr lang="en-IN" dirty="0" smtClean="0"/>
              <a:t>Elements, Tags, Attributes, Entities, PCDATA, and CDATA </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IN" b="1" u="sng" dirty="0" smtClean="0"/>
              <a:t>Elements </a:t>
            </a:r>
            <a:endParaRPr lang="en-US" u="sng" dirty="0" smtClean="0"/>
          </a:p>
          <a:p>
            <a:r>
              <a:rPr lang="en-IN" dirty="0" smtClean="0"/>
              <a:t>Elements are the main building blocks of both XML and HTML documents. Elements can contain text, other elements, or be empty. </a:t>
            </a:r>
            <a:endParaRPr lang="en-US" dirty="0" smtClean="0"/>
          </a:p>
          <a:p>
            <a:r>
              <a:rPr lang="en-IN" b="1" u="sng" dirty="0" smtClean="0"/>
              <a:t>Tags </a:t>
            </a:r>
            <a:endParaRPr lang="en-US" u="sng" dirty="0" smtClean="0"/>
          </a:p>
          <a:p>
            <a:r>
              <a:rPr lang="en-IN" dirty="0" smtClean="0"/>
              <a:t>Tags are used to </a:t>
            </a:r>
            <a:r>
              <a:rPr lang="en-IN" dirty="0" err="1" smtClean="0"/>
              <a:t>markup</a:t>
            </a:r>
            <a:r>
              <a:rPr lang="en-IN" dirty="0" smtClean="0"/>
              <a:t> elements. A starting tag like &lt;</a:t>
            </a:r>
            <a:r>
              <a:rPr lang="en-IN" dirty="0" err="1" smtClean="0"/>
              <a:t>element_name</a:t>
            </a:r>
            <a:r>
              <a:rPr lang="en-IN" dirty="0" smtClean="0"/>
              <a:t>&gt; mark up the beginning of an element, and an ending tag like &lt;/</a:t>
            </a:r>
            <a:r>
              <a:rPr lang="en-IN" dirty="0" err="1" smtClean="0"/>
              <a:t>element_name</a:t>
            </a:r>
            <a:r>
              <a:rPr lang="en-IN" dirty="0" smtClean="0"/>
              <a:t>&gt; mark up the end of an element. </a:t>
            </a:r>
            <a:endParaRPr lang="en-US" dirty="0" smtClean="0"/>
          </a:p>
          <a:p>
            <a:r>
              <a:rPr lang="en-IN" dirty="0" smtClean="0"/>
              <a:t>Examples: </a:t>
            </a:r>
            <a:endParaRPr lang="en-US" dirty="0" smtClean="0"/>
          </a:p>
          <a:p>
            <a:r>
              <a:rPr lang="en-IN" dirty="0" smtClean="0"/>
              <a:t>A body element: &lt;body&gt;body text in between&lt;/body&gt;. </a:t>
            </a:r>
            <a:endParaRPr lang="en-US" dirty="0" smtClean="0"/>
          </a:p>
          <a:p>
            <a:r>
              <a:rPr lang="en-IN" dirty="0" smtClean="0"/>
              <a:t>A message element: &lt;message&gt;some message in between&lt;/message&gt;</a:t>
            </a:r>
            <a:endParaRPr lang="en-US" dirty="0" smtClean="0"/>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011680"/>
            <a:ext cx="8229600" cy="4389120"/>
          </a:xfrm>
        </p:spPr>
        <p:txBody>
          <a:bodyPr>
            <a:normAutofit fontScale="77500" lnSpcReduction="20000"/>
          </a:bodyPr>
          <a:lstStyle/>
          <a:p>
            <a:r>
              <a:rPr lang="en-IN" dirty="0" smtClean="0"/>
              <a:t>Elements can be nested, and all elements must be nested within a single root element.  Nested elements are termed child elements.  Elements must be nested correctly, with child elements enclosed within their parent opening and closing element tags, as follows:</a:t>
            </a:r>
            <a:endParaRPr lang="en-US" dirty="0" smtClean="0"/>
          </a:p>
          <a:p>
            <a:pPr>
              <a:buNone/>
            </a:pPr>
            <a:r>
              <a:rPr lang="en-IN" dirty="0" smtClean="0"/>
              <a:t>&lt;Year&gt;2000</a:t>
            </a:r>
            <a:endParaRPr lang="en-US" dirty="0" smtClean="0"/>
          </a:p>
          <a:p>
            <a:pPr>
              <a:buNone/>
            </a:pPr>
            <a:r>
              <a:rPr lang="en-IN" dirty="0" smtClean="0"/>
              <a:t>&lt;Month&gt;January&lt;/Month&gt;</a:t>
            </a:r>
            <a:endParaRPr lang="en-US" dirty="0" smtClean="0"/>
          </a:p>
          <a:p>
            <a:pPr>
              <a:buNone/>
            </a:pPr>
            <a:r>
              <a:rPr lang="en-IN" dirty="0" smtClean="0"/>
              <a:t>&lt;Month&gt;February&lt;/Month&gt;</a:t>
            </a:r>
            <a:endParaRPr lang="en-US" dirty="0" smtClean="0"/>
          </a:p>
          <a:p>
            <a:pPr>
              <a:buNone/>
            </a:pPr>
            <a:r>
              <a:rPr lang="en-IN" dirty="0" smtClean="0"/>
              <a:t>&lt;/Year&gt;</a:t>
            </a:r>
            <a:endParaRPr lang="en-US" dirty="0" smtClean="0"/>
          </a:p>
          <a:p>
            <a:r>
              <a:rPr lang="en-IN" dirty="0" smtClean="0"/>
              <a:t>Empty (open) elements contain no content.  An empty or open element can be used to mark sections of the document for the processor.  </a:t>
            </a:r>
            <a:r>
              <a:rPr lang="en-IN" u="sng" dirty="0" smtClean="0"/>
              <a:t>Empty elements can contain attributes used</a:t>
            </a:r>
            <a:r>
              <a:rPr lang="en-IN" dirty="0" smtClean="0"/>
              <a:t>. An empty element has the following syntax; the element name is followed by a slash.       </a:t>
            </a:r>
          </a:p>
          <a:p>
            <a:r>
              <a:rPr lang="en-IN" dirty="0" smtClean="0"/>
              <a:t>    &lt;Year/&gt;</a:t>
            </a:r>
            <a:endParaRPr lang="en-US" dirty="0" smtClean="0"/>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dirty="0" smtClean="0"/>
              <a:t>&lt;greeting&gt;           Starts a greeting element</a:t>
            </a:r>
            <a:endParaRPr lang="en-US" dirty="0" smtClean="0"/>
          </a:p>
          <a:p>
            <a:r>
              <a:rPr lang="en-IN" dirty="0" smtClean="0"/>
              <a:t>&lt;/introduction&gt;     Ends an introduction element</a:t>
            </a:r>
            <a:endParaRPr lang="en-US" dirty="0" smtClean="0"/>
          </a:p>
          <a:p>
            <a:r>
              <a:rPr lang="en-IN" dirty="0" smtClean="0"/>
              <a:t>&lt;Joe Black&gt;           Bad start tag .No space allowed</a:t>
            </a:r>
            <a:endParaRPr lang="en-US" dirty="0" smtClean="0"/>
          </a:p>
          <a:p>
            <a:r>
              <a:rPr lang="en-IN" dirty="0" smtClean="0"/>
              <a:t>&lt;42&gt;              Element name cannot begin with number </a:t>
            </a:r>
            <a:endParaRPr lang="en-US" dirty="0" smtClean="0"/>
          </a:p>
          <a:p>
            <a:r>
              <a:rPr lang="en-IN" dirty="0" smtClean="0"/>
              <a:t>&lt;/ Product&gt;         No space allowed b/w slash and element name                                         </a:t>
            </a:r>
            <a:endParaRPr lang="en-US" dirty="0" smtClean="0"/>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IN" b="1" u="sng" dirty="0" smtClean="0"/>
              <a:t>Attributes </a:t>
            </a:r>
            <a:endParaRPr lang="en-US" u="sng" dirty="0" smtClean="0"/>
          </a:p>
          <a:p>
            <a:r>
              <a:rPr lang="en-IN" dirty="0" smtClean="0"/>
              <a:t>Attributes provide extra information about elements. Attributes are placed inside the start tag of an element. Attributes come in name/value pairs.</a:t>
            </a:r>
          </a:p>
          <a:p>
            <a:r>
              <a:rPr lang="en-IN" dirty="0" smtClean="0"/>
              <a:t> The following "</a:t>
            </a:r>
            <a:r>
              <a:rPr lang="en-IN" dirty="0" err="1" smtClean="0"/>
              <a:t>img</a:t>
            </a:r>
            <a:r>
              <a:rPr lang="en-IN" dirty="0" smtClean="0"/>
              <a:t>" element has an additional information about a source file:</a:t>
            </a:r>
          </a:p>
          <a:p>
            <a:r>
              <a:rPr lang="en-IN" dirty="0" smtClean="0"/>
              <a:t> &lt;</a:t>
            </a:r>
            <a:r>
              <a:rPr lang="en-IN" dirty="0" err="1" smtClean="0"/>
              <a:t>img</a:t>
            </a:r>
            <a:r>
              <a:rPr lang="en-IN" dirty="0" smtClean="0"/>
              <a:t> </a:t>
            </a:r>
            <a:r>
              <a:rPr lang="en-IN" dirty="0" err="1" smtClean="0"/>
              <a:t>src</a:t>
            </a:r>
            <a:r>
              <a:rPr lang="en-IN" dirty="0" smtClean="0"/>
              <a:t>="computer.gif" /&gt; </a:t>
            </a:r>
          </a:p>
          <a:p>
            <a:r>
              <a:rPr lang="en-IN" dirty="0" smtClean="0"/>
              <a:t>The name of the element is "</a:t>
            </a:r>
            <a:r>
              <a:rPr lang="en-IN" dirty="0" err="1" smtClean="0"/>
              <a:t>img</a:t>
            </a:r>
            <a:r>
              <a:rPr lang="en-IN" dirty="0" smtClean="0"/>
              <a:t>". </a:t>
            </a:r>
          </a:p>
          <a:p>
            <a:r>
              <a:rPr lang="en-IN" dirty="0" smtClean="0"/>
              <a:t>The name of the attribute is "</a:t>
            </a:r>
            <a:r>
              <a:rPr lang="en-IN" dirty="0" err="1" smtClean="0"/>
              <a:t>src</a:t>
            </a:r>
            <a:r>
              <a:rPr lang="en-IN" dirty="0" smtClean="0"/>
              <a:t>". The value of the attribute is "computer.gif". Since the element itself is empty it is closed by a " /". </a:t>
            </a:r>
            <a:endParaRPr lang="en-US" dirty="0" smtClean="0"/>
          </a:p>
          <a:p>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u="sng" dirty="0" smtClean="0"/>
              <a:t>Attribute Assignment:  Meaning</a:t>
            </a:r>
            <a:endParaRPr lang="en-US" dirty="0"/>
          </a:p>
        </p:txBody>
      </p:sp>
      <p:sp>
        <p:nvSpPr>
          <p:cNvPr id="3" name="Content Placeholder 2"/>
          <p:cNvSpPr>
            <a:spLocks noGrp="1"/>
          </p:cNvSpPr>
          <p:nvPr>
            <p:ph idx="1"/>
          </p:nvPr>
        </p:nvSpPr>
        <p:spPr/>
        <p:txBody>
          <a:bodyPr>
            <a:normAutofit fontScale="92500" lnSpcReduction="20000"/>
          </a:bodyPr>
          <a:lstStyle/>
          <a:p>
            <a:pPr>
              <a:buNone/>
            </a:pPr>
            <a:endParaRPr lang="en-US" dirty="0" smtClean="0"/>
          </a:p>
          <a:p>
            <a:pPr>
              <a:buNone/>
            </a:pPr>
            <a:r>
              <a:rPr lang="en-IN" dirty="0" smtClean="0"/>
              <a:t>1) &lt;fruit type=”apple”&gt;: type attribute have value “apple</a:t>
            </a:r>
            <a:endParaRPr lang="en-US" dirty="0" smtClean="0"/>
          </a:p>
          <a:p>
            <a:pPr>
              <a:buNone/>
            </a:pPr>
            <a:r>
              <a:rPr lang="en-IN" dirty="0" smtClean="0"/>
              <a:t>2) &lt;fruit type=’apple’&gt; : Single quotes can also be used</a:t>
            </a:r>
            <a:endParaRPr lang="en-US" dirty="0" smtClean="0"/>
          </a:p>
          <a:p>
            <a:endParaRPr lang="en-US" dirty="0" smtClean="0"/>
          </a:p>
          <a:p>
            <a:pPr>
              <a:buNone/>
            </a:pPr>
            <a:r>
              <a:rPr lang="en-IN" dirty="0" smtClean="0"/>
              <a:t>3) &lt;table border=2&gt; :  </a:t>
            </a:r>
            <a:r>
              <a:rPr lang="en-IN" dirty="0" err="1" smtClean="0"/>
              <a:t>Invalid.Attributes</a:t>
            </a:r>
            <a:r>
              <a:rPr lang="en-IN" dirty="0" smtClean="0"/>
              <a:t> must be quoted</a:t>
            </a:r>
            <a:endParaRPr lang="en-US" dirty="0" smtClean="0"/>
          </a:p>
          <a:p>
            <a:endParaRPr lang="en-US" dirty="0" smtClean="0"/>
          </a:p>
          <a:p>
            <a:pPr>
              <a:buNone/>
            </a:pPr>
            <a:r>
              <a:rPr lang="en-IN" dirty="0" smtClean="0"/>
              <a:t>4) &lt;animal leg=”4”   blood=”cold”&gt;:</a:t>
            </a:r>
          </a:p>
          <a:p>
            <a:r>
              <a:rPr lang="en-IN" dirty="0" smtClean="0"/>
              <a:t>The leg attribute has the value 4,blood attribute has the value . White space within start tag  are ignored by the parser.</a:t>
            </a:r>
            <a:endParaRPr lang="en-US" dirty="0" smtClean="0"/>
          </a:p>
          <a:p>
            <a:pPr>
              <a:buNone/>
            </a:pPr>
            <a:r>
              <a:rPr lang="en-IN" dirty="0" smtClean="0"/>
              <a:t> </a:t>
            </a:r>
            <a:endParaRPr lang="en-US" dirty="0" smtClean="0"/>
          </a:p>
          <a:p>
            <a:pPr>
              <a:buNone/>
            </a:pPr>
            <a:r>
              <a:rPr lang="en-IN" dirty="0" smtClean="0"/>
              <a:t> </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011680"/>
            <a:ext cx="8229600" cy="4389120"/>
          </a:xfrm>
        </p:spPr>
        <p:txBody>
          <a:bodyPr>
            <a:normAutofit/>
          </a:bodyPr>
          <a:lstStyle/>
          <a:p>
            <a:r>
              <a:rPr lang="en-IN" sz="3800" b="1" u="sng" dirty="0" smtClean="0"/>
              <a:t>PCDATA </a:t>
            </a:r>
            <a:endParaRPr lang="en-US" sz="3800" b="1" u="sng" dirty="0" smtClean="0"/>
          </a:p>
          <a:p>
            <a:r>
              <a:rPr lang="en-IN" dirty="0" smtClean="0"/>
              <a:t>PCDATA means parsed character data. </a:t>
            </a:r>
            <a:endParaRPr lang="en-US" dirty="0" smtClean="0"/>
          </a:p>
          <a:p>
            <a:r>
              <a:rPr lang="en-IN" dirty="0" smtClean="0"/>
              <a:t>Think of character data as the text found between the start tag and the end tag of an XML element. </a:t>
            </a:r>
          </a:p>
          <a:p>
            <a:r>
              <a:rPr lang="en-IN" dirty="0" smtClean="0"/>
              <a:t>PCDATA is text that will be parsed by a parser. Tags inside the text will be treated as </a:t>
            </a:r>
            <a:r>
              <a:rPr lang="en-IN" dirty="0" err="1" smtClean="0"/>
              <a:t>markup</a:t>
            </a:r>
            <a:r>
              <a:rPr lang="en-IN" dirty="0" smtClean="0"/>
              <a:t> and entities will be expanded. </a:t>
            </a:r>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IN" b="1" u="sng" dirty="0" smtClean="0"/>
              <a:t>CDATA</a:t>
            </a:r>
          </a:p>
          <a:p>
            <a:r>
              <a:rPr lang="en-IN" dirty="0" smtClean="0"/>
              <a:t>CDATA also means character data. CDATA is text that will NOT be parsed by a parser. </a:t>
            </a:r>
            <a:endParaRPr lang="en-US" dirty="0" smtClean="0"/>
          </a:p>
          <a:p>
            <a:r>
              <a:rPr lang="en-IN" dirty="0" smtClean="0"/>
              <a:t>Tags inside the text will NOT be treated as </a:t>
            </a:r>
            <a:r>
              <a:rPr lang="en-IN" dirty="0" err="1" smtClean="0"/>
              <a:t>markup</a:t>
            </a:r>
            <a:r>
              <a:rPr lang="en-IN" dirty="0" smtClean="0"/>
              <a:t> and entities will not be expanded. </a:t>
            </a:r>
            <a:endParaRPr lang="en-IN" b="1" u="sng"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u="sng" dirty="0" smtClean="0"/>
              <a:t>ENTITY</a:t>
            </a:r>
          </a:p>
          <a:p>
            <a:r>
              <a:rPr lang="en-IN" dirty="0" smtClean="0"/>
              <a:t>An XML document consist of one or more entities that are logically related collection of information, </a:t>
            </a:r>
            <a:endParaRPr lang="en-US" dirty="0" smtClean="0"/>
          </a:p>
          <a:p>
            <a:r>
              <a:rPr lang="en-IN" dirty="0" smtClean="0"/>
              <a:t>Entities range from a single special character to a book chapter </a:t>
            </a:r>
            <a:endParaRPr lang="en-US" dirty="0" smtClean="0"/>
          </a:p>
          <a:p>
            <a:r>
              <a:rPr lang="en-IN" dirty="0" smtClean="0"/>
              <a:t> An XML document has one document entity </a:t>
            </a:r>
            <a:endParaRPr lang="en-US" dirty="0" smtClean="0"/>
          </a:p>
          <a:p>
            <a:r>
              <a:rPr lang="en-IN" dirty="0" smtClean="0"/>
              <a:t> All other entities are referenced in the document entity </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XML</a:t>
            </a:r>
            <a:endParaRPr lang="en-US" dirty="0"/>
          </a:p>
        </p:txBody>
      </p:sp>
      <p:sp>
        <p:nvSpPr>
          <p:cNvPr id="3" name="Content Placeholder 2"/>
          <p:cNvSpPr>
            <a:spLocks noGrp="1"/>
          </p:cNvSpPr>
          <p:nvPr>
            <p:ph idx="1"/>
          </p:nvPr>
        </p:nvSpPr>
        <p:spPr>
          <a:xfrm>
            <a:off x="457200" y="2011680"/>
            <a:ext cx="8229600" cy="4389120"/>
          </a:xfrm>
        </p:spPr>
        <p:txBody>
          <a:bodyPr>
            <a:normAutofit fontScale="85000" lnSpcReduction="20000"/>
          </a:bodyPr>
          <a:lstStyle/>
          <a:p>
            <a:r>
              <a:rPr lang="en-IN" dirty="0" smtClean="0"/>
              <a:t>XML is not a replacement for HTML . Two have different goals </a:t>
            </a:r>
            <a:endParaRPr lang="en-US" dirty="0" smtClean="0"/>
          </a:p>
          <a:p>
            <a:r>
              <a:rPr lang="en-IN" dirty="0" smtClean="0"/>
              <a:t> HTML is a </a:t>
            </a:r>
            <a:r>
              <a:rPr lang="en-IN" dirty="0" err="1" smtClean="0"/>
              <a:t>markup</a:t>
            </a:r>
            <a:r>
              <a:rPr lang="en-IN" dirty="0" smtClean="0"/>
              <a:t> language used to describe the layout of any kind of information </a:t>
            </a:r>
            <a:endParaRPr lang="en-US" dirty="0" smtClean="0"/>
          </a:p>
          <a:p>
            <a:r>
              <a:rPr lang="en-IN" dirty="0" smtClean="0"/>
              <a:t> XML is a meta-</a:t>
            </a:r>
            <a:r>
              <a:rPr lang="en-IN" dirty="0" err="1" smtClean="0"/>
              <a:t>markup</a:t>
            </a:r>
            <a:r>
              <a:rPr lang="en-IN" dirty="0" smtClean="0"/>
              <a:t> language that provides framework for defining specialized </a:t>
            </a:r>
            <a:r>
              <a:rPr lang="en-IN" dirty="0" err="1" smtClean="0"/>
              <a:t>markup</a:t>
            </a:r>
            <a:r>
              <a:rPr lang="en-IN" dirty="0" smtClean="0"/>
              <a:t> languages </a:t>
            </a:r>
            <a:endParaRPr lang="en-US" dirty="0" smtClean="0"/>
          </a:p>
          <a:p>
            <a:r>
              <a:rPr lang="en-IN" dirty="0" smtClean="0"/>
              <a:t> HTML Syntax</a:t>
            </a:r>
            <a:endParaRPr lang="en-US" dirty="0" smtClean="0"/>
          </a:p>
          <a:p>
            <a:pPr>
              <a:buNone/>
            </a:pPr>
            <a:r>
              <a:rPr lang="en-IN" dirty="0" smtClean="0"/>
              <a:t>&lt;html&gt;</a:t>
            </a:r>
            <a:endParaRPr lang="en-US" dirty="0" smtClean="0"/>
          </a:p>
          <a:p>
            <a:pPr>
              <a:buNone/>
            </a:pPr>
            <a:r>
              <a:rPr lang="en-IN" dirty="0" smtClean="0"/>
              <a:t>&lt;head&gt;&lt;title&gt;name&lt;/title&gt;&lt;/head&gt;&lt;body&gt;…… &lt;/body&gt;</a:t>
            </a:r>
            <a:endParaRPr lang="en-US" dirty="0" smtClean="0"/>
          </a:p>
          <a:p>
            <a:r>
              <a:rPr lang="en-IN" dirty="0" smtClean="0"/>
              <a:t>XML Syntax </a:t>
            </a:r>
            <a:endParaRPr lang="en-US" dirty="0" smtClean="0"/>
          </a:p>
          <a:p>
            <a:pPr>
              <a:buNone/>
            </a:pPr>
            <a:r>
              <a:rPr lang="en-IN" dirty="0" smtClean="0"/>
              <a:t>&lt;name&gt;</a:t>
            </a:r>
            <a:endParaRPr lang="en-US" dirty="0" smtClean="0"/>
          </a:p>
          <a:p>
            <a:pPr>
              <a:buNone/>
            </a:pPr>
            <a:r>
              <a:rPr lang="en-IN" dirty="0" smtClean="0"/>
              <a:t>&lt;first&gt; </a:t>
            </a:r>
            <a:r>
              <a:rPr lang="en-IN" dirty="0" err="1" smtClean="0"/>
              <a:t>nandini</a:t>
            </a:r>
            <a:r>
              <a:rPr lang="en-IN" dirty="0" smtClean="0"/>
              <a:t> &lt;/first&gt;</a:t>
            </a:r>
            <a:endParaRPr lang="en-US" dirty="0" smtClean="0"/>
          </a:p>
          <a:p>
            <a:pPr>
              <a:buNone/>
            </a:pPr>
            <a:r>
              <a:rPr lang="en-IN" dirty="0" smtClean="0"/>
              <a:t>&lt;last&gt; </a:t>
            </a:r>
            <a:r>
              <a:rPr lang="en-IN" dirty="0" err="1" smtClean="0"/>
              <a:t>sidnal</a:t>
            </a:r>
            <a:r>
              <a:rPr lang="en-IN" dirty="0" smtClean="0"/>
              <a:t> &lt;/last&gt;</a:t>
            </a:r>
            <a:endParaRPr lang="en-US" dirty="0" smtClean="0"/>
          </a:p>
          <a:p>
            <a:pPr>
              <a:buNone/>
            </a:pPr>
            <a:r>
              <a:rPr lang="en-IN" dirty="0" smtClean="0"/>
              <a:t>&lt;/name&gt;</a:t>
            </a:r>
            <a:endParaRPr lang="en-US" dirty="0" smtClean="0"/>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IN" dirty="0" smtClean="0"/>
              <a:t>Reasons to break a document into multiple entities. </a:t>
            </a:r>
            <a:endParaRPr lang="en-US" dirty="0" smtClean="0"/>
          </a:p>
          <a:p>
            <a:pPr>
              <a:buNone/>
            </a:pPr>
            <a:r>
              <a:rPr lang="en-IN" dirty="0" smtClean="0"/>
              <a:t>1. Good to define a Large documents as a smaller no. of parts easier to manage . </a:t>
            </a:r>
            <a:endParaRPr lang="en-US" dirty="0" smtClean="0"/>
          </a:p>
          <a:p>
            <a:pPr>
              <a:buNone/>
            </a:pPr>
            <a:r>
              <a:rPr lang="en-IN" dirty="0" smtClean="0"/>
              <a:t>2. If the same data appears in more than one place in the document, defining it as a entity allows any no. of references to a single copy of data. </a:t>
            </a:r>
            <a:endParaRPr lang="en-US" dirty="0" smtClean="0"/>
          </a:p>
          <a:p>
            <a:pPr>
              <a:buNone/>
            </a:pPr>
            <a:r>
              <a:rPr lang="en-IN" dirty="0" smtClean="0"/>
              <a:t>3. Many documents include information that cannot be represented as text, such as images. Such information units are usually stored as binary data. Binary entities can only be referenced in the document entities </a:t>
            </a:r>
            <a:r>
              <a:rPr lang="en-IN" dirty="0" err="1" smtClean="0"/>
              <a:t>ie</a:t>
            </a:r>
            <a:r>
              <a:rPr lang="en-IN" dirty="0" smtClean="0"/>
              <a:t> XML document cannot include binary data.</a:t>
            </a:r>
            <a:endParaRPr lang="en-US" dirty="0" smtClean="0"/>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IN" dirty="0" smtClean="0"/>
              <a:t>Entity names: </a:t>
            </a:r>
            <a:endParaRPr lang="en-US" dirty="0" smtClean="0"/>
          </a:p>
          <a:p>
            <a:r>
              <a:rPr lang="en-IN" dirty="0" smtClean="0"/>
              <a:t> No length limitation </a:t>
            </a:r>
            <a:endParaRPr lang="en-US" dirty="0" smtClean="0"/>
          </a:p>
          <a:p>
            <a:r>
              <a:rPr lang="en-IN" dirty="0" smtClean="0"/>
              <a:t>Must begin with a letter, a dash, or a colon </a:t>
            </a:r>
            <a:endParaRPr lang="en-US" dirty="0" smtClean="0"/>
          </a:p>
          <a:p>
            <a:r>
              <a:rPr lang="en-IN" dirty="0" smtClean="0"/>
              <a:t> Can include letters, digits, periods, dashes, underscores, or colons </a:t>
            </a:r>
            <a:endParaRPr lang="en-US" dirty="0" smtClean="0"/>
          </a:p>
          <a:p>
            <a:r>
              <a:rPr lang="en-IN" dirty="0" smtClean="0"/>
              <a:t>A reference to an entity has the form name with </a:t>
            </a:r>
            <a:r>
              <a:rPr lang="en-IN" dirty="0" err="1" smtClean="0"/>
              <a:t>prepended</a:t>
            </a:r>
            <a:r>
              <a:rPr lang="en-IN" dirty="0" smtClean="0"/>
              <a:t> ampersand and appended semicolon: &amp;</a:t>
            </a:r>
            <a:r>
              <a:rPr lang="en-IN" dirty="0" err="1" smtClean="0"/>
              <a:t>entityname</a:t>
            </a:r>
            <a:r>
              <a:rPr lang="en-IN" dirty="0" smtClean="0"/>
              <a:t>; </a:t>
            </a:r>
          </a:p>
          <a:p>
            <a:r>
              <a:rPr lang="en-IN" dirty="0" err="1" smtClean="0"/>
              <a:t>Eg</a:t>
            </a:r>
            <a:r>
              <a:rPr lang="en-IN" dirty="0" smtClean="0"/>
              <a:t>. &amp;</a:t>
            </a:r>
            <a:r>
              <a:rPr lang="en-IN" dirty="0" err="1" smtClean="0"/>
              <a:t>apple_image</a:t>
            </a:r>
            <a:r>
              <a:rPr lang="en-IN" dirty="0" smtClean="0"/>
              <a:t>;</a:t>
            </a:r>
            <a:endParaRPr lang="en-US" dirty="0" smtClean="0"/>
          </a:p>
          <a:p>
            <a:r>
              <a:rPr lang="en-IN" dirty="0" smtClean="0"/>
              <a:t>processor parses the document it will replace the entity reference with actual characters and will not interpret characters as </a:t>
            </a:r>
            <a:r>
              <a:rPr lang="en-IN" dirty="0" err="1" smtClean="0"/>
              <a:t>markup</a:t>
            </a:r>
            <a:r>
              <a:rPr lang="en-IN" dirty="0" smtClean="0"/>
              <a:t>.</a:t>
            </a:r>
            <a:endParaRPr lang="en-US" dirty="0" smtClean="0"/>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b="1" dirty="0" smtClean="0"/>
              <a:t>Five Built-in Entity         </a:t>
            </a:r>
            <a:endParaRPr lang="en-US" dirty="0" smtClean="0"/>
          </a:p>
          <a:p>
            <a:r>
              <a:rPr lang="en-IN" b="1" dirty="0" smtClean="0"/>
              <a:t>Entity Reference             Interpretation</a:t>
            </a:r>
            <a:endParaRPr lang="en-US" dirty="0" smtClean="0"/>
          </a:p>
          <a:p>
            <a:r>
              <a:rPr lang="en-IN" dirty="0" smtClean="0"/>
              <a:t>&amp;</a:t>
            </a:r>
            <a:r>
              <a:rPr lang="en-IN" dirty="0" err="1" smtClean="0"/>
              <a:t>lt</a:t>
            </a:r>
            <a:r>
              <a:rPr lang="en-IN" dirty="0" smtClean="0"/>
              <a:t>;                                       &lt;</a:t>
            </a:r>
            <a:endParaRPr lang="en-US" dirty="0" smtClean="0"/>
          </a:p>
          <a:p>
            <a:r>
              <a:rPr lang="en-IN" dirty="0" smtClean="0"/>
              <a:t>&amp;</a:t>
            </a:r>
            <a:r>
              <a:rPr lang="en-IN" dirty="0" err="1" smtClean="0"/>
              <a:t>gt</a:t>
            </a:r>
            <a:r>
              <a:rPr lang="en-IN" dirty="0" smtClean="0"/>
              <a:t>;                                      &gt;</a:t>
            </a:r>
            <a:endParaRPr lang="en-US" dirty="0" smtClean="0"/>
          </a:p>
          <a:p>
            <a:r>
              <a:rPr lang="en-IN" dirty="0" smtClean="0"/>
              <a:t>&amp;amp;                                   &amp;</a:t>
            </a:r>
            <a:endParaRPr lang="en-US" dirty="0" smtClean="0"/>
          </a:p>
          <a:p>
            <a:r>
              <a:rPr lang="en-IN" dirty="0" smtClean="0"/>
              <a:t>&amp;</a:t>
            </a:r>
            <a:r>
              <a:rPr lang="en-IN" dirty="0" err="1" smtClean="0"/>
              <a:t>apos</a:t>
            </a:r>
            <a:r>
              <a:rPr lang="en-IN" dirty="0" smtClean="0"/>
              <a:t>;                                   ‘</a:t>
            </a:r>
            <a:endParaRPr lang="en-US" dirty="0" smtClean="0"/>
          </a:p>
          <a:p>
            <a:r>
              <a:rPr lang="en-IN" dirty="0" smtClean="0"/>
              <a:t>&amp;</a:t>
            </a:r>
            <a:r>
              <a:rPr lang="en-IN" dirty="0" err="1" smtClean="0"/>
              <a:t>quot</a:t>
            </a:r>
            <a:r>
              <a:rPr lang="en-IN" dirty="0" smtClean="0"/>
              <a:t>;                                   “        </a:t>
            </a:r>
            <a:endParaRPr lang="en-US" dirty="0" smtClean="0"/>
          </a:p>
          <a:p>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IN" dirty="0" smtClean="0"/>
              <a:t>If several predefined entities must appear near each other in a document, it is better to avoid using entity references. Character data section can be used. </a:t>
            </a:r>
          </a:p>
          <a:p>
            <a:r>
              <a:rPr lang="en-IN" dirty="0" smtClean="0"/>
              <a:t>The content of a character data section is not parsed by the XML parser, so it can include any tags. </a:t>
            </a:r>
            <a:endParaRPr lang="en-US" dirty="0" smtClean="0"/>
          </a:p>
          <a:p>
            <a:r>
              <a:rPr lang="en-IN" dirty="0" smtClean="0"/>
              <a:t>The form of a character data section is as follows: &lt;![CDATA[content]]&gt; // no tags can be used since it is not parsed</a:t>
            </a:r>
          </a:p>
          <a:p>
            <a:r>
              <a:rPr lang="en-IN" dirty="0" smtClean="0"/>
              <a:t> For example, instead of Start &amp;</a:t>
            </a:r>
            <a:r>
              <a:rPr lang="en-IN" dirty="0" err="1" smtClean="0"/>
              <a:t>gt</a:t>
            </a:r>
            <a:r>
              <a:rPr lang="en-IN" dirty="0" smtClean="0"/>
              <a:t>;&amp;</a:t>
            </a:r>
            <a:r>
              <a:rPr lang="en-IN" dirty="0" err="1" smtClean="0"/>
              <a:t>gt</a:t>
            </a:r>
            <a:r>
              <a:rPr lang="en-IN" dirty="0" smtClean="0"/>
              <a:t>;&amp;</a:t>
            </a:r>
            <a:r>
              <a:rPr lang="en-IN" dirty="0" err="1" smtClean="0"/>
              <a:t>gt</a:t>
            </a:r>
            <a:r>
              <a:rPr lang="en-IN" dirty="0" smtClean="0"/>
              <a:t>;&amp;</a:t>
            </a:r>
            <a:r>
              <a:rPr lang="en-IN" dirty="0" err="1" smtClean="0"/>
              <a:t>gt</a:t>
            </a:r>
            <a:r>
              <a:rPr lang="en-IN" dirty="0" smtClean="0"/>
              <a:t>; HERE &amp;</a:t>
            </a:r>
            <a:r>
              <a:rPr lang="en-IN" dirty="0" err="1" smtClean="0"/>
              <a:t>lt</a:t>
            </a:r>
            <a:r>
              <a:rPr lang="en-IN" dirty="0" smtClean="0"/>
              <a:t>;&amp;</a:t>
            </a:r>
            <a:r>
              <a:rPr lang="en-IN" dirty="0" err="1" smtClean="0"/>
              <a:t>lt</a:t>
            </a:r>
            <a:r>
              <a:rPr lang="en-IN" dirty="0" smtClean="0"/>
              <a:t>;&amp;</a:t>
            </a:r>
            <a:r>
              <a:rPr lang="en-IN" dirty="0" err="1" smtClean="0"/>
              <a:t>lt</a:t>
            </a:r>
            <a:r>
              <a:rPr lang="en-IN" dirty="0" smtClean="0"/>
              <a:t>;&amp;</a:t>
            </a:r>
            <a:r>
              <a:rPr lang="en-IN" dirty="0" err="1" smtClean="0"/>
              <a:t>lt</a:t>
            </a:r>
            <a:r>
              <a:rPr lang="en-IN" dirty="0" smtClean="0"/>
              <a:t>; </a:t>
            </a:r>
            <a:endParaRPr lang="en-US" dirty="0" smtClean="0"/>
          </a:p>
          <a:p>
            <a:r>
              <a:rPr lang="en-IN" dirty="0" smtClean="0"/>
              <a:t>Use &lt;![CDATA[Start &gt;&gt;&gt;&gt; HERE &lt;&lt;&lt;&lt;]]&gt;</a:t>
            </a:r>
            <a:endParaRPr lang="en-US" dirty="0" smtClean="0"/>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b="1" dirty="0" smtClean="0"/>
              <a:t>&lt;![CDATA[content]]&gt;</a:t>
            </a:r>
            <a:endParaRPr lang="en-US" dirty="0" smtClean="0"/>
          </a:p>
          <a:p>
            <a:r>
              <a:rPr lang="en-IN" b="1" dirty="0" smtClean="0"/>
              <a:t>Ex1:</a:t>
            </a:r>
            <a:r>
              <a:rPr lang="en-IN" dirty="0" smtClean="0"/>
              <a:t>&lt;Document&gt;&lt;![CDATA[ if a&lt;b and b&lt;c then a&lt;c]] &gt;&lt;/Document&gt;</a:t>
            </a:r>
            <a:endParaRPr lang="en-US" dirty="0" smtClean="0"/>
          </a:p>
          <a:p>
            <a:pPr>
              <a:buNone/>
            </a:pPr>
            <a:r>
              <a:rPr lang="en-IN" dirty="0" smtClean="0"/>
              <a:t>   Between the start of the section ” &lt;![CDATA[ ” and end of the section “]]&gt;” all character data is passed directly to the application .</a:t>
            </a:r>
          </a:p>
          <a:p>
            <a:pPr>
              <a:buNone/>
            </a:pPr>
            <a:r>
              <a:rPr lang="en-IN" dirty="0" smtClean="0"/>
              <a:t>   comments are not recognized in a CDATA section.</a:t>
            </a:r>
          </a:p>
          <a:p>
            <a:pPr>
              <a:buNone/>
            </a:pPr>
            <a:r>
              <a:rPr lang="en-IN" dirty="0" smtClean="0"/>
              <a:t>Here the parser has detected the presence of a CDATA section and waved the entire string “a&lt;b and b&lt;c then a&lt;c” through the application directly.</a:t>
            </a:r>
            <a:endParaRPr lang="en-US" dirty="0" smtClean="0"/>
          </a:p>
          <a:p>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DOCUMENT TYPE DECLARATION</a:t>
            </a:r>
            <a:endParaRPr lang="en-US" dirty="0"/>
          </a:p>
        </p:txBody>
      </p:sp>
      <p:sp>
        <p:nvSpPr>
          <p:cNvPr id="3" name="Content Placeholder 2"/>
          <p:cNvSpPr>
            <a:spLocks noGrp="1"/>
          </p:cNvSpPr>
          <p:nvPr>
            <p:ph idx="1"/>
          </p:nvPr>
        </p:nvSpPr>
        <p:spPr/>
        <p:txBody>
          <a:bodyPr>
            <a:normAutofit lnSpcReduction="10000"/>
          </a:bodyPr>
          <a:lstStyle/>
          <a:p>
            <a:pPr lvl="0"/>
            <a:r>
              <a:rPr lang="en-IN" dirty="0" smtClean="0"/>
              <a:t>A Document Type Declaration is a statement embedded in an XML document whose purpose is to acknowledge the existence and location of Document Type Definition(DTD).</a:t>
            </a:r>
            <a:endParaRPr lang="en-US" dirty="0" smtClean="0"/>
          </a:p>
          <a:p>
            <a:pPr lvl="0"/>
            <a:r>
              <a:rPr lang="en-IN" dirty="0" smtClean="0"/>
              <a:t>Document Type Declaration  is a statement that points to the Document Type Definition(DTD) .</a:t>
            </a:r>
            <a:endParaRPr lang="en-US" dirty="0" smtClean="0"/>
          </a:p>
          <a:p>
            <a:pPr lvl="0"/>
            <a:r>
              <a:rPr lang="en-IN" u="sng" dirty="0" smtClean="0"/>
              <a:t>Document Type Definition is a set of rules </a:t>
            </a:r>
            <a:r>
              <a:rPr lang="en-IN" dirty="0" smtClean="0"/>
              <a:t>that defines the structure of an XML document where as a </a:t>
            </a:r>
            <a:r>
              <a:rPr lang="en-IN" u="sng" dirty="0" smtClean="0"/>
              <a:t>Document Type Declaration is a statement </a:t>
            </a:r>
            <a:r>
              <a:rPr lang="en-IN" dirty="0" smtClean="0"/>
              <a:t>that tells the parser which DTD to use for checking and validation.</a:t>
            </a:r>
            <a:endParaRPr lang="en-US" dirty="0" smtClean="0"/>
          </a:p>
          <a:p>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IN" dirty="0" smtClean="0"/>
              <a:t>All Document Type Declaration starts with a string “&lt;!DOCTYPE ”</a:t>
            </a:r>
            <a:endParaRPr lang="en-US" dirty="0" smtClean="0"/>
          </a:p>
          <a:p>
            <a:pPr lvl="0"/>
            <a:r>
              <a:rPr lang="en-IN" dirty="0" smtClean="0"/>
              <a:t>The Document Type Declaration can be external or internal</a:t>
            </a:r>
            <a:endParaRPr lang="en-US" dirty="0" smtClean="0"/>
          </a:p>
          <a:p>
            <a:pPr lvl="0"/>
            <a:r>
              <a:rPr lang="en-IN" dirty="0" smtClean="0"/>
              <a:t>If external the DTD must be specified either as SYSTEM or PUBLIC.</a:t>
            </a:r>
            <a:endParaRPr lang="en-US" dirty="0" smtClean="0"/>
          </a:p>
          <a:p>
            <a:pPr lvl="0"/>
            <a:r>
              <a:rPr lang="en-IN" dirty="0" smtClean="0"/>
              <a:t>If </a:t>
            </a:r>
            <a:r>
              <a:rPr lang="en-IN" b="1" dirty="0" smtClean="0"/>
              <a:t>PUBLIC</a:t>
            </a:r>
            <a:r>
              <a:rPr lang="en-IN" dirty="0" smtClean="0"/>
              <a:t> the DTD can be used by anyone by referring the URL.</a:t>
            </a:r>
            <a:endParaRPr lang="en-US" dirty="0" smtClean="0"/>
          </a:p>
          <a:p>
            <a:r>
              <a:rPr lang="en-IN" dirty="0" smtClean="0"/>
              <a:t>If </a:t>
            </a:r>
            <a:r>
              <a:rPr lang="en-IN" b="1" dirty="0" smtClean="0"/>
              <a:t>SYSTEM</a:t>
            </a:r>
            <a:r>
              <a:rPr lang="en-IN" dirty="0" smtClean="0"/>
              <a:t> that means it resides on local hard disk and may not be available for use by other application.</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fontScale="90000"/>
          </a:bodyPr>
          <a:lstStyle/>
          <a:p>
            <a:r>
              <a:rPr lang="en-IN" b="1" cap="all" dirty="0" smtClean="0"/>
              <a:t>Document Type definitions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IN" dirty="0" smtClean="0"/>
              <a:t>A DTD is a set of structural rules called declarations. </a:t>
            </a:r>
          </a:p>
          <a:p>
            <a:r>
              <a:rPr lang="en-IN" dirty="0" smtClean="0"/>
              <a:t>DTDs define an XML document's structure (e.g., what </a:t>
            </a:r>
            <a:r>
              <a:rPr lang="en-IN" dirty="0" err="1" smtClean="0"/>
              <a:t>elements,attributes</a:t>
            </a:r>
            <a:r>
              <a:rPr lang="en-IN" dirty="0" smtClean="0"/>
              <a:t>, etc. are permitted in the document)</a:t>
            </a:r>
          </a:p>
          <a:p>
            <a:r>
              <a:rPr lang="en-IN" dirty="0" smtClean="0"/>
              <a:t>These rules specify a set of elements, along with how and where they can appear in a document </a:t>
            </a:r>
            <a:endParaRPr lang="en-US" dirty="0" smtClean="0"/>
          </a:p>
          <a:p>
            <a:r>
              <a:rPr lang="en-IN" dirty="0" smtClean="0"/>
              <a:t> Purpose: provide a standard form for a collection of XML documents an define a </a:t>
            </a:r>
            <a:r>
              <a:rPr lang="en-IN" dirty="0" err="1" smtClean="0"/>
              <a:t>markup</a:t>
            </a:r>
            <a:r>
              <a:rPr lang="en-IN" dirty="0" smtClean="0"/>
              <a:t> language for them. </a:t>
            </a:r>
            <a:endParaRPr lang="en-US" dirty="0" smtClean="0"/>
          </a:p>
          <a:p>
            <a:r>
              <a:rPr lang="en-IN" dirty="0" smtClean="0"/>
              <a:t> DTD provide entity definition. </a:t>
            </a:r>
            <a:endParaRPr lang="en-US" dirty="0" smtClean="0"/>
          </a:p>
          <a:p>
            <a:r>
              <a:rPr lang="en-IN" dirty="0" smtClean="0"/>
              <a:t>With DTD, application development would be simpler. </a:t>
            </a:r>
            <a:endParaRPr lang="en-US" dirty="0" smtClean="0"/>
          </a:p>
          <a:p>
            <a:r>
              <a:rPr lang="en-IN" dirty="0" smtClean="0"/>
              <a:t> Not all XML documents have or need a DTD </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 DTD is a sequence of declarations.</a:t>
            </a:r>
          </a:p>
          <a:p>
            <a:r>
              <a:rPr lang="en-US" dirty="0" smtClean="0"/>
              <a:t>Each declaration has the  form </a:t>
            </a:r>
            <a:br>
              <a:rPr lang="en-US" dirty="0" smtClean="0"/>
            </a:br>
            <a:r>
              <a:rPr lang="en-US" dirty="0" smtClean="0"/>
              <a:t>&lt;!Keyword ……..&gt;</a:t>
            </a:r>
          </a:p>
          <a:p>
            <a:r>
              <a:rPr lang="en-US" dirty="0" smtClean="0"/>
              <a:t>Four possible keywords are </a:t>
            </a:r>
          </a:p>
          <a:p>
            <a:r>
              <a:rPr lang="en-US" dirty="0" smtClean="0"/>
              <a:t>ELEMENT- used to define tags</a:t>
            </a:r>
          </a:p>
          <a:p>
            <a:r>
              <a:rPr lang="en-US" dirty="0" smtClean="0"/>
              <a:t>ATTLIST – used to define tag attributes</a:t>
            </a:r>
          </a:p>
          <a:p>
            <a:r>
              <a:rPr lang="en-US" dirty="0" smtClean="0"/>
              <a:t>ENTITY- used to define entities</a:t>
            </a:r>
          </a:p>
          <a:p>
            <a:r>
              <a:rPr lang="en-US" dirty="0" smtClean="0"/>
              <a:t>NOTATION – used to define </a:t>
            </a:r>
            <a:r>
              <a:rPr lang="en-US" dirty="0" err="1" smtClean="0"/>
              <a:t>datatype</a:t>
            </a:r>
            <a:r>
              <a:rPr lang="en-US" dirty="0" smtClean="0"/>
              <a:t> notations</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DECLARING ELEMENTS</a:t>
            </a:r>
            <a:endParaRPr lang="en-US" dirty="0"/>
          </a:p>
        </p:txBody>
      </p:sp>
      <p:sp>
        <p:nvSpPr>
          <p:cNvPr id="3" name="Content Placeholder 2"/>
          <p:cNvSpPr>
            <a:spLocks noGrp="1"/>
          </p:cNvSpPr>
          <p:nvPr>
            <p:ph idx="1"/>
          </p:nvPr>
        </p:nvSpPr>
        <p:spPr/>
        <p:txBody>
          <a:bodyPr>
            <a:normAutofit fontScale="92500"/>
          </a:bodyPr>
          <a:lstStyle/>
          <a:p>
            <a:pPr lvl="0"/>
            <a:r>
              <a:rPr lang="en-IN" dirty="0" smtClean="0"/>
              <a:t>Every element in a valid XML document must have an element type declared in the DTD.</a:t>
            </a:r>
            <a:endParaRPr lang="en-US" dirty="0" smtClean="0"/>
          </a:p>
          <a:p>
            <a:pPr lvl="0"/>
            <a:r>
              <a:rPr lang="en-IN" dirty="0" smtClean="0"/>
              <a:t>To validate an XML document ,a validating parser needs to know three things about each element</a:t>
            </a:r>
            <a:endParaRPr lang="en-US" dirty="0" smtClean="0"/>
          </a:p>
          <a:p>
            <a:pPr lvl="0"/>
            <a:r>
              <a:rPr lang="en-IN" dirty="0" smtClean="0"/>
              <a:t>What the element type is named</a:t>
            </a:r>
            <a:endParaRPr lang="en-US" dirty="0" smtClean="0"/>
          </a:p>
          <a:p>
            <a:pPr lvl="0"/>
            <a:r>
              <a:rPr lang="en-IN" dirty="0" smtClean="0"/>
              <a:t>What elements of that type can contain(content model)</a:t>
            </a:r>
            <a:endParaRPr lang="en-US" dirty="0" smtClean="0"/>
          </a:p>
          <a:p>
            <a:pPr lvl="0"/>
            <a:r>
              <a:rPr lang="en-IN" dirty="0" smtClean="0"/>
              <a:t>What attributes an element of that type has associated</a:t>
            </a:r>
            <a:endParaRPr lang="en-US" dirty="0" smtClean="0"/>
          </a:p>
          <a:p>
            <a:pPr lvl="0"/>
            <a:r>
              <a:rPr lang="en-IN" dirty="0" smtClean="0"/>
              <a:t>Both the element type name and its content model are declared together in what is known as </a:t>
            </a:r>
            <a:r>
              <a:rPr lang="en-IN" b="1" dirty="0" smtClean="0"/>
              <a:t>Element Type declaration</a:t>
            </a:r>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IN" dirty="0" smtClean="0"/>
              <a:t>XML is a very simple and universal way of storing and transferring any textual kind </a:t>
            </a:r>
            <a:endParaRPr lang="en-US" dirty="0" smtClean="0"/>
          </a:p>
          <a:p>
            <a:r>
              <a:rPr lang="en-IN" dirty="0" smtClean="0"/>
              <a:t> XML does not predefine any tags </a:t>
            </a:r>
            <a:endParaRPr lang="en-US" dirty="0" smtClean="0"/>
          </a:p>
          <a:p>
            <a:r>
              <a:rPr lang="en-IN" dirty="0" smtClean="0"/>
              <a:t> XML tag and its content, together  with closing tag is called element </a:t>
            </a:r>
            <a:endParaRPr lang="en-US" dirty="0" smtClean="0"/>
          </a:p>
          <a:p>
            <a:r>
              <a:rPr lang="en-IN" dirty="0" smtClean="0"/>
              <a:t> XML has no hidden specifications </a:t>
            </a:r>
            <a:endParaRPr lang="en-US" dirty="0" smtClean="0"/>
          </a:p>
          <a:p>
            <a:r>
              <a:rPr lang="en-IN" dirty="0" smtClean="0"/>
              <a:t>XML based </a:t>
            </a:r>
            <a:r>
              <a:rPr lang="en-IN" dirty="0" err="1" smtClean="0"/>
              <a:t>markup</a:t>
            </a:r>
            <a:r>
              <a:rPr lang="en-IN" dirty="0" smtClean="0"/>
              <a:t> language is called tag set </a:t>
            </a:r>
            <a:endParaRPr lang="en-US" dirty="0" smtClean="0"/>
          </a:p>
          <a:p>
            <a:r>
              <a:rPr lang="en-IN" dirty="0" smtClean="0"/>
              <a:t>Document that uses XML based </a:t>
            </a:r>
            <a:r>
              <a:rPr lang="en-IN" dirty="0" err="1" smtClean="0"/>
              <a:t>markup</a:t>
            </a:r>
            <a:r>
              <a:rPr lang="en-IN" dirty="0" smtClean="0"/>
              <a:t> language is called XML document </a:t>
            </a:r>
          </a:p>
          <a:p>
            <a:r>
              <a:rPr lang="en-IN" dirty="0" smtClean="0"/>
              <a:t>An XML processor is a program that parses XML documents and provides the parts to an application </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IN" dirty="0" smtClean="0"/>
              <a:t>Element Type declaration must start with the string “ &lt;!ELEMENT </a:t>
            </a:r>
          </a:p>
          <a:p>
            <a:pPr lvl="0"/>
            <a:r>
              <a:rPr lang="en-IN" dirty="0" smtClean="0"/>
              <a:t>Syntax of an element declaration for elements that contain elements is:</a:t>
            </a:r>
          </a:p>
          <a:p>
            <a:pPr lvl="0"/>
            <a:r>
              <a:rPr lang="en-IN" dirty="0" smtClean="0"/>
              <a:t>&lt;!ELEMENT </a:t>
            </a:r>
            <a:r>
              <a:rPr lang="en-IN" i="1" dirty="0" err="1" smtClean="0"/>
              <a:t>element_name</a:t>
            </a:r>
            <a:r>
              <a:rPr lang="en-IN" dirty="0" smtClean="0"/>
              <a:t> (</a:t>
            </a:r>
            <a:r>
              <a:rPr lang="en-IN" i="1" dirty="0" smtClean="0"/>
              <a:t>list of names of child elements)&gt;</a:t>
            </a:r>
          </a:p>
          <a:p>
            <a:pPr lvl="0"/>
            <a:r>
              <a:rPr lang="en-IN" i="1" dirty="0" err="1" smtClean="0"/>
              <a:t>Eg</a:t>
            </a:r>
            <a:r>
              <a:rPr lang="en-IN" dirty="0" smtClean="0"/>
              <a:t>: &lt;!ELEMENT  memo (</a:t>
            </a:r>
            <a:r>
              <a:rPr lang="en-IN" dirty="0" err="1" smtClean="0"/>
              <a:t>from,to,date,re,body</a:t>
            </a:r>
            <a:r>
              <a:rPr lang="en-IN" dirty="0" smtClean="0"/>
              <a:t>)&gt;</a:t>
            </a:r>
          </a:p>
          <a:p>
            <a:pPr lvl="0"/>
            <a:r>
              <a:rPr lang="en-IN" dirty="0" smtClean="0"/>
              <a:t>In many cases it is necessary to specify the number of times the child elements may appear</a:t>
            </a:r>
          </a:p>
          <a:p>
            <a:pPr lvl="0"/>
            <a:endParaRPr lang="en-IN"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    -   one or more </a:t>
            </a:r>
            <a:r>
              <a:rPr lang="en-US" dirty="0" err="1" smtClean="0"/>
              <a:t>occurences</a:t>
            </a:r>
            <a:endParaRPr lang="en-US" dirty="0" smtClean="0"/>
          </a:p>
          <a:p>
            <a:r>
              <a:rPr lang="en-US" dirty="0" smtClean="0"/>
              <a:t>*     -   zero or more </a:t>
            </a:r>
            <a:r>
              <a:rPr lang="en-US" dirty="0" err="1" smtClean="0"/>
              <a:t>occurences</a:t>
            </a:r>
            <a:endParaRPr lang="en-US" dirty="0" smtClean="0"/>
          </a:p>
          <a:p>
            <a:r>
              <a:rPr lang="en-US" dirty="0" smtClean="0"/>
              <a:t>?      -  zero or one occurrence</a:t>
            </a:r>
          </a:p>
          <a:p>
            <a:r>
              <a:rPr lang="en-US" dirty="0" err="1" smtClean="0"/>
              <a:t>Eg</a:t>
            </a:r>
            <a:r>
              <a:rPr lang="en-US" dirty="0" smtClean="0"/>
              <a:t> DTD Declaration</a:t>
            </a:r>
          </a:p>
          <a:p>
            <a:r>
              <a:rPr lang="en-US" dirty="0" smtClean="0"/>
              <a:t>&lt;!ELEMENT person (parent+, age, spouse?, sibling* )&gt;</a:t>
            </a:r>
          </a:p>
          <a:p>
            <a:r>
              <a:rPr lang="en-US" dirty="0" smtClean="0"/>
              <a:t>The leafs node of a DTD specify the </a:t>
            </a:r>
            <a:r>
              <a:rPr lang="en-US" dirty="0" err="1" smtClean="0"/>
              <a:t>datatypes</a:t>
            </a:r>
            <a:r>
              <a:rPr lang="en-US" dirty="0" smtClean="0"/>
              <a:t> of the content of their parent nodes ,which are elements.</a:t>
            </a:r>
          </a:p>
          <a:p>
            <a:r>
              <a:rPr lang="en-US" dirty="0" smtClean="0"/>
              <a:t>In most cases the content of an element is type PCDATA</a:t>
            </a:r>
          </a:p>
          <a:p>
            <a:r>
              <a:rPr lang="en-US" dirty="0" smtClean="0"/>
              <a:t>PCDATA is a string of any printable characters except &lt; or &gt; or &amp; </a:t>
            </a:r>
          </a:p>
          <a:p>
            <a:r>
              <a:rPr lang="en-US" dirty="0" smtClean="0"/>
              <a:t>&lt;! ELEMENT </a:t>
            </a:r>
            <a:r>
              <a:rPr lang="en-US" i="1" dirty="0" err="1" smtClean="0"/>
              <a:t>element</a:t>
            </a:r>
            <a:r>
              <a:rPr lang="en-US" i="1" dirty="0" smtClean="0"/>
              <a:t>-name</a:t>
            </a:r>
            <a:r>
              <a:rPr lang="en-US" dirty="0" smtClean="0"/>
              <a:t>(#PCDATA)&gt;</a:t>
            </a:r>
          </a:p>
          <a:p>
            <a:r>
              <a:rPr lang="en-US" dirty="0" err="1" smtClean="0"/>
              <a:t>Eg</a:t>
            </a:r>
            <a:r>
              <a:rPr lang="en-US" dirty="0" smtClean="0"/>
              <a:t>: &lt;!ELEMENT parent (#PCDATA)&gt;</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33400" y="1981200"/>
            <a:ext cx="8229600" cy="4389120"/>
          </a:xfrm>
        </p:spPr>
        <p:txBody>
          <a:bodyPr/>
          <a:lstStyle/>
          <a:p>
            <a:r>
              <a:rPr lang="en-US" dirty="0" smtClean="0"/>
              <a:t>Two other content types can be specified: EMPTY &amp; </a:t>
            </a:r>
          </a:p>
          <a:p>
            <a:pPr>
              <a:buNone/>
            </a:pPr>
            <a:r>
              <a:rPr lang="en-US" dirty="0" smtClean="0"/>
              <a:t>ANY.</a:t>
            </a:r>
          </a:p>
          <a:p>
            <a:r>
              <a:rPr lang="en-US" dirty="0" smtClean="0"/>
              <a:t>EMPTY type used to  specify that element has no content</a:t>
            </a:r>
          </a:p>
          <a:p>
            <a:r>
              <a:rPr lang="en-US" dirty="0" smtClean="0"/>
              <a:t>The ANY type is used when the element may contain literally any element.(may have any combination of element in any order)</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DECLARING ATTRIBUTES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An attribute declaration must include the name of the element to which the attribute belongs, the attribute name and its type.</a:t>
            </a:r>
          </a:p>
          <a:p>
            <a:r>
              <a:rPr lang="en-US" dirty="0" smtClean="0"/>
              <a:t>Syntax</a:t>
            </a:r>
          </a:p>
          <a:p>
            <a:r>
              <a:rPr lang="en-US" dirty="0" smtClean="0"/>
              <a:t>&lt;!ATTLIST </a:t>
            </a:r>
            <a:r>
              <a:rPr lang="en-US" i="1" dirty="0" smtClean="0"/>
              <a:t>element-name  </a:t>
            </a:r>
            <a:r>
              <a:rPr lang="en-US" i="1" dirty="0" err="1" smtClean="0"/>
              <a:t>attribute_name</a:t>
            </a:r>
            <a:r>
              <a:rPr lang="en-US" i="1" dirty="0" smtClean="0"/>
              <a:t>  attribute type [default-value</a:t>
            </a:r>
            <a:r>
              <a:rPr lang="en-US" dirty="0" smtClean="0"/>
              <a:t>]&gt;</a:t>
            </a:r>
          </a:p>
          <a:p>
            <a:r>
              <a:rPr lang="en-IN" dirty="0" smtClean="0"/>
              <a:t> If More than one attribute </a:t>
            </a:r>
            <a:endParaRPr lang="en-US" dirty="0" smtClean="0"/>
          </a:p>
          <a:p>
            <a:r>
              <a:rPr lang="en-IN" dirty="0" smtClean="0"/>
              <a:t>&lt; !ATTLIST </a:t>
            </a:r>
            <a:r>
              <a:rPr lang="en-IN" dirty="0" err="1" smtClean="0"/>
              <a:t>element_name</a:t>
            </a:r>
            <a:r>
              <a:rPr lang="en-IN" dirty="0" smtClean="0"/>
              <a:t>  attribute_name1  </a:t>
            </a:r>
            <a:r>
              <a:rPr lang="en-IN" dirty="0" err="1" smtClean="0"/>
              <a:t>attribute_type</a:t>
            </a:r>
            <a:r>
              <a:rPr lang="en-IN" dirty="0" smtClean="0"/>
              <a:t> default_value_1 </a:t>
            </a:r>
            <a:endParaRPr lang="en-US" dirty="0" smtClean="0"/>
          </a:p>
          <a:p>
            <a:pPr>
              <a:buNone/>
            </a:pPr>
            <a:r>
              <a:rPr lang="en-IN" dirty="0" smtClean="0"/>
              <a:t>   </a:t>
            </a:r>
            <a:r>
              <a:rPr lang="en-IN" dirty="0" err="1" smtClean="0"/>
              <a:t>attribute_name</a:t>
            </a:r>
            <a:r>
              <a:rPr lang="en-IN" dirty="0" smtClean="0"/>
              <a:t> 2 </a:t>
            </a:r>
            <a:r>
              <a:rPr lang="en-IN" dirty="0" err="1" smtClean="0"/>
              <a:t>attribute_type</a:t>
            </a:r>
            <a:r>
              <a:rPr lang="en-IN" dirty="0" smtClean="0"/>
              <a:t> default_value_2 </a:t>
            </a:r>
            <a:r>
              <a:rPr lang="en-US" dirty="0" smtClean="0"/>
              <a:t> </a:t>
            </a:r>
            <a:r>
              <a:rPr lang="en-IN" dirty="0" smtClean="0"/>
              <a:t>…&gt;</a:t>
            </a:r>
            <a:endParaRPr lang="en-US" dirty="0" smtClean="0"/>
          </a:p>
          <a:p>
            <a:r>
              <a:rPr lang="en-IN" dirty="0" smtClean="0"/>
              <a:t>Attribute type :There are ten different types, but we will consider only CDATA </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dirty="0" smtClean="0"/>
              <a:t>Possible Default value for attributes: </a:t>
            </a:r>
            <a:endParaRPr lang="en-US" dirty="0" smtClean="0"/>
          </a:p>
          <a:p>
            <a:r>
              <a:rPr lang="en-IN" u="sng" dirty="0" smtClean="0"/>
              <a:t>Value</a:t>
            </a:r>
            <a:r>
              <a:rPr lang="en-IN" dirty="0" smtClean="0"/>
              <a:t> - value ,which is used if none is specified in an element</a:t>
            </a:r>
            <a:endParaRPr lang="en-US" dirty="0" smtClean="0"/>
          </a:p>
          <a:p>
            <a:r>
              <a:rPr lang="en-IN" u="sng" dirty="0" smtClean="0"/>
              <a:t>#Fixed value </a:t>
            </a:r>
            <a:r>
              <a:rPr lang="en-IN" dirty="0" smtClean="0"/>
              <a:t>- value ,which every element have and can‘t be changed </a:t>
            </a:r>
            <a:endParaRPr lang="en-US" dirty="0" smtClean="0"/>
          </a:p>
          <a:p>
            <a:r>
              <a:rPr lang="en-IN" u="sng" dirty="0" smtClean="0"/>
              <a:t># Required </a:t>
            </a:r>
            <a:r>
              <a:rPr lang="en-IN" dirty="0" smtClean="0"/>
              <a:t>- no default value is given ,every instance must specify a value </a:t>
            </a:r>
            <a:endParaRPr lang="en-US" dirty="0" smtClean="0"/>
          </a:p>
          <a:p>
            <a:r>
              <a:rPr lang="en-IN" u="sng" dirty="0" smtClean="0"/>
              <a:t>#Implied </a:t>
            </a:r>
            <a:r>
              <a:rPr lang="en-IN" dirty="0" smtClean="0"/>
              <a:t>- no default value is given ,the value may or may not be specified </a:t>
            </a:r>
            <a:endParaRPr lang="en-US" dirty="0" smtClean="0"/>
          </a:p>
          <a:p>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IN" dirty="0" smtClean="0"/>
              <a:t>Example : </a:t>
            </a:r>
            <a:endParaRPr lang="en-US" dirty="0" smtClean="0"/>
          </a:p>
          <a:p>
            <a:pPr>
              <a:buNone/>
            </a:pPr>
            <a:r>
              <a:rPr lang="en-IN" dirty="0" smtClean="0"/>
              <a:t>&lt;!ATTLIST car doors CDATA "4"&gt;</a:t>
            </a:r>
            <a:endParaRPr lang="en-US" dirty="0" smtClean="0"/>
          </a:p>
          <a:p>
            <a:pPr>
              <a:buNone/>
            </a:pPr>
            <a:r>
              <a:rPr lang="en-IN" dirty="0" smtClean="0"/>
              <a:t>&lt;!ATTLIST car </a:t>
            </a:r>
            <a:r>
              <a:rPr lang="en-IN" dirty="0" err="1" smtClean="0"/>
              <a:t>engine_type</a:t>
            </a:r>
            <a:r>
              <a:rPr lang="en-IN" dirty="0" smtClean="0"/>
              <a:t> CDATA #REQUIRED&gt;</a:t>
            </a:r>
            <a:endParaRPr lang="en-US" dirty="0" smtClean="0"/>
          </a:p>
          <a:p>
            <a:pPr>
              <a:buNone/>
            </a:pPr>
            <a:r>
              <a:rPr lang="en-IN" dirty="0" smtClean="0"/>
              <a:t>&lt;!ATTLIST car make CDATA #FIXED "Ford"&gt;</a:t>
            </a:r>
            <a:endParaRPr lang="en-US" dirty="0" smtClean="0"/>
          </a:p>
          <a:p>
            <a:pPr>
              <a:buNone/>
            </a:pPr>
            <a:r>
              <a:rPr lang="en-IN" dirty="0" smtClean="0"/>
              <a:t>&lt;!ATTLIST car price CDATA #IMPLIED&gt;</a:t>
            </a:r>
          </a:p>
          <a:p>
            <a:pPr>
              <a:buNone/>
            </a:pPr>
            <a:r>
              <a:rPr lang="en-US" dirty="0" smtClean="0"/>
              <a:t>The following xml element is valid for this DTD</a:t>
            </a:r>
          </a:p>
          <a:p>
            <a:pPr>
              <a:buNone/>
            </a:pPr>
            <a:r>
              <a:rPr lang="en-IN" dirty="0" smtClean="0"/>
              <a:t>&lt;car doors = "2" </a:t>
            </a:r>
            <a:r>
              <a:rPr lang="en-IN" dirty="0" err="1" smtClean="0"/>
              <a:t>engine_type</a:t>
            </a:r>
            <a:r>
              <a:rPr lang="en-IN" dirty="0" smtClean="0"/>
              <a:t> = "V8"&gt;</a:t>
            </a:r>
            <a:endParaRPr lang="en-US" dirty="0" smtClean="0"/>
          </a:p>
          <a:p>
            <a:pPr>
              <a:buNone/>
            </a:pPr>
            <a:r>
              <a:rPr lang="en-IN" dirty="0" smtClean="0"/>
              <a:t>... </a:t>
            </a:r>
            <a:endParaRPr lang="en-US" dirty="0" smtClean="0"/>
          </a:p>
          <a:p>
            <a:pPr>
              <a:buNone/>
            </a:pPr>
            <a:r>
              <a:rPr lang="en-IN" dirty="0" smtClean="0"/>
              <a:t>&lt;/car&gt;</a:t>
            </a:r>
          </a:p>
          <a:p>
            <a:pPr>
              <a:buNone/>
            </a:pPr>
            <a:r>
              <a:rPr lang="en-IN" dirty="0" smtClean="0"/>
              <a:t>Attribute that include fixed in the DTD may or may not be specified in particular element instances</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DECLARING ENTITIES</a:t>
            </a:r>
            <a:endParaRPr lang="en-US" dirty="0"/>
          </a:p>
        </p:txBody>
      </p:sp>
      <p:sp>
        <p:nvSpPr>
          <p:cNvPr id="3" name="Content Placeholder 2"/>
          <p:cNvSpPr>
            <a:spLocks noGrp="1"/>
          </p:cNvSpPr>
          <p:nvPr>
            <p:ph idx="1"/>
          </p:nvPr>
        </p:nvSpPr>
        <p:spPr/>
        <p:txBody>
          <a:bodyPr>
            <a:normAutofit fontScale="92500" lnSpcReduction="10000"/>
          </a:bodyPr>
          <a:lstStyle/>
          <a:p>
            <a:r>
              <a:rPr lang="en-IN" dirty="0" smtClean="0"/>
              <a:t>Two kinds: </a:t>
            </a:r>
            <a:endParaRPr lang="en-US" dirty="0" smtClean="0"/>
          </a:p>
          <a:p>
            <a:pPr>
              <a:buNone/>
            </a:pPr>
            <a:r>
              <a:rPr lang="en-IN" dirty="0" smtClean="0"/>
              <a:t>1) A </a:t>
            </a:r>
            <a:r>
              <a:rPr lang="en-IN" u="sng" dirty="0" smtClean="0"/>
              <a:t>general entity </a:t>
            </a:r>
            <a:r>
              <a:rPr lang="en-IN" dirty="0" smtClean="0"/>
              <a:t>can be referenced anywhere in the content of an XML document </a:t>
            </a:r>
            <a:endParaRPr lang="en-US" dirty="0" smtClean="0"/>
          </a:p>
          <a:p>
            <a:r>
              <a:rPr lang="en-IN" dirty="0" smtClean="0"/>
              <a:t>Ex: Predefined entities are all general entities. </a:t>
            </a:r>
            <a:endParaRPr lang="en-US" dirty="0" smtClean="0"/>
          </a:p>
          <a:p>
            <a:pPr>
              <a:buNone/>
            </a:pPr>
            <a:r>
              <a:rPr lang="en-IN" dirty="0" smtClean="0"/>
              <a:t>2) A </a:t>
            </a:r>
            <a:r>
              <a:rPr lang="en-IN" u="sng" dirty="0" smtClean="0"/>
              <a:t>parameter entity</a:t>
            </a:r>
            <a:r>
              <a:rPr lang="en-IN" dirty="0" smtClean="0"/>
              <a:t> can be referenced only in DTD. </a:t>
            </a:r>
            <a:endParaRPr lang="en-US" dirty="0" smtClean="0"/>
          </a:p>
          <a:p>
            <a:r>
              <a:rPr lang="en-IN" dirty="0" smtClean="0"/>
              <a:t>General Form of entity declaration. </a:t>
            </a:r>
            <a:endParaRPr lang="en-US" dirty="0" smtClean="0"/>
          </a:p>
          <a:p>
            <a:r>
              <a:rPr lang="en-IN" dirty="0" smtClean="0"/>
              <a:t>&lt;!ENTITY [%] </a:t>
            </a:r>
            <a:r>
              <a:rPr lang="en-IN" dirty="0" err="1" smtClean="0"/>
              <a:t>entity_name</a:t>
            </a:r>
            <a:r>
              <a:rPr lang="en-IN" dirty="0" smtClean="0"/>
              <a:t> "</a:t>
            </a:r>
            <a:r>
              <a:rPr lang="en-IN" dirty="0" err="1" smtClean="0"/>
              <a:t>entity_value</a:t>
            </a:r>
            <a:r>
              <a:rPr lang="en-IN" dirty="0" smtClean="0"/>
              <a:t>"&gt;</a:t>
            </a:r>
            <a:endParaRPr lang="en-US" dirty="0" smtClean="0"/>
          </a:p>
          <a:p>
            <a:r>
              <a:rPr lang="en-IN" dirty="0" smtClean="0"/>
              <a:t>% when present it specifies entity is a parameter entity </a:t>
            </a:r>
            <a:endParaRPr lang="en-US" dirty="0" smtClean="0"/>
          </a:p>
          <a:p>
            <a:r>
              <a:rPr lang="en-IN" dirty="0" smtClean="0"/>
              <a:t>Example : </a:t>
            </a:r>
            <a:endParaRPr lang="en-US" dirty="0" smtClean="0"/>
          </a:p>
          <a:p>
            <a:r>
              <a:rPr lang="en-IN" dirty="0" smtClean="0"/>
              <a:t>&lt;!ENTITY  </a:t>
            </a:r>
            <a:r>
              <a:rPr lang="en-IN" dirty="0" err="1" smtClean="0"/>
              <a:t>jfk</a:t>
            </a:r>
            <a:r>
              <a:rPr lang="en-IN" dirty="0" smtClean="0"/>
              <a:t> "John Fitzgerald Kennedy"&gt;</a:t>
            </a:r>
            <a:endParaRPr lang="en-US" dirty="0" smtClean="0"/>
          </a:p>
          <a:p>
            <a:r>
              <a:rPr lang="en-IN" dirty="0" smtClean="0"/>
              <a:t> A reference above declared entity: &amp;</a:t>
            </a:r>
            <a:r>
              <a:rPr lang="en-IN" dirty="0" err="1" smtClean="0"/>
              <a:t>jfk</a:t>
            </a:r>
            <a:r>
              <a:rPr lang="en-IN"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dirty="0" smtClean="0"/>
              <a:t>If the entity value is longer than a line, define it in a separate file (an </a:t>
            </a:r>
            <a:r>
              <a:rPr lang="en-IN" u="sng" dirty="0" smtClean="0"/>
              <a:t>external text entity</a:t>
            </a:r>
            <a:r>
              <a:rPr lang="en-IN" dirty="0" smtClean="0"/>
              <a:t>) </a:t>
            </a:r>
            <a:endParaRPr lang="en-US" dirty="0" smtClean="0"/>
          </a:p>
          <a:p>
            <a:r>
              <a:rPr lang="en-IN" dirty="0" smtClean="0"/>
              <a:t>General Form of external entity declaration </a:t>
            </a:r>
            <a:endParaRPr lang="en-US" dirty="0" smtClean="0"/>
          </a:p>
          <a:p>
            <a:r>
              <a:rPr lang="en-IN" dirty="0" smtClean="0"/>
              <a:t>&lt;!ENTITY </a:t>
            </a:r>
            <a:r>
              <a:rPr lang="en-IN" dirty="0" err="1" smtClean="0"/>
              <a:t>entity_name</a:t>
            </a:r>
            <a:r>
              <a:rPr lang="en-IN" dirty="0" smtClean="0"/>
              <a:t>  SYSTEM  </a:t>
            </a:r>
            <a:r>
              <a:rPr lang="en-IN" dirty="0" err="1" smtClean="0"/>
              <a:t>file_location</a:t>
            </a:r>
            <a:r>
              <a:rPr lang="en-IN" dirty="0" smtClean="0"/>
              <a:t>"&gt;</a:t>
            </a:r>
            <a:endParaRPr lang="en-US" dirty="0" smtClean="0"/>
          </a:p>
          <a:p>
            <a:r>
              <a:rPr lang="en-IN" dirty="0" smtClean="0"/>
              <a:t>SYSTEM specifies that the definition of the entity is in a different file. </a:t>
            </a:r>
          </a:p>
          <a:p>
            <a:endParaRPr lang="en-US" dirty="0" smtClean="0"/>
          </a:p>
          <a:p>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IN" dirty="0" smtClean="0"/>
              <a:t>&lt;?xml version = "1.0" encoding = "utf-8"?&gt;</a:t>
            </a:r>
            <a:endParaRPr lang="en-US" dirty="0" smtClean="0"/>
          </a:p>
          <a:p>
            <a:r>
              <a:rPr lang="en-IN" dirty="0" smtClean="0"/>
              <a:t>&lt;!-- planes.dtd - a document type definition for the planes.xml document, which specifies a list of used airplanes for sale --&gt;</a:t>
            </a:r>
            <a:endParaRPr lang="en-US" dirty="0" smtClean="0"/>
          </a:p>
          <a:p>
            <a:r>
              <a:rPr lang="en-IN" dirty="0" smtClean="0"/>
              <a:t>&lt;!ELEMENT </a:t>
            </a:r>
            <a:r>
              <a:rPr lang="en-IN" dirty="0" err="1" smtClean="0"/>
              <a:t>planes_for_sale</a:t>
            </a:r>
            <a:r>
              <a:rPr lang="en-IN" dirty="0" smtClean="0"/>
              <a:t> (ad+)&gt;</a:t>
            </a:r>
            <a:endParaRPr lang="en-US" dirty="0" smtClean="0"/>
          </a:p>
          <a:p>
            <a:r>
              <a:rPr lang="en-IN" dirty="0" smtClean="0"/>
              <a:t>&lt;!ELEMENT ad (year, make, model, </a:t>
            </a:r>
            <a:r>
              <a:rPr lang="en-IN" dirty="0" err="1" smtClean="0"/>
              <a:t>color</a:t>
            </a:r>
            <a:r>
              <a:rPr lang="en-IN" dirty="0" smtClean="0"/>
              <a:t>, description, price?, seller, location)&gt;</a:t>
            </a:r>
            <a:endParaRPr lang="en-US" dirty="0" smtClean="0"/>
          </a:p>
          <a:p>
            <a:r>
              <a:rPr lang="en-IN" dirty="0" smtClean="0"/>
              <a:t>&lt;!ELEMENT year (#PCDATA)&gt;</a:t>
            </a:r>
            <a:endParaRPr lang="en-US" dirty="0" smtClean="0"/>
          </a:p>
          <a:p>
            <a:r>
              <a:rPr lang="en-IN" dirty="0" smtClean="0"/>
              <a:t>&lt;!ELEMENT make (#PCDATA)&gt;</a:t>
            </a:r>
            <a:endParaRPr lang="en-US" dirty="0" smtClean="0"/>
          </a:p>
          <a:p>
            <a:r>
              <a:rPr lang="en-IN" dirty="0" smtClean="0"/>
              <a:t>&lt;!ELEMENT model (#PCDATA)&gt;</a:t>
            </a:r>
            <a:endParaRPr lang="en-US" dirty="0" smtClean="0"/>
          </a:p>
          <a:p>
            <a:r>
              <a:rPr lang="en-IN" dirty="0" smtClean="0"/>
              <a:t>&lt;!ELEMENT </a:t>
            </a:r>
            <a:r>
              <a:rPr lang="en-IN" dirty="0" err="1" smtClean="0"/>
              <a:t>color</a:t>
            </a:r>
            <a:r>
              <a:rPr lang="en-IN" dirty="0" smtClean="0"/>
              <a:t> (#PCDATA)&gt;</a:t>
            </a:r>
            <a:endParaRPr lang="en-US" dirty="0" smtClean="0"/>
          </a:p>
          <a:p>
            <a:r>
              <a:rPr lang="en-IN" dirty="0" smtClean="0"/>
              <a:t>&lt;!ELEMENT description (#PCDATA)&gt;</a:t>
            </a:r>
            <a:endParaRPr lang="en-US" dirty="0" smtClean="0"/>
          </a:p>
          <a:p>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IN" dirty="0" smtClean="0"/>
              <a:t>&lt;!ELEMENT price (#PCDATA)&gt;</a:t>
            </a:r>
            <a:endParaRPr lang="en-US" dirty="0" smtClean="0"/>
          </a:p>
          <a:p>
            <a:r>
              <a:rPr lang="en-IN" dirty="0" smtClean="0"/>
              <a:t>&lt;!ELEMENT seller (#PCDATA)&gt;</a:t>
            </a:r>
            <a:endParaRPr lang="en-US" dirty="0" smtClean="0"/>
          </a:p>
          <a:p>
            <a:r>
              <a:rPr lang="en-IN" dirty="0" smtClean="0"/>
              <a:t>&lt;!ELEMENT location (city, state)&gt;</a:t>
            </a:r>
            <a:endParaRPr lang="en-US" dirty="0" smtClean="0"/>
          </a:p>
          <a:p>
            <a:r>
              <a:rPr lang="en-IN" dirty="0" smtClean="0"/>
              <a:t>&lt;!ELEMENT city (#PCDATA)&gt;</a:t>
            </a:r>
            <a:endParaRPr lang="en-US" dirty="0" smtClean="0"/>
          </a:p>
          <a:p>
            <a:r>
              <a:rPr lang="en-IN" dirty="0" smtClean="0"/>
              <a:t>&lt;!ELEMENT state (#PCDATA)&gt;</a:t>
            </a:r>
            <a:endParaRPr lang="en-US" dirty="0" smtClean="0"/>
          </a:p>
          <a:p>
            <a:r>
              <a:rPr lang="en-IN" dirty="0" smtClean="0"/>
              <a:t>&lt;!ATTLIST seller  phone CDATA #REQUIRED&gt;</a:t>
            </a:r>
            <a:endParaRPr lang="en-US" dirty="0" smtClean="0"/>
          </a:p>
          <a:p>
            <a:r>
              <a:rPr lang="en-IN" dirty="0" smtClean="0"/>
              <a:t>&lt;!ATTLIST seller  email CDATA #IMPLIED&gt;</a:t>
            </a:r>
            <a:endParaRPr lang="en-US" dirty="0" smtClean="0"/>
          </a:p>
          <a:p>
            <a:r>
              <a:rPr lang="en-IN" dirty="0" smtClean="0"/>
              <a:t>&lt;!ENTITY c "Cessna"&gt;</a:t>
            </a:r>
            <a:endParaRPr lang="en-US" dirty="0" smtClean="0"/>
          </a:p>
          <a:p>
            <a:r>
              <a:rPr lang="en-IN" dirty="0" smtClean="0"/>
              <a:t>&lt;!ENTITY p "Piper"&gt;</a:t>
            </a:r>
            <a:endParaRPr lang="en-US" dirty="0" smtClean="0"/>
          </a:p>
          <a:p>
            <a:r>
              <a:rPr lang="en-IN" dirty="0" smtClean="0"/>
              <a:t>&lt;!ENTITY b "</a:t>
            </a:r>
            <a:r>
              <a:rPr lang="en-IN" dirty="0" err="1" smtClean="0"/>
              <a:t>Beechcraft</a:t>
            </a:r>
            <a:r>
              <a:rPr lang="en-IN" dirty="0" smtClean="0"/>
              <a:t>"&gt;</a:t>
            </a: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What is XML? </a:t>
            </a:r>
            <a:endParaRPr lang="en-US" dirty="0"/>
          </a:p>
        </p:txBody>
      </p:sp>
      <p:sp>
        <p:nvSpPr>
          <p:cNvPr id="3" name="Content Placeholder 2"/>
          <p:cNvSpPr>
            <a:spLocks noGrp="1"/>
          </p:cNvSpPr>
          <p:nvPr>
            <p:ph idx="1"/>
          </p:nvPr>
        </p:nvSpPr>
        <p:spPr/>
        <p:txBody>
          <a:bodyPr/>
          <a:lstStyle/>
          <a:p>
            <a:r>
              <a:rPr lang="en-IN" dirty="0" smtClean="0"/>
              <a:t> XML stands for </a:t>
            </a:r>
            <a:r>
              <a:rPr lang="en-IN" dirty="0" err="1" smtClean="0"/>
              <a:t>EXtensible</a:t>
            </a:r>
            <a:r>
              <a:rPr lang="en-IN" dirty="0" smtClean="0"/>
              <a:t> </a:t>
            </a:r>
            <a:r>
              <a:rPr lang="en-IN" dirty="0" err="1" smtClean="0"/>
              <a:t>Markup</a:t>
            </a:r>
            <a:r>
              <a:rPr lang="en-IN" dirty="0" smtClean="0"/>
              <a:t> Language </a:t>
            </a:r>
            <a:endParaRPr lang="en-US" dirty="0" smtClean="0"/>
          </a:p>
          <a:p>
            <a:r>
              <a:rPr lang="en-IN" dirty="0" smtClean="0"/>
              <a:t> XML is a </a:t>
            </a:r>
            <a:r>
              <a:rPr lang="en-IN" dirty="0" err="1" smtClean="0"/>
              <a:t>markup</a:t>
            </a:r>
            <a:r>
              <a:rPr lang="en-IN" dirty="0" smtClean="0"/>
              <a:t> language much like HTML </a:t>
            </a:r>
            <a:endParaRPr lang="en-US" dirty="0" smtClean="0"/>
          </a:p>
          <a:p>
            <a:r>
              <a:rPr lang="en-IN" dirty="0" smtClean="0"/>
              <a:t> XML was designed to carry data, not to display data </a:t>
            </a:r>
            <a:endParaRPr lang="en-US" dirty="0" smtClean="0"/>
          </a:p>
          <a:p>
            <a:r>
              <a:rPr lang="en-IN" dirty="0" smtClean="0"/>
              <a:t>XML tags are not predefined. You must define your own tags </a:t>
            </a:r>
            <a:endParaRPr lang="en-US" dirty="0" smtClean="0"/>
          </a:p>
          <a:p>
            <a:r>
              <a:rPr lang="en-IN" dirty="0" smtClean="0"/>
              <a:t> XML is designed to be self-descriptive </a:t>
            </a:r>
            <a:endParaRPr lang="en-US" dirty="0" smtClean="0"/>
          </a:p>
          <a:p>
            <a:r>
              <a:rPr lang="en-IN" dirty="0" smtClean="0"/>
              <a:t>XML is a W3C Recommendation </a:t>
            </a:r>
            <a:endParaRPr lang="en-US" dirty="0" smtClean="0"/>
          </a:p>
          <a:p>
            <a:r>
              <a:rPr lang="en-IN" dirty="0" smtClean="0"/>
              <a:t>XML is not a replacement for HTML. </a:t>
            </a:r>
            <a:endParaRPr lang="en-US" dirty="0" smtClean="0"/>
          </a:p>
          <a:p>
            <a:pPr>
              <a:buNone/>
            </a:pPr>
            <a:r>
              <a:rPr lang="en-IN"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Some xml parsers check documents that have DTDs to ensure that the document conform to the structure  specified in the DTDs.</a:t>
            </a:r>
          </a:p>
          <a:p>
            <a:r>
              <a:rPr lang="en-US" dirty="0" smtClean="0"/>
              <a:t>These parsers are called validating parsers.</a:t>
            </a:r>
          </a:p>
          <a:p>
            <a:r>
              <a:rPr lang="en-US" dirty="0" smtClean="0"/>
              <a:t>Not all XML parsers are validating parsers</a:t>
            </a:r>
          </a:p>
          <a:p>
            <a:r>
              <a:rPr lang="en-US" dirty="0" smtClean="0"/>
              <a:t>If the document conforms to the DTD , the document is called valid xml document.</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DTD</a:t>
            </a:r>
            <a:endParaRPr lang="en-US" dirty="0"/>
          </a:p>
        </p:txBody>
      </p:sp>
      <p:sp>
        <p:nvSpPr>
          <p:cNvPr id="3" name="Content Placeholder 2"/>
          <p:cNvSpPr>
            <a:spLocks noGrp="1"/>
          </p:cNvSpPr>
          <p:nvPr>
            <p:ph idx="1"/>
          </p:nvPr>
        </p:nvSpPr>
        <p:spPr/>
        <p:txBody>
          <a:bodyPr>
            <a:normAutofit/>
          </a:bodyPr>
          <a:lstStyle/>
          <a:p>
            <a:r>
              <a:rPr lang="en-IN" dirty="0" smtClean="0"/>
              <a:t>The DTD associated to an XML file can be:</a:t>
            </a:r>
            <a:endParaRPr lang="en-US" dirty="0" smtClean="0"/>
          </a:p>
          <a:p>
            <a:pPr lvl="0"/>
            <a:r>
              <a:rPr lang="en-IN" b="1" dirty="0" smtClean="0"/>
              <a:t>Internal: </a:t>
            </a:r>
            <a:r>
              <a:rPr lang="en-IN" dirty="0" smtClean="0"/>
              <a:t>when rule are inserted directly in to the same  XML document</a:t>
            </a:r>
            <a:endParaRPr lang="en-US" dirty="0" smtClean="0"/>
          </a:p>
          <a:p>
            <a:pPr lvl="0"/>
            <a:r>
              <a:rPr lang="en-IN" b="1" dirty="0" smtClean="0"/>
              <a:t>External: </a:t>
            </a:r>
            <a:r>
              <a:rPr lang="en-IN" dirty="0" smtClean="0"/>
              <a:t>when the rules are contained in an external file</a:t>
            </a:r>
            <a:endParaRPr lang="en-US" dirty="0" smtClean="0"/>
          </a:p>
          <a:p>
            <a:pPr lvl="0"/>
            <a:r>
              <a:rPr lang="en-IN" b="1" dirty="0" smtClean="0"/>
              <a:t>Internal and External:</a:t>
            </a:r>
            <a:r>
              <a:rPr lang="en-IN" dirty="0" smtClean="0"/>
              <a:t> when some rules are inserted directly in to the same  XML document and other rules are contained in an external file</a:t>
            </a:r>
          </a:p>
          <a:p>
            <a:r>
              <a:rPr lang="en-IN" dirty="0" smtClean="0"/>
              <a:t>Generally  ,external files containing the DTD rules for an XML document have the extension </a:t>
            </a:r>
            <a:r>
              <a:rPr lang="en-IN" b="1" dirty="0" smtClean="0"/>
              <a:t>“.</a:t>
            </a:r>
            <a:r>
              <a:rPr lang="en-IN" b="1" dirty="0" err="1" smtClean="0"/>
              <a:t>dtd</a:t>
            </a:r>
            <a:r>
              <a:rPr lang="en-IN" b="1" dirty="0" smtClean="0"/>
              <a:t>” </a:t>
            </a:r>
            <a:r>
              <a:rPr lang="en-IN" dirty="0" smtClean="0"/>
              <a:t>.</a:t>
            </a:r>
            <a:endParaRPr lang="en-US" dirty="0" smtClean="0"/>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b="1" u="sng" dirty="0" smtClean="0"/>
              <a:t>INTERNAL DTD</a:t>
            </a:r>
            <a:endParaRPr lang="en-US" dirty="0" smtClean="0"/>
          </a:p>
          <a:p>
            <a:r>
              <a:rPr lang="en-IN" dirty="0" smtClean="0"/>
              <a:t>The DTD section contains the rules an XML document must comply with to be a valid document.</a:t>
            </a:r>
          </a:p>
          <a:p>
            <a:r>
              <a:rPr lang="en-IN" dirty="0" smtClean="0"/>
              <a:t>This section can be inserted directly in to the XML document.  If the DTD’s are internal then the syntax is</a:t>
            </a:r>
            <a:r>
              <a:rPr lang="en-IN" b="1" dirty="0" smtClean="0"/>
              <a:t>&lt;!DOCTYPE root-element [&lt;!internal type definition&gt;]&gt;</a:t>
            </a:r>
            <a:endParaRPr lang="en-US" dirty="0" smtClean="0"/>
          </a:p>
          <a:p>
            <a:r>
              <a:rPr lang="en-IN" dirty="0" smtClean="0"/>
              <a:t>Internal DTD’s are also known as </a:t>
            </a:r>
            <a:r>
              <a:rPr lang="en-IN" b="1" u="sng" dirty="0" smtClean="0"/>
              <a:t>Internal Subset</a:t>
            </a:r>
            <a:r>
              <a:rPr lang="en-IN" dirty="0" smtClean="0"/>
              <a:t>. This is a sample XML document with internal DTD</a:t>
            </a:r>
            <a:endParaRPr lang="en-US" dirty="0" smtClean="0"/>
          </a:p>
          <a:p>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a:buNone/>
            </a:pPr>
            <a:r>
              <a:rPr lang="en-IN" dirty="0" smtClean="0"/>
              <a:t>&lt;?xml version=”1.0”?&gt;</a:t>
            </a:r>
            <a:endParaRPr lang="en-US" dirty="0" smtClean="0"/>
          </a:p>
          <a:p>
            <a:pPr>
              <a:buNone/>
            </a:pPr>
            <a:r>
              <a:rPr lang="en-IN" dirty="0" smtClean="0"/>
              <a:t>&lt;!DOCTYPE mail [    &lt;!ELEMENT mail(</a:t>
            </a:r>
            <a:r>
              <a:rPr lang="en-IN" dirty="0" err="1" smtClean="0"/>
              <a:t>to,from,heading,body</a:t>
            </a:r>
            <a:r>
              <a:rPr lang="en-IN" dirty="0" smtClean="0"/>
              <a:t>)&gt;</a:t>
            </a:r>
            <a:endParaRPr lang="en-US" dirty="0" smtClean="0"/>
          </a:p>
          <a:p>
            <a:pPr>
              <a:buNone/>
            </a:pPr>
            <a:r>
              <a:rPr lang="en-IN" dirty="0" smtClean="0"/>
              <a:t>&lt;!ELEMENT to (#PCDATA)&gt;</a:t>
            </a:r>
            <a:endParaRPr lang="en-US" dirty="0" smtClean="0"/>
          </a:p>
          <a:p>
            <a:pPr>
              <a:buNone/>
            </a:pPr>
            <a:r>
              <a:rPr lang="en-IN" dirty="0" smtClean="0"/>
              <a:t>&lt;!ELEMENT from (#PCDATA)&gt;</a:t>
            </a:r>
            <a:endParaRPr lang="en-US" dirty="0" smtClean="0"/>
          </a:p>
          <a:p>
            <a:pPr>
              <a:buNone/>
            </a:pPr>
            <a:r>
              <a:rPr lang="en-IN" dirty="0" smtClean="0"/>
              <a:t>&lt;!ELEMENT heading (#PCDATA)&gt;</a:t>
            </a:r>
            <a:endParaRPr lang="en-US" dirty="0" smtClean="0"/>
          </a:p>
          <a:p>
            <a:pPr>
              <a:buNone/>
            </a:pPr>
            <a:r>
              <a:rPr lang="en-IN" dirty="0" smtClean="0"/>
              <a:t>&lt;!ELEMENT body (#PCDATA)&gt;]&gt;</a:t>
            </a:r>
            <a:endParaRPr lang="en-US" dirty="0" smtClean="0"/>
          </a:p>
          <a:p>
            <a:pPr>
              <a:buNone/>
            </a:pPr>
            <a:r>
              <a:rPr lang="en-IN" dirty="0" smtClean="0"/>
              <a:t>&lt;mail&gt;</a:t>
            </a:r>
            <a:endParaRPr lang="en-US" dirty="0" smtClean="0"/>
          </a:p>
          <a:p>
            <a:pPr>
              <a:buNone/>
            </a:pPr>
            <a:r>
              <a:rPr lang="en-IN" dirty="0" smtClean="0"/>
              <a:t>	&lt;to&gt;</a:t>
            </a:r>
            <a:r>
              <a:rPr lang="en-IN" dirty="0" err="1" smtClean="0"/>
              <a:t>Rani</a:t>
            </a:r>
            <a:r>
              <a:rPr lang="en-IN" dirty="0" smtClean="0"/>
              <a:t>&lt;/to&gt;</a:t>
            </a:r>
            <a:endParaRPr lang="en-US" dirty="0" smtClean="0"/>
          </a:p>
          <a:p>
            <a:pPr>
              <a:buNone/>
            </a:pPr>
            <a:r>
              <a:rPr lang="en-IN" dirty="0" smtClean="0"/>
              <a:t>	&lt;from&gt;Ravi&lt;/from&gt;</a:t>
            </a:r>
            <a:endParaRPr lang="en-US" dirty="0" smtClean="0"/>
          </a:p>
          <a:p>
            <a:pPr>
              <a:buNone/>
            </a:pPr>
            <a:r>
              <a:rPr lang="en-IN" dirty="0" smtClean="0"/>
              <a:t>	&lt;heading&gt;Remainder&lt;/heading&gt;</a:t>
            </a:r>
            <a:endParaRPr lang="en-US" dirty="0" smtClean="0"/>
          </a:p>
          <a:p>
            <a:pPr>
              <a:buNone/>
            </a:pPr>
            <a:r>
              <a:rPr lang="en-IN" dirty="0" smtClean="0"/>
              <a:t>	&lt;body&gt;About our parents Wedding Anniversary&lt;/body&gt;</a:t>
            </a:r>
            <a:endParaRPr lang="en-US" dirty="0" smtClean="0"/>
          </a:p>
          <a:p>
            <a:pPr>
              <a:buNone/>
            </a:pPr>
            <a:r>
              <a:rPr lang="en-IN" dirty="0" smtClean="0"/>
              <a:t>&lt;/mail&gt;</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buNone/>
            </a:pPr>
            <a:r>
              <a:rPr lang="en-IN" dirty="0" smtClean="0"/>
              <a:t>The DTD is interpreted as follows:</a:t>
            </a:r>
            <a:endParaRPr lang="en-US" dirty="0" smtClean="0"/>
          </a:p>
          <a:p>
            <a:pPr>
              <a:buNone/>
            </a:pPr>
            <a:r>
              <a:rPr lang="en-IN" dirty="0" smtClean="0"/>
              <a:t>1) &lt;!DOCTYPE mail </a:t>
            </a:r>
            <a:r>
              <a:rPr lang="en-IN" dirty="0" smtClean="0">
                <a:sym typeface="Wingdings"/>
              </a:rPr>
              <a:t></a:t>
            </a:r>
            <a:r>
              <a:rPr lang="en-IN" dirty="0" smtClean="0"/>
              <a:t>indicates that mail is the root element</a:t>
            </a:r>
            <a:endParaRPr lang="en-US" dirty="0" smtClean="0"/>
          </a:p>
          <a:p>
            <a:pPr>
              <a:buNone/>
            </a:pPr>
            <a:r>
              <a:rPr lang="en-IN" dirty="0" smtClean="0"/>
              <a:t>2) &lt;!ELEMENT mail </a:t>
            </a:r>
            <a:r>
              <a:rPr lang="en-IN" dirty="0" smtClean="0">
                <a:sym typeface="Wingdings"/>
              </a:rPr>
              <a:t></a:t>
            </a:r>
            <a:r>
              <a:rPr lang="en-IN" dirty="0" smtClean="0"/>
              <a:t>Root element mail has 4 sub elements</a:t>
            </a:r>
            <a:endParaRPr lang="en-US" dirty="0" smtClean="0"/>
          </a:p>
          <a:p>
            <a:pPr>
              <a:buNone/>
            </a:pPr>
            <a:r>
              <a:rPr lang="en-IN" dirty="0" smtClean="0"/>
              <a:t>3) &lt;!ELEMENT to    </a:t>
            </a:r>
            <a:r>
              <a:rPr lang="en-IN" dirty="0" smtClean="0">
                <a:sym typeface="Wingdings"/>
              </a:rPr>
              <a:t></a:t>
            </a:r>
            <a:r>
              <a:rPr lang="en-IN" dirty="0" smtClean="0"/>
              <a:t>Sub element ‘to’  will be of type PCDATA</a:t>
            </a:r>
            <a:endParaRPr lang="en-US" dirty="0" smtClean="0"/>
          </a:p>
          <a:p>
            <a:pPr>
              <a:buNone/>
            </a:pPr>
            <a:r>
              <a:rPr lang="en-IN" dirty="0" smtClean="0"/>
              <a:t>4)  PCDATA             </a:t>
            </a:r>
            <a:r>
              <a:rPr lang="en-IN" dirty="0" smtClean="0">
                <a:sym typeface="Wingdings"/>
              </a:rPr>
              <a:t></a:t>
            </a:r>
            <a:r>
              <a:rPr lang="en-IN" dirty="0" smtClean="0"/>
              <a:t>Element contain only text data</a:t>
            </a:r>
            <a:endParaRPr lang="en-US" dirty="0" smtClean="0"/>
          </a:p>
          <a:p>
            <a:pPr>
              <a:buNone/>
            </a:pPr>
            <a:r>
              <a:rPr lang="en-IN" dirty="0" smtClean="0"/>
              <a:t>5) #                            </a:t>
            </a:r>
            <a:r>
              <a:rPr lang="en-IN" dirty="0" smtClean="0">
                <a:sym typeface="Wingdings"/>
              </a:rPr>
              <a:t></a:t>
            </a:r>
            <a:r>
              <a:rPr lang="en-IN" dirty="0" smtClean="0"/>
              <a:t># is reserved character indicates that #PCDATA is  a reserved word </a:t>
            </a:r>
            <a:endParaRPr lang="en-US" dirty="0" smtClean="0"/>
          </a:p>
          <a:p>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u="sng" dirty="0" smtClean="0"/>
              <a:t> EXTERNAL DTD</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IN" dirty="0" smtClean="0"/>
              <a:t> The DTD section can be placed in an external file. If the Document Type Declaration is external then the DTD must be specified either as SYSTEM or PUBLIC in the Document Type Declaration.</a:t>
            </a:r>
            <a:endParaRPr lang="en-US" dirty="0" smtClean="0"/>
          </a:p>
          <a:p>
            <a:r>
              <a:rPr lang="en-IN" dirty="0" smtClean="0"/>
              <a:t>If the DTD’s are external then the syntax is</a:t>
            </a:r>
            <a:endParaRPr lang="en-US" dirty="0" smtClean="0"/>
          </a:p>
          <a:p>
            <a:r>
              <a:rPr lang="en-IN" b="1" dirty="0" smtClean="0"/>
              <a:t>&lt;!DOCTYPE root-element  SYSTEM  “</a:t>
            </a:r>
            <a:r>
              <a:rPr lang="en-IN" dirty="0" err="1" smtClean="0"/>
              <a:t>DTD_file_URL</a:t>
            </a:r>
            <a:r>
              <a:rPr lang="en-IN" b="1" dirty="0" smtClean="0"/>
              <a:t>”&gt;</a:t>
            </a:r>
            <a:endParaRPr lang="en-US" dirty="0" smtClean="0"/>
          </a:p>
          <a:p>
            <a:r>
              <a:rPr lang="en-IN" dirty="0" smtClean="0"/>
              <a:t>or</a:t>
            </a:r>
            <a:endParaRPr lang="en-US" dirty="0" smtClean="0"/>
          </a:p>
          <a:p>
            <a:r>
              <a:rPr lang="en-IN" b="1" dirty="0" smtClean="0"/>
              <a:t>&lt;!DOCTYPE root-element  PUBLIC  “</a:t>
            </a:r>
            <a:r>
              <a:rPr lang="en-IN" dirty="0" err="1" smtClean="0"/>
              <a:t>public_id</a:t>
            </a:r>
            <a:r>
              <a:rPr lang="en-IN" dirty="0" smtClean="0"/>
              <a:t>”  “</a:t>
            </a:r>
            <a:r>
              <a:rPr lang="en-IN" dirty="0" err="1" smtClean="0"/>
              <a:t>DTD_file_URL</a:t>
            </a:r>
            <a:r>
              <a:rPr lang="en-IN" b="1" dirty="0" smtClean="0"/>
              <a:t>”&gt;</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IN" dirty="0" smtClean="0"/>
              <a:t>If </a:t>
            </a:r>
            <a:r>
              <a:rPr lang="en-IN" b="1" dirty="0" smtClean="0"/>
              <a:t>SYSTEM</a:t>
            </a:r>
            <a:r>
              <a:rPr lang="en-IN" dirty="0" smtClean="0"/>
              <a:t> the DTD resides on the local hard disk and may not be available for use by other applications. If </a:t>
            </a:r>
            <a:r>
              <a:rPr lang="en-IN" b="1" dirty="0" smtClean="0"/>
              <a:t>PUBLIC</a:t>
            </a:r>
            <a:r>
              <a:rPr lang="en-IN" dirty="0" smtClean="0"/>
              <a:t> the DTD can be used by anyone by referring the URL . The </a:t>
            </a:r>
            <a:r>
              <a:rPr lang="en-IN" dirty="0" err="1" smtClean="0"/>
              <a:t>public_id</a:t>
            </a:r>
            <a:r>
              <a:rPr lang="en-IN" dirty="0" smtClean="0"/>
              <a:t> is unique for standard DTD files on the web.</a:t>
            </a:r>
            <a:endParaRPr lang="en-US" dirty="0" smtClean="0"/>
          </a:p>
          <a:p>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en-IN" b="1" dirty="0" smtClean="0"/>
              <a:t>//mail.xml</a:t>
            </a:r>
            <a:endParaRPr lang="en-US" dirty="0" smtClean="0"/>
          </a:p>
          <a:p>
            <a:r>
              <a:rPr lang="en-IN" dirty="0" smtClean="0"/>
              <a:t>&lt;?xml version=”1.0”?&gt;</a:t>
            </a:r>
            <a:endParaRPr lang="en-US" dirty="0" smtClean="0"/>
          </a:p>
          <a:p>
            <a:r>
              <a:rPr lang="en-IN" dirty="0" smtClean="0"/>
              <a:t>&lt;!DOCTYPE mail SYSTEM “mail.dtd”&gt;</a:t>
            </a:r>
            <a:endParaRPr lang="en-US" dirty="0" smtClean="0"/>
          </a:p>
          <a:p>
            <a:r>
              <a:rPr lang="en-IN" dirty="0" smtClean="0"/>
              <a:t>&lt;mail&gt;</a:t>
            </a:r>
            <a:endParaRPr lang="en-US" dirty="0" smtClean="0"/>
          </a:p>
          <a:p>
            <a:r>
              <a:rPr lang="en-IN" dirty="0" smtClean="0"/>
              <a:t>	&lt;to&gt;</a:t>
            </a:r>
            <a:r>
              <a:rPr lang="en-IN" dirty="0" err="1" smtClean="0"/>
              <a:t>Rani</a:t>
            </a:r>
            <a:r>
              <a:rPr lang="en-IN" dirty="0" smtClean="0"/>
              <a:t>&lt;/to&gt;</a:t>
            </a:r>
            <a:endParaRPr lang="en-US" dirty="0" smtClean="0"/>
          </a:p>
          <a:p>
            <a:r>
              <a:rPr lang="en-IN" dirty="0" smtClean="0"/>
              <a:t>	&lt;from&gt;Ravi&lt;/from&gt;</a:t>
            </a:r>
            <a:endParaRPr lang="en-US" dirty="0" smtClean="0"/>
          </a:p>
          <a:p>
            <a:r>
              <a:rPr lang="en-IN" dirty="0" smtClean="0"/>
              <a:t>	&lt;heading&gt;Remainder&lt;/heading&gt;</a:t>
            </a:r>
            <a:endParaRPr lang="en-US" dirty="0" smtClean="0"/>
          </a:p>
          <a:p>
            <a:r>
              <a:rPr lang="en-IN" dirty="0" smtClean="0"/>
              <a:t>	&lt;body&gt;About our parents Wedding Anniversary&lt;/body&gt;</a:t>
            </a:r>
            <a:endParaRPr lang="en-US" dirty="0" smtClean="0"/>
          </a:p>
          <a:p>
            <a:r>
              <a:rPr lang="en-IN" dirty="0" smtClean="0"/>
              <a:t>&lt;/mail&gt;</a:t>
            </a:r>
            <a:endParaRPr lang="en-US" dirty="0" smtClean="0"/>
          </a:p>
          <a:p>
            <a:r>
              <a:rPr lang="en-IN" b="1" dirty="0" smtClean="0"/>
              <a:t>//mail.dtd</a:t>
            </a:r>
            <a:endParaRPr lang="en-US" dirty="0" smtClean="0"/>
          </a:p>
          <a:p>
            <a:r>
              <a:rPr lang="en-IN" dirty="0" smtClean="0"/>
              <a:t>&lt;?xml version=”1.0”?&gt;</a:t>
            </a:r>
          </a:p>
          <a:p>
            <a:r>
              <a:rPr lang="en-IN" dirty="0" smtClean="0"/>
              <a:t>&lt;!DOCTYPE mail [</a:t>
            </a:r>
            <a:endParaRPr lang="en-US" dirty="0" smtClean="0"/>
          </a:p>
          <a:p>
            <a:r>
              <a:rPr lang="en-IN" dirty="0" smtClean="0"/>
              <a:t>&lt;!ELEMENT mail(</a:t>
            </a:r>
            <a:r>
              <a:rPr lang="en-IN" dirty="0" err="1" smtClean="0"/>
              <a:t>to,from,heading,body</a:t>
            </a:r>
            <a:r>
              <a:rPr lang="en-IN" dirty="0" smtClean="0"/>
              <a:t>)&gt;</a:t>
            </a:r>
            <a:endParaRPr lang="en-US" dirty="0" smtClean="0"/>
          </a:p>
          <a:p>
            <a:r>
              <a:rPr lang="en-IN" dirty="0" smtClean="0"/>
              <a:t>&lt;!ELEMENT to (#PCDATA)&gt;</a:t>
            </a:r>
            <a:endParaRPr lang="en-US" dirty="0" smtClean="0"/>
          </a:p>
          <a:p>
            <a:r>
              <a:rPr lang="en-IN" dirty="0" smtClean="0"/>
              <a:t>&lt;!ELEMENT from (#PCDATA)&gt;</a:t>
            </a:r>
            <a:endParaRPr lang="en-US" dirty="0" smtClean="0"/>
          </a:p>
          <a:p>
            <a:r>
              <a:rPr lang="en-IN" dirty="0" smtClean="0"/>
              <a:t>&lt;!ELEMENT heading (#PCDATA)&gt;</a:t>
            </a:r>
            <a:endParaRPr lang="en-US" dirty="0" smtClean="0"/>
          </a:p>
          <a:p>
            <a:r>
              <a:rPr lang="en-IN" dirty="0" smtClean="0"/>
              <a:t>&lt;!ELEMENT body (#PCDATA)&gt;]&gt;</a:t>
            </a: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spc="-35" dirty="0" smtClean="0">
                <a:solidFill>
                  <a:schemeClr val="tx1"/>
                </a:solidFill>
                <a:latin typeface="Times New Roman" pitchFamily="18" charset="0"/>
                <a:cs typeface="Times New Roman" pitchFamily="18" charset="0"/>
              </a:rPr>
              <a:t>Disadvantages of DTD </a:t>
            </a:r>
            <a:br>
              <a:rPr lang="en-US" sz="4000" b="1" spc="-35" dirty="0" smtClean="0">
                <a:solidFill>
                  <a:schemeClr val="tx1"/>
                </a:solidFill>
                <a:latin typeface="Times New Roman" pitchFamily="18" charset="0"/>
                <a:cs typeface="Times New Roman" pitchFamily="18" charset="0"/>
              </a:rPr>
            </a:br>
            <a:endParaRPr lang="en-US" sz="40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a:bodyPr>
          <a:lstStyle/>
          <a:p>
            <a:pPr marL="0" marR="0" indent="0" algn="ctr">
              <a:lnSpc>
                <a:spcPct val="95999"/>
              </a:lnSpc>
              <a:spcAft>
                <a:spcPts val="0"/>
              </a:spcAft>
            </a:pPr>
            <a:r>
              <a:rPr lang="en-US" sz="2800" spc="15" dirty="0" smtClean="0">
                <a:solidFill>
                  <a:srgbClr val="000000"/>
                </a:solidFill>
                <a:latin typeface="Times New Roman" panose="22635452340000000000" pitchFamily="1"/>
              </a:rPr>
              <a:t>DTDs are not written in well-formed XML, so they cannot be </a:t>
            </a:r>
            <a:r>
              <a:rPr lang="en-US" sz="2800" dirty="0" smtClean="0">
                <a:solidFill>
                  <a:srgbClr val="000000"/>
                </a:solidFill>
                <a:latin typeface="Times New Roman" panose="22635452340000000000" pitchFamily="1"/>
              </a:rPr>
              <a:t>analyzed with an XML processor. </a:t>
            </a:r>
          </a:p>
          <a:p>
            <a:pPr marL="0" indent="0">
              <a:lnSpc>
                <a:spcPct val="95999"/>
              </a:lnSpc>
              <a:spcBef>
                <a:spcPts val="540"/>
              </a:spcBef>
            </a:pPr>
            <a:r>
              <a:rPr lang="en-US" sz="2800" spc="30" dirty="0" smtClean="0">
                <a:solidFill>
                  <a:srgbClr val="000000"/>
                </a:solidFill>
                <a:latin typeface="Times New Roman" panose="22635452340000000000" pitchFamily="1"/>
              </a:rPr>
              <a:t>Supports </a:t>
            </a:r>
            <a:r>
              <a:rPr lang="en-US" sz="2800" spc="30" dirty="0" smtClean="0">
                <a:solidFill>
                  <a:srgbClr val="000000"/>
                </a:solidFill>
                <a:latin typeface="Times New Roman" panose="22635452340000000000" pitchFamily="1"/>
              </a:rPr>
              <a:t>only 10 data types, none of which is numeric .</a:t>
            </a:r>
          </a:p>
          <a:p>
            <a:pPr marL="0" indent="0">
              <a:lnSpc>
                <a:spcPct val="95999"/>
              </a:lnSpc>
              <a:spcBef>
                <a:spcPts val="720"/>
              </a:spcBef>
            </a:pPr>
            <a:r>
              <a:rPr lang="en-US" sz="2800" spc="40" dirty="0" smtClean="0">
                <a:solidFill>
                  <a:srgbClr val="000000"/>
                </a:solidFill>
                <a:latin typeface="Times New Roman" panose="22635452340000000000" pitchFamily="1"/>
              </a:rPr>
              <a:t>Does </a:t>
            </a:r>
            <a:r>
              <a:rPr lang="en-US" sz="2800" spc="40" dirty="0" smtClean="0">
                <a:solidFill>
                  <a:srgbClr val="000000"/>
                </a:solidFill>
                <a:latin typeface="Times New Roman" panose="22635452340000000000" pitchFamily="1"/>
              </a:rPr>
              <a:t>not handle mixed content easily. </a:t>
            </a:r>
          </a:p>
          <a:p>
            <a:pPr marL="0" indent="0">
              <a:lnSpc>
                <a:spcPct val="95999"/>
              </a:lnSpc>
              <a:spcBef>
                <a:spcPts val="720"/>
              </a:spcBef>
            </a:pPr>
            <a:r>
              <a:rPr lang="en-US" sz="2800" spc="40" dirty="0" smtClean="0">
                <a:solidFill>
                  <a:srgbClr val="000000"/>
                </a:solidFill>
                <a:latin typeface="Times New Roman" panose="22635452340000000000" pitchFamily="1"/>
              </a:rPr>
              <a:t>Cannot </a:t>
            </a:r>
            <a:r>
              <a:rPr lang="en-US" sz="2800" spc="40" dirty="0" smtClean="0">
                <a:solidFill>
                  <a:srgbClr val="000000"/>
                </a:solidFill>
                <a:latin typeface="Times New Roman" panose="22635452340000000000" pitchFamily="1"/>
              </a:rPr>
              <a:t>create user defined data types .</a:t>
            </a:r>
          </a:p>
          <a:p>
            <a:pPr marL="0" marR="0" indent="0" algn="ctr">
              <a:lnSpc>
                <a:spcPct val="95999"/>
              </a:lnSpc>
              <a:spcBef>
                <a:spcPts val="720"/>
              </a:spcBef>
              <a:spcAft>
                <a:spcPts val="0"/>
              </a:spcAft>
            </a:pPr>
            <a:r>
              <a:rPr lang="en-US" sz="2800" spc="15" dirty="0" smtClean="0">
                <a:solidFill>
                  <a:srgbClr val="000000"/>
                </a:solidFill>
                <a:latin typeface="Times New Roman" panose="22635452340000000000" pitchFamily="1"/>
              </a:rPr>
              <a:t>Cannot </a:t>
            </a:r>
            <a:r>
              <a:rPr lang="en-US" sz="2800" spc="15" dirty="0" smtClean="0">
                <a:solidFill>
                  <a:srgbClr val="000000"/>
                </a:solidFill>
                <a:latin typeface="Times New Roman" panose="22635452340000000000" pitchFamily="1"/>
              </a:rPr>
              <a:t>specify the limitations of the data contained within an </a:t>
            </a:r>
            <a:r>
              <a:rPr lang="en-US" sz="2800" dirty="0" smtClean="0">
                <a:solidFill>
                  <a:srgbClr val="000000"/>
                </a:solidFill>
                <a:latin typeface="Times New Roman" panose="22635452340000000000" pitchFamily="1"/>
              </a:rPr>
              <a:t>element. </a:t>
            </a:r>
          </a:p>
          <a:p>
            <a:pPr marL="0" marR="0" indent="0" algn="ctr">
              <a:lnSpc>
                <a:spcPct val="95999"/>
              </a:lnSpc>
              <a:spcBef>
                <a:spcPts val="720"/>
              </a:spcBef>
              <a:spcAft>
                <a:spcPts val="0"/>
              </a:spcAft>
            </a:pPr>
            <a:r>
              <a:rPr lang="en-US" sz="2800" dirty="0" smtClean="0">
                <a:solidFill>
                  <a:srgbClr val="000000"/>
                </a:solidFill>
                <a:latin typeface="Times New Roman" panose="22635452340000000000" pitchFamily="1"/>
              </a:rPr>
              <a:t>For example an element represents time , a DTD can only specify it as a text. </a:t>
            </a:r>
          </a:p>
          <a:p>
            <a:pPr marL="0" indent="0">
              <a:lnSpc>
                <a:spcPct val="81599"/>
              </a:lnSpc>
              <a:spcBef>
                <a:spcPts val="720"/>
              </a:spcBef>
              <a:spcAft>
                <a:spcPts val="180"/>
              </a:spcAft>
            </a:pPr>
            <a:r>
              <a:rPr lang="en-US" sz="400" dirty="0" smtClean="0">
                <a:solidFill>
                  <a:srgbClr val="507800"/>
                </a:solidFill>
                <a:latin typeface="Arial" panose="22635452340000000000" pitchFamily="2"/>
              </a:rPr>
              <a:t> </a:t>
            </a:r>
            <a:r>
              <a:rPr lang="en-US" sz="2400" dirty="0" smtClean="0">
                <a:solidFill>
                  <a:srgbClr val="507800"/>
                </a:solidFill>
                <a:latin typeface="Verdana" panose="22635452340000000000" pitchFamily="2"/>
              </a:rPr>
              <a:t>XML Schema is an alternative to DTDs. </a:t>
            </a:r>
          </a:p>
          <a:p>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b="1" spc="-30" dirty="0" smtClean="0">
                <a:solidFill>
                  <a:schemeClr val="tx1"/>
                </a:solidFill>
                <a:latin typeface="Verdana" panose="22635452340000000000" pitchFamily="2"/>
              </a:rPr>
              <a:t>XML</a:t>
            </a:r>
            <a:r>
              <a:rPr lang="en-US" sz="5400" b="1" spc="-30" dirty="0" smtClean="0">
                <a:solidFill>
                  <a:schemeClr val="tx1"/>
                </a:solidFill>
                <a:latin typeface="Verdana" panose="22635452340000000000" pitchFamily="2"/>
              </a:rPr>
              <a:t> Schemas </a:t>
            </a:r>
            <a:r>
              <a:rPr lang="en-US" sz="5400" b="1" spc="-30" dirty="0" smtClean="0">
                <a:solidFill>
                  <a:srgbClr val="DBE8B1"/>
                </a:solidFill>
                <a:latin typeface="Verdana" panose="22635452340000000000" pitchFamily="2"/>
              </a:rPr>
              <a:t/>
            </a:r>
            <a:br>
              <a:rPr lang="en-US" sz="5400" b="1" spc="-30" dirty="0" smtClean="0">
                <a:solidFill>
                  <a:srgbClr val="DBE8B1"/>
                </a:solidFill>
                <a:latin typeface="Verdana" panose="22635452340000000000" pitchFamily="2"/>
              </a:rPr>
            </a:br>
            <a:endParaRPr lang="en-US" dirty="0"/>
          </a:p>
        </p:txBody>
      </p:sp>
      <p:sp>
        <p:nvSpPr>
          <p:cNvPr id="3" name="Content Placeholder 2"/>
          <p:cNvSpPr>
            <a:spLocks noGrp="1"/>
          </p:cNvSpPr>
          <p:nvPr>
            <p:ph idx="1"/>
          </p:nvPr>
        </p:nvSpPr>
        <p:spPr/>
        <p:txBody>
          <a:bodyPr>
            <a:normAutofit fontScale="85000" lnSpcReduction="20000"/>
          </a:bodyPr>
          <a:lstStyle/>
          <a:p>
            <a:pPr marL="0" indent="0">
              <a:lnSpc>
                <a:spcPct val="95999"/>
              </a:lnSpc>
            </a:pPr>
            <a:r>
              <a:rPr lang="en-US" sz="2800" spc="20" dirty="0" smtClean="0">
                <a:solidFill>
                  <a:srgbClr val="000000"/>
                </a:solidFill>
                <a:latin typeface="Times New Roman" panose="22635452340000000000" pitchFamily="1"/>
              </a:rPr>
              <a:t>XML </a:t>
            </a:r>
            <a:r>
              <a:rPr lang="en-US" sz="2800" spc="20" dirty="0" smtClean="0">
                <a:solidFill>
                  <a:srgbClr val="000000"/>
                </a:solidFill>
                <a:latin typeface="Times New Roman" panose="22635452340000000000" pitchFamily="1"/>
              </a:rPr>
              <a:t>Schema is an XML document, so it can be parsed with an </a:t>
            </a:r>
            <a:r>
              <a:rPr lang="en-US" sz="2800" dirty="0" smtClean="0">
                <a:solidFill>
                  <a:srgbClr val="000000"/>
                </a:solidFill>
                <a:latin typeface="Times New Roman" panose="22635452340000000000" pitchFamily="1"/>
              </a:rPr>
              <a:t>XML parser. </a:t>
            </a:r>
          </a:p>
          <a:p>
            <a:pPr marL="0" indent="0">
              <a:lnSpc>
                <a:spcPct val="95999"/>
              </a:lnSpc>
              <a:spcBef>
                <a:spcPts val="540"/>
              </a:spcBef>
            </a:pPr>
            <a:r>
              <a:rPr lang="en-US" sz="2800" spc="40" dirty="0" smtClean="0">
                <a:solidFill>
                  <a:srgbClr val="000000"/>
                </a:solidFill>
                <a:latin typeface="Times New Roman" panose="22635452340000000000" pitchFamily="1"/>
              </a:rPr>
              <a:t>DTDs </a:t>
            </a:r>
            <a:r>
              <a:rPr lang="en-US" sz="2800" spc="40" dirty="0" smtClean="0">
                <a:solidFill>
                  <a:srgbClr val="000000"/>
                </a:solidFill>
                <a:latin typeface="Times New Roman" panose="22635452340000000000" pitchFamily="1"/>
              </a:rPr>
              <a:t>have several Disadvantages: </a:t>
            </a:r>
          </a:p>
          <a:p>
            <a:pPr marL="411480" indent="0">
              <a:lnSpc>
                <a:spcPct val="95999"/>
              </a:lnSpc>
              <a:spcBef>
                <a:spcPts val="720"/>
              </a:spcBef>
            </a:pPr>
            <a:r>
              <a:rPr lang="en-US" sz="2800" dirty="0" smtClean="0">
                <a:solidFill>
                  <a:srgbClr val="000000"/>
                </a:solidFill>
                <a:latin typeface="Times New Roman" panose="22635452340000000000" pitchFamily="1"/>
              </a:rPr>
              <a:t>They </a:t>
            </a:r>
            <a:r>
              <a:rPr lang="en-US" sz="2800" dirty="0" smtClean="0">
                <a:solidFill>
                  <a:srgbClr val="000000"/>
                </a:solidFill>
                <a:latin typeface="Times New Roman" panose="22635452340000000000" pitchFamily="1"/>
              </a:rPr>
              <a:t>do not use XML syntax </a:t>
            </a:r>
          </a:p>
          <a:p>
            <a:pPr marL="411480" indent="0">
              <a:lnSpc>
                <a:spcPct val="95999"/>
              </a:lnSpc>
              <a:spcBef>
                <a:spcPts val="720"/>
              </a:spcBef>
            </a:pPr>
            <a:r>
              <a:rPr lang="en-US" sz="2800" dirty="0" smtClean="0">
                <a:solidFill>
                  <a:srgbClr val="000000"/>
                </a:solidFill>
                <a:latin typeface="Times New Roman" panose="22635452340000000000" pitchFamily="1"/>
              </a:rPr>
              <a:t> </a:t>
            </a:r>
            <a:r>
              <a:rPr lang="en-US" sz="2800" dirty="0" smtClean="0">
                <a:solidFill>
                  <a:srgbClr val="000000"/>
                </a:solidFill>
                <a:latin typeface="Times New Roman" panose="22635452340000000000" pitchFamily="1"/>
              </a:rPr>
              <a:t>They do not support namespaces </a:t>
            </a:r>
            <a:endParaRPr lang="en-US" sz="2800" dirty="0" smtClean="0">
              <a:solidFill>
                <a:srgbClr val="000000"/>
              </a:solidFill>
              <a:latin typeface="Times New Roman" panose="22635452340000000000" pitchFamily="1"/>
            </a:endParaRPr>
          </a:p>
          <a:p>
            <a:pPr marL="411480" indent="0">
              <a:lnSpc>
                <a:spcPct val="95999"/>
              </a:lnSpc>
              <a:spcBef>
                <a:spcPts val="720"/>
              </a:spcBef>
            </a:pPr>
            <a:r>
              <a:rPr lang="en-US" sz="2800" spc="-20" dirty="0" smtClean="0">
                <a:solidFill>
                  <a:srgbClr val="000000"/>
                </a:solidFill>
                <a:latin typeface="Times New Roman" panose="22635452340000000000" pitchFamily="1"/>
              </a:rPr>
              <a:t> </a:t>
            </a:r>
            <a:r>
              <a:rPr lang="en-US" sz="2800" spc="-20" dirty="0" smtClean="0">
                <a:solidFill>
                  <a:srgbClr val="000000"/>
                </a:solidFill>
                <a:latin typeface="Times New Roman" panose="22635452340000000000" pitchFamily="1"/>
              </a:rPr>
              <a:t>Do not allow restrictions on the form of data that can be content </a:t>
            </a:r>
            <a:r>
              <a:rPr lang="en-US" sz="2800" spc="-40" dirty="0" smtClean="0">
                <a:solidFill>
                  <a:srgbClr val="000000"/>
                </a:solidFill>
                <a:latin typeface="Times New Roman" panose="22635452340000000000" pitchFamily="1"/>
              </a:rPr>
              <a:t>of a particular tag. That is data types cannot be strictly specified </a:t>
            </a:r>
          </a:p>
          <a:p>
            <a:pPr marL="868680" indent="0">
              <a:lnSpc>
                <a:spcPct val="95999"/>
              </a:lnSpc>
              <a:spcBef>
                <a:spcPts val="720"/>
              </a:spcBef>
            </a:pPr>
            <a:r>
              <a:rPr lang="en-US" sz="2800" dirty="0" smtClean="0">
                <a:solidFill>
                  <a:srgbClr val="000000"/>
                </a:solidFill>
                <a:latin typeface="Times New Roman" panose="22635452340000000000" pitchFamily="1"/>
              </a:rPr>
              <a:t>Example </a:t>
            </a:r>
            <a:r>
              <a:rPr lang="en-US" sz="2800" dirty="0" smtClean="0">
                <a:solidFill>
                  <a:srgbClr val="000000"/>
                </a:solidFill>
                <a:latin typeface="Times New Roman" panose="22635452340000000000" pitchFamily="1"/>
              </a:rPr>
              <a:t>date vs. string </a:t>
            </a:r>
          </a:p>
          <a:p>
            <a:pPr marL="868680" indent="0">
              <a:lnSpc>
                <a:spcPct val="95999"/>
              </a:lnSpc>
              <a:spcBef>
                <a:spcPts val="720"/>
              </a:spcBef>
            </a:pPr>
            <a:r>
              <a:rPr lang="en-US" sz="2800" spc="10" dirty="0" smtClean="0">
                <a:solidFill>
                  <a:srgbClr val="000000"/>
                </a:solidFill>
                <a:latin typeface="Times New Roman" panose="22635452340000000000" pitchFamily="1"/>
              </a:rPr>
              <a:t> Schema provide far more control over data types than do DTD’s.</a:t>
            </a:r>
            <a:r>
              <a:rPr lang="en-US" sz="200" spc="10" dirty="0" smtClean="0">
                <a:solidFill>
                  <a:srgbClr val="000000"/>
                </a:solidFill>
                <a:latin typeface="Times New Roman" panose="22635452340000000000" pitchFamily="1"/>
              </a:rPr>
              <a:t> </a:t>
            </a:r>
          </a:p>
          <a:p>
            <a:pPr marL="0" indent="0">
              <a:lnSpc>
                <a:spcPct val="95999"/>
              </a:lnSpc>
              <a:spcBef>
                <a:spcPts val="540"/>
              </a:spcBef>
            </a:pPr>
            <a:r>
              <a:rPr lang="en-US" sz="2800" spc="20" dirty="0" smtClean="0">
                <a:solidFill>
                  <a:srgbClr val="000000"/>
                </a:solidFill>
                <a:latin typeface="Times New Roman" panose="22635452340000000000" pitchFamily="1"/>
              </a:rPr>
              <a:t>Designed </a:t>
            </a:r>
            <a:r>
              <a:rPr lang="en-US" sz="2800" spc="20" dirty="0" smtClean="0">
                <a:solidFill>
                  <a:srgbClr val="000000"/>
                </a:solidFill>
                <a:latin typeface="Times New Roman" panose="22635452340000000000" pitchFamily="1"/>
              </a:rPr>
              <a:t>to allow any DTD to be automatically converted to an </a:t>
            </a:r>
            <a:r>
              <a:rPr lang="en-US" sz="2800" dirty="0" smtClean="0">
                <a:solidFill>
                  <a:srgbClr val="000000"/>
                </a:solidFill>
                <a:latin typeface="Times New Roman" panose="22635452340000000000" pitchFamily="1"/>
              </a:rPr>
              <a:t>equivalent XML schema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p:cNvPicPr>
            <a:picLocks noChangeAspect="1" noChangeArrowheads="1"/>
          </p:cNvPicPr>
          <p:nvPr/>
        </p:nvPicPr>
        <p:blipFill>
          <a:blip r:embed="rId2"/>
          <a:srcRect/>
          <a:stretch>
            <a:fillRect/>
          </a:stretch>
        </p:blipFill>
        <p:spPr>
          <a:xfrm>
            <a:off x="762000" y="762000"/>
            <a:ext cx="8382000" cy="5867400"/>
          </a:xfrm>
          <a:prstGeom prst="rect">
            <a:avLst/>
          </a:prstGeom>
          <a:noFill/>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spc="-40" dirty="0" smtClean="0">
                <a:solidFill>
                  <a:schemeClr val="tx1"/>
                </a:solidFill>
                <a:latin typeface="Verdana" panose="22635452340000000000" pitchFamily="2"/>
              </a:rPr>
              <a:t>Purpose of XML schema </a:t>
            </a:r>
            <a:r>
              <a:rPr lang="en-US" sz="5400" b="1" spc="-40" dirty="0" smtClean="0">
                <a:solidFill>
                  <a:srgbClr val="DBE8B1"/>
                </a:solidFill>
                <a:latin typeface="Verdana" panose="22635452340000000000" pitchFamily="2"/>
              </a:rPr>
              <a:t/>
            </a:r>
            <a:br>
              <a:rPr lang="en-US" sz="5400" b="1" spc="-40" dirty="0" smtClean="0">
                <a:solidFill>
                  <a:srgbClr val="DBE8B1"/>
                </a:solidFill>
                <a:latin typeface="Verdana" panose="22635452340000000000" pitchFamily="2"/>
              </a:rPr>
            </a:br>
            <a:endParaRPr lang="en-US" dirty="0"/>
          </a:p>
        </p:txBody>
      </p:sp>
      <p:sp>
        <p:nvSpPr>
          <p:cNvPr id="3" name="Content Placeholder 2"/>
          <p:cNvSpPr>
            <a:spLocks noGrp="1"/>
          </p:cNvSpPr>
          <p:nvPr>
            <p:ph idx="1"/>
          </p:nvPr>
        </p:nvSpPr>
        <p:spPr/>
        <p:txBody>
          <a:bodyPr>
            <a:noAutofit/>
          </a:bodyPr>
          <a:lstStyle/>
          <a:p>
            <a:pPr marL="0" indent="365760">
              <a:lnSpc>
                <a:spcPts val="2900"/>
              </a:lnSpc>
              <a:buFont typeface="Symbol"/>
              <a:buChar char="·"/>
            </a:pPr>
            <a:r>
              <a:rPr lang="en-US" sz="2400" dirty="0" smtClean="0">
                <a:solidFill>
                  <a:srgbClr val="000000"/>
                </a:solidFill>
                <a:latin typeface="Times New Roman" panose="22635452340000000000" pitchFamily="1"/>
              </a:rPr>
              <a:t>Schema Defines the elements that can appear within the document and the attributes that can be associated with an element. </a:t>
            </a:r>
          </a:p>
          <a:p>
            <a:pPr marL="0" indent="365760">
              <a:lnSpc>
                <a:spcPts val="2800"/>
              </a:lnSpc>
              <a:spcBef>
                <a:spcPts val="1080"/>
              </a:spcBef>
              <a:buFont typeface="Symbol"/>
              <a:buChar char="·"/>
            </a:pPr>
            <a:r>
              <a:rPr lang="en-US" sz="2400" dirty="0" smtClean="0">
                <a:solidFill>
                  <a:srgbClr val="000000"/>
                </a:solidFill>
                <a:latin typeface="Times New Roman" panose="22635452340000000000" pitchFamily="1"/>
              </a:rPr>
              <a:t>Defines the structure of the document, which elements are child elements of others, in which the child elements can appear and the no. of child elements. </a:t>
            </a:r>
          </a:p>
          <a:p>
            <a:pPr marL="0" indent="365760">
              <a:lnSpc>
                <a:spcPts val="2900"/>
              </a:lnSpc>
              <a:spcBef>
                <a:spcPts val="0"/>
              </a:spcBef>
              <a:buFont typeface="Symbol"/>
              <a:buChar char="·"/>
            </a:pPr>
            <a:r>
              <a:rPr lang="en-US" sz="2400" spc="-20" dirty="0" smtClean="0">
                <a:solidFill>
                  <a:srgbClr val="000000"/>
                </a:solidFill>
                <a:latin typeface="Times New Roman" panose="22635452340000000000" pitchFamily="1"/>
              </a:rPr>
              <a:t>Schema specifies the data type of every element and attribute </a:t>
            </a:r>
            <a:r>
              <a:rPr lang="en-US" sz="2400" dirty="0" smtClean="0">
                <a:solidFill>
                  <a:srgbClr val="000000"/>
                </a:solidFill>
                <a:latin typeface="Times New Roman" panose="22635452340000000000" pitchFamily="1"/>
              </a:rPr>
              <a:t>of its instance XML documents. </a:t>
            </a:r>
          </a:p>
          <a:p>
            <a:pPr marL="0" indent="365760">
              <a:lnSpc>
                <a:spcPts val="2900"/>
              </a:lnSpc>
              <a:spcBef>
                <a:spcPts val="900"/>
              </a:spcBef>
              <a:buFont typeface="Symbol"/>
              <a:buChar char="·"/>
            </a:pPr>
            <a:r>
              <a:rPr lang="en-US" sz="2400" dirty="0" smtClean="0">
                <a:solidFill>
                  <a:srgbClr val="000000"/>
                </a:solidFill>
                <a:latin typeface="Times New Roman" panose="22635452340000000000" pitchFamily="1"/>
              </a:rPr>
              <a:t>Defines whether an element is empty or can include text. </a:t>
            </a:r>
          </a:p>
          <a:p>
            <a:pPr marL="0" indent="365760">
              <a:lnSpc>
                <a:spcPts val="2500"/>
              </a:lnSpc>
              <a:spcBef>
                <a:spcPts val="540"/>
              </a:spcBef>
              <a:buFont typeface="Symbol"/>
              <a:buChar char="·"/>
            </a:pPr>
            <a:r>
              <a:rPr lang="en-US" sz="2400" dirty="0" smtClean="0">
                <a:solidFill>
                  <a:srgbClr val="000000"/>
                </a:solidFill>
                <a:latin typeface="Times New Roman" panose="22635452340000000000" pitchFamily="1"/>
              </a:rPr>
              <a:t>Define default values for attributes. </a:t>
            </a:r>
          </a:p>
          <a:p>
            <a:pPr marL="0" indent="365760">
              <a:lnSpc>
                <a:spcPts val="2900"/>
              </a:lnSpc>
              <a:spcBef>
                <a:spcPts val="900"/>
              </a:spcBef>
              <a:buFont typeface="Symbol"/>
              <a:buChar char="·"/>
            </a:pPr>
            <a:r>
              <a:rPr lang="en-US" sz="2400" dirty="0" smtClean="0">
                <a:solidFill>
                  <a:srgbClr val="000000"/>
                </a:solidFill>
                <a:latin typeface="Times New Roman" panose="22635452340000000000" pitchFamily="1"/>
              </a:rPr>
              <a:t>Elements in a DTD are all global. Data declaration in an XML schema can be either local or global</a:t>
            </a:r>
            <a:r>
              <a:rPr lang="en-US" sz="2000" dirty="0" smtClean="0">
                <a:solidFill>
                  <a:srgbClr val="000000"/>
                </a:solidFill>
                <a:latin typeface="Times New Roman" panose="22635452340000000000" pitchFamily="1"/>
              </a:rPr>
              <a:t>. </a:t>
            </a:r>
          </a:p>
          <a:p>
            <a:endParaRPr lang="en-US" sz="2000"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spc="-40" dirty="0" smtClean="0">
                <a:solidFill>
                  <a:schemeClr val="tx1"/>
                </a:solidFill>
                <a:latin typeface="Verdana" panose="22635452340000000000" pitchFamily="2"/>
              </a:rPr>
              <a:t>1. Schema Fundamentals </a:t>
            </a:r>
            <a:r>
              <a:rPr lang="en-US" sz="5400" b="1" spc="-40" dirty="0" smtClean="0">
                <a:solidFill>
                  <a:srgbClr val="DBE8B1"/>
                </a:solidFill>
                <a:latin typeface="Verdana" panose="22635452340000000000" pitchFamily="2"/>
              </a:rPr>
              <a:t/>
            </a:r>
            <a:br>
              <a:rPr lang="en-US" sz="5400" b="1" spc="-40" dirty="0" smtClean="0">
                <a:solidFill>
                  <a:srgbClr val="DBE8B1"/>
                </a:solidFill>
                <a:latin typeface="Verdana" panose="22635452340000000000" pitchFamily="2"/>
              </a:rPr>
            </a:br>
            <a:endParaRPr lang="en-US" dirty="0"/>
          </a:p>
        </p:txBody>
      </p:sp>
      <p:sp>
        <p:nvSpPr>
          <p:cNvPr id="3" name="Content Placeholder 2"/>
          <p:cNvSpPr>
            <a:spLocks noGrp="1"/>
          </p:cNvSpPr>
          <p:nvPr>
            <p:ph idx="1"/>
          </p:nvPr>
        </p:nvSpPr>
        <p:spPr/>
        <p:txBody>
          <a:bodyPr/>
          <a:lstStyle/>
          <a:p>
            <a:r>
              <a:rPr lang="en-US" dirty="0" smtClean="0"/>
              <a:t>A schema is similar to class definition; an xml document that conforms to the structure defined in the schema is similar to an object of the schema’s class.</a:t>
            </a:r>
          </a:p>
          <a:p>
            <a:r>
              <a:rPr lang="en-US" dirty="0" smtClean="0"/>
              <a:t> </a:t>
            </a:r>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spc="-40" dirty="0" smtClean="0">
                <a:solidFill>
                  <a:schemeClr val="tx1"/>
                </a:solidFill>
                <a:latin typeface="Times New Roman" pitchFamily="18" charset="0"/>
                <a:cs typeface="Times New Roman" pitchFamily="18" charset="0"/>
              </a:rPr>
              <a:t>2. Defining a Schema </a:t>
            </a:r>
            <a:br>
              <a:rPr lang="en-US" sz="3200" b="1" spc="-40" dirty="0" smtClean="0">
                <a:solidFill>
                  <a:schemeClr val="tx1"/>
                </a:solidFill>
                <a:latin typeface="Times New Roman" pitchFamily="18" charset="0"/>
                <a:cs typeface="Times New Roman" pitchFamily="18" charset="0"/>
              </a:rPr>
            </a:br>
            <a:endParaRPr lang="en-US" sz="32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pPr marL="0" indent="365760">
              <a:lnSpc>
                <a:spcPts val="2900"/>
              </a:lnSpc>
              <a:buFont typeface="Symbol"/>
              <a:buChar char="·"/>
            </a:pPr>
            <a:r>
              <a:rPr lang="en-US" sz="2000" dirty="0" smtClean="0">
                <a:solidFill>
                  <a:srgbClr val="000000"/>
                </a:solidFill>
                <a:latin typeface="Times New Roman" panose="22635452340000000000" pitchFamily="1"/>
              </a:rPr>
              <a:t>The root of an XML Schema document is</a:t>
            </a:r>
            <a:r>
              <a:rPr lang="en-US" sz="2000" dirty="0" smtClean="0">
                <a:solidFill>
                  <a:srgbClr val="003A41"/>
                </a:solidFill>
                <a:latin typeface="Times New Roman" panose="22635452340000000000" pitchFamily="1"/>
              </a:rPr>
              <a:t> the</a:t>
            </a:r>
            <a:r>
              <a:rPr lang="en-US" sz="2000" dirty="0" smtClean="0">
                <a:solidFill>
                  <a:srgbClr val="C00000"/>
                </a:solidFill>
                <a:latin typeface="Times New Roman" panose="22635452340000000000" pitchFamily="1"/>
              </a:rPr>
              <a:t> &lt;schema&gt;</a:t>
            </a:r>
            <a:r>
              <a:rPr lang="en-US" sz="2000" dirty="0" smtClean="0">
                <a:solidFill>
                  <a:srgbClr val="003A41"/>
                </a:solidFill>
                <a:latin typeface="Times New Roman" panose="22635452340000000000" pitchFamily="1"/>
              </a:rPr>
              <a:t> tag </a:t>
            </a:r>
          </a:p>
          <a:p>
            <a:pPr marL="0" indent="320040">
              <a:lnSpc>
                <a:spcPts val="2900"/>
              </a:lnSpc>
              <a:spcBef>
                <a:spcPts val="0"/>
              </a:spcBef>
              <a:buFont typeface="Symbol"/>
              <a:buChar char="·"/>
            </a:pPr>
            <a:r>
              <a:rPr lang="en-US" sz="2000" dirty="0" smtClean="0">
                <a:solidFill>
                  <a:srgbClr val="00AFEF"/>
                </a:solidFill>
                <a:latin typeface="Times New Roman" panose="22635452340000000000" pitchFamily="1"/>
              </a:rPr>
              <a:t>Attributes of</a:t>
            </a:r>
            <a:r>
              <a:rPr lang="en-US" sz="2000" dirty="0" smtClean="0">
                <a:solidFill>
                  <a:srgbClr val="C00000"/>
                </a:solidFill>
                <a:latin typeface="Times New Roman" panose="22635452340000000000" pitchFamily="1"/>
              </a:rPr>
              <a:t> &lt;schema&gt;</a:t>
            </a:r>
            <a:r>
              <a:rPr lang="en-US" sz="2000" dirty="0" smtClean="0">
                <a:solidFill>
                  <a:srgbClr val="00AFEF"/>
                </a:solidFill>
                <a:latin typeface="Times New Roman" panose="22635452340000000000" pitchFamily="1"/>
              </a:rPr>
              <a:t> tag </a:t>
            </a:r>
          </a:p>
          <a:p>
            <a:pPr marL="411480" indent="320040">
              <a:lnSpc>
                <a:spcPts val="2800"/>
              </a:lnSpc>
              <a:spcBef>
                <a:spcPts val="0"/>
              </a:spcBef>
              <a:buFont typeface="Symbol"/>
              <a:buChar char="·"/>
            </a:pPr>
            <a:r>
              <a:rPr lang="en-US" sz="2000" spc="-45" dirty="0" err="1" smtClean="0">
                <a:solidFill>
                  <a:srgbClr val="C00000"/>
                </a:solidFill>
                <a:latin typeface="Times New Roman" panose="22635452340000000000" pitchFamily="1"/>
              </a:rPr>
              <a:t>xmlns</a:t>
            </a:r>
            <a:r>
              <a:rPr lang="en-US" sz="2000" spc="-45" dirty="0" smtClean="0">
                <a:solidFill>
                  <a:srgbClr val="161616"/>
                </a:solidFill>
                <a:latin typeface="Times New Roman" panose="22635452340000000000" pitchFamily="1"/>
              </a:rPr>
              <a:t> attribute specify namespace for the schema of schemas </a:t>
            </a:r>
            <a:r>
              <a:rPr lang="en-US" sz="2000" spc="-40" dirty="0" smtClean="0">
                <a:solidFill>
                  <a:srgbClr val="161616"/>
                </a:solidFill>
                <a:latin typeface="Times New Roman" panose="22635452340000000000" pitchFamily="1"/>
              </a:rPr>
              <a:t>from which the schema’s elements and attributes will be </a:t>
            </a:r>
            <a:r>
              <a:rPr lang="en-US" sz="2000" spc="-50" dirty="0" smtClean="0">
                <a:solidFill>
                  <a:srgbClr val="161616"/>
                </a:solidFill>
                <a:latin typeface="Times New Roman" panose="22635452340000000000" pitchFamily="1"/>
              </a:rPr>
              <a:t>drawn. Also specify a prefix used for the names in the schema. </a:t>
            </a:r>
          </a:p>
          <a:p>
            <a:pPr marL="411480" indent="0">
              <a:lnSpc>
                <a:spcPts val="2600"/>
              </a:lnSpc>
              <a:spcBef>
                <a:spcPts val="0"/>
              </a:spcBef>
            </a:pPr>
            <a:r>
              <a:rPr lang="en-US" sz="2000" spc="-50" dirty="0" err="1" smtClean="0">
                <a:solidFill>
                  <a:srgbClr val="161616"/>
                </a:solidFill>
                <a:latin typeface="Times New Roman" panose="22635452340000000000" pitchFamily="1"/>
              </a:rPr>
              <a:t>xmlns:xsd</a:t>
            </a:r>
            <a:r>
              <a:rPr lang="en-US" sz="2000" spc="-50" dirty="0" smtClean="0">
                <a:solidFill>
                  <a:srgbClr val="161616"/>
                </a:solidFill>
                <a:latin typeface="Times New Roman" panose="22635452340000000000" pitchFamily="1"/>
              </a:rPr>
              <a:t>=“</a:t>
            </a:r>
            <a:r>
              <a:rPr lang="en-US" sz="2000" u="sng" spc="-50" dirty="0" smtClean="0">
                <a:solidFill>
                  <a:srgbClr val="0000FF"/>
                </a:solidFill>
                <a:latin typeface="Times New Roman" panose="22635452340000000000" pitchFamily="1"/>
              </a:rPr>
              <a:t>http://www.w3.org/2001/XMLSchema</a:t>
            </a:r>
            <a:r>
              <a:rPr lang="en-US" sz="2000" spc="-50" dirty="0" smtClean="0">
                <a:solidFill>
                  <a:srgbClr val="161616"/>
                </a:solidFill>
                <a:latin typeface="Times New Roman" panose="22635452340000000000" pitchFamily="1"/>
              </a:rPr>
              <a:t>” </a:t>
            </a:r>
          </a:p>
          <a:p>
            <a:pPr marL="411480" indent="320040">
              <a:lnSpc>
                <a:spcPts val="2500"/>
              </a:lnSpc>
              <a:spcBef>
                <a:spcPts val="0"/>
              </a:spcBef>
              <a:buFont typeface="Symbol"/>
              <a:buChar char="·"/>
            </a:pPr>
            <a:r>
              <a:rPr lang="en-US" sz="2000" spc="-50" dirty="0" smtClean="0">
                <a:solidFill>
                  <a:srgbClr val="003A41"/>
                </a:solidFill>
                <a:latin typeface="Times New Roman" panose="22635452340000000000" pitchFamily="1"/>
              </a:rPr>
              <a:t>A</a:t>
            </a:r>
            <a:r>
              <a:rPr lang="en-US" sz="2000" spc="-50" dirty="0" smtClean="0">
                <a:solidFill>
                  <a:srgbClr val="C00000"/>
                </a:solidFill>
                <a:latin typeface="Times New Roman" panose="22635452340000000000" pitchFamily="1"/>
              </a:rPr>
              <a:t> target Namespace</a:t>
            </a:r>
            <a:r>
              <a:rPr lang="en-US" sz="2000" spc="-50" dirty="0" smtClean="0">
                <a:solidFill>
                  <a:srgbClr val="161616"/>
                </a:solidFill>
                <a:latin typeface="Times New Roman" panose="22635452340000000000" pitchFamily="1"/>
              </a:rPr>
              <a:t> attribute specify name of the namespace defined by the schema. </a:t>
            </a:r>
          </a:p>
          <a:p>
            <a:pPr marL="411480" indent="0">
              <a:lnSpc>
                <a:spcPts val="2800"/>
              </a:lnSpc>
              <a:spcBef>
                <a:spcPts val="0"/>
              </a:spcBef>
            </a:pPr>
            <a:r>
              <a:rPr lang="en-US" sz="2000" spc="-70" dirty="0" smtClean="0">
                <a:solidFill>
                  <a:srgbClr val="161616"/>
                </a:solidFill>
                <a:latin typeface="Times New Roman" panose="22635452340000000000" pitchFamily="1"/>
              </a:rPr>
              <a:t>target Namespace=“</a:t>
            </a:r>
            <a:r>
              <a:rPr lang="en-US" sz="2000" u="sng" spc="-70" dirty="0" smtClean="0">
                <a:solidFill>
                  <a:srgbClr val="0000FF"/>
                </a:solidFill>
                <a:latin typeface="Times New Roman" panose="22635452340000000000" pitchFamily="1"/>
              </a:rPr>
              <a:t>http://cs.uccs.edu/planeSchema</a:t>
            </a:r>
            <a:r>
              <a:rPr lang="en-US" sz="2000" spc="-70" dirty="0" smtClean="0">
                <a:solidFill>
                  <a:srgbClr val="161616"/>
                </a:solidFill>
                <a:latin typeface="Times New Roman" panose="22635452340000000000" pitchFamily="1"/>
              </a:rPr>
              <a:t>” </a:t>
            </a:r>
          </a:p>
          <a:p>
            <a:pPr marL="411480" indent="320040">
              <a:lnSpc>
                <a:spcPts val="2500"/>
              </a:lnSpc>
              <a:spcBef>
                <a:spcPts val="0"/>
              </a:spcBef>
              <a:buFont typeface="Symbol"/>
              <a:buChar char="·"/>
            </a:pPr>
            <a:r>
              <a:rPr lang="en-US" sz="2000" spc="-25" dirty="0" smtClean="0">
                <a:solidFill>
                  <a:srgbClr val="003A41"/>
                </a:solidFill>
                <a:latin typeface="Times New Roman" panose="22635452340000000000" pitchFamily="1"/>
              </a:rPr>
              <a:t>An</a:t>
            </a:r>
            <a:r>
              <a:rPr lang="en-US" sz="2000" spc="-25" dirty="0" smtClean="0">
                <a:solidFill>
                  <a:srgbClr val="C00000"/>
                </a:solidFill>
                <a:latin typeface="Times New Roman" panose="22635452340000000000" pitchFamily="1"/>
              </a:rPr>
              <a:t> </a:t>
            </a:r>
            <a:r>
              <a:rPr lang="en-US" sz="2000" spc="-25" dirty="0" err="1" smtClean="0">
                <a:solidFill>
                  <a:srgbClr val="C00000"/>
                </a:solidFill>
                <a:latin typeface="Times New Roman" panose="22635452340000000000" pitchFamily="1"/>
              </a:rPr>
              <a:t>elementFormDefault</a:t>
            </a:r>
            <a:r>
              <a:rPr lang="en-US" sz="2000" spc="-25" dirty="0" smtClean="0">
                <a:solidFill>
                  <a:srgbClr val="161616"/>
                </a:solidFill>
                <a:latin typeface="Times New Roman" panose="22635452340000000000" pitchFamily="1"/>
              </a:rPr>
              <a:t> attribute with the value “qualified” </a:t>
            </a:r>
            <a:r>
              <a:rPr lang="en-US" sz="2000" spc="-40" dirty="0" smtClean="0">
                <a:solidFill>
                  <a:srgbClr val="161616"/>
                </a:solidFill>
                <a:latin typeface="Times New Roman" panose="22635452340000000000" pitchFamily="1"/>
              </a:rPr>
              <a:t>to indicate that all elements defined in the target namespace must be namespace qualified (either with a prefix or default)  </a:t>
            </a:r>
            <a:r>
              <a:rPr lang="en-US" sz="2000" dirty="0" smtClean="0">
                <a:solidFill>
                  <a:srgbClr val="161616"/>
                </a:solidFill>
                <a:latin typeface="Times New Roman" panose="22635452340000000000" pitchFamily="1"/>
              </a:rPr>
              <a:t>when used </a:t>
            </a:r>
          </a:p>
          <a:p>
            <a:pPr marL="411480" indent="0">
              <a:lnSpc>
                <a:spcPct val="95999"/>
              </a:lnSpc>
              <a:spcBef>
                <a:spcPts val="720"/>
              </a:spcBef>
              <a:spcAft>
                <a:spcPts val="1080"/>
              </a:spcAft>
            </a:pPr>
            <a:r>
              <a:rPr lang="en-US" sz="2000" spc="-50" dirty="0" err="1" smtClean="0">
                <a:solidFill>
                  <a:srgbClr val="161616"/>
                </a:solidFill>
                <a:latin typeface="Times New Roman" panose="22635452340000000000" pitchFamily="1"/>
              </a:rPr>
              <a:t>elementFormDefault</a:t>
            </a:r>
            <a:r>
              <a:rPr lang="en-US" sz="2000" spc="-50" dirty="0" smtClean="0">
                <a:solidFill>
                  <a:srgbClr val="161616"/>
                </a:solidFill>
                <a:latin typeface="Times New Roman" panose="22635452340000000000" pitchFamily="1"/>
              </a:rPr>
              <a:t>=“qualified”</a:t>
            </a:r>
            <a:endParaRPr lang="en-US" sz="2000"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spc="-40" dirty="0" smtClean="0">
                <a:solidFill>
                  <a:schemeClr val="tx1"/>
                </a:solidFill>
                <a:latin typeface="Verdana" panose="22635452340000000000" pitchFamily="2"/>
              </a:rPr>
              <a:t>Schema Example </a:t>
            </a:r>
            <a:br>
              <a:rPr lang="en-US" sz="4000" b="1" spc="-40" dirty="0" smtClean="0">
                <a:solidFill>
                  <a:schemeClr val="tx1"/>
                </a:solidFill>
                <a:latin typeface="Verdana" panose="22635452340000000000" pitchFamily="2"/>
              </a:rPr>
            </a:br>
            <a:endParaRPr lang="en-US" sz="4000" b="1" dirty="0">
              <a:solidFill>
                <a:schemeClr val="tx1"/>
              </a:solidFill>
            </a:endParaRPr>
          </a:p>
        </p:txBody>
      </p:sp>
      <p:pic>
        <p:nvPicPr>
          <p:cNvPr id="4" name="Image.jpg"/>
          <p:cNvPicPr>
            <a:picLocks noGrp="1"/>
          </p:cNvPicPr>
          <p:nvPr>
            <p:ph idx="1"/>
          </p:nvPr>
        </p:nvPicPr>
        <p:blipFill>
          <a:blip r:embed="rId2"/>
          <a:stretch>
            <a:fillRect/>
          </a:stretch>
        </p:blipFill>
        <p:spPr>
          <a:xfrm>
            <a:off x="304800" y="1935163"/>
            <a:ext cx="8382000" cy="4618037"/>
          </a:xfrm>
          <a:prstGeom prst="rect">
            <a:avLst/>
          </a:prstGeom>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spc="-30" dirty="0" smtClean="0">
                <a:solidFill>
                  <a:schemeClr val="tx1"/>
                </a:solidFill>
                <a:latin typeface="Times New Roman" pitchFamily="18" charset="0"/>
                <a:cs typeface="Times New Roman" pitchFamily="18" charset="0"/>
              </a:rPr>
              <a:t>3. Defining a Schema Instance </a:t>
            </a:r>
            <a:r>
              <a:rPr lang="en-US" sz="5400" b="1" spc="-30" dirty="0" smtClean="0">
                <a:solidFill>
                  <a:srgbClr val="DBE8B1"/>
                </a:solidFill>
                <a:latin typeface="Verdana" panose="22635452340000000000" pitchFamily="2"/>
              </a:rPr>
              <a:t/>
            </a:r>
            <a:br>
              <a:rPr lang="en-US" sz="5400" b="1" spc="-30" dirty="0" smtClean="0">
                <a:solidFill>
                  <a:srgbClr val="DBE8B1"/>
                </a:solidFill>
                <a:latin typeface="Verdana" panose="22635452340000000000" pitchFamily="2"/>
              </a:rPr>
            </a:br>
            <a:endParaRPr lang="en-US" dirty="0"/>
          </a:p>
        </p:txBody>
      </p:sp>
      <p:sp>
        <p:nvSpPr>
          <p:cNvPr id="3" name="Content Placeholder 2"/>
          <p:cNvSpPr>
            <a:spLocks noGrp="1"/>
          </p:cNvSpPr>
          <p:nvPr>
            <p:ph idx="1"/>
          </p:nvPr>
        </p:nvSpPr>
        <p:spPr/>
        <p:txBody>
          <a:bodyPr>
            <a:noAutofit/>
          </a:bodyPr>
          <a:lstStyle/>
          <a:p>
            <a:pPr marL="0" indent="320040">
              <a:lnSpc>
                <a:spcPts val="2800"/>
              </a:lnSpc>
              <a:buFont typeface="Symbol"/>
              <a:buChar char="·"/>
            </a:pPr>
            <a:r>
              <a:rPr lang="en-US" sz="2400" dirty="0" smtClean="0">
                <a:solidFill>
                  <a:srgbClr val="161616"/>
                </a:solidFill>
                <a:latin typeface="Times New Roman" panose="22635452340000000000" pitchFamily="1"/>
              </a:rPr>
              <a:t>An instance of a schema must include specifications of the </a:t>
            </a:r>
          </a:p>
          <a:p>
            <a:pPr marL="320040" indent="0">
              <a:lnSpc>
                <a:spcPts val="2900"/>
              </a:lnSpc>
              <a:spcBef>
                <a:spcPts val="0"/>
              </a:spcBef>
              <a:buNone/>
            </a:pPr>
            <a:r>
              <a:rPr lang="en-US" sz="2400" spc="-10" dirty="0" smtClean="0">
                <a:solidFill>
                  <a:srgbClr val="161616"/>
                </a:solidFill>
                <a:latin typeface="Times New Roman" panose="22635452340000000000" pitchFamily="1"/>
              </a:rPr>
              <a:t>namespaces it uses. These are given as attribute in the root tag. </a:t>
            </a:r>
          </a:p>
          <a:p>
            <a:pPr marL="0" indent="365760">
              <a:lnSpc>
                <a:spcPts val="2900"/>
              </a:lnSpc>
              <a:spcBef>
                <a:spcPts val="0"/>
              </a:spcBef>
              <a:buFont typeface="Symbol"/>
              <a:buChar char="·"/>
            </a:pPr>
            <a:r>
              <a:rPr lang="en-US" sz="2400" spc="-25" dirty="0" smtClean="0">
                <a:solidFill>
                  <a:srgbClr val="003A41"/>
                </a:solidFill>
                <a:latin typeface="Times New Roman" panose="22635452340000000000" pitchFamily="1"/>
              </a:rPr>
              <a:t>The</a:t>
            </a:r>
            <a:r>
              <a:rPr lang="en-US" sz="2400" spc="-25" dirty="0" smtClean="0">
                <a:solidFill>
                  <a:srgbClr val="C00000"/>
                </a:solidFill>
                <a:latin typeface="Times New Roman" panose="22635452340000000000" pitchFamily="1"/>
              </a:rPr>
              <a:t> </a:t>
            </a:r>
            <a:r>
              <a:rPr lang="en-US" sz="2400" spc="-25" dirty="0" err="1" smtClean="0">
                <a:solidFill>
                  <a:srgbClr val="C00000"/>
                </a:solidFill>
                <a:latin typeface="Times New Roman" panose="22635452340000000000" pitchFamily="1"/>
              </a:rPr>
              <a:t>xmlns</a:t>
            </a:r>
            <a:r>
              <a:rPr lang="en-US" sz="2400" spc="-25" dirty="0" smtClean="0">
                <a:solidFill>
                  <a:srgbClr val="161616"/>
                </a:solidFill>
                <a:latin typeface="Times New Roman" panose="22635452340000000000" pitchFamily="1"/>
              </a:rPr>
              <a:t> attribute declares a namespace for an element and its </a:t>
            </a:r>
          </a:p>
          <a:p>
            <a:pPr marL="320040" indent="0">
              <a:lnSpc>
                <a:spcPts val="2200"/>
              </a:lnSpc>
              <a:spcBef>
                <a:spcPts val="0"/>
              </a:spcBef>
              <a:buNone/>
            </a:pPr>
            <a:r>
              <a:rPr lang="en-US" sz="2400" dirty="0" smtClean="0">
                <a:solidFill>
                  <a:srgbClr val="161616"/>
                </a:solidFill>
                <a:latin typeface="Times New Roman" panose="22635452340000000000" pitchFamily="1"/>
              </a:rPr>
              <a:t>descendants </a:t>
            </a:r>
          </a:p>
          <a:p>
            <a:pPr marL="411480" indent="320040">
              <a:lnSpc>
                <a:spcPts val="2700"/>
              </a:lnSpc>
              <a:spcBef>
                <a:spcPts val="900"/>
              </a:spcBef>
              <a:buNone/>
            </a:pPr>
            <a:r>
              <a:rPr lang="en-US" sz="2400" spc="40" dirty="0" smtClean="0">
                <a:solidFill>
                  <a:srgbClr val="161616"/>
                </a:solidFill>
                <a:latin typeface="Times New Roman" panose="22635452340000000000" pitchFamily="1"/>
              </a:rPr>
              <a:t>&lt;element </a:t>
            </a:r>
            <a:r>
              <a:rPr lang="en-US" sz="2400" spc="40" dirty="0" err="1" smtClean="0">
                <a:solidFill>
                  <a:srgbClr val="161616"/>
                </a:solidFill>
                <a:latin typeface="Times New Roman" panose="22635452340000000000" pitchFamily="1"/>
              </a:rPr>
              <a:t>xmlns</a:t>
            </a:r>
            <a:r>
              <a:rPr lang="en-US" sz="2400" spc="40" dirty="0" smtClean="0">
                <a:solidFill>
                  <a:srgbClr val="161616"/>
                </a:solidFill>
                <a:latin typeface="Times New Roman" panose="22635452340000000000" pitchFamily="1"/>
              </a:rPr>
              <a:t>[:prefix]=“URI”&gt;</a:t>
            </a:r>
          </a:p>
          <a:p>
            <a:pPr marL="411480" indent="320040">
              <a:lnSpc>
                <a:spcPts val="2800"/>
              </a:lnSpc>
              <a:spcBef>
                <a:spcPts val="720"/>
              </a:spcBef>
              <a:buFont typeface="Symbol"/>
              <a:buChar char="·"/>
            </a:pPr>
            <a:r>
              <a:rPr lang="en-US" sz="2400" spc="20" dirty="0" smtClean="0">
                <a:solidFill>
                  <a:srgbClr val="161616"/>
                </a:solidFill>
                <a:latin typeface="Times New Roman" panose="22635452340000000000" pitchFamily="1"/>
              </a:rPr>
              <a:t>The element itself may not be in the namespace </a:t>
            </a:r>
          </a:p>
          <a:p>
            <a:pPr marL="411480" indent="320040">
              <a:lnSpc>
                <a:spcPts val="2800"/>
              </a:lnSpc>
              <a:spcBef>
                <a:spcPts val="720"/>
              </a:spcBef>
              <a:buFont typeface="Symbol"/>
              <a:buChar char="·"/>
            </a:pPr>
            <a:r>
              <a:rPr lang="en-US" sz="2400" spc="30" dirty="0" smtClean="0">
                <a:solidFill>
                  <a:srgbClr val="161616"/>
                </a:solidFill>
                <a:latin typeface="Times New Roman" panose="22635452340000000000" pitchFamily="1"/>
              </a:rPr>
              <a:t>Multiple elements may be defined </a:t>
            </a:r>
          </a:p>
          <a:p>
            <a:pPr marL="0" indent="365760">
              <a:lnSpc>
                <a:spcPts val="2800"/>
              </a:lnSpc>
              <a:spcBef>
                <a:spcPts val="0"/>
              </a:spcBef>
              <a:buFont typeface="Symbol"/>
              <a:buChar char="·"/>
            </a:pPr>
            <a:r>
              <a:rPr lang="en-US" sz="2400" dirty="0" smtClean="0">
                <a:solidFill>
                  <a:srgbClr val="003A41"/>
                </a:solidFill>
                <a:latin typeface="Times New Roman" panose="22635452340000000000" pitchFamily="1"/>
              </a:rPr>
              <a:t>The attribute,</a:t>
            </a:r>
            <a:r>
              <a:rPr lang="en-US" sz="2400" dirty="0" smtClean="0">
                <a:solidFill>
                  <a:srgbClr val="C00000"/>
                </a:solidFill>
                <a:latin typeface="Times New Roman" panose="22635452340000000000" pitchFamily="1"/>
              </a:rPr>
              <a:t> </a:t>
            </a:r>
            <a:r>
              <a:rPr lang="en-US" sz="2400" dirty="0" err="1" smtClean="0">
                <a:solidFill>
                  <a:srgbClr val="C00000"/>
                </a:solidFill>
                <a:latin typeface="Times New Roman" panose="22635452340000000000" pitchFamily="1"/>
              </a:rPr>
              <a:t>schemaLocation</a:t>
            </a:r>
            <a:r>
              <a:rPr lang="en-US" sz="2400" dirty="0" smtClean="0">
                <a:solidFill>
                  <a:srgbClr val="C00000"/>
                </a:solidFill>
                <a:latin typeface="Times New Roman" panose="22635452340000000000" pitchFamily="1"/>
              </a:rPr>
              <a:t> </a:t>
            </a:r>
            <a:r>
              <a:rPr lang="en-US" sz="2400" spc="20" dirty="0" smtClean="0">
                <a:solidFill>
                  <a:srgbClr val="161616"/>
                </a:solidFill>
                <a:latin typeface="Times New Roman" panose="22635452340000000000" pitchFamily="1"/>
              </a:rPr>
              <a:t> is used to name the standard namespace for </a:t>
            </a:r>
            <a:r>
              <a:rPr lang="en-US" sz="2400" dirty="0" smtClean="0">
                <a:solidFill>
                  <a:srgbClr val="161616"/>
                </a:solidFill>
                <a:latin typeface="Times New Roman" panose="22635452340000000000" pitchFamily="1"/>
              </a:rPr>
              <a:t>instances. </a:t>
            </a:r>
          </a:p>
          <a:p>
            <a:pPr marL="0" indent="365760">
              <a:lnSpc>
                <a:spcPts val="2800"/>
              </a:lnSpc>
              <a:spcBef>
                <a:spcPts val="0"/>
              </a:spcBef>
              <a:buFont typeface="Symbol"/>
              <a:buChar char="·"/>
            </a:pPr>
            <a:r>
              <a:rPr lang="en-US" sz="2400" spc="5" dirty="0" smtClean="0">
                <a:solidFill>
                  <a:srgbClr val="161616"/>
                </a:solidFill>
                <a:latin typeface="Times New Roman" panose="22635452340000000000" pitchFamily="1"/>
              </a:rPr>
              <a:t>Which takes two values: the namespace of the schema and </a:t>
            </a:r>
            <a:r>
              <a:rPr lang="en-US" sz="2400" dirty="0" smtClean="0">
                <a:solidFill>
                  <a:srgbClr val="161616"/>
                </a:solidFill>
                <a:latin typeface="Times New Roman" panose="22635452340000000000" pitchFamily="1"/>
              </a:rPr>
              <a:t>the file name of the schema. Both separated by </a:t>
            </a:r>
            <a:r>
              <a:rPr lang="en-US" sz="2400" dirty="0" smtClean="0">
                <a:solidFill>
                  <a:srgbClr val="FF0000"/>
                </a:solidFill>
                <a:latin typeface="Times New Roman" panose="22635452340000000000" pitchFamily="1"/>
              </a:rPr>
              <a:t>space.</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spc="-35" dirty="0" smtClean="0">
                <a:solidFill>
                  <a:schemeClr val="tx1"/>
                </a:solidFill>
                <a:latin typeface="Times New Roman" pitchFamily="18" charset="0"/>
                <a:cs typeface="Times New Roman" pitchFamily="18" charset="0"/>
              </a:rPr>
              <a:t>Example: XML Instance </a:t>
            </a:r>
            <a:br>
              <a:rPr lang="en-US" sz="3200" b="1" spc="-35" dirty="0" smtClean="0">
                <a:solidFill>
                  <a:schemeClr val="tx1"/>
                </a:solidFill>
                <a:latin typeface="Times New Roman" pitchFamily="18" charset="0"/>
                <a:cs typeface="Times New Roman" pitchFamily="18" charset="0"/>
              </a:rPr>
            </a:br>
            <a:endParaRPr lang="en-US" sz="3200" dirty="0">
              <a:solidFill>
                <a:schemeClr val="tx1"/>
              </a:solidFill>
              <a:latin typeface="Times New Roman" pitchFamily="18" charset="0"/>
              <a:cs typeface="Times New Roman" pitchFamily="18" charset="0"/>
            </a:endParaRPr>
          </a:p>
        </p:txBody>
      </p:sp>
      <p:pic>
        <p:nvPicPr>
          <p:cNvPr id="4" name="Image.jpg"/>
          <p:cNvPicPr>
            <a:picLocks noGrp="1"/>
          </p:cNvPicPr>
          <p:nvPr>
            <p:ph idx="1"/>
          </p:nvPr>
        </p:nvPicPr>
        <p:blipFill>
          <a:blip r:embed="rId2"/>
          <a:stretch>
            <a:fillRect/>
          </a:stretch>
        </p:blipFill>
        <p:spPr>
          <a:xfrm>
            <a:off x="381000" y="1905000"/>
            <a:ext cx="8229600" cy="4343400"/>
          </a:xfrm>
          <a:prstGeom prst="rect">
            <a:avLst/>
          </a:prstGeom>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spc="-30" dirty="0" smtClean="0">
                <a:solidFill>
                  <a:schemeClr val="tx1"/>
                </a:solidFill>
                <a:latin typeface="Times New Roman" pitchFamily="18" charset="0"/>
                <a:cs typeface="Times New Roman" pitchFamily="18" charset="0"/>
              </a:rPr>
              <a:t>XML Schema Example. Note.xsd </a:t>
            </a:r>
            <a:br>
              <a:rPr lang="en-US" sz="3200" b="1" spc="-30" dirty="0" smtClean="0">
                <a:solidFill>
                  <a:schemeClr val="tx1"/>
                </a:solidFill>
                <a:latin typeface="Times New Roman" pitchFamily="18" charset="0"/>
                <a:cs typeface="Times New Roman" pitchFamily="18" charset="0"/>
              </a:rPr>
            </a:br>
            <a:endParaRPr lang="en-US" sz="3200" dirty="0">
              <a:solidFill>
                <a:schemeClr val="tx1"/>
              </a:solidFill>
              <a:latin typeface="Times New Roman" pitchFamily="18" charset="0"/>
              <a:cs typeface="Times New Roman" pitchFamily="18" charset="0"/>
            </a:endParaRPr>
          </a:p>
        </p:txBody>
      </p:sp>
      <p:pic>
        <p:nvPicPr>
          <p:cNvPr id="4" name="Image.jpg"/>
          <p:cNvPicPr>
            <a:picLocks noGrp="1"/>
          </p:cNvPicPr>
          <p:nvPr>
            <p:ph idx="1"/>
          </p:nvPr>
        </p:nvPicPr>
        <p:blipFill>
          <a:blip r:embed="rId2"/>
          <a:stretch>
            <a:fillRect/>
          </a:stretch>
        </p:blipFill>
        <p:spPr>
          <a:xfrm>
            <a:off x="228600" y="1676400"/>
            <a:ext cx="8382000" cy="4922837"/>
          </a:xfrm>
          <a:prstGeom prst="rect">
            <a:avLst/>
          </a:prstGeom>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spc="-30" dirty="0" smtClean="0">
                <a:solidFill>
                  <a:schemeClr val="tx1"/>
                </a:solidFill>
                <a:latin typeface="Times New Roman" pitchFamily="18" charset="0"/>
                <a:cs typeface="Times New Roman" pitchFamily="18" charset="0"/>
              </a:rPr>
              <a:t>A Reference to an XML Schema </a:t>
            </a:r>
            <a:r>
              <a:rPr lang="en-US" sz="700" b="1" spc="-30" dirty="0" smtClean="0">
                <a:solidFill>
                  <a:srgbClr val="DBE8B1"/>
                </a:solidFill>
                <a:latin typeface="Verdana" panose="22635452340000000000" pitchFamily="2"/>
              </a:rPr>
              <a:t/>
            </a:r>
            <a:br>
              <a:rPr lang="en-US" sz="700" b="1" spc="-30" dirty="0" smtClean="0">
                <a:solidFill>
                  <a:srgbClr val="DBE8B1"/>
                </a:solidFill>
                <a:latin typeface="Verdana" panose="22635452340000000000" pitchFamily="2"/>
              </a:rPr>
            </a:br>
            <a:endParaRPr lang="en-US" dirty="0"/>
          </a:p>
        </p:txBody>
      </p:sp>
      <p:pic>
        <p:nvPicPr>
          <p:cNvPr id="4" name="Image.jpg"/>
          <p:cNvPicPr>
            <a:picLocks noGrp="1"/>
          </p:cNvPicPr>
          <p:nvPr>
            <p:ph idx="1"/>
          </p:nvPr>
        </p:nvPicPr>
        <p:blipFill>
          <a:blip r:embed="rId2"/>
          <a:stretch>
            <a:fillRect/>
          </a:stretch>
        </p:blipFill>
        <p:spPr>
          <a:xfrm>
            <a:off x="381000" y="1447801"/>
            <a:ext cx="8382000" cy="5029199"/>
          </a:xfrm>
          <a:prstGeom prst="rect">
            <a:avLst/>
          </a:prstGeom>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spc="-30" dirty="0" smtClean="0">
                <a:solidFill>
                  <a:schemeClr val="tx1"/>
                </a:solidFill>
                <a:latin typeface="Times New Roman" pitchFamily="18" charset="0"/>
                <a:cs typeface="Times New Roman" pitchFamily="18" charset="0"/>
              </a:rPr>
              <a:t> Data Types </a:t>
            </a:r>
            <a:br>
              <a:rPr lang="en-US" sz="3600" b="1" spc="-30" dirty="0" smtClean="0">
                <a:solidFill>
                  <a:schemeClr val="tx1"/>
                </a:solidFill>
                <a:latin typeface="Times New Roman" pitchFamily="18" charset="0"/>
                <a:cs typeface="Times New Roman" pitchFamily="18" charset="0"/>
              </a:rPr>
            </a:br>
            <a:endParaRPr lang="en-US" sz="36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indent="365760">
              <a:lnSpc>
                <a:spcPts val="2900"/>
              </a:lnSpc>
              <a:buFont typeface="Symbol"/>
              <a:buChar char="·"/>
            </a:pPr>
            <a:r>
              <a:rPr lang="en-US" sz="2800" spc="-5" dirty="0" smtClean="0">
                <a:solidFill>
                  <a:srgbClr val="161616"/>
                </a:solidFill>
                <a:latin typeface="Times New Roman" panose="22635452340000000000" pitchFamily="1"/>
              </a:rPr>
              <a:t>Simple Data types </a:t>
            </a:r>
            <a:r>
              <a:rPr lang="en-US" sz="400" spc="-5" dirty="0" smtClean="0">
                <a:solidFill>
                  <a:srgbClr val="161616"/>
                </a:solidFill>
                <a:latin typeface="Times New Roman" panose="22635452340000000000" pitchFamily="1"/>
              </a:rPr>
              <a:t>–</a:t>
            </a:r>
            <a:r>
              <a:rPr lang="en-US" sz="2800" spc="-5" dirty="0" smtClean="0">
                <a:solidFill>
                  <a:srgbClr val="161616"/>
                </a:solidFill>
                <a:latin typeface="Times New Roman" panose="22635452340000000000" pitchFamily="1"/>
              </a:rPr>
              <a:t> its content is restricted to string. This </a:t>
            </a:r>
            <a:r>
              <a:rPr lang="en-US" sz="2800" dirty="0" smtClean="0">
                <a:solidFill>
                  <a:srgbClr val="161616"/>
                </a:solidFill>
                <a:latin typeface="Times New Roman" panose="22635452340000000000" pitchFamily="1"/>
              </a:rPr>
              <a:t>cannot have nested attributes or nested elements. </a:t>
            </a:r>
          </a:p>
          <a:p>
            <a:endParaRPr lang="en-US" sz="2800" dirty="0" smtClean="0">
              <a:solidFill>
                <a:srgbClr val="161616"/>
              </a:solidFill>
              <a:latin typeface="Times New Roman" panose="22635452340000000000" pitchFamily="1"/>
            </a:endParaRPr>
          </a:p>
          <a:p>
            <a:pPr marL="0" indent="365760">
              <a:lnSpc>
                <a:spcPts val="2900"/>
              </a:lnSpc>
              <a:buFont typeface="Symbol"/>
              <a:buChar char="·"/>
            </a:pPr>
            <a:r>
              <a:rPr lang="en-US" sz="2800" spc="-5" dirty="0" smtClean="0">
                <a:solidFill>
                  <a:srgbClr val="161616"/>
                </a:solidFill>
                <a:latin typeface="Times New Roman" panose="22635452340000000000" pitchFamily="1"/>
              </a:rPr>
              <a:t>Complex Data types </a:t>
            </a:r>
            <a:r>
              <a:rPr lang="en-US" sz="400" spc="-5" dirty="0" smtClean="0">
                <a:solidFill>
                  <a:srgbClr val="161616"/>
                </a:solidFill>
                <a:latin typeface="Times New Roman" panose="22635452340000000000" pitchFamily="1"/>
              </a:rPr>
              <a:t>–</a:t>
            </a:r>
            <a:r>
              <a:rPr lang="en-US" sz="2800" spc="-5" dirty="0" smtClean="0">
                <a:solidFill>
                  <a:srgbClr val="161616"/>
                </a:solidFill>
                <a:latin typeface="Times New Roman" panose="22635452340000000000" pitchFamily="1"/>
              </a:rPr>
              <a:t> can have attributes and include other </a:t>
            </a:r>
            <a:r>
              <a:rPr lang="en-US" sz="2800" dirty="0" smtClean="0">
                <a:solidFill>
                  <a:srgbClr val="161616"/>
                </a:solidFill>
                <a:latin typeface="Times New Roman" panose="22635452340000000000" pitchFamily="1"/>
              </a:rPr>
              <a:t>data types as elements. </a:t>
            </a:r>
          </a:p>
          <a:p>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spc="-45" dirty="0" smtClean="0">
                <a:solidFill>
                  <a:schemeClr val="tx1"/>
                </a:solidFill>
                <a:latin typeface="Times New Roman" pitchFamily="18" charset="0"/>
                <a:cs typeface="Times New Roman" pitchFamily="18" charset="0"/>
              </a:rPr>
              <a:t>Simple type </a:t>
            </a:r>
            <a:r>
              <a:rPr lang="en-US" sz="5400" b="1" spc="-45" dirty="0" smtClean="0">
                <a:solidFill>
                  <a:srgbClr val="DBE8B1"/>
                </a:solidFill>
                <a:latin typeface="Verdana" panose="22635452340000000000" pitchFamily="2"/>
              </a:rPr>
              <a:t/>
            </a:r>
            <a:br>
              <a:rPr lang="en-US" sz="5400" b="1" spc="-45" dirty="0" smtClean="0">
                <a:solidFill>
                  <a:srgbClr val="DBE8B1"/>
                </a:solidFill>
                <a:latin typeface="Verdana" panose="22635452340000000000" pitchFamily="2"/>
              </a:rPr>
            </a:br>
            <a:endParaRPr lang="en-US" dirty="0"/>
          </a:p>
        </p:txBody>
      </p:sp>
      <p:sp>
        <p:nvSpPr>
          <p:cNvPr id="3" name="Content Placeholder 2"/>
          <p:cNvSpPr>
            <a:spLocks noGrp="1"/>
          </p:cNvSpPr>
          <p:nvPr>
            <p:ph idx="1"/>
          </p:nvPr>
        </p:nvSpPr>
        <p:spPr/>
        <p:txBody>
          <a:bodyPr>
            <a:normAutofit fontScale="70000" lnSpcReduction="20000"/>
          </a:bodyPr>
          <a:lstStyle/>
          <a:p>
            <a:pPr marL="0" indent="365760">
              <a:lnSpc>
                <a:spcPts val="2500"/>
              </a:lnSpc>
              <a:buFont typeface="Symbol"/>
              <a:buChar char="·"/>
            </a:pPr>
            <a:r>
              <a:rPr lang="en-US" spc="-25" dirty="0" smtClean="0">
                <a:solidFill>
                  <a:srgbClr val="161616"/>
                </a:solidFill>
                <a:latin typeface="Times New Roman" panose="22635452340000000000" pitchFamily="1"/>
              </a:rPr>
              <a:t>Elements are defined in an XML schema with the</a:t>
            </a:r>
            <a:r>
              <a:rPr lang="en-US" spc="-25" dirty="0" smtClean="0">
                <a:solidFill>
                  <a:srgbClr val="FF0000"/>
                </a:solidFill>
                <a:latin typeface="Times New Roman" panose="22635452340000000000" pitchFamily="1"/>
              </a:rPr>
              <a:t> &lt;element&gt;  </a:t>
            </a:r>
            <a:r>
              <a:rPr lang="en-US" dirty="0" smtClean="0">
                <a:solidFill>
                  <a:srgbClr val="161616"/>
                </a:solidFill>
                <a:latin typeface="Times New Roman" panose="22635452340000000000" pitchFamily="1"/>
              </a:rPr>
              <a:t>tag, which is from the </a:t>
            </a:r>
            <a:r>
              <a:rPr lang="en-US" dirty="0" err="1" smtClean="0">
                <a:solidFill>
                  <a:srgbClr val="161616"/>
                </a:solidFill>
                <a:latin typeface="Times New Roman" panose="22635452340000000000" pitchFamily="1"/>
              </a:rPr>
              <a:t>XMLSchema</a:t>
            </a:r>
            <a:r>
              <a:rPr lang="en-US" dirty="0" smtClean="0">
                <a:solidFill>
                  <a:srgbClr val="161616"/>
                </a:solidFill>
                <a:latin typeface="Times New Roman" panose="22635452340000000000" pitchFamily="1"/>
              </a:rPr>
              <a:t> namespace. </a:t>
            </a:r>
          </a:p>
          <a:p>
            <a:pPr marL="0" indent="320040">
              <a:lnSpc>
                <a:spcPts val="2500"/>
              </a:lnSpc>
              <a:spcBef>
                <a:spcPts val="540"/>
              </a:spcBef>
              <a:buFont typeface="Symbol"/>
              <a:buChar char="·"/>
            </a:pPr>
            <a:r>
              <a:rPr lang="en-US" dirty="0" smtClean="0">
                <a:solidFill>
                  <a:srgbClr val="161616"/>
                </a:solidFill>
                <a:latin typeface="Times New Roman" panose="22635452340000000000" pitchFamily="1"/>
              </a:rPr>
              <a:t>Attributes of &lt;element&gt; </a:t>
            </a:r>
          </a:p>
          <a:p>
            <a:pPr marL="411480" indent="320040">
              <a:lnSpc>
                <a:spcPts val="2300"/>
              </a:lnSpc>
              <a:spcBef>
                <a:spcPts val="1080"/>
              </a:spcBef>
              <a:buFont typeface="Symbol"/>
              <a:buChar char="·"/>
            </a:pPr>
            <a:r>
              <a:rPr lang="en-US" spc="60" dirty="0" smtClean="0">
                <a:solidFill>
                  <a:srgbClr val="FF0000"/>
                </a:solidFill>
                <a:latin typeface="Times New Roman" panose="22635452340000000000" pitchFamily="1"/>
              </a:rPr>
              <a:t>Name –</a:t>
            </a:r>
            <a:r>
              <a:rPr lang="en-US" spc="60" dirty="0" smtClean="0">
                <a:solidFill>
                  <a:srgbClr val="161616"/>
                </a:solidFill>
                <a:latin typeface="Times New Roman" panose="22635452340000000000" pitchFamily="1"/>
              </a:rPr>
              <a:t> name of the element to be added </a:t>
            </a:r>
          </a:p>
          <a:p>
            <a:pPr marL="411480" indent="320040">
              <a:lnSpc>
                <a:spcPts val="2800"/>
              </a:lnSpc>
              <a:spcBef>
                <a:spcPts val="900"/>
              </a:spcBef>
              <a:buFont typeface="Symbol"/>
              <a:buChar char="·"/>
            </a:pPr>
            <a:r>
              <a:rPr lang="en-US" spc="50" dirty="0" smtClean="0">
                <a:solidFill>
                  <a:srgbClr val="FF0000"/>
                </a:solidFill>
                <a:latin typeface="Times New Roman" panose="22635452340000000000" pitchFamily="1"/>
              </a:rPr>
              <a:t>Type –</a:t>
            </a:r>
            <a:r>
              <a:rPr lang="en-US" spc="50" dirty="0" smtClean="0">
                <a:solidFill>
                  <a:srgbClr val="161616"/>
                </a:solidFill>
                <a:latin typeface="Times New Roman" panose="22635452340000000000" pitchFamily="1"/>
              </a:rPr>
              <a:t> type of the content allowed in element </a:t>
            </a:r>
          </a:p>
          <a:p>
            <a:pPr marL="411480" indent="320040">
              <a:lnSpc>
                <a:spcPts val="2800"/>
              </a:lnSpc>
              <a:spcBef>
                <a:spcPts val="720"/>
              </a:spcBef>
              <a:buFont typeface="Symbol"/>
              <a:buChar char="·"/>
            </a:pPr>
            <a:r>
              <a:rPr lang="en-US" spc="40" dirty="0" smtClean="0">
                <a:solidFill>
                  <a:srgbClr val="FF0000"/>
                </a:solidFill>
                <a:latin typeface="Times New Roman" panose="22635452340000000000" pitchFamily="1"/>
              </a:rPr>
              <a:t>Default</a:t>
            </a:r>
            <a:r>
              <a:rPr lang="en-US" spc="40" dirty="0" smtClean="0">
                <a:solidFill>
                  <a:srgbClr val="161616"/>
                </a:solidFill>
                <a:latin typeface="Times New Roman" panose="22635452340000000000" pitchFamily="1"/>
              </a:rPr>
              <a:t> – supply default value </a:t>
            </a:r>
          </a:p>
          <a:p>
            <a:pPr marL="411480" indent="320040">
              <a:lnSpc>
                <a:spcPts val="3600"/>
              </a:lnSpc>
              <a:spcBef>
                <a:spcPts val="0"/>
              </a:spcBef>
              <a:spcAft>
                <a:spcPts val="180"/>
              </a:spcAft>
              <a:buFont typeface="Symbol"/>
              <a:buChar char="·"/>
            </a:pPr>
            <a:r>
              <a:rPr lang="en-US" spc="30" dirty="0" smtClean="0">
                <a:solidFill>
                  <a:srgbClr val="FF0000"/>
                </a:solidFill>
                <a:latin typeface="Times New Roman" panose="22635452340000000000" pitchFamily="1"/>
              </a:rPr>
              <a:t>Fixed</a:t>
            </a:r>
            <a:r>
              <a:rPr lang="en-US" spc="30" dirty="0" smtClean="0">
                <a:solidFill>
                  <a:srgbClr val="161616"/>
                </a:solidFill>
                <a:latin typeface="Times New Roman" panose="22635452340000000000" pitchFamily="1"/>
              </a:rPr>
              <a:t> – constant values are given</a:t>
            </a:r>
          </a:p>
          <a:p>
            <a:pPr marL="411480" indent="320040">
              <a:lnSpc>
                <a:spcPts val="3600"/>
              </a:lnSpc>
              <a:spcBef>
                <a:spcPts val="0"/>
              </a:spcBef>
              <a:spcAft>
                <a:spcPts val="180"/>
              </a:spcAft>
              <a:buFont typeface="Symbol"/>
              <a:buChar char="·"/>
            </a:pPr>
            <a:r>
              <a:rPr lang="en-US" spc="-15" dirty="0" err="1" smtClean="0">
                <a:solidFill>
                  <a:srgbClr val="161616"/>
                </a:solidFill>
                <a:latin typeface="Times New Roman" panose="22635452340000000000" pitchFamily="1"/>
              </a:rPr>
              <a:t>Eg</a:t>
            </a:r>
            <a:r>
              <a:rPr lang="en-US" spc="-15" dirty="0" smtClean="0">
                <a:solidFill>
                  <a:srgbClr val="161616"/>
                </a:solidFill>
                <a:latin typeface="Times New Roman" panose="22635452340000000000" pitchFamily="1"/>
              </a:rPr>
              <a:t>- &lt;</a:t>
            </a:r>
            <a:r>
              <a:rPr lang="en-US" spc="-15" dirty="0" err="1" smtClean="0">
                <a:solidFill>
                  <a:srgbClr val="161616"/>
                </a:solidFill>
                <a:latin typeface="Times New Roman" panose="22635452340000000000" pitchFamily="1"/>
              </a:rPr>
              <a:t>xsd</a:t>
            </a:r>
            <a:r>
              <a:rPr lang="en-US" spc="-15" dirty="0" smtClean="0">
                <a:solidFill>
                  <a:srgbClr val="161616"/>
                </a:solidFill>
                <a:latin typeface="Times New Roman" panose="22635452340000000000" pitchFamily="1"/>
              </a:rPr>
              <a:t>: element name=“engine” type=“</a:t>
            </a:r>
            <a:r>
              <a:rPr lang="en-US" spc="-15" dirty="0" err="1" smtClean="0">
                <a:solidFill>
                  <a:srgbClr val="161616"/>
                </a:solidFill>
                <a:latin typeface="Times New Roman" panose="22635452340000000000" pitchFamily="1"/>
              </a:rPr>
              <a:t>xsd:string</a:t>
            </a:r>
            <a:r>
              <a:rPr lang="en-US" spc="-15" dirty="0" smtClean="0">
                <a:solidFill>
                  <a:srgbClr val="161616"/>
                </a:solidFill>
                <a:latin typeface="Times New Roman" panose="22635452340000000000" pitchFamily="1"/>
              </a:rPr>
              <a:t>” fixed=“single </a:t>
            </a:r>
            <a:r>
              <a:rPr lang="en-US" dirty="0" smtClean="0">
                <a:solidFill>
                  <a:srgbClr val="161616"/>
                </a:solidFill>
                <a:latin typeface="Times New Roman" panose="22635452340000000000" pitchFamily="1"/>
              </a:rPr>
              <a:t>wing”/&gt;</a:t>
            </a:r>
          </a:p>
          <a:p>
            <a:pPr marL="411480" indent="320040">
              <a:lnSpc>
                <a:spcPts val="3600"/>
              </a:lnSpc>
              <a:spcBef>
                <a:spcPts val="0"/>
              </a:spcBef>
              <a:spcAft>
                <a:spcPts val="180"/>
              </a:spcAft>
              <a:buNone/>
            </a:pPr>
            <a:endParaRPr lang="en-US" spc="-25" dirty="0" smtClean="0">
              <a:solidFill>
                <a:srgbClr val="161616"/>
              </a:solidFill>
              <a:latin typeface="Times New Roman" panose="22635452340000000000" pitchFamily="1"/>
            </a:endParaRPr>
          </a:p>
          <a:p>
            <a:pPr marL="411480" indent="320040">
              <a:lnSpc>
                <a:spcPts val="3600"/>
              </a:lnSpc>
              <a:spcBef>
                <a:spcPts val="0"/>
              </a:spcBef>
              <a:spcAft>
                <a:spcPts val="180"/>
              </a:spcAft>
              <a:buFont typeface="Symbol"/>
              <a:buChar char="·"/>
            </a:pPr>
            <a:r>
              <a:rPr lang="en-US" spc="-25" dirty="0" smtClean="0">
                <a:solidFill>
                  <a:srgbClr val="161616"/>
                </a:solidFill>
                <a:latin typeface="Times New Roman" panose="22635452340000000000" pitchFamily="1"/>
              </a:rPr>
              <a:t>&lt;engine&gt; single wing &lt;/engine&gt; </a:t>
            </a:r>
          </a:p>
          <a:p>
            <a:pPr marL="411480" indent="320040">
              <a:lnSpc>
                <a:spcPts val="3600"/>
              </a:lnSpc>
              <a:spcBef>
                <a:spcPts val="0"/>
              </a:spcBef>
              <a:spcAft>
                <a:spcPts val="180"/>
              </a:spcAft>
              <a:buFont typeface="Symbol"/>
              <a:buChar char="·"/>
            </a:pPr>
            <a:endParaRPr lang="en-US" sz="2000" dirty="0" smtClean="0">
              <a:solidFill>
                <a:srgbClr val="161616"/>
              </a:solidFill>
              <a:latin typeface="Times New Roman" panose="22635452340000000000" pitchFamily="1"/>
            </a:endParaRPr>
          </a:p>
          <a:p>
            <a:pPr marL="411480" indent="320040">
              <a:lnSpc>
                <a:spcPts val="3600"/>
              </a:lnSpc>
              <a:spcBef>
                <a:spcPts val="0"/>
              </a:spcBef>
              <a:spcAft>
                <a:spcPts val="180"/>
              </a:spcAft>
              <a:buFont typeface="Symbol"/>
              <a:buChar char="·"/>
            </a:pPr>
            <a:endParaRPr lang="en-US" sz="2800" spc="30" dirty="0" smtClean="0">
              <a:solidFill>
                <a:srgbClr val="161616"/>
              </a:solidFill>
              <a:latin typeface="Times New Roman" panose="22635452340000000000" pitchFamily="1"/>
            </a:endParaRP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4"/>
          <p:cNvPicPr>
            <a:picLocks noGrp="1" noChangeAspect="1" noChangeArrowheads="1"/>
          </p:cNvPicPr>
          <p:nvPr>
            <p:ph idx="1"/>
          </p:nvPr>
        </p:nvPicPr>
        <p:blipFill>
          <a:blip r:embed="rId2"/>
          <a:srcRect/>
          <a:stretch>
            <a:fillRect/>
          </a:stretch>
        </p:blipFill>
        <p:spPr>
          <a:xfrm>
            <a:off x="457200" y="2077064"/>
            <a:ext cx="8229600" cy="4105634"/>
          </a:xfrm>
          <a:noFill/>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marR="0" indent="0" algn="ctr">
              <a:lnSpc>
                <a:spcPts val="3600"/>
              </a:lnSpc>
              <a:spcAft>
                <a:spcPts val="0"/>
              </a:spcAft>
            </a:pPr>
            <a:r>
              <a:rPr lang="en-US" sz="2400" spc="-25" dirty="0" smtClean="0">
                <a:solidFill>
                  <a:srgbClr val="507800"/>
                </a:solidFill>
                <a:latin typeface="Times New Roman" pitchFamily="18" charset="0"/>
                <a:cs typeface="Times New Roman" pitchFamily="18" charset="0"/>
              </a:rPr>
              <a:t>•</a:t>
            </a:r>
            <a:r>
              <a:rPr lang="en-US" sz="2400" spc="-25" dirty="0" smtClean="0">
                <a:solidFill>
                  <a:srgbClr val="161616"/>
                </a:solidFill>
                <a:latin typeface="Times New Roman" pitchFamily="18" charset="0"/>
                <a:cs typeface="Times New Roman" pitchFamily="18" charset="0"/>
              </a:rPr>
              <a:t> A simple user defined data type is described in a &lt;</a:t>
            </a:r>
            <a:r>
              <a:rPr lang="en-US" sz="2400" spc="-25" dirty="0" err="1" smtClean="0">
                <a:solidFill>
                  <a:srgbClr val="161616"/>
                </a:solidFill>
                <a:latin typeface="Times New Roman" pitchFamily="18" charset="0"/>
                <a:cs typeface="Times New Roman" pitchFamily="18" charset="0"/>
              </a:rPr>
              <a:t>simpleType</a:t>
            </a:r>
            <a:r>
              <a:rPr lang="en-US" sz="2400" spc="-25" dirty="0" smtClean="0">
                <a:solidFill>
                  <a:srgbClr val="161616"/>
                </a:solidFill>
                <a:latin typeface="Times New Roman" pitchFamily="18" charset="0"/>
                <a:cs typeface="Times New Roman" pitchFamily="18" charset="0"/>
              </a:rPr>
              <a:t>&gt; </a:t>
            </a:r>
          </a:p>
          <a:p>
            <a:pPr marL="320040" indent="0">
              <a:lnSpc>
                <a:spcPts val="1700"/>
              </a:lnSpc>
              <a:spcBef>
                <a:spcPts val="0"/>
              </a:spcBef>
              <a:buNone/>
            </a:pPr>
            <a:r>
              <a:rPr lang="en-US" sz="2400" dirty="0" smtClean="0">
                <a:solidFill>
                  <a:srgbClr val="161616"/>
                </a:solidFill>
                <a:latin typeface="Times New Roman" pitchFamily="18" charset="0"/>
                <a:cs typeface="Times New Roman" pitchFamily="18" charset="0"/>
              </a:rPr>
              <a:t>element. </a:t>
            </a:r>
          </a:p>
          <a:p>
            <a:pPr marL="0" indent="365760">
              <a:lnSpc>
                <a:spcPts val="2900"/>
              </a:lnSpc>
              <a:spcBef>
                <a:spcPts val="900"/>
              </a:spcBef>
              <a:buFont typeface="Symbol"/>
              <a:buChar char="·"/>
            </a:pPr>
            <a:r>
              <a:rPr lang="en-US" sz="2400" spc="-5" dirty="0" smtClean="0">
                <a:solidFill>
                  <a:srgbClr val="161616"/>
                </a:solidFill>
                <a:latin typeface="Times New Roman" pitchFamily="18" charset="0"/>
                <a:cs typeface="Times New Roman" pitchFamily="18" charset="0"/>
              </a:rPr>
              <a:t>The constrains in derived types are given in terms of the </a:t>
            </a:r>
            <a:r>
              <a:rPr lang="en-US" sz="2400" i="1" spc="-5" dirty="0" smtClean="0">
                <a:solidFill>
                  <a:srgbClr val="161616"/>
                </a:solidFill>
                <a:latin typeface="Times New Roman" pitchFamily="18" charset="0"/>
                <a:cs typeface="Times New Roman" pitchFamily="18" charset="0"/>
              </a:rPr>
              <a:t>facets </a:t>
            </a:r>
          </a:p>
          <a:p>
            <a:pPr marL="320040" indent="0">
              <a:lnSpc>
                <a:spcPts val="2700"/>
              </a:lnSpc>
              <a:spcBef>
                <a:spcPts val="0"/>
              </a:spcBef>
              <a:buNone/>
            </a:pPr>
            <a:r>
              <a:rPr lang="en-US" sz="2400" dirty="0" smtClean="0">
                <a:solidFill>
                  <a:srgbClr val="161616"/>
                </a:solidFill>
                <a:latin typeface="Times New Roman" pitchFamily="18" charset="0"/>
                <a:cs typeface="Times New Roman" pitchFamily="18" charset="0"/>
              </a:rPr>
              <a:t>of the basic type </a:t>
            </a:r>
          </a:p>
          <a:p>
            <a:pPr marL="0" indent="320040">
              <a:lnSpc>
                <a:spcPts val="3400"/>
              </a:lnSpc>
              <a:spcBef>
                <a:spcPts val="0"/>
              </a:spcBef>
              <a:spcAft>
                <a:spcPts val="720"/>
              </a:spcAft>
              <a:buFont typeface="Symbol"/>
              <a:buChar char="·"/>
            </a:pPr>
            <a:r>
              <a:rPr lang="en-US" sz="2400" i="1" dirty="0" smtClean="0">
                <a:solidFill>
                  <a:srgbClr val="161616"/>
                </a:solidFill>
                <a:latin typeface="Times New Roman" pitchFamily="18" charset="0"/>
                <a:cs typeface="Times New Roman" pitchFamily="18" charset="0"/>
              </a:rPr>
              <a:t>Facets</a:t>
            </a:r>
            <a:r>
              <a:rPr lang="en-US" sz="2400" dirty="0" smtClean="0">
                <a:solidFill>
                  <a:srgbClr val="161616"/>
                </a:solidFill>
                <a:latin typeface="Times New Roman" pitchFamily="18" charset="0"/>
                <a:cs typeface="Times New Roman" pitchFamily="18" charset="0"/>
              </a:rPr>
              <a:t> must be specified in the content of restriction element </a:t>
            </a:r>
          </a:p>
          <a:p>
            <a:pPr marL="0" indent="320040">
              <a:lnSpc>
                <a:spcPts val="3400"/>
              </a:lnSpc>
              <a:spcBef>
                <a:spcPts val="0"/>
              </a:spcBef>
              <a:spcAft>
                <a:spcPts val="720"/>
              </a:spcAft>
              <a:buFont typeface="Symbol"/>
              <a:buChar char="·"/>
            </a:pPr>
            <a:endParaRPr lang="en-US" sz="2400" dirty="0" smtClean="0">
              <a:solidFill>
                <a:srgbClr val="161616"/>
              </a:solidFill>
              <a:latin typeface="Times New Roman" pitchFamily="18" charset="0"/>
              <a:cs typeface="Times New Roman" pitchFamily="18" charset="0"/>
            </a:endParaRPr>
          </a:p>
          <a:p>
            <a:pPr marL="0" indent="320040">
              <a:lnSpc>
                <a:spcPts val="3400"/>
              </a:lnSpc>
              <a:spcBef>
                <a:spcPts val="0"/>
              </a:spcBef>
              <a:spcAft>
                <a:spcPts val="720"/>
              </a:spcAft>
              <a:buFont typeface="Symbol"/>
              <a:buChar char="·"/>
            </a:pPr>
            <a:endParaRPr lang="en-US" sz="2400" dirty="0" smtClean="0">
              <a:solidFill>
                <a:srgbClr val="161616"/>
              </a:solidFill>
              <a:latin typeface="Times New Roman" pitchFamily="18" charset="0"/>
              <a:cs typeface="Times New Roman" pitchFamily="18" charset="0"/>
            </a:endParaRPr>
          </a:p>
          <a:p>
            <a:pPr marL="0" indent="320040">
              <a:lnSpc>
                <a:spcPts val="3400"/>
              </a:lnSpc>
              <a:spcBef>
                <a:spcPts val="0"/>
              </a:spcBef>
              <a:spcAft>
                <a:spcPts val="720"/>
              </a:spcAft>
              <a:buFont typeface="Symbol"/>
              <a:buChar char="·"/>
            </a:pPr>
            <a:endParaRPr lang="en-US" sz="2400" dirty="0" smtClean="0">
              <a:solidFill>
                <a:srgbClr val="161616"/>
              </a:solidFill>
              <a:latin typeface="Times New Roman" pitchFamily="18" charset="0"/>
              <a:cs typeface="Times New Roman" pitchFamily="18" charset="0"/>
            </a:endParaRPr>
          </a:p>
          <a:p>
            <a:endParaRPr lang="en-US" dirty="0"/>
          </a:p>
        </p:txBody>
      </p:sp>
      <p:pic>
        <p:nvPicPr>
          <p:cNvPr id="4" name="Picture 2"/>
          <p:cNvPicPr>
            <a:picLocks noChangeAspect="1" noChangeArrowheads="1"/>
          </p:cNvPicPr>
          <p:nvPr/>
        </p:nvPicPr>
        <p:blipFill>
          <a:blip r:embed="rId2"/>
          <a:srcRect/>
          <a:stretch>
            <a:fillRect/>
          </a:stretch>
        </p:blipFill>
        <p:spPr bwMode="auto">
          <a:xfrm>
            <a:off x="838200" y="4343400"/>
            <a:ext cx="7162800" cy="18478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spc="-40" dirty="0" smtClean="0">
                <a:solidFill>
                  <a:schemeClr val="tx1"/>
                </a:solidFill>
                <a:latin typeface="Times New Roman" pitchFamily="18" charset="0"/>
                <a:cs typeface="Times New Roman" pitchFamily="18" charset="0"/>
              </a:rPr>
              <a:t>Complex Type </a:t>
            </a:r>
            <a:br>
              <a:rPr lang="en-US" sz="3200" b="1" spc="-40" dirty="0" smtClean="0">
                <a:solidFill>
                  <a:schemeClr val="tx1"/>
                </a:solidFill>
                <a:latin typeface="Times New Roman" pitchFamily="18" charset="0"/>
                <a:cs typeface="Times New Roman" pitchFamily="18" charset="0"/>
              </a:rPr>
            </a:br>
            <a:endParaRPr lang="en-US" sz="32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indent="365760">
              <a:lnSpc>
                <a:spcPts val="2900"/>
              </a:lnSpc>
              <a:buFont typeface="Symbol"/>
              <a:buChar char="·"/>
            </a:pPr>
            <a:r>
              <a:rPr lang="en-US" sz="2400" dirty="0" smtClean="0">
                <a:solidFill>
                  <a:srgbClr val="161616"/>
                </a:solidFill>
                <a:latin typeface="Times New Roman" panose="22635452340000000000" pitchFamily="1"/>
              </a:rPr>
              <a:t>Complex type are defined with the </a:t>
            </a:r>
            <a:r>
              <a:rPr lang="en-US" sz="2400" dirty="0" smtClean="0">
                <a:solidFill>
                  <a:srgbClr val="C00000"/>
                </a:solidFill>
                <a:latin typeface="Times New Roman" panose="22635452340000000000" pitchFamily="1"/>
              </a:rPr>
              <a:t>&lt;</a:t>
            </a:r>
            <a:r>
              <a:rPr lang="en-US" sz="2400" dirty="0" err="1" smtClean="0">
                <a:solidFill>
                  <a:srgbClr val="C00000"/>
                </a:solidFill>
                <a:latin typeface="Times New Roman" panose="22635452340000000000" pitchFamily="1"/>
              </a:rPr>
              <a:t>complexType</a:t>
            </a:r>
            <a:r>
              <a:rPr lang="en-US" sz="2400" dirty="0" smtClean="0">
                <a:solidFill>
                  <a:srgbClr val="C00000"/>
                </a:solidFill>
                <a:latin typeface="Times New Roman" panose="22635452340000000000" pitchFamily="1"/>
              </a:rPr>
              <a:t>&gt; </a:t>
            </a:r>
            <a:r>
              <a:rPr lang="en-US" sz="2400" dirty="0" smtClean="0">
                <a:solidFill>
                  <a:srgbClr val="161616"/>
                </a:solidFill>
                <a:latin typeface="Times New Roman" panose="22635452340000000000" pitchFamily="1"/>
              </a:rPr>
              <a:t>tag. </a:t>
            </a:r>
          </a:p>
          <a:p>
            <a:pPr marL="0" indent="365760">
              <a:lnSpc>
                <a:spcPts val="2900"/>
              </a:lnSpc>
              <a:spcBef>
                <a:spcPts val="0"/>
              </a:spcBef>
              <a:buFont typeface="Symbol"/>
              <a:buChar char="·"/>
            </a:pPr>
            <a:r>
              <a:rPr lang="en-US" sz="2400" spc="-25" dirty="0" smtClean="0">
                <a:solidFill>
                  <a:srgbClr val="161616"/>
                </a:solidFill>
                <a:latin typeface="Times New Roman" panose="22635452340000000000" pitchFamily="1"/>
              </a:rPr>
              <a:t>The </a:t>
            </a:r>
            <a:r>
              <a:rPr lang="en-US" sz="2400" i="1" spc="-25" dirty="0" smtClean="0">
                <a:solidFill>
                  <a:srgbClr val="C00000"/>
                </a:solidFill>
                <a:latin typeface="Times New Roman" panose="22635452340000000000" pitchFamily="1"/>
              </a:rPr>
              <a:t>sequence</a:t>
            </a:r>
            <a:r>
              <a:rPr lang="en-US" sz="2400" spc="-25" dirty="0" smtClean="0">
                <a:solidFill>
                  <a:srgbClr val="161616"/>
                </a:solidFill>
                <a:latin typeface="Times New Roman" panose="22635452340000000000" pitchFamily="1"/>
              </a:rPr>
              <a:t> element is used to contain an ordered group of </a:t>
            </a:r>
            <a:r>
              <a:rPr lang="en-US" sz="2400" dirty="0" smtClean="0">
                <a:solidFill>
                  <a:srgbClr val="161616"/>
                </a:solidFill>
                <a:latin typeface="Times New Roman" panose="22635452340000000000" pitchFamily="1"/>
              </a:rPr>
              <a:t>elements </a:t>
            </a:r>
          </a:p>
          <a:p>
            <a:pPr marL="0" indent="320040">
              <a:lnSpc>
                <a:spcPts val="2900"/>
              </a:lnSpc>
              <a:spcBef>
                <a:spcPts val="900"/>
              </a:spcBef>
              <a:buFont typeface="Symbol"/>
              <a:buChar char="·"/>
            </a:pPr>
            <a:r>
              <a:rPr lang="en-US" sz="2400" dirty="0" smtClean="0">
                <a:solidFill>
                  <a:srgbClr val="161616"/>
                </a:solidFill>
                <a:latin typeface="Times New Roman" panose="22635452340000000000" pitchFamily="1"/>
              </a:rPr>
              <a:t>A complex type whose elements are an unordered group is defined in an </a:t>
            </a:r>
            <a:r>
              <a:rPr lang="en-US" sz="2400" i="1" dirty="0" smtClean="0">
                <a:solidFill>
                  <a:srgbClr val="C00000"/>
                </a:solidFill>
                <a:latin typeface="Times New Roman" panose="22635452340000000000" pitchFamily="1"/>
              </a:rPr>
              <a:t>all</a:t>
            </a:r>
            <a:r>
              <a:rPr lang="en-US" sz="2400" dirty="0" smtClean="0">
                <a:solidFill>
                  <a:srgbClr val="161616"/>
                </a:solidFill>
                <a:latin typeface="Times New Roman" panose="22635452340000000000" pitchFamily="1"/>
              </a:rPr>
              <a:t> element .</a:t>
            </a:r>
          </a:p>
          <a:p>
            <a:pPr marL="0" indent="320040">
              <a:lnSpc>
                <a:spcPts val="2900"/>
              </a:lnSpc>
              <a:spcBef>
                <a:spcPts val="900"/>
              </a:spcBef>
              <a:buFont typeface="Symbol"/>
              <a:buChar char="·"/>
            </a:pPr>
            <a:endParaRPr lang="en-US" sz="2000" dirty="0" smtClean="0">
              <a:solidFill>
                <a:srgbClr val="161616"/>
              </a:solidFill>
              <a:latin typeface="Times New Roman" panose="22635452340000000000" pitchFamily="1"/>
            </a:endParaRPr>
          </a:p>
          <a:p>
            <a:pPr marL="0" indent="320040">
              <a:lnSpc>
                <a:spcPts val="2900"/>
              </a:lnSpc>
              <a:spcBef>
                <a:spcPts val="900"/>
              </a:spcBef>
              <a:buFont typeface="Symbol"/>
              <a:buChar char="·"/>
            </a:pPr>
            <a:endParaRPr lang="en-US" sz="2800" dirty="0" smtClean="0">
              <a:solidFill>
                <a:srgbClr val="161616"/>
              </a:solidFill>
              <a:latin typeface="Times New Roman" panose="22635452340000000000" pitchFamily="1"/>
            </a:endParaRPr>
          </a:p>
          <a:p>
            <a:endParaRPr lang="en-US" dirty="0"/>
          </a:p>
        </p:txBody>
      </p:sp>
      <p:pic>
        <p:nvPicPr>
          <p:cNvPr id="5" name="Picture 2"/>
          <p:cNvPicPr>
            <a:picLocks noChangeAspect="1" noChangeArrowheads="1"/>
          </p:cNvPicPr>
          <p:nvPr/>
        </p:nvPicPr>
        <p:blipFill>
          <a:blip r:embed="rId2"/>
          <a:srcRect/>
          <a:stretch>
            <a:fillRect/>
          </a:stretch>
        </p:blipFill>
        <p:spPr bwMode="auto">
          <a:xfrm>
            <a:off x="457200" y="4114800"/>
            <a:ext cx="8115300" cy="2352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t>XML NAMESPACE</a:t>
            </a:r>
            <a:endParaRPr lang="en-US" dirty="0"/>
          </a:p>
        </p:txBody>
      </p:sp>
      <p:sp>
        <p:nvSpPr>
          <p:cNvPr id="3" name="Content Placeholder 2"/>
          <p:cNvSpPr>
            <a:spLocks noGrp="1"/>
          </p:cNvSpPr>
          <p:nvPr>
            <p:ph idx="1"/>
          </p:nvPr>
        </p:nvSpPr>
        <p:spPr/>
        <p:txBody>
          <a:bodyPr>
            <a:normAutofit fontScale="77500" lnSpcReduction="20000"/>
          </a:bodyPr>
          <a:lstStyle/>
          <a:p>
            <a:pPr marL="0" indent="365760">
              <a:lnSpc>
                <a:spcPct val="95999"/>
              </a:lnSpc>
              <a:spcBef>
                <a:spcPts val="1440"/>
              </a:spcBef>
              <a:buFont typeface="Symbol"/>
              <a:buChar char="·"/>
            </a:pPr>
            <a:r>
              <a:rPr lang="en-US" sz="2800" dirty="0" smtClean="0">
                <a:solidFill>
                  <a:srgbClr val="000000"/>
                </a:solidFill>
                <a:latin typeface="Times New Roman" panose="22635452340000000000" pitchFamily="1"/>
              </a:rPr>
              <a:t>XML Namespaces provide a method to avoid element name conflicts. </a:t>
            </a:r>
          </a:p>
          <a:p>
            <a:pPr marL="0" indent="365760">
              <a:lnSpc>
                <a:spcPct val="95999"/>
              </a:lnSpc>
              <a:spcBef>
                <a:spcPts val="1440"/>
              </a:spcBef>
              <a:buFont typeface="Symbol"/>
              <a:buChar char="·"/>
            </a:pPr>
            <a:r>
              <a:rPr lang="en-US" sz="2800" spc="-10" dirty="0" smtClean="0">
                <a:solidFill>
                  <a:srgbClr val="000000"/>
                </a:solidFill>
                <a:latin typeface="Times New Roman" panose="22635452340000000000" pitchFamily="1"/>
              </a:rPr>
              <a:t>In XML, element names are defined by the developer. This often </a:t>
            </a:r>
            <a:r>
              <a:rPr lang="en-US" sz="2800" dirty="0" smtClean="0">
                <a:solidFill>
                  <a:srgbClr val="000000"/>
                </a:solidFill>
                <a:latin typeface="Times New Roman" panose="22635452340000000000" pitchFamily="1"/>
              </a:rPr>
              <a:t>results in a conflict when trying to mix XML documents from different XML applications. </a:t>
            </a:r>
          </a:p>
          <a:p>
            <a:pPr marL="0" indent="365760">
              <a:lnSpc>
                <a:spcPct val="81599"/>
              </a:lnSpc>
              <a:spcBef>
                <a:spcPts val="720"/>
              </a:spcBef>
              <a:buFont typeface="Symbol"/>
              <a:buChar char="·"/>
            </a:pPr>
            <a:r>
              <a:rPr lang="en-US" sz="2800" dirty="0" smtClean="0">
                <a:solidFill>
                  <a:srgbClr val="000000"/>
                </a:solidFill>
                <a:latin typeface="Times New Roman" panose="22635452340000000000" pitchFamily="1"/>
              </a:rPr>
              <a:t>This XML carries HTML table information: </a:t>
            </a:r>
          </a:p>
          <a:p>
            <a:pPr marL="457200" indent="0">
              <a:lnSpc>
                <a:spcPct val="80639"/>
              </a:lnSpc>
              <a:spcBef>
                <a:spcPts val="720"/>
              </a:spcBef>
              <a:buNone/>
            </a:pPr>
            <a:r>
              <a:rPr lang="en-US" sz="1800" b="1" dirty="0" smtClean="0">
                <a:solidFill>
                  <a:srgbClr val="4D4D4D"/>
                </a:solidFill>
                <a:latin typeface="Verdana" panose="22635452340000000000" pitchFamily="2"/>
              </a:rPr>
              <a:t>&lt;table&gt; </a:t>
            </a:r>
          </a:p>
          <a:p>
            <a:pPr marL="868680" indent="0">
              <a:lnSpc>
                <a:spcPct val="76799"/>
              </a:lnSpc>
              <a:spcBef>
                <a:spcPts val="540"/>
              </a:spcBef>
              <a:buNone/>
            </a:pPr>
            <a:r>
              <a:rPr lang="en-US" sz="1800" b="1" dirty="0" smtClean="0">
                <a:solidFill>
                  <a:srgbClr val="4D4D4D"/>
                </a:solidFill>
                <a:latin typeface="Verdana" panose="22635452340000000000" pitchFamily="2"/>
              </a:rPr>
              <a:t>&lt;</a:t>
            </a:r>
            <a:r>
              <a:rPr lang="en-US" sz="1800" b="1" dirty="0" err="1" smtClean="0">
                <a:solidFill>
                  <a:srgbClr val="4D4D4D"/>
                </a:solidFill>
                <a:latin typeface="Verdana" panose="22635452340000000000" pitchFamily="2"/>
              </a:rPr>
              <a:t>tr</a:t>
            </a:r>
            <a:r>
              <a:rPr lang="en-US" sz="1800" b="1" dirty="0" smtClean="0">
                <a:solidFill>
                  <a:srgbClr val="4D4D4D"/>
                </a:solidFill>
                <a:latin typeface="Verdana" panose="22635452340000000000" pitchFamily="2"/>
              </a:rPr>
              <a:t>&gt; </a:t>
            </a:r>
          </a:p>
          <a:p>
            <a:pPr marL="914400" marR="5029200" indent="91440">
              <a:lnSpc>
                <a:spcPct val="95999"/>
              </a:lnSpc>
              <a:spcBef>
                <a:spcPts val="0"/>
              </a:spcBef>
              <a:buNone/>
            </a:pPr>
            <a:r>
              <a:rPr lang="en-US" sz="1800" b="1" dirty="0" smtClean="0">
                <a:solidFill>
                  <a:srgbClr val="4D4D4D"/>
                </a:solidFill>
                <a:latin typeface="Verdana" panose="22635452340000000000" pitchFamily="2"/>
              </a:rPr>
              <a:t>&lt;td&gt;Apples&lt;/td&gt; </a:t>
            </a:r>
            <a:r>
              <a:rPr lang="en-US" sz="1800" b="1" spc="-30" dirty="0" smtClean="0">
                <a:solidFill>
                  <a:srgbClr val="4D4D4D"/>
                </a:solidFill>
                <a:latin typeface="Verdana" panose="22635452340000000000" pitchFamily="2"/>
              </a:rPr>
              <a:t>&lt;td&gt;Bananas&lt;/td&gt;</a:t>
            </a:r>
          </a:p>
          <a:p>
            <a:pPr marL="914400" marR="5029200" indent="91440">
              <a:lnSpc>
                <a:spcPct val="95999"/>
              </a:lnSpc>
              <a:spcBef>
                <a:spcPts val="0"/>
              </a:spcBef>
              <a:buNone/>
            </a:pPr>
            <a:r>
              <a:rPr lang="en-US" sz="1800" b="1" dirty="0" smtClean="0">
                <a:solidFill>
                  <a:srgbClr val="4D4D4D"/>
                </a:solidFill>
                <a:latin typeface="Verdana" panose="22635452340000000000" pitchFamily="2"/>
              </a:rPr>
              <a:t>&lt;/</a:t>
            </a:r>
            <a:r>
              <a:rPr lang="en-US" sz="1800" b="1" dirty="0" err="1" smtClean="0">
                <a:solidFill>
                  <a:srgbClr val="4D4D4D"/>
                </a:solidFill>
                <a:latin typeface="Verdana" panose="22635452340000000000" pitchFamily="2"/>
              </a:rPr>
              <a:t>tr</a:t>
            </a:r>
            <a:r>
              <a:rPr lang="en-US" sz="1800" b="1" dirty="0" smtClean="0">
                <a:solidFill>
                  <a:srgbClr val="4D4D4D"/>
                </a:solidFill>
                <a:latin typeface="Verdana" panose="22635452340000000000" pitchFamily="2"/>
              </a:rPr>
              <a:t>&gt; </a:t>
            </a:r>
          </a:p>
          <a:p>
            <a:pPr marL="731520" indent="0">
              <a:lnSpc>
                <a:spcPct val="95999"/>
              </a:lnSpc>
              <a:spcBef>
                <a:spcPts val="0"/>
              </a:spcBef>
              <a:buNone/>
            </a:pPr>
            <a:r>
              <a:rPr lang="en-US" sz="1800" b="1" dirty="0" smtClean="0">
                <a:solidFill>
                  <a:srgbClr val="4D4D4D"/>
                </a:solidFill>
                <a:latin typeface="Verdana" panose="22635452340000000000" pitchFamily="2"/>
              </a:rPr>
              <a:t>&lt;/table&gt; </a:t>
            </a:r>
          </a:p>
          <a:p>
            <a:pPr marL="0" indent="365760">
              <a:lnSpc>
                <a:spcPct val="95999"/>
              </a:lnSpc>
              <a:spcBef>
                <a:spcPts val="540"/>
              </a:spcBef>
              <a:buFont typeface="Symbol"/>
              <a:buChar char="·"/>
            </a:pPr>
            <a:r>
              <a:rPr lang="en-US" sz="2800" spc="-20" dirty="0" smtClean="0">
                <a:solidFill>
                  <a:srgbClr val="000000"/>
                </a:solidFill>
                <a:latin typeface="Times New Roman" panose="22635452340000000000" pitchFamily="1"/>
              </a:rPr>
              <a:t>This XML carries information about a table (a piece of furniture): </a:t>
            </a:r>
          </a:p>
          <a:p>
            <a:pPr marL="0" indent="0">
              <a:lnSpc>
                <a:spcPct val="79679"/>
              </a:lnSpc>
              <a:spcBef>
                <a:spcPts val="900"/>
              </a:spcBef>
              <a:buNone/>
            </a:pPr>
            <a:r>
              <a:rPr lang="en-US" sz="1800" b="1" dirty="0" smtClean="0">
                <a:solidFill>
                  <a:srgbClr val="4D4D4D"/>
                </a:solidFill>
                <a:latin typeface="Verdana" panose="22635452340000000000" pitchFamily="2"/>
              </a:rPr>
              <a:t>    &lt;table&gt; </a:t>
            </a:r>
          </a:p>
          <a:p>
            <a:pPr marL="411480" marR="3520440" indent="0">
              <a:lnSpc>
                <a:spcPct val="95999"/>
              </a:lnSpc>
              <a:spcBef>
                <a:spcPts val="0"/>
              </a:spcBef>
              <a:buNone/>
            </a:pPr>
            <a:r>
              <a:rPr lang="en-US" sz="1800" b="1" spc="-45" dirty="0" smtClean="0">
                <a:solidFill>
                  <a:srgbClr val="4D4D4D"/>
                </a:solidFill>
                <a:latin typeface="Verdana" panose="22635452340000000000" pitchFamily="2"/>
              </a:rPr>
              <a:t>&lt;name&gt;African Coffee Table&lt;/name&gt; </a:t>
            </a:r>
            <a:r>
              <a:rPr lang="en-US" sz="1800" b="1" dirty="0" smtClean="0">
                <a:solidFill>
                  <a:srgbClr val="4D4D4D"/>
                </a:solidFill>
                <a:latin typeface="Verdana" panose="22635452340000000000" pitchFamily="2"/>
              </a:rPr>
              <a:t>&lt;width&gt;80&lt;/width&gt; </a:t>
            </a:r>
          </a:p>
          <a:p>
            <a:pPr marL="411480" indent="0">
              <a:lnSpc>
                <a:spcPct val="95999"/>
              </a:lnSpc>
              <a:spcBef>
                <a:spcPts val="180"/>
              </a:spcBef>
              <a:buNone/>
            </a:pPr>
            <a:r>
              <a:rPr lang="en-US" sz="1800" b="1" dirty="0" smtClean="0">
                <a:solidFill>
                  <a:srgbClr val="4D4D4D"/>
                </a:solidFill>
                <a:latin typeface="Verdana" panose="22635452340000000000" pitchFamily="2"/>
              </a:rPr>
              <a:t>&lt;length&gt;120&lt;/length&gt; </a:t>
            </a:r>
          </a:p>
          <a:p>
            <a:pPr marL="0" indent="0">
              <a:lnSpc>
                <a:spcPct val="95999"/>
              </a:lnSpc>
              <a:spcBef>
                <a:spcPts val="540"/>
              </a:spcBef>
              <a:spcAft>
                <a:spcPts val="180"/>
              </a:spcAft>
              <a:buNone/>
            </a:pPr>
            <a:r>
              <a:rPr lang="en-US" sz="1800" b="1" dirty="0" smtClean="0">
                <a:solidFill>
                  <a:srgbClr val="4D4D4D"/>
                </a:solidFill>
                <a:latin typeface="Verdana" panose="22635452340000000000" pitchFamily="2"/>
              </a:rPr>
              <a:t>    &lt;/table&gt; </a:t>
            </a:r>
          </a:p>
          <a:p>
            <a:endParaRPr lang="en-US"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365760">
              <a:lnSpc>
                <a:spcPts val="2900"/>
              </a:lnSpc>
              <a:buFont typeface="Symbol"/>
              <a:buChar char="·"/>
            </a:pPr>
            <a:r>
              <a:rPr lang="en-US" sz="2800" spc="-10" dirty="0" smtClean="0">
                <a:solidFill>
                  <a:srgbClr val="000000"/>
                </a:solidFill>
                <a:latin typeface="Times New Roman" panose="22635452340000000000" pitchFamily="1"/>
              </a:rPr>
              <a:t>If these XML fragments were added together, there would be a </a:t>
            </a:r>
            <a:r>
              <a:rPr lang="en-US" sz="2800" dirty="0" smtClean="0">
                <a:solidFill>
                  <a:srgbClr val="000000"/>
                </a:solidFill>
                <a:latin typeface="Times New Roman" panose="22635452340000000000" pitchFamily="1"/>
              </a:rPr>
              <a:t>name conflict. Both contain a &lt;table&gt; element, but the elements have different content and meaning. </a:t>
            </a:r>
          </a:p>
          <a:p>
            <a:pPr marL="0" indent="320040">
              <a:lnSpc>
                <a:spcPts val="2900"/>
              </a:lnSpc>
              <a:spcBef>
                <a:spcPts val="0"/>
              </a:spcBef>
              <a:buFont typeface="Symbol"/>
              <a:buChar char="·"/>
            </a:pPr>
            <a:r>
              <a:rPr lang="en-US" sz="2800" spc="-10" dirty="0" smtClean="0">
                <a:solidFill>
                  <a:srgbClr val="000000"/>
                </a:solidFill>
                <a:latin typeface="Times New Roman" panose="22635452340000000000" pitchFamily="1"/>
              </a:rPr>
              <a:t>An XML parser will not know how to handle these differences. </a:t>
            </a:r>
          </a:p>
          <a:p>
            <a:pPr marL="0" indent="365760">
              <a:lnSpc>
                <a:spcPts val="2900"/>
              </a:lnSpc>
              <a:spcBef>
                <a:spcPts val="0"/>
              </a:spcBef>
              <a:buFont typeface="Symbol"/>
              <a:buChar char="·"/>
            </a:pPr>
            <a:r>
              <a:rPr lang="en-US" sz="2800" dirty="0" smtClean="0">
                <a:solidFill>
                  <a:srgbClr val="000000"/>
                </a:solidFill>
                <a:latin typeface="Times New Roman" panose="22635452340000000000" pitchFamily="1"/>
              </a:rPr>
              <a:t>DTDs do not support namespaces very well. </a:t>
            </a:r>
          </a:p>
          <a:p>
            <a:pPr marL="0" indent="320040">
              <a:lnSpc>
                <a:spcPts val="2900"/>
              </a:lnSpc>
              <a:spcBef>
                <a:spcPts val="0"/>
              </a:spcBef>
              <a:buFont typeface="Symbol"/>
              <a:buChar char="·"/>
            </a:pPr>
            <a:r>
              <a:rPr lang="en-US" sz="2800" dirty="0" smtClean="0">
                <a:solidFill>
                  <a:srgbClr val="000000"/>
                </a:solidFill>
                <a:latin typeface="Times New Roman" panose="22635452340000000000" pitchFamily="1"/>
              </a:rPr>
              <a:t>Namespaces can be declared in the elements where they are used or in the XML root element </a:t>
            </a:r>
          </a:p>
          <a:p>
            <a:pPr marL="0" indent="365760">
              <a:lnSpc>
                <a:spcPts val="3400"/>
              </a:lnSpc>
              <a:spcBef>
                <a:spcPts val="900"/>
              </a:spcBef>
              <a:spcAft>
                <a:spcPts val="2160"/>
              </a:spcAft>
              <a:buFont typeface="Symbol"/>
              <a:buChar char="·"/>
            </a:pPr>
            <a:r>
              <a:rPr lang="en-US" sz="2800" dirty="0" smtClean="0">
                <a:solidFill>
                  <a:srgbClr val="000000"/>
                </a:solidFill>
                <a:latin typeface="Times New Roman" panose="22635452340000000000" pitchFamily="1"/>
              </a:rPr>
              <a:t>The purpose is to give the namespace a unique name. </a:t>
            </a:r>
          </a:p>
          <a:p>
            <a:endParaRPr lang="en-US"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b="1" spc="-90" dirty="0" smtClean="0">
                <a:solidFill>
                  <a:schemeClr val="tx1"/>
                </a:solidFill>
                <a:latin typeface="Verdana" panose="22635452340000000000" pitchFamily="2"/>
              </a:rPr>
              <a:t>Solving the Name Conflict Using a Prefix </a:t>
            </a:r>
            <a:r>
              <a:rPr lang="en-US" sz="5400" b="1" spc="-90" dirty="0" smtClean="0">
                <a:solidFill>
                  <a:srgbClr val="DBE8B1"/>
                </a:solidFill>
                <a:latin typeface="Verdana" panose="22635452340000000000" pitchFamily="2"/>
              </a:rPr>
              <a:t/>
            </a:r>
            <a:br>
              <a:rPr lang="en-US" sz="5400" b="1" spc="-90" dirty="0" smtClean="0">
                <a:solidFill>
                  <a:srgbClr val="DBE8B1"/>
                </a:solidFill>
                <a:latin typeface="Verdana" panose="22635452340000000000" pitchFamily="2"/>
              </a:rPr>
            </a:br>
            <a:endParaRPr lang="en-US" dirty="0"/>
          </a:p>
        </p:txBody>
      </p:sp>
      <p:sp>
        <p:nvSpPr>
          <p:cNvPr id="3" name="Content Placeholder 2"/>
          <p:cNvSpPr>
            <a:spLocks noGrp="1"/>
          </p:cNvSpPr>
          <p:nvPr>
            <p:ph idx="1"/>
          </p:nvPr>
        </p:nvSpPr>
        <p:spPr/>
        <p:txBody>
          <a:bodyPr/>
          <a:lstStyle/>
          <a:p>
            <a:pPr marL="0" indent="320040">
              <a:lnSpc>
                <a:spcPts val="2900"/>
              </a:lnSpc>
              <a:buFont typeface="Symbol"/>
              <a:buChar char="·"/>
            </a:pPr>
            <a:r>
              <a:rPr lang="en-US" sz="2800" spc="-15" dirty="0" smtClean="0">
                <a:solidFill>
                  <a:srgbClr val="141414"/>
                </a:solidFill>
                <a:latin typeface="Times New Roman" panose="22635452340000000000" pitchFamily="1"/>
              </a:rPr>
              <a:t>Name conflicts in XML can easily be avoided using a name </a:t>
            </a:r>
            <a:r>
              <a:rPr lang="en-US" sz="2800" dirty="0" smtClean="0">
                <a:solidFill>
                  <a:srgbClr val="141414"/>
                </a:solidFill>
                <a:latin typeface="Times New Roman" panose="22635452340000000000" pitchFamily="1"/>
              </a:rPr>
              <a:t>prefix. </a:t>
            </a:r>
          </a:p>
          <a:p>
            <a:pPr marL="0" indent="365760">
              <a:lnSpc>
                <a:spcPts val="2800"/>
              </a:lnSpc>
              <a:spcBef>
                <a:spcPts val="0"/>
              </a:spcBef>
              <a:buFont typeface="Symbol"/>
              <a:buChar char="·"/>
            </a:pPr>
            <a:r>
              <a:rPr lang="en-US" sz="2800" spc="-15" dirty="0" smtClean="0">
                <a:solidFill>
                  <a:srgbClr val="141414"/>
                </a:solidFill>
                <a:latin typeface="Times New Roman" panose="22635452340000000000" pitchFamily="1"/>
              </a:rPr>
              <a:t>This XML carries information about an HTML table, and a </a:t>
            </a:r>
            <a:r>
              <a:rPr lang="en-US" sz="2800" dirty="0" smtClean="0">
                <a:solidFill>
                  <a:srgbClr val="141414"/>
                </a:solidFill>
                <a:latin typeface="Times New Roman" panose="22635452340000000000" pitchFamily="1"/>
              </a:rPr>
              <a:t>piece of furniture: </a:t>
            </a:r>
          </a:p>
          <a:p>
            <a:pPr marL="0" indent="365760">
              <a:lnSpc>
                <a:spcPts val="2800"/>
              </a:lnSpc>
              <a:spcBef>
                <a:spcPts val="0"/>
              </a:spcBef>
              <a:buFont typeface="Symbol"/>
              <a:buChar char="·"/>
            </a:pPr>
            <a:endParaRPr lang="en-US" sz="2800" dirty="0" smtClean="0">
              <a:solidFill>
                <a:srgbClr val="141414"/>
              </a:solidFill>
              <a:latin typeface="Times New Roman" panose="22635452340000000000" pitchFamily="1"/>
            </a:endParaRPr>
          </a:p>
          <a:p>
            <a:pPr marL="0" indent="365760">
              <a:lnSpc>
                <a:spcPts val="1800"/>
              </a:lnSpc>
              <a:spcBef>
                <a:spcPts val="360"/>
              </a:spcBef>
              <a:buFont typeface="Symbol"/>
              <a:buChar char="·"/>
            </a:pPr>
            <a:r>
              <a:rPr lang="en-US" sz="2000" dirty="0" smtClean="0">
                <a:solidFill>
                  <a:srgbClr val="141414"/>
                </a:solidFill>
                <a:latin typeface="Verdana" panose="22635452340000000000" pitchFamily="2"/>
              </a:rPr>
              <a:t>&lt;h:table&gt; </a:t>
            </a:r>
          </a:p>
          <a:p>
            <a:pPr marL="502920" indent="0">
              <a:lnSpc>
                <a:spcPts val="1700"/>
              </a:lnSpc>
              <a:spcBef>
                <a:spcPts val="540"/>
              </a:spcBef>
              <a:buNone/>
            </a:pPr>
            <a:r>
              <a:rPr lang="en-US" sz="2000" spc="40" dirty="0" smtClean="0">
                <a:solidFill>
                  <a:srgbClr val="141414"/>
                </a:solidFill>
                <a:latin typeface="Verdana" panose="22635452340000000000" pitchFamily="2"/>
              </a:rPr>
              <a:t>&lt;h:tr&gt; </a:t>
            </a:r>
          </a:p>
          <a:p>
            <a:pPr marL="640080" indent="0">
              <a:lnSpc>
                <a:spcPts val="2000"/>
              </a:lnSpc>
              <a:spcBef>
                <a:spcPts val="0"/>
              </a:spcBef>
              <a:buNone/>
            </a:pPr>
            <a:r>
              <a:rPr lang="en-US" sz="2000" spc="-10" dirty="0" smtClean="0">
                <a:solidFill>
                  <a:srgbClr val="141414"/>
                </a:solidFill>
                <a:latin typeface="Verdana" panose="22635452340000000000" pitchFamily="2"/>
              </a:rPr>
              <a:t>&lt;h:td&gt;Apples&lt;/h:td&gt; </a:t>
            </a:r>
          </a:p>
          <a:p>
            <a:pPr marL="640080" indent="0">
              <a:lnSpc>
                <a:spcPts val="2000"/>
              </a:lnSpc>
              <a:spcBef>
                <a:spcPts val="0"/>
              </a:spcBef>
              <a:buNone/>
            </a:pPr>
            <a:r>
              <a:rPr lang="en-US" sz="2000" spc="-20" dirty="0" smtClean="0">
                <a:solidFill>
                  <a:srgbClr val="141414"/>
                </a:solidFill>
                <a:latin typeface="Verdana" panose="22635452340000000000" pitchFamily="2"/>
              </a:rPr>
              <a:t>&lt;h:td&gt;Bananas&lt;/h:td&gt; </a:t>
            </a:r>
          </a:p>
          <a:p>
            <a:pPr marL="502920" indent="0">
              <a:lnSpc>
                <a:spcPts val="2000"/>
              </a:lnSpc>
              <a:spcBef>
                <a:spcPts val="0"/>
              </a:spcBef>
              <a:buNone/>
            </a:pPr>
            <a:r>
              <a:rPr lang="en-US" sz="2000" spc="30" dirty="0" smtClean="0">
                <a:solidFill>
                  <a:srgbClr val="141414"/>
                </a:solidFill>
                <a:latin typeface="Verdana" panose="22635452340000000000" pitchFamily="2"/>
              </a:rPr>
              <a:t>&lt;/h:tr&gt; </a:t>
            </a:r>
          </a:p>
          <a:p>
            <a:pPr marL="320040" indent="0">
              <a:lnSpc>
                <a:spcPts val="2200"/>
              </a:lnSpc>
              <a:spcBef>
                <a:spcPts val="0"/>
              </a:spcBef>
              <a:spcAft>
                <a:spcPts val="720"/>
              </a:spcAft>
              <a:buNone/>
            </a:pPr>
            <a:r>
              <a:rPr lang="en-US" sz="2000" dirty="0" smtClean="0">
                <a:solidFill>
                  <a:srgbClr val="141414"/>
                </a:solidFill>
                <a:latin typeface="Verdana" panose="22635452340000000000" pitchFamily="2"/>
              </a:rPr>
              <a:t>&lt;/h:table&gt;</a:t>
            </a:r>
            <a:endParaRPr lang="en-US"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320040" indent="0">
              <a:lnSpc>
                <a:spcPct val="78719"/>
              </a:lnSpc>
              <a:buNone/>
            </a:pPr>
            <a:endParaRPr lang="en-US" sz="2800" dirty="0" smtClean="0">
              <a:solidFill>
                <a:srgbClr val="141414"/>
              </a:solidFill>
              <a:latin typeface="Verdana" panose="22635452340000000000" pitchFamily="2"/>
            </a:endParaRPr>
          </a:p>
          <a:p>
            <a:pPr marL="320040" indent="0">
              <a:lnSpc>
                <a:spcPct val="78719"/>
              </a:lnSpc>
              <a:buNone/>
            </a:pPr>
            <a:r>
              <a:rPr lang="en-US" sz="2800" dirty="0" smtClean="0">
                <a:solidFill>
                  <a:srgbClr val="141414"/>
                </a:solidFill>
                <a:latin typeface="Verdana" panose="22635452340000000000" pitchFamily="2"/>
              </a:rPr>
              <a:t>&lt;f:table&gt; </a:t>
            </a:r>
          </a:p>
          <a:p>
            <a:pPr marL="502920" indent="0">
              <a:lnSpc>
                <a:spcPct val="95999"/>
              </a:lnSpc>
              <a:spcBef>
                <a:spcPts val="0"/>
              </a:spcBef>
              <a:buNone/>
            </a:pPr>
            <a:r>
              <a:rPr lang="en-US" sz="2800" spc="-30" dirty="0" smtClean="0">
                <a:solidFill>
                  <a:srgbClr val="141414"/>
                </a:solidFill>
                <a:latin typeface="Verdana" panose="22635452340000000000" pitchFamily="2"/>
              </a:rPr>
              <a:t>&lt;f:name&gt;African Coffee Table&lt;/f:name&gt; </a:t>
            </a:r>
          </a:p>
          <a:p>
            <a:pPr marL="502920" indent="0">
              <a:lnSpc>
                <a:spcPct val="95999"/>
              </a:lnSpc>
              <a:spcBef>
                <a:spcPts val="0"/>
              </a:spcBef>
              <a:buNone/>
            </a:pPr>
            <a:r>
              <a:rPr lang="en-US" sz="2800" spc="-10" dirty="0" smtClean="0">
                <a:solidFill>
                  <a:srgbClr val="141414"/>
                </a:solidFill>
                <a:latin typeface="Verdana" panose="22635452340000000000" pitchFamily="2"/>
              </a:rPr>
              <a:t>&lt;f:width&gt;80&lt;/f:width&gt; </a:t>
            </a:r>
          </a:p>
          <a:p>
            <a:pPr marL="502920" indent="0">
              <a:lnSpc>
                <a:spcPct val="95999"/>
              </a:lnSpc>
              <a:spcBef>
                <a:spcPts val="0"/>
              </a:spcBef>
              <a:buNone/>
            </a:pPr>
            <a:r>
              <a:rPr lang="en-US" sz="2800" spc="-20" dirty="0" smtClean="0">
                <a:solidFill>
                  <a:srgbClr val="141414"/>
                </a:solidFill>
                <a:latin typeface="Verdana" panose="22635452340000000000" pitchFamily="2"/>
              </a:rPr>
              <a:t>&lt;f:length&gt;120&lt;/f:length&gt; </a:t>
            </a:r>
          </a:p>
          <a:p>
            <a:pPr marL="320040" indent="0">
              <a:lnSpc>
                <a:spcPct val="95999"/>
              </a:lnSpc>
              <a:spcBef>
                <a:spcPts val="0"/>
              </a:spcBef>
              <a:buNone/>
            </a:pPr>
            <a:r>
              <a:rPr lang="en-US" sz="2800" dirty="0" smtClean="0">
                <a:solidFill>
                  <a:srgbClr val="141414"/>
                </a:solidFill>
                <a:latin typeface="Verdana" panose="22635452340000000000" pitchFamily="2"/>
              </a:rPr>
              <a:t>&lt;/f:table&gt; </a:t>
            </a:r>
          </a:p>
          <a:p>
            <a:pPr marL="0" indent="365760">
              <a:lnSpc>
                <a:spcPct val="95999"/>
              </a:lnSpc>
              <a:spcBef>
                <a:spcPts val="540"/>
              </a:spcBef>
              <a:buFont typeface="Symbol"/>
              <a:buChar char="·"/>
            </a:pPr>
            <a:r>
              <a:rPr lang="en-US" sz="2800" spc="-60" dirty="0" smtClean="0">
                <a:solidFill>
                  <a:srgbClr val="141414"/>
                </a:solidFill>
                <a:latin typeface="Verdana" panose="22635452340000000000" pitchFamily="2"/>
              </a:rPr>
              <a:t>In the example above, there will be no conflict because the two </a:t>
            </a:r>
            <a:r>
              <a:rPr lang="en-US" sz="2800" spc="-50" dirty="0" smtClean="0">
                <a:solidFill>
                  <a:srgbClr val="141414"/>
                </a:solidFill>
                <a:latin typeface="Verdana" panose="22635452340000000000" pitchFamily="2"/>
              </a:rPr>
              <a:t>&lt;table&gt; elements have different names. </a:t>
            </a:r>
          </a:p>
          <a:p>
            <a:endParaRPr lang="en-US"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spc="-25" dirty="0" smtClean="0">
                <a:solidFill>
                  <a:schemeClr val="tx1"/>
                </a:solidFill>
                <a:latin typeface="Times New Roman" pitchFamily="18" charset="0"/>
                <a:cs typeface="Times New Roman" pitchFamily="18" charset="0"/>
              </a:rPr>
              <a:t>XML Namespaces - The </a:t>
            </a:r>
            <a:r>
              <a:rPr lang="en-US" sz="3100" b="1" spc="-25" dirty="0" err="1" smtClean="0">
                <a:solidFill>
                  <a:schemeClr val="tx1"/>
                </a:solidFill>
                <a:latin typeface="Times New Roman" pitchFamily="18" charset="0"/>
                <a:cs typeface="Times New Roman" pitchFamily="18" charset="0"/>
              </a:rPr>
              <a:t>xmlns</a:t>
            </a:r>
            <a:r>
              <a:rPr lang="en-US" sz="3100" b="1" spc="-25" dirty="0" smtClean="0">
                <a:solidFill>
                  <a:schemeClr val="tx1"/>
                </a:solidFill>
                <a:latin typeface="Times New Roman" pitchFamily="18" charset="0"/>
                <a:cs typeface="Times New Roman" pitchFamily="18" charset="0"/>
              </a:rPr>
              <a:t> Attribute </a:t>
            </a:r>
            <a:r>
              <a:rPr lang="en-US" sz="5400" b="1" spc="-25" dirty="0" smtClean="0">
                <a:solidFill>
                  <a:srgbClr val="DBE8B1"/>
                </a:solidFill>
                <a:latin typeface="Verdana" panose="22635452340000000000" pitchFamily="2"/>
              </a:rPr>
              <a:t/>
            </a:r>
            <a:br>
              <a:rPr lang="en-US" sz="5400" b="1" spc="-25" dirty="0" smtClean="0">
                <a:solidFill>
                  <a:srgbClr val="DBE8B1"/>
                </a:solidFill>
                <a:latin typeface="Verdana" panose="22635452340000000000" pitchFamily="2"/>
              </a:rPr>
            </a:br>
            <a:endParaRPr lang="en-US" dirty="0"/>
          </a:p>
        </p:txBody>
      </p:sp>
      <p:sp>
        <p:nvSpPr>
          <p:cNvPr id="3" name="Content Placeholder 2"/>
          <p:cNvSpPr>
            <a:spLocks noGrp="1"/>
          </p:cNvSpPr>
          <p:nvPr>
            <p:ph idx="1"/>
          </p:nvPr>
        </p:nvSpPr>
        <p:spPr>
          <a:xfrm>
            <a:off x="0" y="1935480"/>
            <a:ext cx="8915400" cy="4389120"/>
          </a:xfrm>
        </p:spPr>
        <p:txBody>
          <a:bodyPr/>
          <a:lstStyle/>
          <a:p>
            <a:pPr marL="0" marR="0" indent="0" algn="ctr">
              <a:lnSpc>
                <a:spcPct val="95999"/>
              </a:lnSpc>
              <a:spcAft>
                <a:spcPts val="0"/>
              </a:spcAft>
            </a:pPr>
            <a:endParaRPr lang="en-US" sz="2800" spc="-15" dirty="0" smtClean="0">
              <a:solidFill>
                <a:srgbClr val="000000"/>
              </a:solidFill>
              <a:latin typeface="Times New Roman" panose="22635452340000000000" pitchFamily="1"/>
            </a:endParaRPr>
          </a:p>
          <a:p>
            <a:pPr marL="0" marR="0" indent="0" algn="ctr">
              <a:lnSpc>
                <a:spcPct val="95999"/>
              </a:lnSpc>
              <a:spcAft>
                <a:spcPts val="0"/>
              </a:spcAft>
            </a:pPr>
            <a:endParaRPr lang="en-US" sz="2800" spc="-15" dirty="0" smtClean="0">
              <a:solidFill>
                <a:srgbClr val="000000"/>
              </a:solidFill>
              <a:latin typeface="Times New Roman" panose="22635452340000000000" pitchFamily="1"/>
            </a:endParaRPr>
          </a:p>
          <a:p>
            <a:pPr marL="0" marR="0" indent="0" algn="ctr">
              <a:lnSpc>
                <a:spcPct val="95999"/>
              </a:lnSpc>
              <a:spcAft>
                <a:spcPts val="0"/>
              </a:spcAft>
            </a:pPr>
            <a:r>
              <a:rPr lang="en-US" sz="2800" dirty="0" smtClean="0">
                <a:solidFill>
                  <a:srgbClr val="000000"/>
                </a:solidFill>
                <a:latin typeface="Times New Roman" panose="22635452340000000000" pitchFamily="1"/>
              </a:rPr>
              <a:t>The namespace declaration for an element has the following syntax-</a:t>
            </a:r>
          </a:p>
          <a:p>
            <a:pPr marL="0" marR="0" indent="0" algn="ctr">
              <a:lnSpc>
                <a:spcPct val="95999"/>
              </a:lnSpc>
              <a:spcAft>
                <a:spcPts val="0"/>
              </a:spcAft>
              <a:buNone/>
            </a:pPr>
            <a:r>
              <a:rPr lang="en-US" sz="2800" b="1" dirty="0" smtClean="0">
                <a:solidFill>
                  <a:srgbClr val="FF0000"/>
                </a:solidFill>
                <a:latin typeface="Times New Roman" panose="22635452340000000000" pitchFamily="1"/>
              </a:rPr>
              <a:t>&lt;</a:t>
            </a:r>
            <a:r>
              <a:rPr lang="en-US" sz="2800" b="1" dirty="0" err="1" smtClean="0">
                <a:solidFill>
                  <a:srgbClr val="FF0000"/>
                </a:solidFill>
                <a:latin typeface="Times New Roman" panose="22635452340000000000" pitchFamily="1"/>
              </a:rPr>
              <a:t>element_name</a:t>
            </a:r>
            <a:r>
              <a:rPr lang="en-US" sz="2800" b="1" dirty="0" smtClean="0">
                <a:solidFill>
                  <a:srgbClr val="FF0000"/>
                </a:solidFill>
                <a:latin typeface="Times New Roman" panose="22635452340000000000" pitchFamily="1"/>
              </a:rPr>
              <a:t> </a:t>
            </a:r>
            <a:r>
              <a:rPr lang="en-US" sz="2000" b="1" dirty="0" err="1" smtClean="0">
                <a:solidFill>
                  <a:srgbClr val="FF0000"/>
                </a:solidFill>
                <a:latin typeface="Verdana" panose="22635452340000000000" pitchFamily="2"/>
              </a:rPr>
              <a:t>xmlns</a:t>
            </a:r>
            <a:r>
              <a:rPr lang="en-US" sz="2000" b="1" dirty="0" smtClean="0">
                <a:solidFill>
                  <a:srgbClr val="FF0000"/>
                </a:solidFill>
                <a:latin typeface="Verdana" panose="22635452340000000000" pitchFamily="2"/>
              </a:rPr>
              <a:t>[:</a:t>
            </a:r>
            <a:r>
              <a:rPr lang="en-US" sz="2000" b="1" i="1" dirty="0" smtClean="0">
                <a:solidFill>
                  <a:srgbClr val="FF0000"/>
                </a:solidFill>
                <a:latin typeface="Verdana" panose="22635452340000000000" pitchFamily="2"/>
              </a:rPr>
              <a:t>prefix]</a:t>
            </a:r>
            <a:r>
              <a:rPr lang="en-US" sz="2000" b="1" dirty="0" smtClean="0">
                <a:solidFill>
                  <a:srgbClr val="FF0000"/>
                </a:solidFill>
                <a:latin typeface="Verdana" panose="22635452340000000000" pitchFamily="2"/>
              </a:rPr>
              <a:t>="</a:t>
            </a:r>
            <a:r>
              <a:rPr lang="en-US" sz="2000" b="1" i="1" dirty="0" smtClean="0">
                <a:solidFill>
                  <a:srgbClr val="FF0000"/>
                </a:solidFill>
                <a:latin typeface="Verdana" panose="22635452340000000000" pitchFamily="2"/>
              </a:rPr>
              <a:t>URI</a:t>
            </a:r>
            <a:r>
              <a:rPr lang="en-US" sz="2000" b="1" dirty="0" smtClean="0">
                <a:solidFill>
                  <a:srgbClr val="FF0000"/>
                </a:solidFill>
                <a:latin typeface="Verdana" panose="22635452340000000000" pitchFamily="2"/>
              </a:rPr>
              <a:t>“ &gt;</a:t>
            </a:r>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smtClean="0"/>
              <a:t>Namespaces can be declared in the elements where they are used or in the XML root element:</a:t>
            </a:r>
          </a:p>
          <a:p>
            <a:r>
              <a:rPr lang="en-US" dirty="0" smtClean="0"/>
              <a:t>&lt;root </a:t>
            </a:r>
            <a:r>
              <a:rPr lang="en-US" dirty="0" err="1" smtClean="0"/>
              <a:t>xmlns:h</a:t>
            </a:r>
            <a:r>
              <a:rPr lang="en-US" dirty="0" smtClean="0"/>
              <a:t>="http://www.w3.org/TR/html4/"</a:t>
            </a:r>
            <a:br>
              <a:rPr lang="en-US" dirty="0" smtClean="0"/>
            </a:br>
            <a:r>
              <a:rPr lang="en-US" dirty="0" err="1" smtClean="0"/>
              <a:t>xmlns:f</a:t>
            </a:r>
            <a:r>
              <a:rPr lang="en-US" dirty="0" smtClean="0"/>
              <a:t>="http://www.w3schools.com/furniture"&gt;</a:t>
            </a:r>
            <a:br>
              <a:rPr lang="en-US" dirty="0" smtClean="0"/>
            </a:br>
            <a:r>
              <a:rPr lang="en-US" dirty="0" smtClean="0"/>
              <a:t/>
            </a:r>
            <a:br>
              <a:rPr lang="en-US" dirty="0" smtClean="0"/>
            </a:br>
            <a:r>
              <a:rPr lang="en-US" dirty="0" smtClean="0"/>
              <a:t>&lt;h:table&gt;</a:t>
            </a:r>
            <a:br>
              <a:rPr lang="en-US" dirty="0" smtClean="0"/>
            </a:br>
            <a:r>
              <a:rPr lang="en-US" dirty="0" smtClean="0"/>
              <a:t>  &lt;h:tr&gt;</a:t>
            </a:r>
            <a:br>
              <a:rPr lang="en-US" dirty="0" smtClean="0"/>
            </a:br>
            <a:r>
              <a:rPr lang="en-US" dirty="0" smtClean="0"/>
              <a:t>    &lt;h:td&gt;Apples&lt;/h:td&gt;</a:t>
            </a:r>
            <a:br>
              <a:rPr lang="en-US" dirty="0" smtClean="0"/>
            </a:br>
            <a:r>
              <a:rPr lang="en-US" dirty="0" smtClean="0"/>
              <a:t>    &lt;h:td&gt;Bananas&lt;/h:td&gt;</a:t>
            </a:r>
            <a:br>
              <a:rPr lang="en-US" dirty="0" smtClean="0"/>
            </a:br>
            <a:r>
              <a:rPr lang="en-US" dirty="0" smtClean="0"/>
              <a:t>  &lt;/h:tr&gt;</a:t>
            </a:r>
            <a:br>
              <a:rPr lang="en-US" dirty="0" smtClean="0"/>
            </a:br>
            <a:r>
              <a:rPr lang="en-US" dirty="0" smtClean="0"/>
              <a:t>&lt;/h:table&gt;</a:t>
            </a:r>
            <a:br>
              <a:rPr lang="en-US" dirty="0" smtClean="0"/>
            </a:br>
            <a:r>
              <a:rPr lang="en-US" dirty="0" smtClean="0"/>
              <a:t/>
            </a:r>
            <a:br>
              <a:rPr lang="en-US" dirty="0" smtClean="0"/>
            </a:br>
            <a:r>
              <a:rPr lang="en-US" dirty="0" smtClean="0"/>
              <a:t>&lt;f:table&gt;</a:t>
            </a:r>
            <a:br>
              <a:rPr lang="en-US" dirty="0" smtClean="0"/>
            </a:br>
            <a:r>
              <a:rPr lang="en-US" dirty="0" smtClean="0"/>
              <a:t>  &lt;f:name&gt;African Coffee Table&lt;/f:name&gt;</a:t>
            </a:r>
            <a:br>
              <a:rPr lang="en-US" dirty="0" smtClean="0"/>
            </a:br>
            <a:r>
              <a:rPr lang="en-US" dirty="0" smtClean="0"/>
              <a:t>  &lt;f:width&gt;80&lt;/f:width&gt;</a:t>
            </a:r>
            <a:br>
              <a:rPr lang="en-US" dirty="0" smtClean="0"/>
            </a:br>
            <a:r>
              <a:rPr lang="en-US" dirty="0" smtClean="0"/>
              <a:t>  &lt;f:length&gt;120&lt;/f:length&gt;</a:t>
            </a:r>
            <a:br>
              <a:rPr lang="en-US" dirty="0" smtClean="0"/>
            </a:br>
            <a:r>
              <a:rPr lang="en-US" dirty="0" smtClean="0"/>
              <a:t>&lt;/f:table&gt;</a:t>
            </a:r>
            <a:br>
              <a:rPr lang="en-US" dirty="0" smtClean="0"/>
            </a:br>
            <a:r>
              <a:rPr lang="en-US" dirty="0" smtClean="0"/>
              <a:t/>
            </a:r>
            <a:br>
              <a:rPr lang="en-US" dirty="0" smtClean="0"/>
            </a:br>
            <a:r>
              <a:rPr lang="en-US" dirty="0" smtClean="0"/>
              <a:t>&lt;/root&gt;</a:t>
            </a:r>
            <a:endParaRPr lang="en-US"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Default Namespaces</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In any namespace declaration one of the namespace can be specified as default</a:t>
            </a:r>
          </a:p>
          <a:p>
            <a:r>
              <a:rPr lang="en-US" dirty="0" smtClean="0">
                <a:solidFill>
                  <a:srgbClr val="FF0000"/>
                </a:solidFill>
              </a:rPr>
              <a:t>Defining a default namespace for an element </a:t>
            </a:r>
            <a:r>
              <a:rPr lang="en-US" u="sng" dirty="0" smtClean="0">
                <a:solidFill>
                  <a:srgbClr val="FF0000"/>
                </a:solidFill>
              </a:rPr>
              <a:t>saves us from using prefixes in all the child elements</a:t>
            </a:r>
            <a:r>
              <a:rPr lang="en-US" dirty="0" smtClean="0"/>
              <a:t>. It has the following syntax:</a:t>
            </a:r>
          </a:p>
          <a:p>
            <a:r>
              <a:rPr lang="en-US" dirty="0" err="1" smtClean="0">
                <a:solidFill>
                  <a:srgbClr val="FF0000"/>
                </a:solidFill>
              </a:rPr>
              <a:t>xmlns</a:t>
            </a:r>
            <a:r>
              <a:rPr lang="en-US" dirty="0" smtClean="0">
                <a:solidFill>
                  <a:srgbClr val="FF0000"/>
                </a:solidFill>
              </a:rPr>
              <a:t>="</a:t>
            </a:r>
            <a:r>
              <a:rPr lang="en-US" i="1" dirty="0" err="1" smtClean="0">
                <a:solidFill>
                  <a:srgbClr val="FF0000"/>
                </a:solidFill>
              </a:rPr>
              <a:t>namespaceURI</a:t>
            </a:r>
            <a:r>
              <a:rPr lang="en-US" dirty="0" smtClean="0">
                <a:solidFill>
                  <a:srgbClr val="FF0000"/>
                </a:solidFill>
              </a:rPr>
              <a:t>“</a:t>
            </a:r>
          </a:p>
          <a:p>
            <a:endParaRPr lang="en-US" dirty="0"/>
          </a:p>
        </p:txBody>
      </p:sp>
      <p:pic>
        <p:nvPicPr>
          <p:cNvPr id="4" name="Picture 2"/>
          <p:cNvPicPr>
            <a:picLocks noChangeAspect="1" noChangeArrowheads="1"/>
          </p:cNvPicPr>
          <p:nvPr/>
        </p:nvPicPr>
        <p:blipFill>
          <a:blip r:embed="rId3"/>
          <a:srcRect/>
          <a:stretch>
            <a:fillRect/>
          </a:stretch>
        </p:blipFill>
        <p:spPr bwMode="auto">
          <a:xfrm>
            <a:off x="762000" y="3928612"/>
            <a:ext cx="6629400" cy="25483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marR="0" indent="0">
              <a:lnSpc>
                <a:spcPct val="94079"/>
              </a:lnSpc>
              <a:spcAft>
                <a:spcPts val="0"/>
              </a:spcAft>
            </a:pPr>
            <a:r>
              <a:rPr lang="en-US" sz="3600" b="1" dirty="0" smtClean="0">
                <a:solidFill>
                  <a:schemeClr val="tx1"/>
                </a:solidFill>
                <a:latin typeface="Times New Roman" pitchFamily="18" charset="0"/>
                <a:cs typeface="Times New Roman" pitchFamily="18" charset="0"/>
              </a:rPr>
              <a:t>XSLT Style Sheets </a:t>
            </a:r>
            <a:endParaRPr lang="en-US" sz="3600"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25000" lnSpcReduction="20000"/>
          </a:bodyPr>
          <a:lstStyle/>
          <a:p>
            <a:pPr marL="457200" indent="365760">
              <a:lnSpc>
                <a:spcPts val="2900"/>
              </a:lnSpc>
              <a:buFont typeface="Symbol"/>
              <a:buChar char="·"/>
            </a:pPr>
            <a:r>
              <a:rPr lang="en-US" sz="7200" spc="10" dirty="0" err="1" smtClean="0">
                <a:solidFill>
                  <a:srgbClr val="FF0000"/>
                </a:solidFill>
                <a:latin typeface="Times New Roman" panose="22635452340000000000" pitchFamily="1"/>
              </a:rPr>
              <a:t>eXtensible</a:t>
            </a:r>
            <a:r>
              <a:rPr lang="en-US" sz="7200" spc="10" dirty="0" smtClean="0">
                <a:solidFill>
                  <a:srgbClr val="FF0000"/>
                </a:solidFill>
                <a:latin typeface="Times New Roman" panose="22635452340000000000" pitchFamily="1"/>
              </a:rPr>
              <a:t> Style sheet language (XSL) </a:t>
            </a:r>
          </a:p>
          <a:p>
            <a:pPr marL="457200" indent="365760">
              <a:lnSpc>
                <a:spcPts val="2900"/>
              </a:lnSpc>
              <a:spcBef>
                <a:spcPts val="0"/>
              </a:spcBef>
              <a:buFont typeface="Symbol"/>
              <a:buChar char="·"/>
            </a:pPr>
            <a:r>
              <a:rPr lang="en-US" sz="7200" spc="-10" dirty="0" smtClean="0">
                <a:solidFill>
                  <a:srgbClr val="161616"/>
                </a:solidFill>
                <a:latin typeface="Times New Roman" panose="22635452340000000000" pitchFamily="1"/>
              </a:rPr>
              <a:t>A family of specifications for transforming XML documents. It </a:t>
            </a:r>
            <a:r>
              <a:rPr lang="en-US" sz="7200" dirty="0" smtClean="0">
                <a:solidFill>
                  <a:srgbClr val="161616"/>
                </a:solidFill>
                <a:latin typeface="Times New Roman" panose="22635452340000000000" pitchFamily="1"/>
              </a:rPr>
              <a:t>consist of three standards: </a:t>
            </a:r>
          </a:p>
          <a:p>
            <a:pPr marL="914400" indent="274320">
              <a:lnSpc>
                <a:spcPts val="2700"/>
              </a:lnSpc>
              <a:spcBef>
                <a:spcPts val="900"/>
              </a:spcBef>
              <a:buFont typeface="Symbol"/>
              <a:buChar char="·"/>
            </a:pPr>
            <a:r>
              <a:rPr lang="en-US" sz="7200" spc="-10" dirty="0" smtClean="0">
                <a:solidFill>
                  <a:srgbClr val="161616"/>
                </a:solidFill>
                <a:latin typeface="Times New Roman" panose="22635452340000000000" pitchFamily="1"/>
              </a:rPr>
              <a:t>XSLT: specifies how to transform documents(xml to </a:t>
            </a:r>
            <a:r>
              <a:rPr lang="en-US" sz="7200" spc="-10" dirty="0" err="1" smtClean="0">
                <a:solidFill>
                  <a:srgbClr val="161616"/>
                </a:solidFill>
                <a:latin typeface="Times New Roman" panose="22635452340000000000" pitchFamily="1"/>
              </a:rPr>
              <a:t>xhtml</a:t>
            </a:r>
            <a:r>
              <a:rPr lang="en-US" sz="7200" spc="-10" dirty="0" smtClean="0">
                <a:solidFill>
                  <a:srgbClr val="161616"/>
                </a:solidFill>
                <a:latin typeface="Times New Roman" panose="22635452340000000000" pitchFamily="1"/>
              </a:rPr>
              <a:t>) </a:t>
            </a:r>
          </a:p>
          <a:p>
            <a:pPr marL="914400" indent="274320">
              <a:lnSpc>
                <a:spcPts val="2700"/>
              </a:lnSpc>
              <a:spcBef>
                <a:spcPts val="720"/>
              </a:spcBef>
              <a:buFont typeface="Symbol"/>
              <a:buChar char="·"/>
            </a:pPr>
            <a:r>
              <a:rPr lang="en-US" sz="7200" spc="20" dirty="0" err="1" smtClean="0">
                <a:solidFill>
                  <a:srgbClr val="161616"/>
                </a:solidFill>
                <a:latin typeface="Times New Roman" panose="22635452340000000000" pitchFamily="1"/>
              </a:rPr>
              <a:t>XPath</a:t>
            </a:r>
            <a:r>
              <a:rPr lang="en-US" sz="7200" spc="20" dirty="0" smtClean="0">
                <a:solidFill>
                  <a:srgbClr val="161616"/>
                </a:solidFill>
                <a:latin typeface="Times New Roman" panose="22635452340000000000" pitchFamily="1"/>
              </a:rPr>
              <a:t>: specifies how to select parts of a document and </a:t>
            </a:r>
            <a:r>
              <a:rPr lang="en-US" sz="7200" dirty="0" smtClean="0">
                <a:solidFill>
                  <a:srgbClr val="161616"/>
                </a:solidFill>
                <a:latin typeface="Times New Roman" panose="22635452340000000000" pitchFamily="1"/>
              </a:rPr>
              <a:t>compute values like to find an element that has a particular value </a:t>
            </a:r>
          </a:p>
          <a:p>
            <a:pPr marL="914400" indent="274320">
              <a:lnSpc>
                <a:spcPts val="2700"/>
              </a:lnSpc>
              <a:spcBef>
                <a:spcPts val="1080"/>
              </a:spcBef>
              <a:buFont typeface="Symbol"/>
              <a:buChar char="·"/>
            </a:pPr>
            <a:r>
              <a:rPr lang="en-US" sz="7200" spc="20" dirty="0" smtClean="0">
                <a:solidFill>
                  <a:srgbClr val="161616"/>
                </a:solidFill>
                <a:latin typeface="Times New Roman" panose="22635452340000000000" pitchFamily="1"/>
              </a:rPr>
              <a:t>XSL-FO: specifies a target XML language describing the </a:t>
            </a:r>
            <a:r>
              <a:rPr lang="en-US" sz="7200" dirty="0" smtClean="0">
                <a:solidFill>
                  <a:srgbClr val="161616"/>
                </a:solidFill>
                <a:latin typeface="Times New Roman" panose="22635452340000000000" pitchFamily="1"/>
              </a:rPr>
              <a:t>printed page </a:t>
            </a:r>
          </a:p>
          <a:p>
            <a:pPr marL="457200" indent="365760">
              <a:lnSpc>
                <a:spcPts val="2500"/>
              </a:lnSpc>
              <a:spcBef>
                <a:spcPts val="720"/>
              </a:spcBef>
              <a:buFont typeface="Symbol"/>
              <a:buChar char="·"/>
            </a:pPr>
            <a:r>
              <a:rPr lang="en-US" sz="7200" spc="5" dirty="0" smtClean="0">
                <a:solidFill>
                  <a:srgbClr val="161616"/>
                </a:solidFill>
                <a:latin typeface="Times New Roman" panose="22635452340000000000" pitchFamily="1"/>
              </a:rPr>
              <a:t>XSLT describes how to transform XML documents into other </a:t>
            </a:r>
            <a:r>
              <a:rPr lang="en-US" sz="6700" dirty="0" smtClean="0">
                <a:solidFill>
                  <a:srgbClr val="161616"/>
                </a:solidFill>
                <a:latin typeface="Times New Roman" panose="22635452340000000000" pitchFamily="1"/>
              </a:rPr>
              <a:t>XSL documents such as XHTML </a:t>
            </a:r>
          </a:p>
          <a:p>
            <a:pPr marL="457200" indent="365760">
              <a:lnSpc>
                <a:spcPts val="2500"/>
              </a:lnSpc>
              <a:spcBef>
                <a:spcPts val="720"/>
              </a:spcBef>
              <a:buFont typeface="Symbol"/>
              <a:buChar char="·"/>
            </a:pPr>
            <a:r>
              <a:rPr lang="en-US" sz="7200" spc="5" dirty="0" smtClean="0">
                <a:solidFill>
                  <a:srgbClr val="161616"/>
                </a:solidFill>
                <a:latin typeface="Times New Roman" panose="22635452340000000000" pitchFamily="1"/>
              </a:rPr>
              <a:t>XSLT can be used to transform to non-XML documents as </a:t>
            </a:r>
            <a:r>
              <a:rPr lang="en-US" sz="7200" dirty="0" smtClean="0">
                <a:solidFill>
                  <a:srgbClr val="161616"/>
                </a:solidFill>
                <a:latin typeface="Times New Roman" panose="22635452340000000000" pitchFamily="1"/>
              </a:rPr>
              <a:t>well </a:t>
            </a:r>
          </a:p>
          <a:p>
            <a:pPr marL="0" indent="0">
              <a:lnSpc>
                <a:spcPct val="98879"/>
              </a:lnSpc>
              <a:spcBef>
                <a:spcPts val="1260"/>
              </a:spcBef>
              <a:spcAft>
                <a:spcPts val="720"/>
              </a:spcAft>
            </a:pPr>
            <a:r>
              <a:rPr lang="en-US" sz="1800" b="1" spc="50" dirty="0" smtClean="0">
                <a:solidFill>
                  <a:srgbClr val="2B7B02"/>
                </a:solidFill>
                <a:latin typeface="Arial Narrow" panose="22635452340000000000" pitchFamily="2"/>
              </a:rPr>
              <a:t> </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4151</TotalTime>
  <Words>7711</Words>
  <Application>Microsoft Office PowerPoint</Application>
  <PresentationFormat>On-screen Show (4:3)</PresentationFormat>
  <Paragraphs>833</Paragraphs>
  <Slides>127</Slides>
  <Notes>4</Notes>
  <HiddenSlides>0</HiddenSlides>
  <MMClips>0</MMClips>
  <ScaleCrop>false</ScaleCrop>
  <HeadingPairs>
    <vt:vector size="4" baseType="variant">
      <vt:variant>
        <vt:lpstr>Theme</vt:lpstr>
      </vt:variant>
      <vt:variant>
        <vt:i4>1</vt:i4>
      </vt:variant>
      <vt:variant>
        <vt:lpstr>Slide Titles</vt:lpstr>
      </vt:variant>
      <vt:variant>
        <vt:i4>127</vt:i4>
      </vt:variant>
    </vt:vector>
  </HeadingPairs>
  <TitlesOfParts>
    <vt:vector size="128" baseType="lpstr">
      <vt:lpstr>Flow</vt:lpstr>
      <vt:lpstr>Module II</vt:lpstr>
      <vt:lpstr>         INTRODUCTION</vt:lpstr>
      <vt:lpstr>Slide 3</vt:lpstr>
      <vt:lpstr>Problem with using SGML: </vt:lpstr>
      <vt:lpstr>INTRODUCTION TO XML</vt:lpstr>
      <vt:lpstr>Slide 6</vt:lpstr>
      <vt:lpstr> What is XML? </vt:lpstr>
      <vt:lpstr>Slide 8</vt:lpstr>
      <vt:lpstr>Slide 9</vt:lpstr>
      <vt:lpstr> XML as a Subset of SGML </vt:lpstr>
      <vt:lpstr>Slide 11</vt:lpstr>
      <vt:lpstr>Slide 12</vt:lpstr>
      <vt:lpstr>               XML SYNTAX</vt:lpstr>
      <vt:lpstr>Slide 14</vt:lpstr>
      <vt:lpstr>Slide 15</vt:lpstr>
      <vt:lpstr>Slide 16</vt:lpstr>
      <vt:lpstr>Slide 17</vt:lpstr>
      <vt:lpstr>Slide 18</vt:lpstr>
      <vt:lpstr>Slide 19</vt:lpstr>
      <vt:lpstr>           XML EXAMPLE</vt:lpstr>
      <vt:lpstr>Slide 21</vt:lpstr>
      <vt:lpstr>Slide 22</vt:lpstr>
      <vt:lpstr>Slide 23</vt:lpstr>
      <vt:lpstr>SGML Features </vt:lpstr>
      <vt:lpstr>Slide 25</vt:lpstr>
      <vt:lpstr>The Syntax of XML</vt:lpstr>
      <vt:lpstr>TWO VIEWS OF AN XML DOCUMENT</vt:lpstr>
      <vt:lpstr>Slide 28</vt:lpstr>
      <vt:lpstr>     </vt:lpstr>
      <vt:lpstr>Slide 30</vt:lpstr>
      <vt:lpstr>Slide 31</vt:lpstr>
      <vt:lpstr>Slide 32</vt:lpstr>
      <vt:lpstr>Slide 33</vt:lpstr>
      <vt:lpstr> Physical Structure</vt:lpstr>
      <vt:lpstr>Slide 35</vt:lpstr>
      <vt:lpstr> Types of Entities </vt:lpstr>
      <vt:lpstr>Slide 37</vt:lpstr>
      <vt:lpstr>Slide 38</vt:lpstr>
      <vt:lpstr>Slide 39</vt:lpstr>
      <vt:lpstr>Slide 40</vt:lpstr>
      <vt:lpstr> XML Document structure</vt:lpstr>
      <vt:lpstr>Slide 42</vt:lpstr>
      <vt:lpstr>Slide 43</vt:lpstr>
      <vt:lpstr>Slide 44</vt:lpstr>
      <vt:lpstr>Slide 45</vt:lpstr>
      <vt:lpstr>Attribute Assignment:  Meaning</vt:lpstr>
      <vt:lpstr>Slide 47</vt:lpstr>
      <vt:lpstr>Slide 48</vt:lpstr>
      <vt:lpstr>Slide 49</vt:lpstr>
      <vt:lpstr>Slide 50</vt:lpstr>
      <vt:lpstr>Slide 51</vt:lpstr>
      <vt:lpstr>Slide 52</vt:lpstr>
      <vt:lpstr>Slide 53</vt:lpstr>
      <vt:lpstr>Slide 54</vt:lpstr>
      <vt:lpstr>DOCUMENT TYPE DECLARATION</vt:lpstr>
      <vt:lpstr>Slide 56</vt:lpstr>
      <vt:lpstr>Document Type definitions  </vt:lpstr>
      <vt:lpstr>Slide 58</vt:lpstr>
      <vt:lpstr>DECLARING ELEMENTS</vt:lpstr>
      <vt:lpstr>Slide 60</vt:lpstr>
      <vt:lpstr>Slide 61</vt:lpstr>
      <vt:lpstr>Slide 62</vt:lpstr>
      <vt:lpstr>DECLARING ATTRIBUTES</vt:lpstr>
      <vt:lpstr>Slide 64</vt:lpstr>
      <vt:lpstr>Slide 65</vt:lpstr>
      <vt:lpstr>DECLARING ENTITIES</vt:lpstr>
      <vt:lpstr>Slide 67</vt:lpstr>
      <vt:lpstr>Slide 68</vt:lpstr>
      <vt:lpstr>Slide 69</vt:lpstr>
      <vt:lpstr>Slide 70</vt:lpstr>
      <vt:lpstr>             DTD</vt:lpstr>
      <vt:lpstr>Slide 72</vt:lpstr>
      <vt:lpstr>Slide 73</vt:lpstr>
      <vt:lpstr>Slide 74</vt:lpstr>
      <vt:lpstr> EXTERNAL DTD </vt:lpstr>
      <vt:lpstr>Slide 76</vt:lpstr>
      <vt:lpstr>Slide 77</vt:lpstr>
      <vt:lpstr>Disadvantages of DTD  </vt:lpstr>
      <vt:lpstr>XML Schemas  </vt:lpstr>
      <vt:lpstr>Purpose of XML schema  </vt:lpstr>
      <vt:lpstr>1. Schema Fundamentals  </vt:lpstr>
      <vt:lpstr>2. Defining a Schema  </vt:lpstr>
      <vt:lpstr>Schema Example  </vt:lpstr>
      <vt:lpstr>3. Defining a Schema Instance  </vt:lpstr>
      <vt:lpstr>Example: XML Instance  </vt:lpstr>
      <vt:lpstr>XML Schema Example. Note.xsd  </vt:lpstr>
      <vt:lpstr>A Reference to an XML Schema  </vt:lpstr>
      <vt:lpstr> Data Types  </vt:lpstr>
      <vt:lpstr>Simple type  </vt:lpstr>
      <vt:lpstr>Slide 90</vt:lpstr>
      <vt:lpstr>Complex Type  </vt:lpstr>
      <vt:lpstr>XML NAMESPACE</vt:lpstr>
      <vt:lpstr>Slide 93</vt:lpstr>
      <vt:lpstr>Solving the Name Conflict Using a Prefix  </vt:lpstr>
      <vt:lpstr>Slide 95</vt:lpstr>
      <vt:lpstr>XML Namespaces - The xmlns Attribute  </vt:lpstr>
      <vt:lpstr>Slide 97</vt:lpstr>
      <vt:lpstr>Default Namespaces </vt:lpstr>
      <vt:lpstr>XSLT Style Sheets </vt:lpstr>
      <vt:lpstr>Overview of XSLT  </vt:lpstr>
      <vt:lpstr>XSLT Structure  </vt:lpstr>
      <vt:lpstr>XSL Transformations for Presentation  </vt:lpstr>
      <vt:lpstr>Slide 103</vt:lpstr>
      <vt:lpstr>Slide 104</vt:lpstr>
      <vt:lpstr>Slide 105</vt:lpstr>
      <vt:lpstr>Slide 106</vt:lpstr>
      <vt:lpstr>Slide 107</vt:lpstr>
      <vt:lpstr>Slide 108</vt:lpstr>
      <vt:lpstr>Processing Repeated Elements  </vt:lpstr>
      <vt:lpstr>Slide 110</vt:lpstr>
      <vt:lpstr>STORING XML DATA IN HTML DOCUMENT</vt:lpstr>
      <vt:lpstr>Slide 112</vt:lpstr>
      <vt:lpstr>Slide 113</vt:lpstr>
      <vt:lpstr>DISPLAYING XML DATA IN HTML BROWSER AS HTML TABLES</vt:lpstr>
      <vt:lpstr>                                                                                                                                                                   </vt:lpstr>
      <vt:lpstr>Slide 116</vt:lpstr>
      <vt:lpstr>Slide 117</vt:lpstr>
      <vt:lpstr>Slide 118</vt:lpstr>
      <vt:lpstr>Slide 119</vt:lpstr>
      <vt:lpstr>Example 2</vt:lpstr>
      <vt:lpstr>Slide 121</vt:lpstr>
      <vt:lpstr>Slide 122</vt:lpstr>
      <vt:lpstr>Slide 123</vt:lpstr>
      <vt:lpstr>DISPLAY HIERARCHICAL XML AS NESTED TABLES</vt:lpstr>
      <vt:lpstr>Slide 125</vt:lpstr>
      <vt:lpstr>Slide 126</vt:lpstr>
      <vt:lpstr>Slide 127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II</dc:title>
  <dc:creator>lolu</dc:creator>
  <cp:lastModifiedBy>user</cp:lastModifiedBy>
  <cp:revision>82</cp:revision>
  <dcterms:created xsi:type="dcterms:W3CDTF">2006-08-16T00:00:00Z</dcterms:created>
  <dcterms:modified xsi:type="dcterms:W3CDTF">2017-11-18T16:08:50Z</dcterms:modified>
</cp:coreProperties>
</file>