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7" r:id="rId2"/>
    <p:sldId id="313" r:id="rId3"/>
    <p:sldId id="258" r:id="rId4"/>
    <p:sldId id="312" r:id="rId5"/>
    <p:sldId id="259" r:id="rId6"/>
    <p:sldId id="297" r:id="rId7"/>
    <p:sldId id="260" r:id="rId8"/>
    <p:sldId id="261" r:id="rId9"/>
    <p:sldId id="264" r:id="rId10"/>
    <p:sldId id="285" r:id="rId11"/>
    <p:sldId id="265" r:id="rId12"/>
    <p:sldId id="301" r:id="rId13"/>
    <p:sldId id="266" r:id="rId14"/>
    <p:sldId id="299" r:id="rId15"/>
    <p:sldId id="287" r:id="rId16"/>
    <p:sldId id="288" r:id="rId17"/>
    <p:sldId id="289" r:id="rId18"/>
    <p:sldId id="302" r:id="rId19"/>
    <p:sldId id="318" r:id="rId20"/>
    <p:sldId id="314" r:id="rId21"/>
    <p:sldId id="316" r:id="rId22"/>
    <p:sldId id="317" r:id="rId23"/>
    <p:sldId id="290" r:id="rId24"/>
    <p:sldId id="291" r:id="rId25"/>
    <p:sldId id="305" r:id="rId26"/>
    <p:sldId id="292" r:id="rId27"/>
    <p:sldId id="271" r:id="rId28"/>
    <p:sldId id="293" r:id="rId29"/>
    <p:sldId id="272" r:id="rId30"/>
    <p:sldId id="303" r:id="rId31"/>
    <p:sldId id="273" r:id="rId32"/>
    <p:sldId id="308" r:id="rId33"/>
    <p:sldId id="309" r:id="rId34"/>
    <p:sldId id="310" r:id="rId35"/>
    <p:sldId id="304" r:id="rId36"/>
    <p:sldId id="306" r:id="rId37"/>
    <p:sldId id="274" r:id="rId38"/>
    <p:sldId id="275" r:id="rId39"/>
    <p:sldId id="276" r:id="rId40"/>
    <p:sldId id="277" r:id="rId41"/>
    <p:sldId id="278" r:id="rId42"/>
    <p:sldId id="311" r:id="rId43"/>
    <p:sldId id="279" r:id="rId44"/>
    <p:sldId id="280" r:id="rId45"/>
    <p:sldId id="281" r:id="rId46"/>
    <p:sldId id="282" r:id="rId47"/>
    <p:sldId id="283" r:id="rId48"/>
    <p:sldId id="284" r:id="rId49"/>
    <p:sldId id="294" r:id="rId50"/>
    <p:sldId id="295" r:id="rId51"/>
    <p:sldId id="296" r:id="rId52"/>
  </p:sldIdLst>
  <p:sldSz cx="9144000" cy="6858000" type="letter"/>
  <p:notesSz cx="9210675" cy="6980238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</p:showPr>
  <p:clrMru>
    <a:srgbClr val="29498F"/>
    <a:srgbClr val="549CC8"/>
    <a:srgbClr val="5FB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622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1238" y="349250"/>
            <a:ext cx="4649787" cy="3489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352800"/>
            <a:ext cx="6781800" cy="31242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20750" y="3316288"/>
            <a:ext cx="7369175" cy="314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20750" y="3316288"/>
            <a:ext cx="7369175" cy="314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awtri_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791200"/>
            <a:ext cx="766763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147763" y="63246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defRPr/>
            </a:pPr>
            <a:r>
              <a:rPr lang="en-US" sz="1200" b="0">
                <a:latin typeface="Times New Roman" pitchFamily="18" charset="0"/>
                <a:ea typeface="ヒラギノ角ゴ Pro W3" pitchFamily="1" charset="-128"/>
              </a:rPr>
              <a:t>Copyright </a:t>
            </a:r>
            <a:r>
              <a:rPr lang="en-US" sz="1200" b="0">
                <a:latin typeface="Arial"/>
                <a:ea typeface="ヒラギノ角ゴ Pro W3" pitchFamily="1" charset="-128"/>
              </a:rPr>
              <a:t>©</a:t>
            </a:r>
            <a:r>
              <a:rPr lang="en-US" sz="1200" b="0">
                <a:latin typeface="Times New Roman" pitchFamily="18" charset="0"/>
                <a:ea typeface="ヒラギノ角ゴ Pro W3" pitchFamily="1" charset="-128"/>
              </a:rPr>
              <a:t> 2008 Pearson Education, Inc. Publishing as Pearson Addison-Wesley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717800"/>
            <a:ext cx="7396163" cy="628650"/>
          </a:xfrm>
          <a:ln w="12700"/>
        </p:spPr>
        <p:txBody>
          <a:bodyPr rIns="91440"/>
          <a:lstStyle>
            <a:lvl1pPr marL="0" indent="0" algn="r">
              <a:buFontTx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2133600"/>
            <a:ext cx="7473950" cy="628650"/>
          </a:xfrm>
          <a:ln w="12700"/>
        </p:spPr>
        <p:txBody>
          <a:bodyPr anchor="ctr"/>
          <a:lstStyle>
            <a:lvl1pPr algn="r">
              <a:defRPr>
                <a:solidFill>
                  <a:srgbClr val="29498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303213"/>
            <a:ext cx="2152650" cy="5945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3213"/>
            <a:ext cx="6305550" cy="5945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7086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defRPr/>
            </a:pPr>
            <a:r>
              <a:rPr lang="en-US" sz="1200" b="0"/>
              <a:t>2-</a:t>
            </a:r>
            <a:fld id="{C0C42218-6109-4624-8524-9CFADBC9BD48}" type="slidenum">
              <a:rPr lang="en-US" sz="1200" b="0"/>
              <a:pPr algn="r">
                <a:lnSpc>
                  <a:spcPct val="100000"/>
                </a:lnSpc>
                <a:defRPr/>
              </a:pPr>
              <a:t>‹#›</a:t>
            </a:fld>
            <a:endParaRPr lang="en-US" sz="1200" b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8600" y="64008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sz="1200" b="0">
                <a:latin typeface="Times New Roman" pitchFamily="18" charset="0"/>
              </a:rPr>
              <a:t>Copyright © 2008 Pearson Education, Inc. Publishing as Pearson Addison-Wesley</a:t>
            </a:r>
          </a:p>
        </p:txBody>
      </p:sp>
      <p:sp>
        <p:nvSpPr>
          <p:cNvPr id="307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3213"/>
            <a:ext cx="86106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610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ln w="9525"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dirty="0" smtClean="0"/>
              <a:t>Module 3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717800"/>
            <a:ext cx="7396163" cy="1016000"/>
          </a:xfrm>
          <a:ln w="9525"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Cascading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Style Sheets</a:t>
            </a:r>
          </a:p>
        </p:txBody>
      </p:sp>
      <p:pic>
        <p:nvPicPr>
          <p:cNvPr id="5124" name="Picture 6" descr="03214896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28600"/>
            <a:ext cx="48847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0" smtClean="0"/>
              <a:t>3.3 Format for Document-level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u="sng" smtClean="0"/>
              <a:t>Style Sheet Specification in Document Level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smtClean="0"/>
              <a:t>Style sheet appears as a list of rules that are the content of a </a:t>
            </a:r>
            <a:r>
              <a:rPr lang="en-US" sz="2000" b="0" smtClean="0">
                <a:latin typeface="Courier New" pitchFamily="49" charset="0"/>
              </a:rPr>
              <a:t>&lt;style&gt;</a:t>
            </a:r>
            <a:r>
              <a:rPr lang="en-US" sz="2000" b="0" smtClean="0"/>
              <a:t> tag within the header of a document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smtClean="0"/>
              <a:t>General form: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&lt;style type = "text/css"&gt;</a:t>
            </a:r>
            <a:endParaRPr lang="en-US" sz="2000" b="0" smtClean="0"/>
          </a:p>
          <a:p>
            <a:pPr lvl="2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/>
              <a:t>rule list</a:t>
            </a:r>
            <a:endParaRPr lang="en-US" sz="2000" b="0" smtClean="0">
              <a:latin typeface="Courier New" pitchFamily="49" charset="0"/>
            </a:endParaRP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&lt;/style&gt;</a:t>
            </a:r>
            <a:endParaRPr lang="en-US" sz="2000" b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sz="2000" b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smtClean="0"/>
              <a:t>The </a:t>
            </a:r>
            <a:r>
              <a:rPr lang="en-US" sz="2000" b="0" smtClean="0">
                <a:latin typeface="Courier New" pitchFamily="49" charset="0"/>
              </a:rPr>
              <a:t>&lt;style&gt;</a:t>
            </a:r>
            <a:r>
              <a:rPr lang="en-US" sz="2000" b="0" smtClean="0"/>
              <a:t> tag must include the </a:t>
            </a:r>
            <a:r>
              <a:rPr lang="en-US" sz="2000" b="0" smtClean="0">
                <a:latin typeface="Courier New" pitchFamily="49" charset="0"/>
              </a:rPr>
              <a:t>type</a:t>
            </a:r>
            <a:r>
              <a:rPr lang="en-US" sz="2000" b="0" smtClean="0"/>
              <a:t> attribute, set to </a:t>
            </a:r>
            <a:r>
              <a:rPr lang="en-US" sz="2000" b="0" smtClean="0">
                <a:latin typeface="Courier New" pitchFamily="49" charset="0"/>
                <a:cs typeface="Arial" charset="0"/>
              </a:rPr>
              <a:t>"</a:t>
            </a:r>
            <a:r>
              <a:rPr lang="en-US" sz="2000" b="0" smtClean="0">
                <a:latin typeface="Courier New" pitchFamily="49" charset="0"/>
              </a:rPr>
              <a:t>text/css</a:t>
            </a:r>
            <a:r>
              <a:rPr lang="en-US" sz="2000" b="0" smtClean="0">
                <a:latin typeface="Courier New" pitchFamily="49" charset="0"/>
                <a:cs typeface="Arial" charset="0"/>
              </a:rPr>
              <a:t>"</a:t>
            </a:r>
            <a:endParaRPr lang="en-US" sz="2000" b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smtClean="0"/>
              <a:t>Each style  rule in a rule list has two parts: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/>
              <a:t>  - </a:t>
            </a:r>
            <a:r>
              <a:rPr lang="en-US" sz="2000" b="0" u="sng" smtClean="0"/>
              <a:t>Selector: indicates the tag or  tags affected  by the rule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u="sng" smtClean="0"/>
              <a:t>  - List of property value pairs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endParaRPr lang="en-US" sz="28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 General Form of the rules in rule list: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>
                <a:latin typeface="Courier New" pitchFamily="49" charset="0"/>
                <a:cs typeface="Courier New" pitchFamily="49" charset="0"/>
              </a:rPr>
              <a:t>selector {property_1:value_1;       property_2:value_2;…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400" b="0" dirty="0" err="1" smtClean="0">
                <a:latin typeface="Courier New" pitchFamily="49" charset="0"/>
                <a:cs typeface="Courier New" pitchFamily="49" charset="0"/>
              </a:rPr>
              <a:t>property_n:value_n</a:t>
            </a:r>
            <a:r>
              <a:rPr lang="en-US" sz="2400" b="0" dirty="0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endParaRPr lang="en-US" sz="2400" b="0" dirty="0" smtClean="0"/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b="0" dirty="0" smtClean="0"/>
              <a:t>Each property/value pair has the form: </a:t>
            </a:r>
            <a:br>
              <a:rPr lang="en-US" sz="2400" b="0" dirty="0" smtClean="0"/>
            </a:br>
            <a:r>
              <a:rPr lang="en-US" sz="2400" b="0" dirty="0" smtClean="0"/>
              <a:t>property: value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b="0" dirty="0" smtClean="0"/>
              <a:t>Pairs are separated by semicolons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form-External style sheet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The &lt;link&gt; tag is used to specify external stylesheets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Within &lt;link&gt;, the rel attribute is used to specify the relationship of the linked to document to the document in which the link appears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The href attribute of &lt;link&gt; is used to specify the url of the style sheet document as in the following document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&lt;link rel = "stylesheet"  type = "text/css"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 href = "http://www.wherever.org/termpaper.css"&gt;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&lt;/link&gt;</a:t>
            </a:r>
            <a:endParaRPr lang="en-US" b="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3.4 Selector Forms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Bef>
                <a:spcPct val="20000"/>
              </a:spcBef>
              <a:buSzTx/>
              <a:buFontTx/>
              <a:buNone/>
              <a:defRPr/>
            </a:pPr>
            <a:r>
              <a:rPr lang="en-US" b="0" dirty="0" smtClean="0"/>
              <a:t>The selector can have variety of forms:</a:t>
            </a:r>
          </a:p>
          <a:p>
            <a:pPr>
              <a:defRPr/>
            </a:pPr>
            <a:endParaRPr lang="en-US" b="0" dirty="0" smtClean="0"/>
          </a:p>
          <a:p>
            <a:pPr>
              <a:buFontTx/>
              <a:buNone/>
              <a:defRPr/>
            </a:pPr>
            <a:r>
              <a:rPr lang="en-IN" dirty="0" smtClean="0"/>
              <a:t>1. Simple selector form </a:t>
            </a:r>
            <a:endParaRPr lang="en-US" dirty="0" smtClean="0"/>
          </a:p>
          <a:p>
            <a:pPr>
              <a:buFontTx/>
              <a:buNone/>
              <a:defRPr/>
            </a:pPr>
            <a:r>
              <a:rPr lang="en-IN" dirty="0" smtClean="0"/>
              <a:t>2. Class selector </a:t>
            </a:r>
            <a:endParaRPr lang="en-US" dirty="0" smtClean="0"/>
          </a:p>
          <a:p>
            <a:pPr>
              <a:buFontTx/>
              <a:buNone/>
              <a:defRPr/>
            </a:pPr>
            <a:r>
              <a:rPr lang="en-IN" dirty="0" smtClean="0"/>
              <a:t>3. Generic selector </a:t>
            </a:r>
            <a:endParaRPr lang="en-US" dirty="0" smtClean="0"/>
          </a:p>
          <a:p>
            <a:pPr>
              <a:buFontTx/>
              <a:buNone/>
              <a:defRPr/>
            </a:pPr>
            <a:r>
              <a:rPr lang="en-IN" dirty="0" smtClean="0"/>
              <a:t>4. Id selector </a:t>
            </a:r>
            <a:endParaRPr lang="en-US" dirty="0" smtClean="0"/>
          </a:p>
          <a:p>
            <a:pPr>
              <a:buFontTx/>
              <a:buNone/>
              <a:defRPr/>
            </a:pPr>
            <a:r>
              <a:rPr lang="en-IN" dirty="0" smtClean="0"/>
              <a:t>5. Universal selector </a:t>
            </a:r>
          </a:p>
          <a:p>
            <a:pPr>
              <a:buFontTx/>
              <a:buNone/>
              <a:defRPr/>
            </a:pPr>
            <a:r>
              <a:rPr lang="en-IN" dirty="0" smtClean="0"/>
              <a:t>6. Contextual selector</a:t>
            </a:r>
            <a:endParaRPr lang="en-US" dirty="0" smtClean="0"/>
          </a:p>
          <a:p>
            <a:pPr>
              <a:buFontTx/>
              <a:buNone/>
              <a:defRPr/>
            </a:pPr>
            <a:r>
              <a:rPr lang="en-IN" dirty="0" smtClean="0"/>
              <a:t>7. Pseudo classes </a:t>
            </a:r>
            <a:endParaRPr lang="en-US" dirty="0" smtClean="0"/>
          </a:p>
          <a:p>
            <a:pPr marL="457200" indent="-457200">
              <a:spcBef>
                <a:spcPct val="20000"/>
              </a:spcBef>
              <a:buSzTx/>
              <a:buFontTx/>
              <a:buNone/>
              <a:defRPr/>
            </a:pPr>
            <a:endParaRPr lang="en-US" b="0" dirty="0" smtClean="0"/>
          </a:p>
          <a:p>
            <a:pPr marL="457200" indent="-457200">
              <a:spcBef>
                <a:spcPct val="20000"/>
              </a:spcBef>
              <a:buSzTx/>
              <a:buFontTx/>
              <a:buNone/>
              <a:defRPr/>
            </a:pP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1.Simple selector forms</a:t>
            </a:r>
            <a:endParaRPr 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257800"/>
          </a:xfrm>
        </p:spPr>
        <p:txBody>
          <a:bodyPr/>
          <a:lstStyle/>
          <a:p>
            <a:endParaRPr lang="en-IN" b="0" dirty="0" smtClean="0">
              <a:latin typeface="Times" pitchFamily="1" charset="0"/>
            </a:endParaRPr>
          </a:p>
          <a:p>
            <a:r>
              <a:rPr lang="en-IN" b="0" dirty="0" smtClean="0">
                <a:latin typeface="Times" pitchFamily="1" charset="0"/>
              </a:rPr>
              <a:t>The selector is a tag name or a list of tag names, separated by commas</a:t>
            </a:r>
          </a:p>
          <a:p>
            <a:r>
              <a:rPr lang="en-IN" b="0" dirty="0" smtClean="0">
                <a:latin typeface="Times" pitchFamily="1" charset="0"/>
              </a:rPr>
              <a:t> Consider the following examples, in which the property is font-size and the property value is a number of points : </a:t>
            </a:r>
            <a:endParaRPr lang="en-US" b="0" dirty="0" smtClean="0">
              <a:latin typeface="Times" pitchFamily="1" charset="0"/>
            </a:endParaRPr>
          </a:p>
          <a:p>
            <a:r>
              <a:rPr lang="en-IN" b="0" dirty="0" smtClean="0">
                <a:latin typeface="Times" pitchFamily="1" charset="0"/>
              </a:rPr>
              <a:t>h1, h3 { font-size: 24pt ;} </a:t>
            </a:r>
            <a:endParaRPr lang="en-US" b="0" dirty="0" smtClean="0">
              <a:latin typeface="Times" pitchFamily="1" charset="0"/>
            </a:endParaRPr>
          </a:p>
          <a:p>
            <a:r>
              <a:rPr lang="en-IN" b="0" dirty="0" smtClean="0">
                <a:latin typeface="Times" pitchFamily="1" charset="0"/>
              </a:rPr>
              <a:t>h2 { font-size: 20pt ;} </a:t>
            </a:r>
            <a:endParaRPr lang="en-US" b="0" dirty="0" smtClean="0">
              <a:latin typeface="Times" pitchFamily="1" charset="0"/>
            </a:endParaRPr>
          </a:p>
          <a:p>
            <a:endParaRPr lang="en-IN" b="0" dirty="0" smtClean="0">
              <a:latin typeface="Times" pitchFamily="1" charset="0"/>
            </a:endParaRPr>
          </a:p>
          <a:p>
            <a:pPr>
              <a:buFontTx/>
              <a:buNone/>
            </a:pPr>
            <a:r>
              <a:rPr lang="en-IN" b="0" dirty="0" smtClean="0">
                <a:latin typeface="Times" pitchFamily="1" charset="0"/>
              </a:rPr>
              <a:t> </a:t>
            </a:r>
            <a:endParaRPr lang="en-US" b="0" dirty="0" smtClean="0">
              <a:latin typeface="Times" pitchFamily="1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352800" y="4648200"/>
            <a:ext cx="50292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N" sz="2800" b="0" dirty="0" smtClean="0">
                <a:latin typeface="Times" pitchFamily="1" charset="0"/>
              </a:rPr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2. Class Selectors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SzTx/>
            </a:pPr>
            <a:r>
              <a:rPr lang="en-US" b="0" smtClean="0"/>
              <a:t>Used to allow different occurrences of the same tag to use different style specifications</a:t>
            </a:r>
          </a:p>
          <a:p>
            <a:pPr>
              <a:spcBef>
                <a:spcPct val="20000"/>
              </a:spcBef>
              <a:buSzTx/>
            </a:pPr>
            <a:r>
              <a:rPr lang="en-US" b="0" smtClean="0"/>
              <a:t>A style class has a name, which is attached to a tag name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2400" b="0" smtClean="0">
                <a:latin typeface="Courier New" pitchFamily="49" charset="0"/>
              </a:rPr>
              <a:t>p.narrow {</a:t>
            </a:r>
            <a:r>
              <a:rPr lang="en-US" sz="2400" b="0" smtClean="0"/>
              <a:t>property/value list</a:t>
            </a:r>
            <a:r>
              <a:rPr lang="en-US" sz="2400" b="0" smtClean="0">
                <a:latin typeface="Courier New" pitchFamily="49" charset="0"/>
              </a:rPr>
              <a:t>}</a:t>
            </a:r>
            <a:endParaRPr lang="en-US" sz="2400" b="0" smtClean="0"/>
          </a:p>
          <a:p>
            <a:pPr lvl="1">
              <a:spcBef>
                <a:spcPct val="20000"/>
              </a:spcBef>
              <a:buSzTx/>
            </a:pPr>
            <a:r>
              <a:rPr lang="en-US" sz="2400" b="0" smtClean="0">
                <a:latin typeface="Courier New" pitchFamily="49" charset="0"/>
              </a:rPr>
              <a:t>p.wide {</a:t>
            </a:r>
            <a:r>
              <a:rPr lang="en-US" sz="2400" b="0" smtClean="0"/>
              <a:t>property/value list</a:t>
            </a:r>
            <a:r>
              <a:rPr lang="en-US" sz="2400" b="0" smtClean="0">
                <a:latin typeface="Courier New" pitchFamily="49" charset="0"/>
              </a:rPr>
              <a:t>}</a:t>
            </a:r>
            <a:endParaRPr lang="en-US" sz="2400" b="0" smtClean="0"/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 typeface="Times" pitchFamily="1" charset="0"/>
              <a:buChar char="•"/>
            </a:pPr>
            <a:r>
              <a:rPr lang="en-US" b="0" smtClean="0"/>
              <a:t>The class you want on a particular occurrence of a tag is specified with the </a:t>
            </a:r>
            <a:r>
              <a:rPr lang="en-US" b="0" smtClean="0">
                <a:latin typeface="Courier New" pitchFamily="49" charset="0"/>
              </a:rPr>
              <a:t>class</a:t>
            </a:r>
            <a:r>
              <a:rPr lang="en-US" b="0" smtClean="0"/>
              <a:t> attribute of the tag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b="0" smtClean="0"/>
              <a:t>For example,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&lt;p class = "narrow"&gt;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...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&lt;/p&gt;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...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&lt;p class = </a:t>
            </a:r>
            <a:r>
              <a:rPr lang="en-US" sz="2400" b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400" b="0" smtClean="0">
                <a:latin typeface="Courier New" pitchFamily="49" charset="0"/>
              </a:rPr>
              <a:t>wide"&gt;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...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&lt;/p&gt;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200" smtClean="0"/>
              <a:t>3. Generic Selectors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  <a:buFont typeface="Times" pitchFamily="1" charset="0"/>
              <a:buChar char="•"/>
            </a:pPr>
            <a:endParaRPr lang="en-US" b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 typeface="Times" pitchFamily="1" charset="0"/>
              <a:buChar char="•"/>
            </a:pPr>
            <a:r>
              <a:rPr lang="en-US" b="0" smtClean="0"/>
              <a:t>A generic class can be defined if you want a style to apply to more than one kind of tag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 typeface="Times" pitchFamily="1" charset="0"/>
              <a:buChar char="•"/>
            </a:pPr>
            <a:r>
              <a:rPr lang="en-US" b="0" smtClean="0"/>
              <a:t>A generic class must be named, and the name must begin with a period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Example,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.really-big {property-value list }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Use it as if it were a normal style class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&lt;h1 class = "really-big"&gt; … &lt;/h1&gt;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...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latin typeface="Courier New" pitchFamily="49" charset="0"/>
              </a:rPr>
              <a:t>&lt;p class = "really-big"&gt; … &lt;/p&gt;</a:t>
            </a:r>
            <a:endParaRPr lang="en-US" sz="20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0" smtClean="0"/>
              <a:t>4. </a:t>
            </a:r>
            <a:r>
              <a:rPr lang="en-US" sz="2800" smtClean="0">
                <a:latin typeface="Courier New" pitchFamily="49" charset="0"/>
              </a:rPr>
              <a:t>id</a:t>
            </a:r>
            <a:r>
              <a:rPr lang="en-US" sz="3200" smtClean="0"/>
              <a:t> </a:t>
            </a:r>
            <a:r>
              <a:rPr lang="en-US" sz="3200" i="1" smtClean="0"/>
              <a:t>Selectors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An </a:t>
            </a:r>
            <a:r>
              <a:rPr lang="en-US" sz="2000" b="0" smtClean="0">
                <a:latin typeface="Courier New" pitchFamily="49" charset="0"/>
              </a:rPr>
              <a:t>id</a:t>
            </a:r>
            <a:r>
              <a:rPr lang="en-US" b="0" smtClean="0"/>
              <a:t> selector allow the application of a style to one specific element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General form: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#</a:t>
            </a:r>
            <a:r>
              <a:rPr lang="en-US" sz="2400" b="0" smtClean="0"/>
              <a:t>specific-id </a:t>
            </a:r>
            <a:r>
              <a:rPr lang="en-US" sz="2400" b="0" smtClean="0">
                <a:latin typeface="Courier New" pitchFamily="49" charset="0"/>
              </a:rPr>
              <a:t>{</a:t>
            </a:r>
            <a:r>
              <a:rPr lang="en-US" sz="2400" b="0" smtClean="0"/>
              <a:t>property-value list</a:t>
            </a:r>
            <a:r>
              <a:rPr lang="en-US" sz="2400" b="0" smtClean="0">
                <a:latin typeface="Courier New" pitchFamily="49" charset="0"/>
              </a:rPr>
              <a:t>}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Example: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#section14 {font-size: 20}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Times" pitchFamily="1" charset="0"/>
              </a:rPr>
              <a:t>Specifies a font size of 20 points to the element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smtClean="0">
                <a:latin typeface="Courier New" pitchFamily="49" charset="0"/>
              </a:rPr>
              <a:t>&lt;h2 id = “section14”&gt;Hello&lt;/h2&gt;</a:t>
            </a:r>
            <a:endParaRPr lang="en-US" sz="24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5.Universal  Selectors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mtClean="0"/>
          </a:p>
          <a:p>
            <a:r>
              <a:rPr lang="en-US" b="0" smtClean="0"/>
              <a:t>The universal selector denoted by an asterisk(*)</a:t>
            </a:r>
          </a:p>
          <a:p>
            <a:r>
              <a:rPr lang="en-US" b="0" smtClean="0"/>
              <a:t>It applies its style to all elements in the document</a:t>
            </a:r>
          </a:p>
          <a:p>
            <a:r>
              <a:rPr lang="en-US" b="0" smtClean="0"/>
              <a:t>For Eg:</a:t>
            </a:r>
          </a:p>
          <a:p>
            <a:pPr>
              <a:buFontTx/>
              <a:buNone/>
            </a:pPr>
            <a:r>
              <a:rPr lang="en-US" b="0" smtClean="0"/>
              <a:t>  *  {color : red} </a:t>
            </a:r>
          </a:p>
          <a:p>
            <a:pPr>
              <a:buFontTx/>
              <a:buNone/>
            </a:pPr>
            <a:r>
              <a:rPr lang="en-US" b="0" smtClean="0"/>
              <a:t>   Makes all elements in the document red</a:t>
            </a:r>
          </a:p>
          <a:p>
            <a:pPr>
              <a:buFontTx/>
              <a:buNone/>
            </a:pPr>
            <a:endParaRPr 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and Descendent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An element is a child of another element if it is a descendant and it is nested directly in that element.</a:t>
            </a:r>
          </a:p>
          <a:p>
            <a:endParaRPr lang="en-US" b="0" dirty="0" smtClean="0"/>
          </a:p>
          <a:p>
            <a:r>
              <a:rPr lang="en-US" b="0" dirty="0" smtClean="0"/>
              <a:t>Element B is a descendant of element A,  if it appears in the content of A. In this situation, A is the ancestor of B</a:t>
            </a:r>
            <a:r>
              <a:rPr lang="en-US" b="0" i="1" dirty="0" smtClean="0"/>
              <a:t>.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1371600" y="1676400"/>
            <a:ext cx="7473950" cy="108585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Cascading </a:t>
            </a:r>
            <a:br>
              <a:rPr lang="en-US" dirty="0" smtClean="0"/>
            </a:br>
            <a:r>
              <a:rPr lang="en-US" dirty="0" smtClean="0"/>
              <a:t>Style Sheets</a:t>
            </a:r>
            <a:br>
              <a:rPr lang="en-US" dirty="0" smtClean="0"/>
            </a:b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Contextual Selector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0" dirty="0" smtClean="0">
                <a:latin typeface="Times" pitchFamily="1" charset="0"/>
              </a:rPr>
              <a:t> Selectors can also specify that the style should apply only to elements in certain positions in the document . </a:t>
            </a:r>
            <a:endParaRPr lang="en-US" b="0" dirty="0" smtClean="0">
              <a:latin typeface="Times" pitchFamily="1" charset="0"/>
            </a:endParaRPr>
          </a:p>
          <a:p>
            <a:r>
              <a:rPr lang="en-IN" b="0" dirty="0" smtClean="0">
                <a:latin typeface="Times" pitchFamily="1" charset="0"/>
              </a:rPr>
              <a:t> In the </a:t>
            </a:r>
            <a:r>
              <a:rPr lang="en-IN" b="0" dirty="0" err="1" smtClean="0">
                <a:latin typeface="Times" pitchFamily="1" charset="0"/>
              </a:rPr>
              <a:t>eg</a:t>
            </a:r>
            <a:r>
              <a:rPr lang="en-IN" b="0" dirty="0" smtClean="0">
                <a:latin typeface="Times" pitchFamily="1" charset="0"/>
              </a:rPr>
              <a:t>, selector applies its style to the content of emphasis elements that are </a:t>
            </a:r>
            <a:r>
              <a:rPr lang="en-US" b="0" dirty="0" smtClean="0">
                <a:latin typeface="Times" pitchFamily="1" charset="0"/>
              </a:rPr>
              <a:t> </a:t>
            </a:r>
            <a:r>
              <a:rPr lang="en-IN" b="0" dirty="0" smtClean="0">
                <a:latin typeface="Times" pitchFamily="1" charset="0"/>
              </a:rPr>
              <a:t>descendants of bold elements in the body of the document. </a:t>
            </a:r>
          </a:p>
          <a:p>
            <a:r>
              <a:rPr lang="en-IN" b="0" dirty="0" smtClean="0">
                <a:latin typeface="Times" pitchFamily="1" charset="0"/>
              </a:rPr>
              <a:t>body b </a:t>
            </a:r>
            <a:r>
              <a:rPr lang="en-IN" b="0" dirty="0" err="1" smtClean="0">
                <a:latin typeface="Times" pitchFamily="1" charset="0"/>
              </a:rPr>
              <a:t>em</a:t>
            </a:r>
            <a:r>
              <a:rPr lang="en-IN" b="0" dirty="0" smtClean="0">
                <a:latin typeface="Times" pitchFamily="1" charset="0"/>
              </a:rPr>
              <a:t> {font-size: 24pt ;} </a:t>
            </a:r>
            <a:endParaRPr lang="en-US" b="0" dirty="0" smtClean="0">
              <a:latin typeface="Times" pitchFamily="1" charset="0"/>
            </a:endParaRPr>
          </a:p>
          <a:p>
            <a:r>
              <a:rPr lang="en-IN" b="0" dirty="0" smtClean="0">
                <a:latin typeface="Times" pitchFamily="1" charset="0"/>
              </a:rPr>
              <a:t>Also called as </a:t>
            </a:r>
            <a:r>
              <a:rPr lang="en-IN" u="sng" dirty="0" smtClean="0">
                <a:latin typeface="Times" pitchFamily="1" charset="0"/>
              </a:rPr>
              <a:t>descendant selectors</a:t>
            </a:r>
            <a:r>
              <a:rPr lang="en-IN" b="0" dirty="0" smtClean="0">
                <a:latin typeface="Times" pitchFamily="1" charset="0"/>
              </a:rPr>
              <a:t>. It will not apply to emphasis element not descendant of bold face element. </a:t>
            </a:r>
          </a:p>
          <a:p>
            <a:pPr>
              <a:buNone/>
            </a:pPr>
            <a:endParaRPr lang="en-US" b="0" dirty="0" smtClean="0">
              <a:latin typeface="Times" pitchFamily="1" charset="0"/>
            </a:endParaRPr>
          </a:p>
          <a:p>
            <a:endParaRPr lang="en-US" b="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 The following rule applies its style only to the content of  ordered list elements that are descendants of unordered list elements in the document: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ul</a:t>
            </a:r>
            <a:r>
              <a:rPr lang="en-US" dirty="0" smtClean="0"/>
              <a:t> </a:t>
            </a:r>
            <a:r>
              <a:rPr lang="en-US" dirty="0" err="1" smtClean="0"/>
              <a:t>ol</a:t>
            </a:r>
            <a:r>
              <a:rPr lang="en-US" dirty="0" smtClean="0"/>
              <a:t> {</a:t>
            </a:r>
            <a:r>
              <a:rPr lang="en-US" i="1" dirty="0" smtClean="0"/>
              <a:t>property-value list}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u="sng" dirty="0" smtClean="0"/>
              <a:t>Child </a:t>
            </a:r>
            <a:r>
              <a:rPr lang="en-US" b="0" i="1" u="sng" dirty="0" smtClean="0"/>
              <a:t>selector : </a:t>
            </a:r>
            <a:r>
              <a:rPr lang="en-US" b="0" dirty="0" smtClean="0"/>
              <a:t>Child selectors can be specified over any number of elements in a family hierarchy (not just one generation).</a:t>
            </a:r>
          </a:p>
          <a:p>
            <a:r>
              <a:rPr lang="en-US" b="0" dirty="0" smtClean="0"/>
              <a:t> For example, the following selector selects </a:t>
            </a:r>
            <a:r>
              <a:rPr lang="en-US" b="0" dirty="0" err="1" smtClean="0"/>
              <a:t>em</a:t>
            </a:r>
            <a:r>
              <a:rPr lang="en-US" b="0" dirty="0" smtClean="0"/>
              <a:t> elements that are children of h1 elements that are children of paragraph elements</a:t>
            </a:r>
            <a:endParaRPr lang="en-US" i="1" u="sng" dirty="0" smtClean="0"/>
          </a:p>
          <a:p>
            <a:pPr>
              <a:buNone/>
            </a:pPr>
            <a:r>
              <a:rPr lang="pt-BR" dirty="0" smtClean="0"/>
              <a:t>     p &gt; h1 &gt; em {</a:t>
            </a:r>
            <a:r>
              <a:rPr lang="pt-BR" i="1" dirty="0" smtClean="0"/>
              <a:t>property-value list}  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p : first-child {</a:t>
            </a:r>
            <a:r>
              <a:rPr lang="en-US" i="1" dirty="0" smtClean="0"/>
              <a:t>property-value list}  -</a:t>
            </a:r>
            <a:r>
              <a:rPr lang="en-US" b="0" dirty="0" smtClean="0"/>
              <a:t>The properties in the    list are applied to the first child element of each p element.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  </a:t>
            </a:r>
            <a:r>
              <a:rPr lang="en-US" dirty="0" smtClean="0"/>
              <a:t>p : last-child {</a:t>
            </a:r>
            <a:r>
              <a:rPr lang="en-US" i="1" dirty="0" smtClean="0"/>
              <a:t>property-value list}</a:t>
            </a:r>
          </a:p>
          <a:p>
            <a:pPr>
              <a:buNone/>
            </a:pPr>
            <a:r>
              <a:rPr lang="en-US" i="1" dirty="0" smtClean="0"/>
              <a:t>     </a:t>
            </a:r>
            <a:r>
              <a:rPr lang="en-US" dirty="0" smtClean="0"/>
              <a:t>p : only-child {</a:t>
            </a:r>
            <a:r>
              <a:rPr lang="en-US" i="1" dirty="0" smtClean="0"/>
              <a:t>property-value list}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200" dirty="0" smtClean="0"/>
              <a:t>7. Pseudo Classes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257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b="0" dirty="0" smtClean="0"/>
              <a:t>Pseudo classes are styles that apply when something happens, rather than because the target element(tag) simply exists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b="0" dirty="0" smtClean="0"/>
              <a:t>Names begin with colons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b="0" dirty="0" err="1" smtClean="0"/>
              <a:t>Eg</a:t>
            </a:r>
            <a:r>
              <a:rPr lang="en-US" b="0" dirty="0" smtClean="0"/>
              <a:t>: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b="0" dirty="0" smtClean="0"/>
              <a:t>Input : hover {color: red;}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b="0" dirty="0" smtClean="0">
                <a:latin typeface="Courier New" pitchFamily="49" charset="0"/>
              </a:rPr>
              <a:t>hover</a:t>
            </a:r>
            <a:r>
              <a:rPr lang="en-US" b="0" dirty="0" smtClean="0"/>
              <a:t> classes apply when the mouse cursor is over the element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b="0" dirty="0" smtClean="0">
                <a:latin typeface="Courier New" pitchFamily="49" charset="0"/>
              </a:rPr>
              <a:t>focus</a:t>
            </a:r>
            <a:r>
              <a:rPr lang="en-US" b="0" dirty="0" smtClean="0"/>
              <a:t> classes apply when an element has focus (mouse cursor over the element and click the left mouse button)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200" b="0" smtClean="0"/>
              <a:t>3.6 Pseudo Class Example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endParaRPr lang="en-US" sz="1800" b="0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&lt;!-- pseudo.html --&gt;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&lt;html xmlns = "http://www.w3.org/1999/xhtml"&gt;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&lt;head&gt; &lt;title&gt; Checkboxes &lt;/title&gt;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&lt;style type = "text/css"&gt;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  input:hover {color: red;}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  input:focus {color: green;}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&lt;/style&gt;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&lt;/head&gt;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&lt;body&gt;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&lt;form action = ""&gt;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  &lt;p&gt;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    Your name: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    &lt;input type = "text" /&gt; 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  &lt;/p&gt;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  &lt;/form&gt;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&lt;/body&gt;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&lt;/html&gt;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Property  Value Forms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b="0" smtClean="0"/>
              <a:t>CSS1 include 60 different properties in 7 categories: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400" b="0" smtClean="0"/>
              <a:t>Fonts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400" b="0" smtClean="0"/>
              <a:t>Lists 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400" b="0" smtClean="0"/>
              <a:t>Alignment of text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400" b="0" smtClean="0"/>
              <a:t>Margins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400" b="0" smtClean="0"/>
              <a:t>Colors 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400" b="0" smtClean="0"/>
              <a:t>Backgrounds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400" b="0" smtClean="0"/>
              <a:t>Borders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endParaRPr lang="en-US" b="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 Property Values (values of properties)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smtClean="0"/>
              <a:t>  Keywords </a:t>
            </a:r>
            <a:r>
              <a:rPr lang="en-US" smtClean="0"/>
              <a:t>– large,medium, small, …</a:t>
            </a:r>
          </a:p>
          <a:p>
            <a:pPr>
              <a:buFontTx/>
              <a:buNone/>
            </a:pPr>
            <a:endParaRPr lang="en-US" sz="1800" smtClean="0"/>
          </a:p>
          <a:p>
            <a:pPr lvl="1"/>
            <a:r>
              <a:rPr lang="en-US" sz="2400" u="sng" smtClean="0"/>
              <a:t>Number values </a:t>
            </a:r>
            <a:r>
              <a:rPr lang="en-US" sz="2400" smtClean="0"/>
              <a:t>– integers,decimal numbers etc.</a:t>
            </a:r>
          </a:p>
          <a:p>
            <a:pPr lvl="1">
              <a:buFontTx/>
              <a:buNone/>
            </a:pPr>
            <a:endParaRPr lang="en-US" sz="1800" smtClean="0"/>
          </a:p>
          <a:p>
            <a:r>
              <a:rPr lang="en-US" u="sng" smtClean="0"/>
              <a:t>Length</a:t>
            </a:r>
            <a:r>
              <a:rPr lang="en-US" smtClean="0"/>
              <a:t> - numbers, maybe with decimal points followed by two character abbreviation of a unit name</a:t>
            </a:r>
          </a:p>
          <a:p>
            <a:r>
              <a:rPr lang="en-US" smtClean="0"/>
              <a:t>Units:</a:t>
            </a:r>
          </a:p>
          <a:p>
            <a:pPr lvl="1"/>
            <a:r>
              <a:rPr lang="en-US" sz="1800" smtClean="0"/>
              <a:t>px - pixels</a:t>
            </a:r>
          </a:p>
          <a:p>
            <a:pPr lvl="1"/>
            <a:r>
              <a:rPr lang="en-US" sz="1800" smtClean="0"/>
              <a:t>in - inches</a:t>
            </a:r>
          </a:p>
          <a:p>
            <a:pPr lvl="1"/>
            <a:r>
              <a:rPr lang="en-US" sz="1800" smtClean="0"/>
              <a:t>cm - centimeters</a:t>
            </a:r>
          </a:p>
          <a:p>
            <a:pPr lvl="1"/>
            <a:r>
              <a:rPr lang="en-US" sz="1800" smtClean="0"/>
              <a:t>mm - millimeters</a:t>
            </a:r>
          </a:p>
          <a:p>
            <a:pPr lvl="1"/>
            <a:r>
              <a:rPr lang="en-US" sz="1800" smtClean="0"/>
              <a:t>pt - points</a:t>
            </a:r>
          </a:p>
          <a:p>
            <a:pPr lvl="1"/>
            <a:r>
              <a:rPr lang="en-US" sz="1800" smtClean="0"/>
              <a:t>pc - picas (12 points)</a:t>
            </a:r>
          </a:p>
          <a:p>
            <a:pPr lvl="1"/>
            <a:r>
              <a:rPr lang="en-US" sz="1800" smtClean="0"/>
              <a:t>em - height of the letter ‘m’</a:t>
            </a:r>
          </a:p>
          <a:p>
            <a:pPr lvl="1"/>
            <a:r>
              <a:rPr lang="en-US" sz="1800" smtClean="0"/>
              <a:t>ex-height - height of the letter ‘x’</a:t>
            </a:r>
          </a:p>
          <a:p>
            <a:pPr lvl="1"/>
            <a:r>
              <a:rPr lang="en-US" sz="1800" smtClean="0"/>
              <a:t>No space is allowed between the number and the unit specification e.g.,  1.5 in  is illegal!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3.5 Property Value Forms </a:t>
            </a:r>
            <a:r>
              <a:rPr lang="en-US" sz="2800" smtClean="0"/>
              <a:t>(continued)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u="sng" smtClean="0"/>
              <a:t>Percentage</a:t>
            </a:r>
            <a:r>
              <a:rPr lang="en-US" smtClean="0"/>
              <a:t> - just a number followed immediately by a percent sign</a:t>
            </a:r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endParaRPr lang="en-US" smtClean="0"/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u="sng" smtClean="0"/>
              <a:t>URL values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sz="2400" smtClean="0"/>
              <a:t>url(protocol://server/pathname)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</a:pPr>
            <a:endParaRPr lang="en-US" sz="2400" smtClean="0"/>
          </a:p>
          <a:p>
            <a:pPr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u="sng" smtClean="0"/>
              <a:t>Colors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sz="2400" smtClean="0"/>
              <a:t>Color name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sz="2400" smtClean="0"/>
              <a:t>rgb(n1, n2, n3)</a:t>
            </a:r>
          </a:p>
          <a:p>
            <a:pPr lvl="2"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smtClean="0"/>
              <a:t>Numbers can be decimal or percentages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</a:pPr>
            <a:r>
              <a:rPr lang="en-US" sz="2400" smtClean="0"/>
              <a:t>Hex form: #XXXXXX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smtClean="0"/>
              <a:t>                     #43AF00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500" b="0" smtClean="0"/>
              <a:t>3.6 Font Properties</a:t>
            </a:r>
            <a:endParaRPr lang="en-US" b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endParaRPr lang="en-US" sz="1800" b="0" smtClean="0"/>
          </a:p>
          <a:p>
            <a:pPr>
              <a:lnSpc>
                <a:spcPct val="80000"/>
              </a:lnSpc>
              <a:spcBef>
                <a:spcPct val="20000"/>
              </a:spcBef>
              <a:buSzTx/>
              <a:buFontTx/>
              <a:buNone/>
            </a:pPr>
            <a:r>
              <a:rPr lang="en-US" u="sng" smtClean="0"/>
              <a:t>1.Font-Family</a:t>
            </a:r>
          </a:p>
          <a:p>
            <a:r>
              <a:rPr lang="en-IN" b="0" smtClean="0"/>
              <a:t>The font-family property is used to specify a list of font name. </a:t>
            </a:r>
          </a:p>
          <a:p>
            <a:r>
              <a:rPr lang="en-IN" b="0" smtClean="0"/>
              <a:t> The browser will use the first font in the list that it supports. For example, the following could be specified.</a:t>
            </a:r>
          </a:p>
          <a:p>
            <a:r>
              <a:rPr lang="en-IN" b="0" smtClean="0"/>
              <a:t>font- family: Arial, Helvetica, Courier </a:t>
            </a:r>
          </a:p>
          <a:p>
            <a:pPr marL="285750" lvl="1" indent="-285750"/>
            <a:r>
              <a:rPr lang="en-US" sz="2400" b="0" smtClean="0"/>
              <a:t>If a font name has more than one word, it should be single-quoted. ‘ Times New Roman‘</a:t>
            </a:r>
          </a:p>
          <a:p>
            <a:endParaRPr lang="en-US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3.6 Font Properties </a:t>
            </a:r>
            <a:r>
              <a:rPr lang="en-US" sz="2800" smtClean="0"/>
              <a:t>(continued)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800" u="sng" dirty="0" smtClean="0">
                <a:latin typeface="Courier New" pitchFamily="49" charset="0"/>
              </a:rPr>
              <a:t>2.font-size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b="0" dirty="0" smtClean="0">
                <a:latin typeface="Times" pitchFamily="1" charset="0"/>
              </a:rPr>
              <a:t>  Sets the size of fonts.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dirty="0" smtClean="0">
                <a:latin typeface="Times" pitchFamily="1" charset="0"/>
              </a:rPr>
              <a:t> </a:t>
            </a:r>
            <a:r>
              <a:rPr lang="en-US" b="0" dirty="0" err="1" smtClean="0">
                <a:latin typeface="Times" pitchFamily="1" charset="0"/>
              </a:rPr>
              <a:t>Eg</a:t>
            </a:r>
            <a:r>
              <a:rPr lang="en-US" b="0" dirty="0" smtClean="0">
                <a:latin typeface="Times" pitchFamily="1" charset="0"/>
              </a:rPr>
              <a:t>: font-size: 10pt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Possible values: a length number or a name, such as smaller, xx-</a:t>
            </a:r>
            <a:r>
              <a:rPr lang="en-US" sz="2000" b="0" dirty="0" err="1" smtClean="0">
                <a:latin typeface="Times" pitchFamily="1" charset="0"/>
              </a:rPr>
              <a:t>large,larger</a:t>
            </a:r>
            <a:r>
              <a:rPr lang="en-US" sz="2000" b="0" dirty="0" smtClean="0">
                <a:latin typeface="Times" pitchFamily="1" charset="0"/>
              </a:rPr>
              <a:t> etc.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dirty="0" smtClean="0">
                <a:latin typeface="Times" pitchFamily="1" charset="0"/>
              </a:rPr>
              <a:t> </a:t>
            </a:r>
            <a:r>
              <a:rPr lang="en-US" u="sng" dirty="0" smtClean="0">
                <a:latin typeface="Times" pitchFamily="1" charset="0"/>
              </a:rPr>
              <a:t>3.font-style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Most commonly used to specify </a:t>
            </a:r>
            <a:r>
              <a:rPr lang="en-US" sz="2000" b="0" dirty="0" smtClean="0">
                <a:latin typeface="Times" pitchFamily="1" charset="0"/>
              </a:rPr>
              <a:t>italic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None/>
            </a:pPr>
            <a:endParaRPr lang="en-US" sz="2000" u="sng" dirty="0" smtClean="0">
              <a:latin typeface="Times" pitchFamily="1" charset="0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None/>
            </a:pPr>
            <a:r>
              <a:rPr lang="en-US" sz="2000" u="sng" dirty="0" smtClean="0">
                <a:latin typeface="Times" pitchFamily="1" charset="0"/>
              </a:rPr>
              <a:t>4.font-variants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Values can be normal  or small-caps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Normal  specifies usual character font and small-caps is used to specify small capital letters.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None/>
            </a:pPr>
            <a:endParaRPr lang="en-US" sz="2000" b="0" dirty="0" smtClean="0">
              <a:latin typeface="Times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3.1 Introduction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IN" b="0" dirty="0" smtClean="0"/>
              <a:t>Cascading Style Sheets (CSS) is a style sheet language used for describing the presentation of a document written in a markup language.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None/>
            </a:pPr>
            <a:endParaRPr lang="en-US" b="0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The presentation specifications of documents can be more precisely and more consistently described with style sheet.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b="0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The CSS1 specification was developed in 1996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CSS2 was released in 1998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CSS3 is released by the year 2000.  </a:t>
            </a:r>
          </a:p>
          <a:p>
            <a:r>
              <a:rPr lang="en-US" b="0" dirty="0" smtClean="0"/>
              <a:t>CSS4 is on its 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Font Properties </a:t>
            </a:r>
            <a:r>
              <a:rPr lang="en-US" sz="2800" smtClean="0"/>
              <a:t>(continued)</a:t>
            </a:r>
            <a:endParaRPr lang="en-US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u="sng" dirty="0" smtClean="0">
                <a:latin typeface="Times" pitchFamily="1" charset="0"/>
              </a:rPr>
              <a:t> </a:t>
            </a:r>
            <a:r>
              <a:rPr lang="en-US" u="sng" dirty="0" smtClean="0">
                <a:latin typeface="Times" pitchFamily="1" charset="0"/>
              </a:rPr>
              <a:t>5.font-weight  </a:t>
            </a:r>
            <a:endParaRPr lang="en-US" u="sng" dirty="0" smtClean="0">
              <a:latin typeface="Times" pitchFamily="1" charset="0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degrees of boldness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font-weight: bold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bolder, lighter, bold, normal</a:t>
            </a:r>
          </a:p>
          <a:p>
            <a:pPr lvl="2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Could specify as a multiple of 100 (100 – 900)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endParaRPr lang="en-US" u="sng" dirty="0" smtClean="0">
              <a:latin typeface="Times" pitchFamily="1" charset="0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u="sng" dirty="0" smtClean="0">
                <a:latin typeface="Times" pitchFamily="1" charset="0"/>
              </a:rPr>
              <a:t>6</a:t>
            </a:r>
            <a:r>
              <a:rPr lang="en-US" u="sng" dirty="0" smtClean="0">
                <a:latin typeface="Times" pitchFamily="1" charset="0"/>
              </a:rPr>
              <a:t>. </a:t>
            </a:r>
            <a:r>
              <a:rPr lang="en-US" u="sng" dirty="0" smtClean="0">
                <a:latin typeface="Times" pitchFamily="1" charset="0"/>
              </a:rPr>
              <a:t>Font </a:t>
            </a:r>
            <a:r>
              <a:rPr lang="en-US" u="sng" dirty="0" err="1" smtClean="0">
                <a:latin typeface="Times" pitchFamily="1" charset="0"/>
              </a:rPr>
              <a:t>Shorthands</a:t>
            </a:r>
            <a:endParaRPr lang="en-US" u="sng" dirty="0" smtClean="0">
              <a:latin typeface="Times" pitchFamily="1" charset="0"/>
            </a:endParaRP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For specifying more than one font properties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The values can be stated in a list as value of the font property. 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dirty="0" err="1" smtClean="0">
                <a:latin typeface="Times" pitchFamily="1" charset="0"/>
              </a:rPr>
              <a:t>Eg</a:t>
            </a:r>
            <a:r>
              <a:rPr lang="en-US" sz="2000" b="0" dirty="0" smtClean="0">
                <a:latin typeface="Times" pitchFamily="1" charset="0"/>
              </a:rPr>
              <a:t>:   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dirty="0" smtClean="0">
                <a:latin typeface="Times" pitchFamily="1" charset="0"/>
              </a:rPr>
              <a:t>font:  bold 14pt  Arial  Helvetica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endParaRPr lang="en-US" sz="2000" b="0" dirty="0" smtClean="0">
              <a:latin typeface="Times" pitchFamily="1" charset="0"/>
            </a:endParaRP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dirty="0" smtClean="0">
                <a:latin typeface="Times" pitchFamily="1" charset="0"/>
              </a:rPr>
              <a:t>Order must be: style, weight, size, name(s)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3.6 Font Properties </a:t>
            </a:r>
            <a:r>
              <a:rPr lang="en-US" sz="2800" smtClean="0"/>
              <a:t>(continued)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smtClean="0"/>
              <a:t>&gt; SHOW </a:t>
            </a:r>
            <a:r>
              <a:rPr lang="en-US" sz="2000" b="0" smtClean="0">
                <a:latin typeface="Courier New" pitchFamily="49" charset="0"/>
              </a:rPr>
              <a:t>fonts2.html</a:t>
            </a:r>
            <a:r>
              <a:rPr lang="en-US" sz="2000" b="0" smtClean="0"/>
              <a:t> and display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&lt;?xml version = ″1.0″ encoding =“utf-8”?&gt;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&lt;!DOCTYPE html PUBLIC ″-//w3c//DTD XHTML 1.1//EN″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 http://www.w3.org/TR/xhtml11/DTD/xhtml11.dtd&gt;</a:t>
            </a:r>
          </a:p>
          <a:p>
            <a:pPr>
              <a:buFontTx/>
              <a:buNone/>
            </a:pPr>
            <a:r>
              <a:rPr lang="en-US" sz="1800" smtClean="0"/>
              <a:t>    </a:t>
            </a:r>
            <a:r>
              <a:rPr lang="en-US" sz="1800" b="0" smtClean="0"/>
              <a:t> </a:t>
            </a:r>
            <a:r>
              <a:rPr lang="en-US" sz="1800" b="0" smtClean="0">
                <a:latin typeface="Courier New" pitchFamily="49" charset="0"/>
              </a:rPr>
              <a:t>&lt;html xmlns =″http://www.w3.org/1999/xhtml″&gt;</a:t>
            </a:r>
          </a:p>
          <a:p>
            <a:pPr>
              <a:buFontTx/>
              <a:buNone/>
            </a:pPr>
            <a:endParaRPr lang="en-US" sz="1800" b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&lt;head&gt;&lt;title&gt;External Style Sheets&lt;/title&gt;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&lt;link rel=“stylesheet” type = “text/css”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href = “styles.css” /&gt;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&lt;/head&gt;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&lt;body&gt;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&lt;p class = “major”&gt;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</a:rPr>
              <a:t> If a job is worth doing,it’s worth doing right&lt;/p&gt;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 &lt; p class = “minor”&gt;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 Two wrong don’t make a right,but they certainly can get you in a lot of trouble.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&lt;/p&gt;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sz="2000" b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sz="2000" b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sz="2000" b="0" smtClean="0"/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endParaRPr lang="en-US" sz="20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&lt;h2&gt; Chapter 1 Introduction&lt;/h2&gt;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&lt;h3&gt; 1.1 The basics of computer networks&lt;/h3&gt;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&lt;/body&gt;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&lt;/html&gt;</a:t>
            </a:r>
          </a:p>
          <a:p>
            <a:pPr>
              <a:buFontTx/>
              <a:buNone/>
            </a:pPr>
            <a:endParaRPr lang="en-US" sz="1800" b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/*styles.css */</a:t>
            </a:r>
          </a:p>
          <a:p>
            <a:pPr>
              <a:buFontTx/>
              <a:buNone/>
            </a:pPr>
            <a:endParaRPr lang="en-US" sz="180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p.major {font-size: 14pt;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         font-style: italic;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         font-family: ‘Times New Roman’;}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p.minor {font:bold 10pt ‘courier New’;}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h2 {font-family: ‘Times New Roman’;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     font-size: 24pt;font-weight: bold}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 h3 {font-family: ‘Courier New’;}</a:t>
            </a:r>
          </a:p>
          <a:p>
            <a:pPr>
              <a:buFontTx/>
              <a:buNone/>
            </a:pPr>
            <a:r>
              <a:rPr lang="en-US" sz="1800" b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u="sng" smtClean="0">
                <a:latin typeface="Times" pitchFamily="1" charset="0"/>
              </a:rPr>
              <a:t>6.The text-decoration property</a:t>
            </a:r>
            <a:endParaRPr lang="en-US" smtClean="0"/>
          </a:p>
          <a:p>
            <a:r>
              <a:rPr lang="en-US" sz="2000" b="0" smtClean="0">
                <a:latin typeface="Times" pitchFamily="1" charset="0"/>
              </a:rPr>
              <a:t>Specifies some special features of text</a:t>
            </a:r>
          </a:p>
          <a:p>
            <a:r>
              <a:rPr lang="en-US" sz="2000" b="0" smtClean="0">
                <a:latin typeface="Times" pitchFamily="1" charset="0"/>
              </a:rPr>
              <a:t>Possible values of text-decoration property are  line-through, overline, underline, none</a:t>
            </a:r>
          </a:p>
          <a:p>
            <a:r>
              <a:rPr lang="en-US" sz="2000" b="0" smtClean="0">
                <a:latin typeface="Times" pitchFamily="1" charset="0"/>
              </a:rPr>
              <a:t>Example</a:t>
            </a:r>
            <a:r>
              <a:rPr lang="en-US" b="0" smtClean="0">
                <a:latin typeface="Times" pitchFamily="1" charset="0"/>
              </a:rPr>
              <a:t>: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&lt;head&gt;&lt;title&gt;Text Decoration&lt;/title&gt;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&lt;style type = “text/css”&gt;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p.delete {text-decoration: line-through}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p.cap {text-decoration:overline}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p.attention {text-decoration: underline}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&lt;/style&gt;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&lt;/head&gt;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&lt;body&gt;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&lt;p class = “delete”&gt;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This illustrates Linehrough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&lt;/p&gt;</a:t>
            </a:r>
          </a:p>
          <a:p>
            <a:endParaRPr lang="en-US" b="0" smtClean="0">
              <a:latin typeface="Times" pitchFamily="1" charset="0"/>
            </a:endParaRPr>
          </a:p>
          <a:p>
            <a:endParaRPr lang="en-US" b="0" smtClean="0">
              <a:latin typeface="Times" pitchFamily="1" charset="0"/>
            </a:endParaRPr>
          </a:p>
          <a:p>
            <a:endParaRPr lang="en-US" b="0" smtClean="0">
              <a:latin typeface="Times" pitchFamily="1" charset="0"/>
            </a:endParaRP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&lt;p class = “cap”&gt;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This illustrates overline 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&lt;/p&gt;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&lt;p class = “attention”&gt;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This illustrates underline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&lt;/p&gt;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&lt;/body&gt;</a:t>
            </a:r>
          </a:p>
          <a:p>
            <a:pPr>
              <a:buFontTx/>
              <a:buNone/>
            </a:pPr>
            <a:r>
              <a:rPr lang="en-US" sz="2000" b="0" smtClean="0">
                <a:latin typeface="Courier New" pitchFamily="49" charset="0"/>
                <a:cs typeface="Courier New" pitchFamily="49" charset="0"/>
              </a:rPr>
              <a:t>&lt;/html&gt;</a:t>
            </a:r>
          </a:p>
          <a:p>
            <a:endParaRPr lang="en-US" sz="2000" b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4191000"/>
            <a:ext cx="5562600" cy="1809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838200"/>
          </a:xfrm>
        </p:spPr>
        <p:txBody>
          <a:bodyPr/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List </a:t>
            </a:r>
            <a:r>
              <a:rPr lang="en-US" u="sng" dirty="0" smtClean="0"/>
              <a:t>properties </a:t>
            </a:r>
            <a:br>
              <a:rPr lang="en-US" u="sng" dirty="0" smtClean="0"/>
            </a:br>
            <a:endParaRPr lang="en-US" dirty="0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>
                <a:latin typeface="Courier New" pitchFamily="49" charset="0"/>
              </a:rPr>
              <a:t> </a:t>
            </a:r>
            <a:r>
              <a:rPr lang="en-US" b="0" smtClean="0">
                <a:latin typeface="Times New Roman" pitchFamily="1" charset="0"/>
                <a:cs typeface="Times New Roman" pitchFamily="1" charset="0"/>
              </a:rPr>
              <a:t>Property Name</a:t>
            </a:r>
            <a:r>
              <a:rPr lang="en-US" b="0" smtClean="0">
                <a:latin typeface="Courier New" pitchFamily="49" charset="0"/>
              </a:rPr>
              <a:t>: list-style-type </a:t>
            </a:r>
            <a:r>
              <a:rPr lang="en-US" b="0" smtClean="0">
                <a:latin typeface="Times New Roman" pitchFamily="1" charset="0"/>
                <a:cs typeface="Times New Roman" pitchFamily="1" charset="0"/>
              </a:rPr>
              <a:t>can applied to both ordered and unordered list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i="1" smtClean="0"/>
              <a:t>Unordered lists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endParaRPr lang="en-US" b="0" smtClean="0"/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b="0" smtClean="0"/>
              <a:t>Bullet can be a disc (default), a square, or a circle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b="0" smtClean="0"/>
              <a:t>Set it on either the </a:t>
            </a:r>
            <a:r>
              <a:rPr lang="en-US" sz="2400" b="0" smtClean="0">
                <a:latin typeface="Courier New" pitchFamily="49" charset="0"/>
              </a:rPr>
              <a:t>&lt;ul&gt;</a:t>
            </a:r>
            <a:r>
              <a:rPr lang="en-US" sz="2400" b="0" smtClean="0"/>
              <a:t> or </a:t>
            </a:r>
            <a:r>
              <a:rPr lang="en-US" sz="2400" b="0" smtClean="0">
                <a:latin typeface="Courier New" pitchFamily="49" charset="0"/>
              </a:rPr>
              <a:t>&lt;li&gt;</a:t>
            </a:r>
            <a:r>
              <a:rPr lang="en-US" sz="2400" b="0" smtClean="0"/>
              <a:t> tag</a:t>
            </a:r>
          </a:p>
          <a:p>
            <a:pPr lvl="2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On </a:t>
            </a:r>
            <a:r>
              <a:rPr lang="en-US" b="0" smtClean="0">
                <a:latin typeface="Courier New" pitchFamily="49" charset="0"/>
              </a:rPr>
              <a:t>&lt;ul&gt;</a:t>
            </a:r>
            <a:r>
              <a:rPr lang="en-US" b="0" smtClean="0"/>
              <a:t>, it applies to list items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&lt;style type = “text/CSS”&gt;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Ul {list-style-type:square}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&lt;/style&gt;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……………………………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&lt;h3&gt; Some Common Single-Engine Aircraft &lt;/h3&gt;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  &lt;ul&gt;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      &lt;li&gt; Cessna Skyhawk &lt;/li&gt;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      &lt;li&gt; Beechcraft Bonanza &lt;/li&gt;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      &lt;li&gt; Piper Cherokee &lt;/li&gt;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b="0" smtClean="0">
                <a:latin typeface="Courier New" pitchFamily="49" charset="0"/>
              </a:rPr>
              <a:t>  &lt;/ul&gt;</a:t>
            </a:r>
            <a:endParaRPr lang="en-US" b="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3.7  </a:t>
            </a:r>
            <a:r>
              <a:rPr lang="en-US" i="1" smtClean="0"/>
              <a:t>List properties</a:t>
            </a:r>
            <a:r>
              <a:rPr lang="en-US" smtClean="0"/>
              <a:t> </a:t>
            </a:r>
            <a:r>
              <a:rPr lang="en-US" sz="2800" smtClean="0"/>
              <a:t>(continued)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SzTx/>
            </a:pPr>
            <a:r>
              <a:rPr lang="en-US" sz="1800" b="0" smtClean="0"/>
              <a:t>On </a:t>
            </a:r>
            <a:r>
              <a:rPr lang="en-US" sz="1600" b="0" smtClean="0">
                <a:latin typeface="Courier New" pitchFamily="49" charset="0"/>
              </a:rPr>
              <a:t>&lt;li&gt;</a:t>
            </a:r>
            <a:r>
              <a:rPr lang="en-US" sz="1800" b="0" smtClean="0"/>
              <a:t>, </a:t>
            </a:r>
            <a:r>
              <a:rPr lang="en-US" sz="1600" b="0" smtClean="0">
                <a:latin typeface="Courier New" pitchFamily="49" charset="0"/>
              </a:rPr>
              <a:t>list-style-type</a:t>
            </a:r>
            <a:r>
              <a:rPr lang="en-US" sz="1800" b="0" smtClean="0"/>
              <a:t> applies to just that item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&lt;h3&gt; Some Common Single-Engine Aircraft &lt;/h3&gt;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&lt;ul&gt;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    &lt;li style = "list-style-type: disc"&gt;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         Cessna Skyhawk &lt;/li&gt;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    &lt;li style = "list-style-type: square"&gt;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         Beechcraft Bonanza &lt;/li&gt;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    &lt;li style = "list-style-type: circle"&gt;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         Piper Cherokee &lt;/li&gt;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500" b="0" smtClean="0">
                <a:latin typeface="Courier New" pitchFamily="49" charset="0"/>
              </a:rPr>
              <a:t> &lt;/ul&gt;</a:t>
            </a:r>
          </a:p>
        </p:txBody>
      </p:sp>
      <p:pic>
        <p:nvPicPr>
          <p:cNvPr id="163844" name="Picture 4" descr="ch3_2"/>
          <p:cNvPicPr>
            <a:picLocks noChangeAspect="1" noChangeArrowheads="1"/>
          </p:cNvPicPr>
          <p:nvPr/>
        </p:nvPicPr>
        <p:blipFill>
          <a:blip r:embed="rId2"/>
          <a:srcRect b="35741"/>
          <a:stretch>
            <a:fillRect/>
          </a:stretch>
        </p:blipFill>
        <p:spPr bwMode="auto">
          <a:xfrm>
            <a:off x="1371600" y="3733800"/>
            <a:ext cx="67357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3.7  </a:t>
            </a:r>
            <a:r>
              <a:rPr lang="en-US" i="1" smtClean="0"/>
              <a:t>List properties</a:t>
            </a:r>
            <a:r>
              <a:rPr lang="en-US" smtClean="0"/>
              <a:t> </a:t>
            </a:r>
            <a:r>
              <a:rPr lang="en-US" sz="2800" smtClean="0"/>
              <a:t>(continued)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spcBef>
                <a:spcPct val="20000"/>
              </a:spcBef>
              <a:buSzTx/>
              <a:tabLst>
                <a:tab pos="2397125" algn="l"/>
                <a:tab pos="4748213" algn="l"/>
              </a:tabLst>
            </a:pPr>
            <a:r>
              <a:rPr lang="en-US" sz="1800" b="0" dirty="0" smtClean="0"/>
              <a:t>Could use an image for the bullets in an unordered list</a:t>
            </a:r>
          </a:p>
          <a:p>
            <a:pPr lvl="2">
              <a:spcBef>
                <a:spcPct val="20000"/>
              </a:spcBef>
              <a:buSzTx/>
              <a:tabLst>
                <a:tab pos="2397125" algn="l"/>
                <a:tab pos="4748213" algn="l"/>
              </a:tabLst>
            </a:pPr>
            <a:r>
              <a:rPr lang="en-US" sz="1800" b="0" dirty="0" smtClean="0"/>
              <a:t>Example:</a:t>
            </a:r>
          </a:p>
          <a:p>
            <a:pPr lvl="3"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1800" b="0" dirty="0" smtClean="0">
                <a:latin typeface="Courier New" pitchFamily="49" charset="0"/>
              </a:rPr>
              <a:t>&lt;</a:t>
            </a:r>
            <a:r>
              <a:rPr lang="en-US" sz="1800" b="0" dirty="0" err="1" smtClean="0">
                <a:latin typeface="Courier New" pitchFamily="49" charset="0"/>
              </a:rPr>
              <a:t>li</a:t>
            </a:r>
            <a:r>
              <a:rPr lang="en-US" sz="1800" b="0" dirty="0" smtClean="0">
                <a:latin typeface="Courier New" pitchFamily="49" charset="0"/>
              </a:rPr>
              <a:t> style =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0" dirty="0" smtClean="0">
                <a:latin typeface="Courier New" pitchFamily="49" charset="0"/>
              </a:rPr>
              <a:t>list-style-image: </a:t>
            </a:r>
          </a:p>
          <a:p>
            <a:pPr lvl="1"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1800" b="0" dirty="0" smtClean="0">
                <a:latin typeface="Courier New" pitchFamily="49" charset="0"/>
              </a:rPr>
              <a:t>             </a:t>
            </a:r>
            <a:r>
              <a:rPr lang="en-US" sz="1800" b="0" dirty="0" err="1" smtClean="0">
                <a:latin typeface="Courier New" pitchFamily="49" charset="0"/>
              </a:rPr>
              <a:t>url</a:t>
            </a:r>
            <a:r>
              <a:rPr lang="en-US" sz="1800" b="0" dirty="0" smtClean="0">
                <a:latin typeface="Courier New" pitchFamily="49" charset="0"/>
              </a:rPr>
              <a:t>(bird.jpg)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“</a:t>
            </a:r>
            <a:endParaRPr lang="en-US" sz="1800" b="0" dirty="0" smtClean="0">
              <a:latin typeface="Courier New" pitchFamily="49" charset="0"/>
            </a:endParaRPr>
          </a:p>
          <a:p>
            <a:pPr lvl="1"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endParaRPr lang="en-US" sz="1800" b="0" dirty="0" smtClean="0">
              <a:latin typeface="Courier New" pitchFamily="49" charset="0"/>
            </a:endParaRPr>
          </a:p>
          <a:p>
            <a:pPr lvl="1">
              <a:spcBef>
                <a:spcPct val="20000"/>
              </a:spcBef>
              <a:buSzTx/>
              <a:tabLst>
                <a:tab pos="2397125" algn="l"/>
                <a:tab pos="4748213" algn="l"/>
              </a:tabLst>
            </a:pPr>
            <a:r>
              <a:rPr lang="en-US" sz="1800" b="0" u="sng" dirty="0" smtClean="0"/>
              <a:t>ORDERED LIST</a:t>
            </a:r>
          </a:p>
          <a:p>
            <a:pPr lvl="1">
              <a:spcBef>
                <a:spcPct val="20000"/>
              </a:spcBef>
              <a:buSzTx/>
              <a:tabLst>
                <a:tab pos="2397125" algn="l"/>
                <a:tab pos="4748213" algn="l"/>
              </a:tabLst>
            </a:pPr>
            <a:r>
              <a:rPr lang="en-US" sz="1800" b="0" i="1" dirty="0" smtClean="0"/>
              <a:t>On ordered lists</a:t>
            </a:r>
            <a:r>
              <a:rPr lang="en-US" sz="1800" b="0" dirty="0" smtClean="0"/>
              <a:t> - </a:t>
            </a:r>
            <a:r>
              <a:rPr lang="en-US" sz="1800" b="0" dirty="0" smtClean="0">
                <a:latin typeface="Courier New" pitchFamily="49" charset="0"/>
              </a:rPr>
              <a:t>list-style-type</a:t>
            </a:r>
            <a:r>
              <a:rPr lang="en-US" sz="1800" b="0" dirty="0" smtClean="0"/>
              <a:t> property can be used to change the sequence values</a:t>
            </a:r>
          </a:p>
          <a:p>
            <a:pPr lvl="1"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endParaRPr lang="en-US" sz="1800" b="0" dirty="0" smtClean="0"/>
          </a:p>
          <a:p>
            <a:pPr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2000" b="0" i="1" dirty="0" smtClean="0"/>
              <a:t>Property value	Sequence type	First four</a:t>
            </a:r>
            <a:r>
              <a:rPr lang="en-US" sz="2000" b="0" dirty="0" smtClean="0"/>
              <a:t> </a:t>
            </a:r>
          </a:p>
          <a:p>
            <a:pPr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1800" b="0" dirty="0" smtClean="0">
                <a:latin typeface="Courier New" pitchFamily="49" charset="0"/>
              </a:rPr>
              <a:t>Decimal	</a:t>
            </a:r>
            <a:r>
              <a:rPr lang="en-US" sz="2000" b="0" dirty="0" smtClean="0"/>
              <a:t>Arabic numerals	1, 2, 3, 4</a:t>
            </a:r>
          </a:p>
          <a:p>
            <a:pPr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1800" b="0" dirty="0" smtClean="0">
                <a:latin typeface="Courier New" pitchFamily="49" charset="0"/>
              </a:rPr>
              <a:t>upper-alpha	</a:t>
            </a:r>
            <a:r>
              <a:rPr lang="en-US" sz="2000" b="0" dirty="0" err="1" smtClean="0"/>
              <a:t>Uc</a:t>
            </a:r>
            <a:r>
              <a:rPr lang="en-US" sz="2000" b="0" dirty="0" smtClean="0"/>
              <a:t> letters	A, B, C, D</a:t>
            </a:r>
          </a:p>
          <a:p>
            <a:pPr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1800" b="0" dirty="0" smtClean="0">
                <a:latin typeface="Courier New" pitchFamily="49" charset="0"/>
              </a:rPr>
              <a:t>lower-alpha	</a:t>
            </a:r>
            <a:r>
              <a:rPr lang="en-US" sz="2000" b="0" dirty="0" err="1" smtClean="0"/>
              <a:t>Lc</a:t>
            </a:r>
            <a:r>
              <a:rPr lang="en-US" sz="2000" b="0" dirty="0" smtClean="0"/>
              <a:t> letters	a, b, c, d</a:t>
            </a:r>
          </a:p>
          <a:p>
            <a:pPr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1800" b="0" dirty="0" smtClean="0">
                <a:latin typeface="Courier New" pitchFamily="49" charset="0"/>
              </a:rPr>
              <a:t>upper-roman	</a:t>
            </a:r>
            <a:r>
              <a:rPr lang="en-US" sz="2000" b="0" dirty="0" err="1" smtClean="0"/>
              <a:t>Uc</a:t>
            </a:r>
            <a:r>
              <a:rPr lang="en-US" sz="2000" b="0" dirty="0" smtClean="0"/>
              <a:t> Roman	I, II, III, IV</a:t>
            </a:r>
          </a:p>
          <a:p>
            <a:pPr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1800" b="0" dirty="0" smtClean="0">
                <a:latin typeface="Courier New" pitchFamily="49" charset="0"/>
              </a:rPr>
              <a:t>lower-roman	</a:t>
            </a:r>
            <a:r>
              <a:rPr lang="en-US" sz="2000" b="0" dirty="0" err="1" smtClean="0"/>
              <a:t>Lc</a:t>
            </a:r>
            <a:r>
              <a:rPr lang="en-US" sz="2000" b="0" dirty="0" smtClean="0"/>
              <a:t> Roman	</a:t>
            </a:r>
            <a:r>
              <a:rPr lang="en-US" sz="2000" b="0" dirty="0" err="1" smtClean="0"/>
              <a:t>i</a:t>
            </a:r>
            <a:r>
              <a:rPr lang="en-US" sz="2000" b="0" dirty="0" smtClean="0"/>
              <a:t>, ii, iii, iv</a:t>
            </a:r>
          </a:p>
          <a:p>
            <a:pPr>
              <a:spcBef>
                <a:spcPct val="20000"/>
              </a:spcBef>
              <a:buSzTx/>
              <a:buFontTx/>
              <a:buNone/>
              <a:tabLst>
                <a:tab pos="2397125" algn="l"/>
                <a:tab pos="4748213" algn="l"/>
              </a:tabLst>
            </a:pPr>
            <a:r>
              <a:rPr lang="en-US" sz="2000" b="0" dirty="0" smtClean="0">
                <a:sym typeface="Wingdings" pitchFamily="2" charset="2"/>
              </a:rPr>
              <a:t> </a:t>
            </a:r>
            <a:r>
              <a:rPr lang="en-US" sz="2000" b="0" dirty="0" smtClean="0"/>
              <a:t>SHOW </a:t>
            </a:r>
            <a:r>
              <a:rPr lang="en-US" sz="1800" b="0" dirty="0" smtClean="0">
                <a:latin typeface="Courier New" pitchFamily="49" charset="0"/>
              </a:rPr>
              <a:t>sequence_types.html</a:t>
            </a:r>
            <a:r>
              <a:rPr lang="en-US" sz="2000" b="0" dirty="0" smtClean="0"/>
              <a:t> and display</a:t>
            </a:r>
          </a:p>
          <a:p>
            <a:pPr>
              <a:spcBef>
                <a:spcPct val="20000"/>
              </a:spcBef>
              <a:buSzTx/>
              <a:tabLst>
                <a:tab pos="2397125" algn="l"/>
                <a:tab pos="4748213" algn="l"/>
              </a:tabLst>
            </a:pPr>
            <a:r>
              <a:rPr lang="en-US" sz="2000" b="0" dirty="0" smtClean="0"/>
              <a:t>CSS2 has more, like </a:t>
            </a:r>
            <a:r>
              <a:rPr lang="en-US" sz="1800" b="0" dirty="0" smtClean="0">
                <a:latin typeface="Courier New" pitchFamily="49" charset="0"/>
              </a:rPr>
              <a:t>lower-</a:t>
            </a:r>
            <a:r>
              <a:rPr lang="en-US" sz="1800" b="0" dirty="0" err="1" smtClean="0">
                <a:latin typeface="Courier New" pitchFamily="49" charset="0"/>
              </a:rPr>
              <a:t>greek</a:t>
            </a:r>
            <a:r>
              <a:rPr lang="en-US" sz="1800" b="0" dirty="0" smtClean="0">
                <a:latin typeface="Courier New" pitchFamily="49" charset="0"/>
              </a:rPr>
              <a:t> </a:t>
            </a:r>
            <a:r>
              <a:rPr lang="en-US" sz="2000" b="0" dirty="0" smtClean="0"/>
              <a:t>and </a:t>
            </a:r>
            <a:r>
              <a:rPr lang="en-US" sz="1800" b="0" dirty="0" err="1" smtClean="0">
                <a:latin typeface="Courier New" pitchFamily="49" charset="0"/>
              </a:rPr>
              <a:t>hebrew</a:t>
            </a:r>
            <a:endParaRPr lang="en-US" sz="32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3.8  </a:t>
            </a:r>
            <a:r>
              <a:rPr lang="en-US" i="1" smtClean="0"/>
              <a:t>Colors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867400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600" b="0" i="1" dirty="0" smtClean="0">
                <a:latin typeface="Times New Roman" pitchFamily="1" charset="0"/>
                <a:cs typeface="Times New Roman" pitchFamily="1" charset="0"/>
              </a:rPr>
              <a:t>Color is a problem for the Web for two reasons</a:t>
            </a: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: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Monitors vary widely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Browsers vary widely</a:t>
            </a:r>
          </a:p>
          <a:p>
            <a:pPr marL="457200" indent="-457200">
              <a:lnSpc>
                <a:spcPct val="110000"/>
              </a:lnSpc>
              <a:spcBef>
                <a:spcPct val="20000"/>
              </a:spcBef>
              <a:buSzTx/>
              <a:buFontTx/>
              <a:buChar char="-"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There are three color collections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AutoNum type="arabicPeriod"/>
            </a:pPr>
            <a:r>
              <a:rPr lang="en-US" sz="1600" dirty="0" smtClean="0">
                <a:latin typeface="Times New Roman" pitchFamily="1" charset="0"/>
                <a:cs typeface="Times New Roman" pitchFamily="1" charset="0"/>
              </a:rPr>
              <a:t>There is a set of 16 colors that are guaranteed to be displayable by all graphical browsers on all color monitors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black      000000                     green     008000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silver     C0C0C0                    lime      00FF00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gray       808080                     olive     808000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white      FFFFFF                   yellow    FFFF00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maroon     800000                  navy      000080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red        FF0000                     blue      0000FF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purple     800080                   teal      008080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err="1" smtClean="0">
                <a:latin typeface="Times New Roman" pitchFamily="1" charset="0"/>
                <a:cs typeface="Times New Roman" pitchFamily="1" charset="0"/>
              </a:rPr>
              <a:t>fuchia</a:t>
            </a: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     FF00FF                  aqua      00FFFF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2</a:t>
            </a:r>
            <a:r>
              <a:rPr lang="en-US" sz="1600" dirty="0" smtClean="0">
                <a:latin typeface="Times New Roman" pitchFamily="1" charset="0"/>
                <a:cs typeface="Times New Roman" pitchFamily="1" charset="0"/>
              </a:rPr>
              <a:t>.    There is a much larger set, the Web Palette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216 colors</a:t>
            </a:r>
          </a:p>
          <a:p>
            <a:pPr marL="800100" lvl="1" indent="-342900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600" b="0" dirty="0" smtClean="0">
                <a:latin typeface="Times New Roman" pitchFamily="1" charset="0"/>
                <a:cs typeface="Times New Roman" pitchFamily="1" charset="0"/>
              </a:rPr>
              <a:t>Use hex color values of 00, 33, 66, 99, CC, and 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CSSs provide the means to control and change presentation of HTML documents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CSS is not technically HTML, but can be embedded in HTML documents.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The most important benefit of style sheets is their capability of imposing consistency on the style of documents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.</a:t>
            </a:r>
            <a:r>
              <a:rPr lang="en-US" b="0" dirty="0" err="1" smtClean="0"/>
              <a:t>Eg</a:t>
            </a:r>
            <a:r>
              <a:rPr lang="en-US" b="0" dirty="0" smtClean="0"/>
              <a:t>: they allow the author to specify that all occurrences of a particular tag use the same presentation style.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Style is specified for a tag by the values of its properties 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3.8  </a:t>
            </a:r>
            <a:r>
              <a:rPr lang="en-US" i="1" smtClean="0"/>
              <a:t>Colors</a:t>
            </a:r>
            <a:r>
              <a:rPr lang="en-US" smtClean="0"/>
              <a:t> </a:t>
            </a:r>
            <a:r>
              <a:rPr lang="en-US" sz="2800" smtClean="0"/>
              <a:t>(continued)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dirty="0" smtClean="0"/>
              <a:t>3. Any one of 16 million different colors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800" dirty="0" smtClean="0"/>
              <a:t>_______________________________</a:t>
            </a:r>
            <a:r>
              <a:rPr lang="en-US" sz="1800" b="0" dirty="0" smtClean="0"/>
              <a:t>____________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endParaRPr lang="en-US" sz="1800" b="0" dirty="0" smtClean="0"/>
          </a:p>
          <a:p>
            <a:pPr>
              <a:lnSpc>
                <a:spcPct val="70000"/>
              </a:lnSpc>
              <a:spcBef>
                <a:spcPct val="20000"/>
              </a:spcBef>
              <a:buSzTx/>
            </a:pPr>
            <a:r>
              <a:rPr lang="en-US" sz="1800" b="0" dirty="0" smtClean="0"/>
              <a:t>The </a:t>
            </a:r>
            <a:r>
              <a:rPr lang="en-US" sz="1600" b="0" dirty="0" smtClean="0">
                <a:latin typeface="Courier New" pitchFamily="49" charset="0"/>
              </a:rPr>
              <a:t>color</a:t>
            </a:r>
            <a:r>
              <a:rPr lang="en-US" sz="1800" b="0" dirty="0" smtClean="0"/>
              <a:t> property specifies the foreground color of elements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endParaRPr lang="en-US" sz="1800" b="0" dirty="0" smtClean="0"/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&lt;style type = “text/</a:t>
            </a:r>
            <a:r>
              <a:rPr lang="en-US" sz="1600" b="0" dirty="0" err="1" smtClean="0">
                <a:latin typeface="Courier New" pitchFamily="49" charset="0"/>
              </a:rPr>
              <a:t>css</a:t>
            </a:r>
            <a:r>
              <a:rPr lang="en-US" sz="1600" b="0" dirty="0" smtClean="0">
                <a:latin typeface="Courier New" pitchFamily="49" charset="0"/>
              </a:rPr>
              <a:t>”&gt;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  </a:t>
            </a:r>
            <a:r>
              <a:rPr lang="en-US" sz="1600" b="0" dirty="0" err="1" smtClean="0">
                <a:latin typeface="Courier New" pitchFamily="49" charset="0"/>
              </a:rPr>
              <a:t>th.red</a:t>
            </a:r>
            <a:r>
              <a:rPr lang="en-US" sz="1600" b="0" dirty="0" smtClean="0">
                <a:latin typeface="Courier New" pitchFamily="49" charset="0"/>
              </a:rPr>
              <a:t> {color: red}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  </a:t>
            </a:r>
            <a:r>
              <a:rPr lang="en-US" sz="1600" b="0" dirty="0" err="1" smtClean="0">
                <a:latin typeface="Courier New" pitchFamily="49" charset="0"/>
              </a:rPr>
              <a:t>th.orange</a:t>
            </a:r>
            <a:r>
              <a:rPr lang="en-US" sz="1600" b="0" dirty="0" smtClean="0">
                <a:latin typeface="Courier New" pitchFamily="49" charset="0"/>
              </a:rPr>
              <a:t> {color: orange}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&lt;/style&gt;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…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&lt;table border = "5"&gt;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  &lt;</a:t>
            </a:r>
            <a:r>
              <a:rPr lang="en-US" sz="1600" b="0" dirty="0" err="1" smtClean="0">
                <a:latin typeface="Courier New" pitchFamily="49" charset="0"/>
              </a:rPr>
              <a:t>tr</a:t>
            </a:r>
            <a:r>
              <a:rPr lang="en-US" sz="1600" b="0" dirty="0" smtClean="0">
                <a:latin typeface="Courier New" pitchFamily="49" charset="0"/>
              </a:rPr>
              <a:t>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    &lt;</a:t>
            </a:r>
            <a:r>
              <a:rPr lang="en-US" sz="1600" b="0" dirty="0" err="1" smtClean="0">
                <a:latin typeface="Courier New" pitchFamily="49" charset="0"/>
              </a:rPr>
              <a:t>th</a:t>
            </a:r>
            <a:r>
              <a:rPr lang="en-US" sz="1600" b="0" dirty="0" smtClean="0">
                <a:latin typeface="Courier New" pitchFamily="49" charset="0"/>
              </a:rPr>
              <a:t> class = "red"&gt; Apple &lt;/</a:t>
            </a:r>
            <a:r>
              <a:rPr lang="en-US" sz="1600" b="0" dirty="0" err="1" smtClean="0">
                <a:latin typeface="Courier New" pitchFamily="49" charset="0"/>
              </a:rPr>
              <a:t>th</a:t>
            </a:r>
            <a:r>
              <a:rPr lang="en-US" sz="1600" b="0" dirty="0" smtClean="0">
                <a:latin typeface="Courier New" pitchFamily="49" charset="0"/>
              </a:rPr>
              <a:t>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    &lt;</a:t>
            </a:r>
            <a:r>
              <a:rPr lang="en-US" sz="1600" b="0" dirty="0" err="1" smtClean="0">
                <a:latin typeface="Courier New" pitchFamily="49" charset="0"/>
              </a:rPr>
              <a:t>th</a:t>
            </a:r>
            <a:r>
              <a:rPr lang="en-US" sz="1600" b="0" dirty="0" smtClean="0">
                <a:latin typeface="Courier New" pitchFamily="49" charset="0"/>
              </a:rPr>
              <a:t> class = "orange"&gt; Orange &lt;/</a:t>
            </a:r>
            <a:r>
              <a:rPr lang="en-US" sz="1600" b="0" dirty="0" err="1" smtClean="0">
                <a:latin typeface="Courier New" pitchFamily="49" charset="0"/>
              </a:rPr>
              <a:t>th</a:t>
            </a:r>
            <a:r>
              <a:rPr lang="en-US" sz="1600" b="0" dirty="0" smtClean="0">
                <a:latin typeface="Courier New" pitchFamily="49" charset="0"/>
              </a:rPr>
              <a:t>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    &lt;</a:t>
            </a:r>
            <a:r>
              <a:rPr lang="en-US" sz="1600" b="0" dirty="0" err="1" smtClean="0">
                <a:latin typeface="Courier New" pitchFamily="49" charset="0"/>
              </a:rPr>
              <a:t>th</a:t>
            </a:r>
            <a:r>
              <a:rPr lang="en-US" sz="1600" b="0" dirty="0" smtClean="0">
                <a:latin typeface="Courier New" pitchFamily="49" charset="0"/>
              </a:rPr>
              <a:t> class = "orange"&gt; Screwdriver &lt;/</a:t>
            </a:r>
            <a:r>
              <a:rPr lang="en-US" sz="1600" b="0" dirty="0" err="1" smtClean="0">
                <a:latin typeface="Courier New" pitchFamily="49" charset="0"/>
              </a:rPr>
              <a:t>th</a:t>
            </a:r>
            <a:r>
              <a:rPr lang="en-US" sz="1600" b="0" dirty="0" smtClean="0">
                <a:latin typeface="Courier New" pitchFamily="49" charset="0"/>
              </a:rPr>
              <a:t>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  &lt;/</a:t>
            </a:r>
            <a:r>
              <a:rPr lang="en-US" sz="1600" b="0" dirty="0" err="1" smtClean="0">
                <a:latin typeface="Courier New" pitchFamily="49" charset="0"/>
              </a:rPr>
              <a:t>tr</a:t>
            </a:r>
            <a:r>
              <a:rPr lang="en-US" sz="1600" b="0" dirty="0" smtClean="0">
                <a:latin typeface="Courier New" pitchFamily="49" charset="0"/>
              </a:rPr>
              <a:t>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dirty="0" smtClean="0">
                <a:latin typeface="Courier New" pitchFamily="49" charset="0"/>
              </a:rPr>
              <a:t>  &lt;/table&gt;</a:t>
            </a:r>
          </a:p>
          <a:p>
            <a:pPr>
              <a:lnSpc>
                <a:spcPct val="70000"/>
              </a:lnSpc>
              <a:spcBef>
                <a:spcPct val="20000"/>
              </a:spcBef>
              <a:buSzTx/>
            </a:pPr>
            <a:r>
              <a:rPr lang="en-US" sz="1800" b="0" dirty="0" smtClean="0"/>
              <a:t>The </a:t>
            </a:r>
            <a:r>
              <a:rPr lang="en-US" sz="1600" b="0" dirty="0" smtClean="0">
                <a:latin typeface="Courier New" pitchFamily="49" charset="0"/>
              </a:rPr>
              <a:t>background-color</a:t>
            </a:r>
            <a:r>
              <a:rPr lang="en-US" sz="1800" b="0" dirty="0" smtClean="0"/>
              <a:t> property specifies the background color of elements</a:t>
            </a:r>
            <a:endParaRPr lang="en-US" sz="1600" b="0" dirty="0" smtClean="0">
              <a:latin typeface="Courier New" pitchFamily="49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SzTx/>
              <a:buFont typeface="Wingdings" pitchFamily="2" charset="2"/>
              <a:buChar char="à"/>
            </a:pPr>
            <a:r>
              <a:rPr lang="en-US" sz="1800" b="0" dirty="0" smtClean="0">
                <a:sym typeface="Wingdings" pitchFamily="2" charset="2"/>
              </a:rPr>
              <a:t>SHOW </a:t>
            </a:r>
            <a:r>
              <a:rPr lang="en-US" sz="1600" b="0" dirty="0" smtClean="0">
                <a:latin typeface="Courier New" pitchFamily="49" charset="0"/>
                <a:sym typeface="Wingdings" pitchFamily="2" charset="2"/>
              </a:rPr>
              <a:t>back_color.html</a:t>
            </a:r>
            <a:r>
              <a:rPr lang="en-US" sz="1800" b="0" dirty="0" smtClean="0">
                <a:sym typeface="Wingdings" pitchFamily="2" charset="2"/>
              </a:rPr>
              <a:t> and display</a:t>
            </a:r>
            <a:r>
              <a:rPr lang="en-US" sz="1800" b="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3.9 Alignment of Text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2578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800" b="0" dirty="0" smtClean="0"/>
              <a:t>The </a:t>
            </a:r>
            <a:r>
              <a:rPr lang="en-US" b="0" dirty="0" smtClean="0">
                <a:latin typeface="Courier New" pitchFamily="49" charset="0"/>
              </a:rPr>
              <a:t>text-indent</a:t>
            </a:r>
            <a:r>
              <a:rPr lang="en-US" sz="2800" b="0" dirty="0" smtClean="0"/>
              <a:t> property allows indentation </a:t>
            </a:r>
            <a:r>
              <a:rPr lang="en-US" sz="2000" b="0" dirty="0" smtClean="0"/>
              <a:t>(first line of a paragraph can be intended)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dirty="0" smtClean="0"/>
              <a:t>This property takes either a length or a % value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2000" b="0" dirty="0" smtClean="0"/>
              <a:t>&lt;style type = “text/</a:t>
            </a:r>
            <a:r>
              <a:rPr lang="en-US" sz="2000" b="0" dirty="0" err="1" smtClean="0"/>
              <a:t>css</a:t>
            </a:r>
            <a:r>
              <a:rPr lang="en-US" sz="2000" b="0" dirty="0" smtClean="0"/>
              <a:t>”&gt;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2000" b="0" dirty="0" err="1" smtClean="0"/>
              <a:t>p.indent</a:t>
            </a:r>
            <a:r>
              <a:rPr lang="en-US" sz="2000" b="0" dirty="0" smtClean="0"/>
              <a:t>  {text-indent: 0.5in}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2000" b="0" dirty="0" smtClean="0"/>
              <a:t>&lt;/style&gt;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2000" b="0" dirty="0" smtClean="0"/>
              <a:t>…………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sz="2000" b="0" dirty="0" smtClean="0"/>
              <a:t>&lt;p class =“indent”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sz="2800" b="0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800" b="0" dirty="0" smtClean="0"/>
              <a:t>The </a:t>
            </a:r>
            <a:r>
              <a:rPr lang="en-US" b="0" dirty="0" smtClean="0">
                <a:latin typeface="Courier New" pitchFamily="49" charset="0"/>
              </a:rPr>
              <a:t>text-align</a:t>
            </a:r>
            <a:r>
              <a:rPr lang="en-US" sz="2800" b="0" dirty="0" smtClean="0"/>
              <a:t> property has the possible values, </a:t>
            </a:r>
            <a:r>
              <a:rPr lang="en-US" b="0" dirty="0" smtClean="0">
                <a:latin typeface="Courier New" pitchFamily="49" charset="0"/>
              </a:rPr>
              <a:t>left</a:t>
            </a:r>
            <a:r>
              <a:rPr lang="en-US" sz="2800" b="0" dirty="0" smtClean="0"/>
              <a:t> (the default), </a:t>
            </a:r>
            <a:r>
              <a:rPr lang="en-US" b="0" dirty="0" smtClean="0">
                <a:latin typeface="Courier New" pitchFamily="49" charset="0"/>
              </a:rPr>
              <a:t>center</a:t>
            </a:r>
            <a:r>
              <a:rPr lang="en-US" sz="2800" b="0" dirty="0" smtClean="0"/>
              <a:t>, </a:t>
            </a:r>
            <a:r>
              <a:rPr lang="en-US" b="0" dirty="0" smtClean="0">
                <a:latin typeface="Courier New" pitchFamily="49" charset="0"/>
              </a:rPr>
              <a:t>right</a:t>
            </a:r>
            <a:r>
              <a:rPr lang="en-US" sz="2800" b="0" dirty="0" smtClean="0"/>
              <a:t>, or </a:t>
            </a:r>
            <a:r>
              <a:rPr lang="en-US" b="0" dirty="0" smtClean="0">
                <a:latin typeface="Courier New" pitchFamily="49" charset="0"/>
              </a:rPr>
              <a:t>justify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800" b="0" dirty="0" smtClean="0"/>
              <a:t>Sometimes we want text to flow around another element - the </a:t>
            </a:r>
            <a:r>
              <a:rPr lang="en-US" b="0" dirty="0" smtClean="0">
                <a:latin typeface="Courier New" pitchFamily="49" charset="0"/>
              </a:rPr>
              <a:t>float</a:t>
            </a:r>
            <a:r>
              <a:rPr lang="en-US" sz="2800" b="0" dirty="0" smtClean="0"/>
              <a:t> property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dirty="0" smtClean="0"/>
              <a:t>The </a:t>
            </a:r>
            <a:r>
              <a:rPr lang="en-US" sz="1800" b="0" dirty="0" smtClean="0">
                <a:latin typeface="Courier New" pitchFamily="49" charset="0"/>
              </a:rPr>
              <a:t>float</a:t>
            </a:r>
            <a:r>
              <a:rPr lang="en-US" sz="2000" b="0" dirty="0" smtClean="0"/>
              <a:t> property has the possible values, </a:t>
            </a:r>
            <a:r>
              <a:rPr lang="en-US" sz="1800" b="0" dirty="0" smtClean="0">
                <a:latin typeface="Courier New" pitchFamily="49" charset="0"/>
              </a:rPr>
              <a:t>left</a:t>
            </a:r>
            <a:r>
              <a:rPr lang="en-US" sz="2000" b="0" dirty="0" smtClean="0"/>
              <a:t>, </a:t>
            </a:r>
            <a:r>
              <a:rPr lang="en-US" sz="1800" b="0" dirty="0" smtClean="0">
                <a:latin typeface="Courier New" pitchFamily="49" charset="0"/>
              </a:rPr>
              <a:t>right</a:t>
            </a:r>
            <a:r>
              <a:rPr lang="en-US" sz="2000" b="0" dirty="0" smtClean="0"/>
              <a:t>, and </a:t>
            </a:r>
            <a:r>
              <a:rPr lang="en-US" sz="1800" b="0" dirty="0" smtClean="0">
                <a:latin typeface="Courier New" pitchFamily="49" charset="0"/>
              </a:rPr>
              <a:t>none</a:t>
            </a:r>
            <a:r>
              <a:rPr lang="en-US" sz="2000" b="0" dirty="0" smtClean="0"/>
              <a:t> (the default)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000" b="0" dirty="0" smtClean="0"/>
              <a:t>If we have an element we want on the right, with text flowing on its left, we use the default </a:t>
            </a:r>
            <a:r>
              <a:rPr lang="en-US" sz="1800" b="0" dirty="0" smtClean="0">
                <a:latin typeface="Courier New" pitchFamily="49" charset="0"/>
              </a:rPr>
              <a:t>text-align</a:t>
            </a:r>
            <a:r>
              <a:rPr lang="en-US" sz="2000" b="0" dirty="0" smtClean="0"/>
              <a:t> value (</a:t>
            </a:r>
            <a:r>
              <a:rPr lang="en-US" sz="1800" b="0" dirty="0" smtClean="0">
                <a:latin typeface="Courier New" pitchFamily="49" charset="0"/>
              </a:rPr>
              <a:t>left</a:t>
            </a:r>
            <a:r>
              <a:rPr lang="en-US" sz="2000" b="0" dirty="0" smtClean="0"/>
              <a:t>) for the text and the </a:t>
            </a:r>
            <a:r>
              <a:rPr lang="en-US" sz="1800" b="0" dirty="0" smtClean="0">
                <a:latin typeface="Courier New" pitchFamily="49" charset="0"/>
              </a:rPr>
              <a:t>right</a:t>
            </a:r>
            <a:r>
              <a:rPr lang="en-US" sz="2000" b="0" dirty="0" smtClean="0"/>
              <a:t> value for </a:t>
            </a:r>
            <a:r>
              <a:rPr lang="en-US" sz="1800" b="0" dirty="0" smtClean="0">
                <a:latin typeface="Courier New" pitchFamily="49" charset="0"/>
              </a:rPr>
              <a:t>float</a:t>
            </a:r>
            <a:r>
              <a:rPr lang="en-US" sz="2000" b="0" dirty="0" smtClean="0"/>
              <a:t> on the element we want on the right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3.9 Alignment of Text </a:t>
            </a:r>
            <a:r>
              <a:rPr lang="en-US" sz="2000" smtClean="0"/>
              <a:t>(continued)</a:t>
            </a:r>
            <a:endParaRPr lang="en-US" sz="1800" smtClean="0">
              <a:solidFill>
                <a:schemeClr val="tx1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&lt;img src = "c210.jpg" </a:t>
            </a:r>
          </a:p>
          <a:p>
            <a:pPr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    style = "float: right" /&gt;</a:t>
            </a:r>
            <a:endParaRPr lang="en-US" sz="1800" b="0" smtClean="0"/>
          </a:p>
          <a:p>
            <a:pPr lvl="1">
              <a:spcBef>
                <a:spcPct val="20000"/>
              </a:spcBef>
              <a:buSzTx/>
            </a:pPr>
            <a:r>
              <a:rPr lang="en-US" sz="1400" b="0" smtClean="0"/>
              <a:t>Some text with the default alignment - </a:t>
            </a:r>
            <a:r>
              <a:rPr lang="en-US" sz="1200" b="0" smtClean="0">
                <a:latin typeface="Courier New" pitchFamily="49" charset="0"/>
              </a:rPr>
              <a:t>left</a:t>
            </a:r>
            <a:r>
              <a:rPr lang="en-US" sz="1400" b="0" smtClean="0"/>
              <a:t> </a:t>
            </a:r>
          </a:p>
        </p:txBody>
      </p:sp>
      <p:graphicFrame>
        <p:nvGraphicFramePr>
          <p:cNvPr id="168964" name="Object 4"/>
          <p:cNvGraphicFramePr>
            <a:graphicFrameLocks noChangeAspect="1"/>
          </p:cNvGraphicFramePr>
          <p:nvPr/>
        </p:nvGraphicFramePr>
        <p:xfrm>
          <a:off x="1371600" y="2743200"/>
          <a:ext cx="5943600" cy="3348038"/>
        </p:xfrm>
        <a:graphic>
          <a:graphicData uri="http://schemas.openxmlformats.org/presentationml/2006/ole">
            <p:oleObj spid="_x0000_s1026" name="Document" r:id="rId3" imgW="5248800" imgH="295812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3.10 The Box Model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SzTx/>
            </a:pPr>
            <a:r>
              <a:rPr lang="en-US" sz="2800" b="0" smtClean="0"/>
              <a:t>Borders – every element has a </a:t>
            </a:r>
            <a:r>
              <a:rPr lang="en-US" b="0" smtClean="0">
                <a:latin typeface="Courier New" pitchFamily="49" charset="0"/>
              </a:rPr>
              <a:t>border-style </a:t>
            </a:r>
            <a:r>
              <a:rPr lang="en-US" sz="2800" b="0" smtClean="0"/>
              <a:t>property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2000" b="0" smtClean="0"/>
              <a:t>Controls whether the element has a border and if so, the style of the border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1800" b="0" smtClean="0">
                <a:latin typeface="Courier New" pitchFamily="49" charset="0"/>
              </a:rPr>
              <a:t>border-style</a:t>
            </a:r>
            <a:r>
              <a:rPr lang="en-US" sz="2000" b="0" smtClean="0"/>
              <a:t> values: </a:t>
            </a:r>
            <a:r>
              <a:rPr lang="en-US" sz="1800" b="0" smtClean="0">
                <a:latin typeface="Courier New" pitchFamily="49" charset="0"/>
              </a:rPr>
              <a:t>none</a:t>
            </a:r>
            <a:r>
              <a:rPr lang="en-US" sz="2000" b="0" smtClean="0"/>
              <a:t>, </a:t>
            </a:r>
            <a:r>
              <a:rPr lang="en-US" sz="1800" b="0" smtClean="0">
                <a:latin typeface="Courier New" pitchFamily="49" charset="0"/>
              </a:rPr>
              <a:t>dotted</a:t>
            </a:r>
            <a:r>
              <a:rPr lang="en-US" sz="2000" b="0" smtClean="0"/>
              <a:t>, </a:t>
            </a:r>
            <a:r>
              <a:rPr lang="en-US" sz="1800" b="0" smtClean="0">
                <a:latin typeface="Courier New" pitchFamily="49" charset="0"/>
              </a:rPr>
              <a:t>dashed</a:t>
            </a:r>
            <a:r>
              <a:rPr lang="en-US" sz="2000" b="0" smtClean="0"/>
              <a:t>, and </a:t>
            </a:r>
            <a:r>
              <a:rPr lang="en-US" sz="1800" b="0" smtClean="0">
                <a:latin typeface="Courier New" pitchFamily="49" charset="0"/>
              </a:rPr>
              <a:t>double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1800" b="0" smtClean="0">
                <a:latin typeface="Courier New" pitchFamily="49" charset="0"/>
              </a:rPr>
              <a:t>border-width</a:t>
            </a:r>
            <a:r>
              <a:rPr lang="en-US" sz="2000" b="0" smtClean="0"/>
              <a:t> – </a:t>
            </a:r>
            <a:r>
              <a:rPr lang="en-US" sz="1800" b="0" smtClean="0">
                <a:latin typeface="Courier New" pitchFamily="49" charset="0"/>
              </a:rPr>
              <a:t>thin</a:t>
            </a:r>
            <a:r>
              <a:rPr lang="en-US" sz="2000" b="0" smtClean="0"/>
              <a:t>, </a:t>
            </a:r>
            <a:r>
              <a:rPr lang="en-US" sz="1800" b="0" smtClean="0">
                <a:latin typeface="Courier New" pitchFamily="49" charset="0"/>
              </a:rPr>
              <a:t>medium</a:t>
            </a:r>
            <a:r>
              <a:rPr lang="en-US" sz="2000" b="0" smtClean="0"/>
              <a:t> (default), </a:t>
            </a:r>
            <a:r>
              <a:rPr lang="en-US" sz="1800" b="0" smtClean="0">
                <a:latin typeface="Courier New" pitchFamily="49" charset="0"/>
              </a:rPr>
              <a:t>thick</a:t>
            </a:r>
            <a:r>
              <a:rPr lang="en-US" sz="2000" b="0" smtClean="0"/>
              <a:t>, or a length value in pixels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2000" b="0" smtClean="0"/>
              <a:t>Border width can be specified for any of the four borders (e.g., </a:t>
            </a:r>
            <a:r>
              <a:rPr lang="en-US" sz="1800" b="0" smtClean="0">
                <a:latin typeface="Courier New" pitchFamily="49" charset="0"/>
              </a:rPr>
              <a:t>border-top-width</a:t>
            </a:r>
            <a:r>
              <a:rPr lang="en-US" sz="2000" b="0" smtClean="0"/>
              <a:t>)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1800" b="0" smtClean="0">
                <a:latin typeface="Courier New" pitchFamily="49" charset="0"/>
              </a:rPr>
              <a:t>border-color</a:t>
            </a:r>
            <a:r>
              <a:rPr lang="en-US" sz="2000" b="0" smtClean="0"/>
              <a:t> – any color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2000" b="0" smtClean="0"/>
              <a:t>Border color can be specified for any of the four borders (e.g., </a:t>
            </a:r>
            <a:r>
              <a:rPr lang="en-US" sz="1800" b="0" smtClean="0">
                <a:latin typeface="Courier New" pitchFamily="49" charset="0"/>
              </a:rPr>
              <a:t>border-top-color</a:t>
            </a:r>
            <a:r>
              <a:rPr lang="en-US" sz="2000" b="0" smtClean="0"/>
              <a:t>)</a:t>
            </a:r>
          </a:p>
          <a:p>
            <a:pPr lvl="1"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sym typeface="Wingdings" pitchFamily="2" charset="2"/>
              </a:rPr>
              <a:t> SHOW </a:t>
            </a:r>
            <a:r>
              <a:rPr lang="en-US" sz="1800" b="0" smtClean="0">
                <a:latin typeface="Courier New" pitchFamily="49" charset="0"/>
                <a:sym typeface="Wingdings" pitchFamily="2" charset="2"/>
              </a:rPr>
              <a:t>borders.html</a:t>
            </a:r>
            <a:r>
              <a:rPr lang="en-US" sz="2000" b="0" smtClean="0">
                <a:sym typeface="Wingdings" pitchFamily="2" charset="2"/>
              </a:rPr>
              <a:t> and display</a:t>
            </a:r>
            <a:endParaRPr lang="en-US" sz="20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3.10 The Box Model </a:t>
            </a:r>
            <a:r>
              <a:rPr lang="en-US" sz="2800" smtClean="0"/>
              <a:t>(continued)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1600" b="0" smtClean="0"/>
              <a:t>Margin –</a:t>
            </a:r>
            <a:r>
              <a:rPr lang="en-US" sz="1600" b="0" i="1" smtClean="0"/>
              <a:t> </a:t>
            </a:r>
            <a:r>
              <a:rPr lang="en-US" sz="1600" b="0" smtClean="0"/>
              <a:t>the space between the border of an element and its neighbor element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1600" b="0" smtClean="0"/>
              <a:t>The margins around an element can be set with </a:t>
            </a:r>
            <a:r>
              <a:rPr lang="en-US" sz="1400" b="0" smtClean="0">
                <a:latin typeface="Courier New" pitchFamily="49" charset="0"/>
              </a:rPr>
              <a:t>margin-left</a:t>
            </a:r>
            <a:r>
              <a:rPr lang="en-US" sz="1600" b="0" smtClean="0"/>
              <a:t>, etc. - just assign them a length value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400" b="0" smtClean="0">
                <a:latin typeface="Courier New" pitchFamily="49" charset="0"/>
              </a:rPr>
              <a:t>&lt;img src = "c210.jpg " style = "float: right;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400" b="0" smtClean="0">
                <a:latin typeface="Courier New" pitchFamily="49" charset="0"/>
              </a:rPr>
              <a:t>  margin-left: 0.35in;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400" b="0" smtClean="0">
                <a:latin typeface="Courier New" pitchFamily="49" charset="0"/>
              </a:rPr>
              <a:t>  margin-bottom: 0.35in" /&gt;</a:t>
            </a:r>
          </a:p>
        </p:txBody>
      </p:sp>
      <p:graphicFrame>
        <p:nvGraphicFramePr>
          <p:cNvPr id="171012" name="Object 4"/>
          <p:cNvGraphicFramePr>
            <a:graphicFrameLocks noChangeAspect="1"/>
          </p:cNvGraphicFramePr>
          <p:nvPr/>
        </p:nvGraphicFramePr>
        <p:xfrm>
          <a:off x="3581400" y="3048000"/>
          <a:ext cx="5181600" cy="3332163"/>
        </p:xfrm>
        <a:graphic>
          <a:graphicData uri="http://schemas.openxmlformats.org/presentationml/2006/ole">
            <p:oleObj spid="_x0000_s2050" name="Document" r:id="rId3" imgW="5248800" imgH="337644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3.10 The Box Model </a:t>
            </a:r>
            <a:r>
              <a:rPr lang="en-US" sz="2800" smtClean="0"/>
              <a:t>(continued)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smtClean="0"/>
              <a:t>Padding – the distance between the content of an element and its border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600" b="0" smtClean="0"/>
              <a:t>Controlled by </a:t>
            </a:r>
            <a:r>
              <a:rPr lang="en-US" sz="1400" b="0" smtClean="0">
                <a:latin typeface="Courier New" pitchFamily="49" charset="0"/>
              </a:rPr>
              <a:t>padding</a:t>
            </a:r>
            <a:r>
              <a:rPr lang="en-US" sz="1600" b="0" smtClean="0"/>
              <a:t>, </a:t>
            </a:r>
            <a:r>
              <a:rPr lang="en-US" sz="1400" b="0" smtClean="0">
                <a:latin typeface="Courier New" pitchFamily="49" charset="0"/>
              </a:rPr>
              <a:t>padding-left</a:t>
            </a:r>
            <a:r>
              <a:rPr lang="en-US" sz="1600" b="0" smtClean="0"/>
              <a:t>, etc.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 typeface="Wingdings" pitchFamily="2" charset="2"/>
              <a:buChar char="à"/>
            </a:pPr>
            <a:r>
              <a:rPr lang="en-US" sz="2000" b="0" smtClean="0">
                <a:sym typeface="Wingdings" pitchFamily="2" charset="2"/>
              </a:rPr>
              <a:t>SHOW </a:t>
            </a:r>
            <a:r>
              <a:rPr lang="en-US" sz="1800" b="0" smtClean="0">
                <a:latin typeface="Courier New" pitchFamily="49" charset="0"/>
                <a:sym typeface="Wingdings" pitchFamily="2" charset="2"/>
              </a:rPr>
              <a:t>marpads.html</a:t>
            </a:r>
            <a:r>
              <a:rPr lang="en-US" sz="2000" b="0" smtClean="0">
                <a:sym typeface="Wingdings" pitchFamily="2" charset="2"/>
              </a:rPr>
              <a:t> and display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 typeface="Wingdings" pitchFamily="2" charset="2"/>
              <a:buChar char="à"/>
            </a:pPr>
            <a:endParaRPr lang="en-US" sz="2000" b="0" smtClean="0"/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800" b="0" smtClean="0"/>
              <a:t>3.11 Background Images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smtClean="0"/>
              <a:t>The </a:t>
            </a:r>
            <a:r>
              <a:rPr lang="en-US" sz="1800" b="0" smtClean="0">
                <a:latin typeface="Courier New" pitchFamily="49" charset="0"/>
              </a:rPr>
              <a:t>background-image</a:t>
            </a:r>
            <a:r>
              <a:rPr lang="en-US" sz="2000" b="0" smtClean="0"/>
              <a:t> property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smtClean="0">
                <a:sym typeface="Wingdings" pitchFamily="2" charset="2"/>
              </a:rPr>
              <a:t> SHOW </a:t>
            </a:r>
            <a:r>
              <a:rPr lang="en-US" sz="1800" b="0" smtClean="0">
                <a:latin typeface="Courier New" pitchFamily="49" charset="0"/>
                <a:sym typeface="Wingdings" pitchFamily="2" charset="2"/>
              </a:rPr>
              <a:t>back_image.html</a:t>
            </a:r>
            <a:r>
              <a:rPr lang="en-US" sz="2000" b="0" smtClean="0">
                <a:sym typeface="Wingdings" pitchFamily="2" charset="2"/>
              </a:rPr>
              <a:t> and display</a:t>
            </a:r>
          </a:p>
          <a:p>
            <a:pPr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2000" b="0" smtClean="0">
                <a:sym typeface="Wingdings" pitchFamily="2" charset="2"/>
              </a:rPr>
              <a:t>Repetition can be controlled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background-repeat</a:t>
            </a:r>
            <a:r>
              <a:rPr lang="en-US" sz="1600" b="0" smtClean="0">
                <a:sym typeface="Wingdings" pitchFamily="2" charset="2"/>
              </a:rPr>
              <a:t> property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600" b="0" smtClean="0">
                <a:sym typeface="Wingdings" pitchFamily="2" charset="2"/>
              </a:rPr>
              <a:t>Possible values: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repeat</a:t>
            </a:r>
            <a:r>
              <a:rPr lang="en-US" sz="1600" b="0" smtClean="0">
                <a:sym typeface="Wingdings" pitchFamily="2" charset="2"/>
              </a:rPr>
              <a:t> (default),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no-repeat</a:t>
            </a:r>
            <a:r>
              <a:rPr lang="en-US" sz="1600" b="0" smtClean="0">
                <a:sym typeface="Wingdings" pitchFamily="2" charset="2"/>
              </a:rPr>
              <a:t>,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repeat-x</a:t>
            </a:r>
            <a:r>
              <a:rPr lang="en-US" sz="1600" b="0" smtClean="0">
                <a:sym typeface="Wingdings" pitchFamily="2" charset="2"/>
              </a:rPr>
              <a:t>, or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repeat-y</a:t>
            </a:r>
          </a:p>
          <a:p>
            <a:pPr lvl="1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background-position</a:t>
            </a:r>
            <a:r>
              <a:rPr lang="en-US" sz="1600" b="0" smtClean="0">
                <a:sym typeface="Wingdings" pitchFamily="2" charset="2"/>
              </a:rPr>
              <a:t> property</a:t>
            </a:r>
          </a:p>
          <a:p>
            <a:pPr lvl="2">
              <a:lnSpc>
                <a:spcPct val="110000"/>
              </a:lnSpc>
              <a:spcBef>
                <a:spcPct val="20000"/>
              </a:spcBef>
              <a:buSzTx/>
            </a:pPr>
            <a:r>
              <a:rPr lang="en-US" sz="1600" b="0" smtClean="0">
                <a:sym typeface="Wingdings" pitchFamily="2" charset="2"/>
              </a:rPr>
              <a:t>Possible values: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top</a:t>
            </a:r>
            <a:r>
              <a:rPr lang="en-US" sz="1600" b="0" smtClean="0">
                <a:sym typeface="Wingdings" pitchFamily="2" charset="2"/>
              </a:rPr>
              <a:t>,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center</a:t>
            </a:r>
            <a:r>
              <a:rPr lang="en-US" sz="1600" b="0" smtClean="0">
                <a:sym typeface="Wingdings" pitchFamily="2" charset="2"/>
              </a:rPr>
              <a:t>,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bottom</a:t>
            </a:r>
            <a:r>
              <a:rPr lang="en-US" sz="1600" b="0" smtClean="0">
                <a:sym typeface="Wingdings" pitchFamily="2" charset="2"/>
              </a:rPr>
              <a:t>,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left</a:t>
            </a:r>
            <a:r>
              <a:rPr lang="en-US" sz="1600" b="0" smtClean="0">
                <a:sym typeface="Wingdings" pitchFamily="2" charset="2"/>
              </a:rPr>
              <a:t>, or </a:t>
            </a:r>
            <a:r>
              <a:rPr lang="en-US" sz="1400" b="0" smtClean="0">
                <a:latin typeface="Courier New" pitchFamily="49" charset="0"/>
                <a:sym typeface="Wingdings" pitchFamily="2" charset="2"/>
              </a:rPr>
              <a:t>right</a:t>
            </a:r>
            <a:endParaRPr lang="en-US" sz="1600" b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3.12 The </a:t>
            </a:r>
            <a:r>
              <a:rPr lang="en-US" sz="2400" smtClean="0">
                <a:latin typeface="Courier New" pitchFamily="49" charset="0"/>
              </a:rPr>
              <a:t>&lt;span&gt;</a:t>
            </a:r>
            <a:r>
              <a:rPr lang="en-US" smtClean="0"/>
              <a:t> and </a:t>
            </a:r>
            <a:r>
              <a:rPr lang="en-US" sz="2400" smtClean="0">
                <a:latin typeface="Courier New" pitchFamily="49" charset="0"/>
              </a:rPr>
              <a:t>&lt;div&gt;</a:t>
            </a:r>
            <a:r>
              <a:rPr lang="en-US" smtClean="0"/>
              <a:t> tags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SzTx/>
            </a:pPr>
            <a:r>
              <a:rPr lang="en-US" sz="1800" b="0" smtClean="0"/>
              <a:t>One problem with the font properties is that they apply to whole elements, which are often too large</a:t>
            </a:r>
          </a:p>
          <a:p>
            <a:pPr lvl="1">
              <a:spcBef>
                <a:spcPct val="20000"/>
              </a:spcBef>
              <a:buSzTx/>
            </a:pPr>
            <a:r>
              <a:rPr lang="en-US" sz="1400" b="0" smtClean="0"/>
              <a:t>Solution: a new tag to define an element in the content of a larger element - </a:t>
            </a:r>
            <a:r>
              <a:rPr lang="en-US" sz="1200" b="0" smtClean="0">
                <a:latin typeface="Courier New" pitchFamily="49" charset="0"/>
              </a:rPr>
              <a:t>&lt;span&gt;</a:t>
            </a:r>
            <a:endParaRPr lang="en-US" sz="1400" b="0" smtClean="0"/>
          </a:p>
          <a:p>
            <a:pPr lvl="1">
              <a:spcBef>
                <a:spcPct val="20000"/>
              </a:spcBef>
              <a:buSzTx/>
            </a:pPr>
            <a:r>
              <a:rPr lang="en-US" sz="1400" b="0" smtClean="0"/>
              <a:t>The default meaning of </a:t>
            </a:r>
            <a:r>
              <a:rPr lang="en-US" sz="1200" b="0" smtClean="0">
                <a:latin typeface="Courier New" pitchFamily="49" charset="0"/>
              </a:rPr>
              <a:t>&lt;span&gt;</a:t>
            </a:r>
            <a:r>
              <a:rPr lang="en-US" sz="1400" b="0" smtClean="0"/>
              <a:t> is to leave the content as it is</a:t>
            </a:r>
          </a:p>
          <a:p>
            <a:pPr lvl="2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&lt;p&gt;</a:t>
            </a:r>
          </a:p>
          <a:p>
            <a:pPr lvl="2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Now is the &lt;span&gt; best time &lt;/span&gt; ever!</a:t>
            </a:r>
          </a:p>
          <a:p>
            <a:pPr lvl="2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&lt;/p&gt;</a:t>
            </a:r>
            <a:endParaRPr lang="en-US" sz="1600" b="0" smtClean="0"/>
          </a:p>
          <a:p>
            <a:pPr lvl="1">
              <a:spcBef>
                <a:spcPct val="20000"/>
              </a:spcBef>
              <a:buSzTx/>
            </a:pPr>
            <a:r>
              <a:rPr lang="en-US" sz="1400" b="0" smtClean="0"/>
              <a:t>Use </a:t>
            </a:r>
            <a:r>
              <a:rPr lang="en-US" sz="1200" b="0" smtClean="0">
                <a:latin typeface="Courier New" pitchFamily="49" charset="0"/>
              </a:rPr>
              <a:t>&lt;span&gt;</a:t>
            </a:r>
            <a:r>
              <a:rPr lang="en-US" sz="1400" b="0" smtClean="0"/>
              <a:t> to apply a document style sheet to its content</a:t>
            </a:r>
          </a:p>
          <a:p>
            <a:pPr lvl="2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&lt;style type = "text/css"&gt;?</a:t>
            </a:r>
          </a:p>
          <a:p>
            <a:pPr lvl="1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 bigred {font-size: 24pt;</a:t>
            </a:r>
          </a:p>
          <a:p>
            <a:pPr lvl="1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         font-family: Ariel; color: red}</a:t>
            </a:r>
          </a:p>
          <a:p>
            <a:pPr lvl="1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&lt;/style&gt;</a:t>
            </a:r>
          </a:p>
          <a:p>
            <a:pPr lvl="1"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&lt;p&gt;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   Now is the 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       &lt;span class = "bigred"&gt;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   best time &lt;/span&gt; ever!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1600" b="0" smtClean="0">
                <a:latin typeface="Courier New" pitchFamily="49" charset="0"/>
              </a:rPr>
              <a:t>     &lt;/p&gt;</a:t>
            </a:r>
            <a:endParaRPr lang="en-US" sz="16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3.12 The </a:t>
            </a:r>
            <a:r>
              <a:rPr lang="en-US" sz="2400" smtClean="0">
                <a:latin typeface="Courier New" pitchFamily="49" charset="0"/>
              </a:rPr>
              <a:t>&lt;span&gt;</a:t>
            </a:r>
            <a:r>
              <a:rPr lang="en-US" smtClean="0"/>
              <a:t> and </a:t>
            </a:r>
            <a:r>
              <a:rPr lang="en-US" sz="2400" smtClean="0">
                <a:latin typeface="Courier New" pitchFamily="49" charset="0"/>
              </a:rPr>
              <a:t>&lt;div&gt;</a:t>
            </a:r>
            <a:r>
              <a:rPr lang="en-US" smtClean="0"/>
              <a:t> tags </a:t>
            </a:r>
            <a:r>
              <a:rPr lang="en-US" sz="2800" smtClean="0"/>
              <a:t>(continued)</a:t>
            </a:r>
            <a:endParaRPr lang="en-US" sz="1800" smtClean="0">
              <a:solidFill>
                <a:schemeClr val="tx1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886075"/>
            <a:ext cx="8610600" cy="336232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The </a:t>
            </a:r>
            <a:r>
              <a:rPr lang="en-US" sz="2000" b="0" smtClean="0">
                <a:latin typeface="Courier New" pitchFamily="49" charset="0"/>
              </a:rPr>
              <a:t>&lt;span&gt;</a:t>
            </a:r>
            <a:r>
              <a:rPr lang="en-US" b="0" smtClean="0"/>
              <a:t> tag is similar to other HTML tags, they can be nested and they have </a:t>
            </a:r>
            <a:r>
              <a:rPr lang="en-US" sz="2000" b="0" smtClean="0">
                <a:latin typeface="Courier New" pitchFamily="49" charset="0"/>
              </a:rPr>
              <a:t>id</a:t>
            </a:r>
            <a:r>
              <a:rPr lang="en-US" b="0" smtClean="0"/>
              <a:t> and </a:t>
            </a:r>
            <a:r>
              <a:rPr lang="en-US" sz="2000" b="0" smtClean="0">
                <a:latin typeface="Courier New" pitchFamily="49" charset="0"/>
              </a:rPr>
              <a:t>class</a:t>
            </a:r>
            <a:r>
              <a:rPr lang="en-US" b="0" smtClean="0"/>
              <a:t> attributes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Another tag that is useful for style specifications: </a:t>
            </a:r>
            <a:r>
              <a:rPr lang="en-US" sz="2000" b="0" smtClean="0">
                <a:latin typeface="Courier New" pitchFamily="49" charset="0"/>
              </a:rPr>
              <a:t>&lt;div&gt;</a:t>
            </a:r>
            <a:endParaRPr lang="en-US" b="0" smtClean="0"/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1800" b="0" smtClean="0"/>
              <a:t>Used to create document sections (or divisions) for which style can be specified</a:t>
            </a:r>
          </a:p>
          <a:p>
            <a:pPr lvl="2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1800" b="0" smtClean="0"/>
              <a:t>e.g., A section of five paragraphs for which you want some particular style</a:t>
            </a:r>
          </a:p>
        </p:txBody>
      </p:sp>
      <p:pic>
        <p:nvPicPr>
          <p:cNvPr id="45060" name="Picture 4" descr="ch3_8"/>
          <p:cNvPicPr>
            <a:picLocks noChangeAspect="1" noChangeArrowheads="1"/>
          </p:cNvPicPr>
          <p:nvPr/>
        </p:nvPicPr>
        <p:blipFill>
          <a:blip r:embed="rId2"/>
          <a:srcRect t="57143"/>
          <a:stretch>
            <a:fillRect/>
          </a:stretch>
        </p:blipFill>
        <p:spPr bwMode="auto">
          <a:xfrm>
            <a:off x="838200" y="1676400"/>
            <a:ext cx="58293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3.13 Conflict Resolution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When two or more rules apply to the same tag there are rules for deciding which rule applies</a:t>
            </a:r>
          </a:p>
          <a:p>
            <a:r>
              <a:rPr lang="en-US" smtClean="0"/>
              <a:t>Document level</a:t>
            </a:r>
          </a:p>
          <a:p>
            <a:pPr lvl="1"/>
            <a:r>
              <a:rPr lang="en-US" sz="1800" smtClean="0"/>
              <a:t>In-line style sheets have precedence over document style sheets</a:t>
            </a:r>
          </a:p>
          <a:p>
            <a:pPr lvl="1"/>
            <a:r>
              <a:rPr lang="en-US" sz="1800" smtClean="0"/>
              <a:t>Document style sheets have precedence over external style sheets</a:t>
            </a:r>
          </a:p>
          <a:p>
            <a:r>
              <a:rPr lang="en-US" smtClean="0"/>
              <a:t>Within the same level there can be conflicts</a:t>
            </a:r>
          </a:p>
          <a:p>
            <a:pPr lvl="1"/>
            <a:r>
              <a:rPr lang="en-US" sz="1800" smtClean="0"/>
              <a:t>A tag may be used twice as a selector</a:t>
            </a:r>
          </a:p>
          <a:p>
            <a:pPr lvl="1"/>
            <a:r>
              <a:rPr lang="en-US" sz="1800" smtClean="0"/>
              <a:t>A tag may inherit a property and also be used as a selector</a:t>
            </a:r>
          </a:p>
          <a:p>
            <a:r>
              <a:rPr lang="en-US" smtClean="0"/>
              <a:t>Style sheets can have different sources</a:t>
            </a:r>
          </a:p>
          <a:p>
            <a:pPr lvl="1"/>
            <a:r>
              <a:rPr lang="en-US" sz="1800" smtClean="0"/>
              <a:t>The author of a document may specify styles</a:t>
            </a:r>
          </a:p>
          <a:p>
            <a:pPr lvl="1"/>
            <a:r>
              <a:rPr lang="en-US" sz="1800" smtClean="0"/>
              <a:t>The user, through browser settings, may specify styles</a:t>
            </a:r>
          </a:p>
          <a:p>
            <a:r>
              <a:rPr lang="en-US" smtClean="0"/>
              <a:t>Individual properties can be specified as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3.2 Levels of Style Sheets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Bef>
                <a:spcPct val="20000"/>
              </a:spcBef>
              <a:buSzTx/>
            </a:pPr>
            <a:r>
              <a:rPr lang="en-US" b="0" smtClean="0"/>
              <a:t>There are three levels of style sheets</a:t>
            </a:r>
          </a:p>
          <a:p>
            <a:pPr marL="800100" lvl="1" indent="-342900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smtClean="0"/>
              <a:t>Inline </a:t>
            </a:r>
            <a:r>
              <a:rPr lang="en-US" sz="2400" b="0" smtClean="0"/>
              <a:t>- specified for a specific occurrence of a tag and apply only to that tag</a:t>
            </a:r>
            <a:br>
              <a:rPr lang="en-US" sz="2400" b="0" smtClean="0"/>
            </a:br>
            <a:r>
              <a:rPr lang="en-US" sz="2400" b="0" smtClean="0"/>
              <a:t>– This is fine-grain style, which defeats the purpose of style sheets - uniform style</a:t>
            </a:r>
          </a:p>
          <a:p>
            <a:pPr marL="800100" lvl="1" indent="-342900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smtClean="0"/>
              <a:t>Document-level style sheets </a:t>
            </a:r>
            <a:r>
              <a:rPr lang="en-US" sz="2400" b="0" smtClean="0"/>
              <a:t>- apply to the whole document in which they appear</a:t>
            </a:r>
          </a:p>
          <a:p>
            <a:pPr marL="800100" lvl="1" indent="-342900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smtClean="0"/>
              <a:t>External style sheets </a:t>
            </a:r>
            <a:r>
              <a:rPr lang="en-US" sz="2400" b="0" smtClean="0"/>
              <a:t>- can be applied to any number of documents</a:t>
            </a:r>
          </a:p>
          <a:p>
            <a:pPr marL="457200" indent="-457200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When more than one style sheet applies to a specific tag in a document, the lowest level style sheet has precedence</a:t>
            </a:r>
          </a:p>
          <a:p>
            <a:pPr marL="457200" indent="-457200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3.13 Precedence Rules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en-US" smtClean="0"/>
              <a:t>From highest to lowest</a:t>
            </a:r>
          </a:p>
          <a:p>
            <a:pPr marL="457200" indent="-457200">
              <a:buFontTx/>
              <a:buAutoNum type="arabicPeriod"/>
            </a:pPr>
            <a:r>
              <a:rPr lang="en-US" smtClean="0"/>
              <a:t>Important declarations with user origin</a:t>
            </a:r>
          </a:p>
          <a:p>
            <a:pPr marL="457200" indent="-457200">
              <a:buFontTx/>
              <a:buAutoNum type="arabicPeriod"/>
            </a:pPr>
            <a:r>
              <a:rPr lang="en-US" smtClean="0"/>
              <a:t>Important declarations with author origin</a:t>
            </a:r>
          </a:p>
          <a:p>
            <a:pPr marL="457200" indent="-457200">
              <a:buFontTx/>
              <a:buAutoNum type="arabicPeriod"/>
            </a:pPr>
            <a:r>
              <a:rPr lang="en-US" smtClean="0"/>
              <a:t>Normal declarations with author origin</a:t>
            </a:r>
          </a:p>
          <a:p>
            <a:pPr marL="457200" indent="-457200">
              <a:buFontTx/>
              <a:buAutoNum type="arabicPeriod"/>
            </a:pPr>
            <a:r>
              <a:rPr lang="en-US" smtClean="0"/>
              <a:t>Normal declarations with user origin</a:t>
            </a:r>
          </a:p>
          <a:p>
            <a:pPr marL="457200" indent="-457200">
              <a:buFontTx/>
              <a:buAutoNum type="arabicPeriod"/>
            </a:pPr>
            <a:r>
              <a:rPr lang="en-US" smtClean="0"/>
              <a:t>Any declarations with browser (or other user agent) origin</a:t>
            </a:r>
          </a:p>
          <a:p>
            <a:pPr marL="457200" indent="-457200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3.13 Tie-Breakers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en-US" smtClean="0"/>
              <a:t>Specificity </a:t>
            </a:r>
          </a:p>
          <a:p>
            <a:pPr marL="800100" lvl="1" indent="-342900">
              <a:buFontTx/>
              <a:buAutoNum type="arabicPeriod"/>
            </a:pPr>
            <a:r>
              <a:rPr lang="en-US" sz="1800" smtClean="0"/>
              <a:t>id selectors</a:t>
            </a:r>
          </a:p>
          <a:p>
            <a:pPr marL="800100" lvl="1" indent="-342900">
              <a:buFontTx/>
              <a:buAutoNum type="arabicPeriod"/>
            </a:pPr>
            <a:r>
              <a:rPr lang="en-US" sz="1800" smtClean="0"/>
              <a:t>Class and pseudo-class selectors</a:t>
            </a:r>
          </a:p>
          <a:p>
            <a:pPr marL="800100" lvl="1" indent="-342900">
              <a:buFontTx/>
              <a:buAutoNum type="arabicPeriod"/>
            </a:pPr>
            <a:r>
              <a:rPr lang="en-US" sz="1800" smtClean="0"/>
              <a:t>Contextual selectors</a:t>
            </a:r>
          </a:p>
          <a:p>
            <a:pPr marL="800100" lvl="1" indent="-342900">
              <a:buFontTx/>
              <a:buAutoNum type="arabicPeriod"/>
            </a:pPr>
            <a:r>
              <a:rPr lang="en-US" sz="1800" smtClean="0"/>
              <a:t>General selectors</a:t>
            </a:r>
          </a:p>
          <a:p>
            <a:pPr marL="457200" indent="-457200"/>
            <a:r>
              <a:rPr lang="en-US" smtClean="0"/>
              <a:t>Position</a:t>
            </a:r>
          </a:p>
          <a:p>
            <a:pPr marL="800100" lvl="1" indent="-342900"/>
            <a:r>
              <a:rPr lang="en-US" sz="1800" smtClean="0"/>
              <a:t>Essentially, later has precedence over earlier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0" dirty="0" smtClean="0">
                <a:latin typeface="Times" pitchFamily="1" charset="0"/>
              </a:rPr>
              <a:t>For </a:t>
            </a:r>
            <a:r>
              <a:rPr lang="en-US" b="0" dirty="0" err="1" smtClean="0">
                <a:latin typeface="Times" pitchFamily="1" charset="0"/>
              </a:rPr>
              <a:t>eg</a:t>
            </a:r>
            <a:r>
              <a:rPr lang="en-US" b="0" dirty="0" smtClean="0">
                <a:latin typeface="Times" pitchFamily="1" charset="0"/>
              </a:rPr>
              <a:t>: if an external style sheet specifies a value for a particular property of a particular tag , that value is used until a different value is specified in either a document style sheet or an inline style sheet</a:t>
            </a:r>
          </a:p>
          <a:p>
            <a:pPr>
              <a:lnSpc>
                <a:spcPct val="100000"/>
              </a:lnSpc>
            </a:pPr>
            <a:r>
              <a:rPr lang="en-US" b="0" dirty="0" smtClean="0">
                <a:latin typeface="Times" pitchFamily="1" charset="0"/>
              </a:rPr>
              <a:t>Likewise  a document style sheet property value can be overridden by different property values in an inline style sheet</a:t>
            </a:r>
          </a:p>
          <a:p>
            <a:pPr>
              <a:lnSpc>
                <a:spcPct val="100000"/>
              </a:lnSpc>
            </a:pPr>
            <a:r>
              <a:rPr lang="en-IN" b="0" dirty="0" smtClean="0"/>
              <a:t> Inheritance is a key feature in CSS; it relies on the ancestor-descendant relationship to operate.</a:t>
            </a:r>
          </a:p>
          <a:p>
            <a:pPr>
              <a:lnSpc>
                <a:spcPct val="100000"/>
              </a:lnSpc>
            </a:pPr>
            <a:r>
              <a:rPr lang="en-IN" b="0" dirty="0" smtClean="0"/>
              <a:t> Inheritance is the mechanism by which properties are applied not only to a specified element, but also to its descendants</a:t>
            </a:r>
            <a:endParaRPr lang="en-US" b="0" dirty="0" smtClean="0">
              <a:latin typeface="Times" pitchFamily="1" charset="0"/>
            </a:endParaRPr>
          </a:p>
          <a:p>
            <a:pPr>
              <a:lnSpc>
                <a:spcPct val="100000"/>
              </a:lnSpc>
            </a:pPr>
            <a:endParaRPr lang="en-US" b="0" dirty="0" smtClean="0">
              <a:latin typeface="Times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3.2 Levels of Style Sheets (continued)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b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endParaRPr lang="en-US" b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Inline style sheets appear in the tag itself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Document-level style sheets appear in the head of the document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External style sheets are in separate files, they can be stored on any computer on the web.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smtClean="0"/>
              <a:t>The browser fetches just as it fetches documents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0" smtClean="0"/>
              <a:t>3.2 Linking an External Stylesheet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The &lt;link&gt; tag is used to specify external </a:t>
            </a:r>
            <a:r>
              <a:rPr lang="en-US" b="0" dirty="0" err="1" smtClean="0"/>
              <a:t>stylesheets</a:t>
            </a:r>
            <a:endParaRPr lang="en-US" b="0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Within &lt;link&gt;, the </a:t>
            </a:r>
            <a:r>
              <a:rPr lang="en-US" b="0" dirty="0" err="1" smtClean="0"/>
              <a:t>rel</a:t>
            </a:r>
            <a:r>
              <a:rPr lang="en-US" b="0" dirty="0" smtClean="0"/>
              <a:t> attribute is used to specify the relationship of the linked to document to the document in which the link appears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The </a:t>
            </a:r>
            <a:r>
              <a:rPr lang="en-US" b="0" dirty="0" err="1" smtClean="0"/>
              <a:t>href</a:t>
            </a:r>
            <a:r>
              <a:rPr lang="en-US" b="0" dirty="0" smtClean="0"/>
              <a:t> attribute of &lt;link&gt; is used to specify the </a:t>
            </a:r>
            <a:r>
              <a:rPr lang="en-US" b="0" dirty="0" err="1" smtClean="0"/>
              <a:t>url</a:t>
            </a:r>
            <a:r>
              <a:rPr lang="en-US" b="0" dirty="0" smtClean="0"/>
              <a:t> of the style sheet document as in the following document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dirty="0" smtClean="0">
                <a:latin typeface="Courier New" pitchFamily="49" charset="0"/>
              </a:rPr>
              <a:t>&lt;link </a:t>
            </a:r>
            <a:r>
              <a:rPr lang="en-US" sz="2000" b="0" dirty="0" err="1" smtClean="0">
                <a:latin typeface="Courier New" pitchFamily="49" charset="0"/>
              </a:rPr>
              <a:t>rel</a:t>
            </a:r>
            <a:r>
              <a:rPr lang="en-US" sz="2000" b="0" dirty="0" smtClean="0">
                <a:latin typeface="Courier New" pitchFamily="49" charset="0"/>
              </a:rPr>
              <a:t> = "</a:t>
            </a:r>
            <a:r>
              <a:rPr lang="en-US" sz="2000" b="0" dirty="0" err="1" smtClean="0">
                <a:latin typeface="Courier New" pitchFamily="49" charset="0"/>
              </a:rPr>
              <a:t>stylesheet</a:t>
            </a:r>
            <a:r>
              <a:rPr lang="en-US" sz="2000" b="0" dirty="0" smtClean="0">
                <a:latin typeface="Courier New" pitchFamily="49" charset="0"/>
              </a:rPr>
              <a:t>"  type = "text/</a:t>
            </a:r>
            <a:r>
              <a:rPr lang="en-US" sz="2000" b="0" dirty="0" err="1" smtClean="0">
                <a:latin typeface="Courier New" pitchFamily="49" charset="0"/>
              </a:rPr>
              <a:t>css</a:t>
            </a:r>
            <a:r>
              <a:rPr lang="en-US" sz="2000" b="0" dirty="0" smtClean="0">
                <a:latin typeface="Courier New" pitchFamily="49" charset="0"/>
              </a:rPr>
              <a:t>"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dirty="0" smtClean="0">
                <a:latin typeface="Courier New" pitchFamily="49" charset="0"/>
              </a:rPr>
              <a:t> </a:t>
            </a:r>
            <a:r>
              <a:rPr lang="en-US" sz="2000" b="0" dirty="0" err="1" smtClean="0">
                <a:latin typeface="Courier New" pitchFamily="49" charset="0"/>
              </a:rPr>
              <a:t>href</a:t>
            </a:r>
            <a:r>
              <a:rPr lang="en-US" sz="2000" b="0" dirty="0" smtClean="0">
                <a:latin typeface="Courier New" pitchFamily="49" charset="0"/>
              </a:rPr>
              <a:t> = "http://www.wherever.org/termpaper.css"&gt;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000" b="0" dirty="0" smtClean="0">
                <a:latin typeface="Courier New" pitchFamily="49" charset="0"/>
              </a:rPr>
              <a:t>&lt;/link&gt;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3.3 Style Specification Formats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dirty="0" smtClean="0"/>
              <a:t>Format depends on the level of the style sheet</a:t>
            </a:r>
            <a:r>
              <a:rPr lang="en-US" b="0" u="sng" dirty="0" smtClean="0"/>
              <a:t>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b="0" u="sng" dirty="0" smtClean="0"/>
              <a:t>Inline  Style specification</a:t>
            </a:r>
            <a:endParaRPr lang="en-US" b="0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None/>
            </a:pPr>
            <a:endParaRPr lang="en-US" b="0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SzTx/>
              <a:buNone/>
            </a:pPr>
            <a:r>
              <a:rPr lang="en-US" b="0" dirty="0" smtClean="0"/>
              <a:t>Style sheet appears as the values of the </a:t>
            </a:r>
            <a:r>
              <a:rPr lang="en-US" b="0" dirty="0" smtClean="0">
                <a:latin typeface="Courier New" pitchFamily="49" charset="0"/>
              </a:rPr>
              <a:t>style</a:t>
            </a:r>
            <a:r>
              <a:rPr lang="en-US" b="0" dirty="0" smtClean="0"/>
              <a:t> attribute of a tag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</a:pPr>
            <a:r>
              <a:rPr lang="en-US" sz="2400" b="0" dirty="0" smtClean="0"/>
              <a:t>General form: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dirty="0" smtClean="0">
                <a:latin typeface="Courier New" pitchFamily="49" charset="0"/>
              </a:rPr>
              <a:t>style = "</a:t>
            </a:r>
            <a:r>
              <a:rPr lang="en-US" sz="2400" b="0" dirty="0" smtClean="0"/>
              <a:t>property_1</a:t>
            </a:r>
            <a:r>
              <a:rPr lang="en-US" sz="2400" b="0" dirty="0" smtClean="0">
                <a:latin typeface="Courier New" pitchFamily="49" charset="0"/>
              </a:rPr>
              <a:t>:</a:t>
            </a:r>
            <a:r>
              <a:rPr lang="en-US" sz="2400" b="0" dirty="0" smtClean="0"/>
              <a:t> value_1</a:t>
            </a:r>
            <a:r>
              <a:rPr lang="en-US" sz="2400" b="0" dirty="0" smtClean="0">
                <a:latin typeface="Courier New" pitchFamily="49" charset="0"/>
              </a:rPr>
              <a:t>;</a:t>
            </a:r>
            <a:r>
              <a:rPr lang="en-US" sz="2400" b="0" dirty="0" smtClean="0"/>
              <a:t> 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dirty="0" smtClean="0">
                <a:latin typeface="Courier New" pitchFamily="49" charset="0"/>
              </a:rPr>
              <a:t>        </a:t>
            </a:r>
            <a:r>
              <a:rPr lang="en-US" sz="2400" b="0" dirty="0" smtClean="0"/>
              <a:t>property_2</a:t>
            </a:r>
            <a:r>
              <a:rPr lang="en-US" sz="2400" b="0" dirty="0" smtClean="0">
                <a:latin typeface="Courier New" pitchFamily="49" charset="0"/>
              </a:rPr>
              <a:t>:</a:t>
            </a:r>
            <a:r>
              <a:rPr lang="en-US" sz="2400" b="0" dirty="0" smtClean="0"/>
              <a:t> value_2</a:t>
            </a:r>
            <a:r>
              <a:rPr lang="en-US" sz="2400" b="0" dirty="0" smtClean="0">
                <a:latin typeface="Courier New" pitchFamily="49" charset="0"/>
              </a:rPr>
              <a:t>;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dirty="0" smtClean="0">
                <a:latin typeface="Courier New" pitchFamily="49" charset="0"/>
              </a:rPr>
              <a:t>        </a:t>
            </a:r>
            <a:r>
              <a:rPr lang="en-US" sz="2400" b="0" dirty="0" smtClean="0"/>
              <a:t>…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buSzTx/>
              <a:buFontTx/>
              <a:buNone/>
            </a:pPr>
            <a:r>
              <a:rPr lang="en-US" sz="2400" b="0" dirty="0" smtClean="0">
                <a:latin typeface="Courier New" pitchFamily="49" charset="0"/>
              </a:rPr>
              <a:t>        </a:t>
            </a:r>
            <a:r>
              <a:rPr lang="en-US" sz="2400" b="0" dirty="0" err="1" smtClean="0"/>
              <a:t>property_n</a:t>
            </a:r>
            <a:r>
              <a:rPr lang="en-US" sz="2400" b="0" dirty="0" smtClean="0">
                <a:latin typeface="Courier New" pitchFamily="49" charset="0"/>
              </a:rPr>
              <a:t>: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value_n</a:t>
            </a:r>
            <a:r>
              <a:rPr lang="en-US" sz="2400" b="0" dirty="0" smtClean="0">
                <a:latin typeface="Courier New" pitchFamily="49" charset="0"/>
              </a:rPr>
              <a:t>"</a:t>
            </a:r>
            <a:endParaRPr lang="en-US" sz="2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2246</TotalTime>
  <Pages>5</Pages>
  <Words>3378</Words>
  <Application>Microsoft PowerPoint 4.0</Application>
  <PresentationFormat>Letter Paper (8.5x11 in)</PresentationFormat>
  <Paragraphs>484</Paragraphs>
  <Slides>51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Blank Presentation</vt:lpstr>
      <vt:lpstr>Document</vt:lpstr>
      <vt:lpstr>Module 3</vt:lpstr>
      <vt:lpstr>Cascading  Style Sheets </vt:lpstr>
      <vt:lpstr>3.1 Introduction</vt:lpstr>
      <vt:lpstr>Slide 4</vt:lpstr>
      <vt:lpstr>3.2 Levels of Style Sheets</vt:lpstr>
      <vt:lpstr>Slide 6</vt:lpstr>
      <vt:lpstr>3.2 Levels of Style Sheets (continued)</vt:lpstr>
      <vt:lpstr>3.2 Linking an External Stylesheet</vt:lpstr>
      <vt:lpstr>3.3 Style Specification Formats</vt:lpstr>
      <vt:lpstr>3.3 Format for Document-level</vt:lpstr>
      <vt:lpstr>Slide 11</vt:lpstr>
      <vt:lpstr>General form-External style sheet</vt:lpstr>
      <vt:lpstr>3.4 Selector Forms</vt:lpstr>
      <vt:lpstr>1.Simple selector forms</vt:lpstr>
      <vt:lpstr>2. Class Selectors</vt:lpstr>
      <vt:lpstr>3. Generic Selectors</vt:lpstr>
      <vt:lpstr>4. id Selectors</vt:lpstr>
      <vt:lpstr>5.Universal  Selectors</vt:lpstr>
      <vt:lpstr>Child and Descendent </vt:lpstr>
      <vt:lpstr>6. Contextual Selector</vt:lpstr>
      <vt:lpstr>Slide 21</vt:lpstr>
      <vt:lpstr>Slide 22</vt:lpstr>
      <vt:lpstr>7. Pseudo Classes</vt:lpstr>
      <vt:lpstr>3.6 Pseudo Class Example</vt:lpstr>
      <vt:lpstr>Property  Value Forms</vt:lpstr>
      <vt:lpstr> Property Values (values of properties)</vt:lpstr>
      <vt:lpstr>3.5 Property Value Forms (continued)</vt:lpstr>
      <vt:lpstr>3.6 Font Properties</vt:lpstr>
      <vt:lpstr>3.6 Font Properties (continued)</vt:lpstr>
      <vt:lpstr>Font Properties (continued)</vt:lpstr>
      <vt:lpstr>3.6 Font Properties (continued)</vt:lpstr>
      <vt:lpstr>Slide 32</vt:lpstr>
      <vt:lpstr>Slide 33</vt:lpstr>
      <vt:lpstr>Slide 34</vt:lpstr>
      <vt:lpstr>   List properties  </vt:lpstr>
      <vt:lpstr>Slide 36</vt:lpstr>
      <vt:lpstr>3.7  List properties (continued)</vt:lpstr>
      <vt:lpstr>3.7  List properties (continued)</vt:lpstr>
      <vt:lpstr>3.8  Colors</vt:lpstr>
      <vt:lpstr>3.8  Colors (continued)</vt:lpstr>
      <vt:lpstr>3.9 Alignment of Text</vt:lpstr>
      <vt:lpstr>Slide 42</vt:lpstr>
      <vt:lpstr>3.9 Alignment of Text (continued)</vt:lpstr>
      <vt:lpstr>3.10 The Box Model</vt:lpstr>
      <vt:lpstr>3.10 The Box Model (continued)</vt:lpstr>
      <vt:lpstr>3.10 The Box Model (continued)</vt:lpstr>
      <vt:lpstr>3.12 The &lt;span&gt; and &lt;div&gt; tags</vt:lpstr>
      <vt:lpstr>3.12 The &lt;span&gt; and &lt;div&gt; tags (continued)</vt:lpstr>
      <vt:lpstr>3.13 Conflict Resolution</vt:lpstr>
      <vt:lpstr>3.13 Precedence Rules</vt:lpstr>
      <vt:lpstr>3.13 Tie-Breakers</vt:lpstr>
    </vt:vector>
  </TitlesOfParts>
  <Company>©2008 Pearson Addison-Wesley. All rights reserved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subject>Introductions to XHTML</dc:subject>
  <dc:creator>Robert Sebesta</dc:creator>
  <cp:lastModifiedBy>csfac125</cp:lastModifiedBy>
  <cp:revision>120</cp:revision>
  <cp:lastPrinted>2002-08-21T03:16:13Z</cp:lastPrinted>
  <dcterms:created xsi:type="dcterms:W3CDTF">2007-04-26T20:44:15Z</dcterms:created>
  <dcterms:modified xsi:type="dcterms:W3CDTF">2018-02-19T04:48:55Z</dcterms:modified>
</cp:coreProperties>
</file>