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71"/>
  </p:notesMasterIdLst>
  <p:handoutMasterIdLst>
    <p:handoutMasterId r:id="rId72"/>
  </p:handoutMasterIdLst>
  <p:sldIdLst>
    <p:sldId id="257" r:id="rId2"/>
    <p:sldId id="258" r:id="rId3"/>
    <p:sldId id="325" r:id="rId4"/>
    <p:sldId id="259" r:id="rId5"/>
    <p:sldId id="260" r:id="rId6"/>
    <p:sldId id="311" r:id="rId7"/>
    <p:sldId id="326" r:id="rId8"/>
    <p:sldId id="328" r:id="rId9"/>
    <p:sldId id="261" r:id="rId10"/>
    <p:sldId id="327" r:id="rId11"/>
    <p:sldId id="315" r:id="rId12"/>
    <p:sldId id="262" r:id="rId13"/>
    <p:sldId id="263" r:id="rId14"/>
    <p:sldId id="316" r:id="rId15"/>
    <p:sldId id="264" r:id="rId16"/>
    <p:sldId id="265" r:id="rId17"/>
    <p:sldId id="317" r:id="rId18"/>
    <p:sldId id="318" r:id="rId19"/>
    <p:sldId id="319" r:id="rId20"/>
    <p:sldId id="320" r:id="rId21"/>
    <p:sldId id="321" r:id="rId22"/>
    <p:sldId id="266" r:id="rId23"/>
    <p:sldId id="312" r:id="rId24"/>
    <p:sldId id="313" r:id="rId25"/>
    <p:sldId id="267" r:id="rId26"/>
    <p:sldId id="314" r:id="rId27"/>
    <p:sldId id="268" r:id="rId28"/>
    <p:sldId id="269" r:id="rId29"/>
    <p:sldId id="270" r:id="rId30"/>
    <p:sldId id="271" r:id="rId31"/>
    <p:sldId id="272" r:id="rId32"/>
    <p:sldId id="273" r:id="rId33"/>
    <p:sldId id="274" r:id="rId34"/>
    <p:sldId id="275" r:id="rId35"/>
    <p:sldId id="276" r:id="rId36"/>
    <p:sldId id="277" r:id="rId37"/>
    <p:sldId id="278" r:id="rId38"/>
    <p:sldId id="298" r:id="rId39"/>
    <p:sldId id="279" r:id="rId40"/>
    <p:sldId id="280" r:id="rId41"/>
    <p:sldId id="281" r:id="rId42"/>
    <p:sldId id="322" r:id="rId43"/>
    <p:sldId id="300" r:id="rId44"/>
    <p:sldId id="301" r:id="rId45"/>
    <p:sldId id="324" r:id="rId46"/>
    <p:sldId id="302" r:id="rId47"/>
    <p:sldId id="282" r:id="rId48"/>
    <p:sldId id="283" r:id="rId49"/>
    <p:sldId id="284" r:id="rId50"/>
    <p:sldId id="323" r:id="rId51"/>
    <p:sldId id="303" r:id="rId52"/>
    <p:sldId id="285" r:id="rId53"/>
    <p:sldId id="286" r:id="rId54"/>
    <p:sldId id="287" r:id="rId55"/>
    <p:sldId id="288" r:id="rId56"/>
    <p:sldId id="289" r:id="rId57"/>
    <p:sldId id="290" r:id="rId58"/>
    <p:sldId id="291" r:id="rId59"/>
    <p:sldId id="292" r:id="rId60"/>
    <p:sldId id="293" r:id="rId61"/>
    <p:sldId id="294" r:id="rId62"/>
    <p:sldId id="295" r:id="rId63"/>
    <p:sldId id="305" r:id="rId64"/>
    <p:sldId id="304" r:id="rId65"/>
    <p:sldId id="306" r:id="rId66"/>
    <p:sldId id="309" r:id="rId67"/>
    <p:sldId id="307" r:id="rId68"/>
    <p:sldId id="310" r:id="rId69"/>
    <p:sldId id="299" r:id="rId70"/>
  </p:sldIdLst>
  <p:sldSz cx="9144000" cy="6858000" type="letter"/>
  <p:notesSz cx="9210675" cy="6980238"/>
  <p:defaultTextStyle>
    <a:defPPr>
      <a:defRPr lang="en-US"/>
    </a:defPPr>
    <a:lvl1pPr algn="l" rtl="0" eaLnBrk="0" fontAlgn="base" hangingPunct="0">
      <a:lnSpc>
        <a:spcPct val="90000"/>
      </a:lnSpc>
      <a:spcBef>
        <a:spcPct val="0"/>
      </a:spcBef>
      <a:spcAft>
        <a:spcPct val="0"/>
      </a:spcAft>
      <a:defRPr b="1" kern="1200">
        <a:solidFill>
          <a:schemeClr val="tx1"/>
        </a:solidFill>
        <a:latin typeface="Arial" pitchFamily="34" charset="0"/>
        <a:ea typeface="+mn-ea"/>
        <a:cs typeface="+mn-cs"/>
      </a:defRPr>
    </a:lvl1pPr>
    <a:lvl2pPr marL="457200" algn="l" rtl="0" eaLnBrk="0" fontAlgn="base" hangingPunct="0">
      <a:lnSpc>
        <a:spcPct val="90000"/>
      </a:lnSpc>
      <a:spcBef>
        <a:spcPct val="0"/>
      </a:spcBef>
      <a:spcAft>
        <a:spcPct val="0"/>
      </a:spcAft>
      <a:defRPr b="1" kern="1200">
        <a:solidFill>
          <a:schemeClr val="tx1"/>
        </a:solidFill>
        <a:latin typeface="Arial" pitchFamily="34" charset="0"/>
        <a:ea typeface="+mn-ea"/>
        <a:cs typeface="+mn-cs"/>
      </a:defRPr>
    </a:lvl2pPr>
    <a:lvl3pPr marL="914400" algn="l" rtl="0" eaLnBrk="0" fontAlgn="base" hangingPunct="0">
      <a:lnSpc>
        <a:spcPct val="90000"/>
      </a:lnSpc>
      <a:spcBef>
        <a:spcPct val="0"/>
      </a:spcBef>
      <a:spcAft>
        <a:spcPct val="0"/>
      </a:spcAft>
      <a:defRPr b="1" kern="1200">
        <a:solidFill>
          <a:schemeClr val="tx1"/>
        </a:solidFill>
        <a:latin typeface="Arial" pitchFamily="34" charset="0"/>
        <a:ea typeface="+mn-ea"/>
        <a:cs typeface="+mn-cs"/>
      </a:defRPr>
    </a:lvl3pPr>
    <a:lvl4pPr marL="1371600" algn="l" rtl="0" eaLnBrk="0" fontAlgn="base" hangingPunct="0">
      <a:lnSpc>
        <a:spcPct val="90000"/>
      </a:lnSpc>
      <a:spcBef>
        <a:spcPct val="0"/>
      </a:spcBef>
      <a:spcAft>
        <a:spcPct val="0"/>
      </a:spcAft>
      <a:defRPr b="1" kern="1200">
        <a:solidFill>
          <a:schemeClr val="tx1"/>
        </a:solidFill>
        <a:latin typeface="Arial" pitchFamily="34" charset="0"/>
        <a:ea typeface="+mn-ea"/>
        <a:cs typeface="+mn-cs"/>
      </a:defRPr>
    </a:lvl4pPr>
    <a:lvl5pPr marL="1828800" algn="l" rtl="0" eaLnBrk="0" fontAlgn="base" hangingPunct="0">
      <a:lnSpc>
        <a:spcPct val="90000"/>
      </a:lnSpc>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showPr>
  <p:clrMru>
    <a:srgbClr val="29498F"/>
    <a:srgbClr val="549CC8"/>
    <a:srgbClr val="5FB1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0" autoAdjust="0"/>
    <p:restoredTop sz="94660" autoAdjust="0"/>
  </p:normalViewPr>
  <p:slideViewPr>
    <p:cSldViewPr>
      <p:cViewPr>
        <p:scale>
          <a:sx n="70" d="100"/>
          <a:sy n="70" d="100"/>
        </p:scale>
        <p:origin x="-5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idx="2"/>
          </p:nvPr>
        </p:nvSpPr>
        <p:spPr bwMode="auto">
          <a:xfrm>
            <a:off x="2281238" y="349250"/>
            <a:ext cx="4649787" cy="3489325"/>
          </a:xfrm>
          <a:prstGeom prst="rect">
            <a:avLst/>
          </a:prstGeom>
          <a:noFill/>
          <a:ln w="12700">
            <a:noFill/>
            <a:miter lim="800000"/>
            <a:headEnd/>
            <a:tailEnd/>
          </a:ln>
        </p:spPr>
      </p:sp>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p:sp>
      <p:sp>
        <p:nvSpPr>
          <p:cNvPr id="56323" name="Rectangle 3"/>
          <p:cNvSpPr>
            <a:spLocks noGrp="1" noChangeArrowheads="1"/>
          </p:cNvSpPr>
          <p:nvPr>
            <p:ph type="body" idx="1"/>
          </p:nvPr>
        </p:nvSpPr>
        <p:spPr bwMode="auto">
          <a:xfrm>
            <a:off x="1219200" y="3352800"/>
            <a:ext cx="6781800" cy="3124200"/>
          </a:xfrm>
          <a:prstGeom prst="rect">
            <a:avLst/>
          </a:prstGeom>
          <a:noFill/>
          <a:ln w="12700">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0750" y="3316288"/>
            <a:ext cx="7369175" cy="3140075"/>
          </a:xfrm>
          <a:prstGeom prst="rect">
            <a:avLst/>
          </a:prstGeom>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0750" y="3316288"/>
            <a:ext cx="7369175" cy="3140075"/>
          </a:xfrm>
          <a:prstGeom prst="rect">
            <a:avLst/>
          </a:prstGeom>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0750" y="3316288"/>
            <a:ext cx="7369175" cy="3140075"/>
          </a:xfrm>
          <a:prstGeom prst="rect">
            <a:avLst/>
          </a:prstGeom>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awtri_c"/>
          <p:cNvPicPr>
            <a:picLocks noChangeAspect="1" noChangeArrowheads="1"/>
          </p:cNvPicPr>
          <p:nvPr/>
        </p:nvPicPr>
        <p:blipFill>
          <a:blip r:embed="rId2"/>
          <a:srcRect/>
          <a:stretch>
            <a:fillRect/>
          </a:stretch>
        </p:blipFill>
        <p:spPr bwMode="auto">
          <a:xfrm>
            <a:off x="228600" y="5791200"/>
            <a:ext cx="766763" cy="847725"/>
          </a:xfrm>
          <a:prstGeom prst="rect">
            <a:avLst/>
          </a:prstGeom>
          <a:noFill/>
          <a:ln w="9525">
            <a:noFill/>
            <a:miter lim="800000"/>
            <a:headEnd/>
            <a:tailEnd/>
          </a:ln>
        </p:spPr>
      </p:pic>
      <p:sp>
        <p:nvSpPr>
          <p:cNvPr id="5" name="Rectangle 11"/>
          <p:cNvSpPr>
            <a:spLocks noChangeArrowheads="1"/>
          </p:cNvSpPr>
          <p:nvPr/>
        </p:nvSpPr>
        <p:spPr bwMode="auto">
          <a:xfrm>
            <a:off x="1147763" y="6324600"/>
            <a:ext cx="5562600" cy="381000"/>
          </a:xfrm>
          <a:prstGeom prst="rect">
            <a:avLst/>
          </a:prstGeom>
          <a:noFill/>
          <a:ln w="9525">
            <a:noFill/>
            <a:miter lim="800000"/>
            <a:headEnd/>
            <a:tailEnd/>
          </a:ln>
        </p:spPr>
        <p:txBody>
          <a:bodyPr anchor="b"/>
          <a:lstStyle/>
          <a:p>
            <a:pPr>
              <a:lnSpc>
                <a:spcPct val="100000"/>
              </a:lnSpc>
              <a:defRPr/>
            </a:pPr>
            <a:r>
              <a:rPr lang="en-US" sz="1200" b="0">
                <a:latin typeface="Times New Roman" pitchFamily="18" charset="0"/>
                <a:ea typeface="ヒラギノ角ゴ Pro W3" pitchFamily="1" charset="-128"/>
              </a:rPr>
              <a:t>Copyright </a:t>
            </a:r>
            <a:r>
              <a:rPr lang="en-US" sz="1200" b="0">
                <a:latin typeface="Arial"/>
                <a:ea typeface="ヒラギノ角ゴ Pro W3" pitchFamily="1" charset="-128"/>
              </a:rPr>
              <a:t>©</a:t>
            </a:r>
            <a:r>
              <a:rPr lang="en-US" sz="1200" b="0">
                <a:latin typeface="Times New Roman" pitchFamily="18" charset="0"/>
                <a:ea typeface="ヒラギノ角ゴ Pro W3" pitchFamily="1" charset="-128"/>
              </a:rPr>
              <a:t> 2008 Pearson Education, Inc. Publishing as Pearson Addison-Wesley</a:t>
            </a:r>
          </a:p>
        </p:txBody>
      </p:sp>
      <p:sp>
        <p:nvSpPr>
          <p:cNvPr id="33798" name="Rectangle 6"/>
          <p:cNvSpPr>
            <a:spLocks noGrp="1" noChangeArrowheads="1"/>
          </p:cNvSpPr>
          <p:nvPr>
            <p:ph type="subTitle" sz="quarter" idx="1"/>
          </p:nvPr>
        </p:nvSpPr>
        <p:spPr>
          <a:xfrm>
            <a:off x="1447800" y="2717800"/>
            <a:ext cx="7396163" cy="628650"/>
          </a:xfrm>
          <a:ln w="12700"/>
        </p:spPr>
        <p:txBody>
          <a:bodyPr rIns="91440"/>
          <a:lstStyle>
            <a:lvl1pPr marL="0" indent="0" algn="r">
              <a:buFontTx/>
              <a:buNone/>
              <a:defRPr sz="3200"/>
            </a:lvl1pPr>
          </a:lstStyle>
          <a:p>
            <a:r>
              <a:rPr lang="en-US"/>
              <a:t>Click to edit Master subtitle style</a:t>
            </a:r>
          </a:p>
        </p:txBody>
      </p:sp>
      <p:sp>
        <p:nvSpPr>
          <p:cNvPr id="33801" name="Rectangle 9"/>
          <p:cNvSpPr>
            <a:spLocks noGrp="1" noChangeArrowheads="1"/>
          </p:cNvSpPr>
          <p:nvPr>
            <p:ph type="ctrTitle" sz="quarter"/>
          </p:nvPr>
        </p:nvSpPr>
        <p:spPr>
          <a:xfrm>
            <a:off x="1371600" y="2133600"/>
            <a:ext cx="7473950" cy="628650"/>
          </a:xfrm>
          <a:ln w="12700"/>
        </p:spPr>
        <p:txBody>
          <a:bodyPr anchor="ctr"/>
          <a:lstStyle>
            <a:lvl1pPr algn="r">
              <a:defRPr>
                <a:solidFill>
                  <a:srgbClr val="29498F"/>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303213"/>
            <a:ext cx="2152650" cy="6097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3213"/>
            <a:ext cx="6305550" cy="6097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990600"/>
            <a:ext cx="4229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229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7086600" y="6324600"/>
            <a:ext cx="1905000" cy="457200"/>
          </a:xfrm>
          <a:prstGeom prst="rect">
            <a:avLst/>
          </a:prstGeom>
          <a:noFill/>
          <a:ln w="9525">
            <a:noFill/>
            <a:miter lim="800000"/>
            <a:headEnd/>
            <a:tailEnd/>
          </a:ln>
          <a:effectLst/>
        </p:spPr>
        <p:txBody>
          <a:bodyPr anchor="b"/>
          <a:lstStyle/>
          <a:p>
            <a:pPr algn="r">
              <a:lnSpc>
                <a:spcPct val="100000"/>
              </a:lnSpc>
              <a:defRPr/>
            </a:pPr>
            <a:r>
              <a:rPr lang="en-US" sz="1200" b="0"/>
              <a:t>2-</a:t>
            </a:r>
            <a:fld id="{9D7B2EF6-9795-4751-9A10-4638E3852F48}" type="slidenum">
              <a:rPr lang="en-US" sz="1200" b="0"/>
              <a:pPr algn="r">
                <a:lnSpc>
                  <a:spcPct val="100000"/>
                </a:lnSpc>
                <a:defRPr/>
              </a:pPr>
              <a:t>‹#›</a:t>
            </a:fld>
            <a:endParaRPr lang="en-US" sz="1200" b="0"/>
          </a:p>
        </p:txBody>
      </p:sp>
      <p:sp>
        <p:nvSpPr>
          <p:cNvPr id="1033" name="Rectangle 9"/>
          <p:cNvSpPr>
            <a:spLocks noChangeArrowheads="1"/>
          </p:cNvSpPr>
          <p:nvPr/>
        </p:nvSpPr>
        <p:spPr bwMode="auto">
          <a:xfrm>
            <a:off x="228600" y="6400800"/>
            <a:ext cx="5562600" cy="381000"/>
          </a:xfrm>
          <a:prstGeom prst="rect">
            <a:avLst/>
          </a:prstGeom>
          <a:noFill/>
          <a:ln w="9525">
            <a:noFill/>
            <a:miter lim="800000"/>
            <a:headEnd/>
            <a:tailEnd/>
          </a:ln>
        </p:spPr>
        <p:txBody>
          <a:bodyPr anchor="b"/>
          <a:lstStyle/>
          <a:p>
            <a:pPr>
              <a:lnSpc>
                <a:spcPct val="100000"/>
              </a:lnSpc>
              <a:spcBef>
                <a:spcPct val="50000"/>
              </a:spcBef>
              <a:defRPr/>
            </a:pPr>
            <a:r>
              <a:rPr lang="en-US" sz="1200" b="0">
                <a:latin typeface="Times New Roman" pitchFamily="18" charset="0"/>
              </a:rPr>
              <a:t>Copyright © 2008 Pearson Education, Inc. Publishing as Pearson Addison-Wesley</a:t>
            </a:r>
          </a:p>
        </p:txBody>
      </p:sp>
      <p:sp>
        <p:nvSpPr>
          <p:cNvPr id="9220" name="Rectangle 10"/>
          <p:cNvSpPr>
            <a:spLocks noGrp="1" noChangeArrowheads="1"/>
          </p:cNvSpPr>
          <p:nvPr>
            <p:ph type="title"/>
          </p:nvPr>
        </p:nvSpPr>
        <p:spPr bwMode="auto">
          <a:xfrm>
            <a:off x="304800" y="303213"/>
            <a:ext cx="8610600" cy="6111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9221" name="Rectangle 11"/>
          <p:cNvSpPr>
            <a:spLocks noGrp="1" noChangeArrowheads="1"/>
          </p:cNvSpPr>
          <p:nvPr>
            <p:ph type="body" idx="1"/>
          </p:nvPr>
        </p:nvSpPr>
        <p:spPr bwMode="auto">
          <a:xfrm>
            <a:off x="304800" y="990600"/>
            <a:ext cx="8610600" cy="5410200"/>
          </a:xfrm>
          <a:prstGeom prst="rect">
            <a:avLst/>
          </a:prstGeom>
          <a:noFill/>
          <a:ln w="9525">
            <a:noFill/>
            <a:miter lim="800000"/>
            <a:headEnd/>
            <a:tailEnd/>
          </a:ln>
        </p:spPr>
        <p:txBody>
          <a:bodyPr vert="horz" wrap="square" lIns="91440" tIns="45720" rIns="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pitchFamily="34" charset="0"/>
        </a:defRPr>
      </a:lvl2pPr>
      <a:lvl3pPr algn="l" rtl="0" eaLnBrk="0" fontAlgn="base" hangingPunct="0">
        <a:spcBef>
          <a:spcPct val="0"/>
        </a:spcBef>
        <a:spcAft>
          <a:spcPct val="0"/>
        </a:spcAft>
        <a:defRPr sz="3600" b="1">
          <a:solidFill>
            <a:schemeClr val="tx2"/>
          </a:solidFill>
          <a:latin typeface="Arial" pitchFamily="34" charset="0"/>
        </a:defRPr>
      </a:lvl3pPr>
      <a:lvl4pPr algn="l" rtl="0" eaLnBrk="0" fontAlgn="base" hangingPunct="0">
        <a:spcBef>
          <a:spcPct val="0"/>
        </a:spcBef>
        <a:spcAft>
          <a:spcPct val="0"/>
        </a:spcAft>
        <a:defRPr sz="3600" b="1">
          <a:solidFill>
            <a:schemeClr val="tx2"/>
          </a:solidFill>
          <a:latin typeface="Arial" pitchFamily="34" charset="0"/>
        </a:defRPr>
      </a:lvl4pPr>
      <a:lvl5pPr algn="l" rtl="0" eaLnBrk="0" fontAlgn="base" hangingPunct="0">
        <a:spcBef>
          <a:spcPct val="0"/>
        </a:spcBef>
        <a:spcAft>
          <a:spcPct val="0"/>
        </a:spcAft>
        <a:defRPr sz="3600" b="1">
          <a:solidFill>
            <a:schemeClr val="tx2"/>
          </a:solidFill>
          <a:latin typeface="Arial" pitchFamily="34" charset="0"/>
        </a:defRPr>
      </a:lvl5pPr>
      <a:lvl6pPr marL="457200" algn="l" rtl="0" eaLnBrk="0" fontAlgn="base" hangingPunct="0">
        <a:spcBef>
          <a:spcPct val="0"/>
        </a:spcBef>
        <a:spcAft>
          <a:spcPct val="0"/>
        </a:spcAft>
        <a:defRPr sz="3600" b="1">
          <a:solidFill>
            <a:schemeClr val="tx2"/>
          </a:solidFill>
          <a:latin typeface="Arial" pitchFamily="34" charset="0"/>
        </a:defRPr>
      </a:lvl6pPr>
      <a:lvl7pPr marL="914400" algn="l" rtl="0" eaLnBrk="0" fontAlgn="base" hangingPunct="0">
        <a:spcBef>
          <a:spcPct val="0"/>
        </a:spcBef>
        <a:spcAft>
          <a:spcPct val="0"/>
        </a:spcAft>
        <a:defRPr sz="3600" b="1">
          <a:solidFill>
            <a:schemeClr val="tx2"/>
          </a:solidFill>
          <a:latin typeface="Arial" pitchFamily="34" charset="0"/>
        </a:defRPr>
      </a:lvl7pPr>
      <a:lvl8pPr marL="1371600" algn="l" rtl="0" eaLnBrk="0" fontAlgn="base" hangingPunct="0">
        <a:spcBef>
          <a:spcPct val="0"/>
        </a:spcBef>
        <a:spcAft>
          <a:spcPct val="0"/>
        </a:spcAft>
        <a:defRPr sz="3600" b="1">
          <a:solidFill>
            <a:schemeClr val="tx2"/>
          </a:solidFill>
          <a:latin typeface="Arial" pitchFamily="34" charset="0"/>
        </a:defRPr>
      </a:lvl8pPr>
      <a:lvl9pPr marL="1828800" algn="l" rtl="0" eaLnBrk="0" fontAlgn="base" hangingPunct="0">
        <a:spcBef>
          <a:spcPct val="0"/>
        </a:spcBef>
        <a:spcAft>
          <a:spcPct val="0"/>
        </a:spcAft>
        <a:defRPr sz="3600" b="1">
          <a:solidFill>
            <a:schemeClr val="tx2"/>
          </a:solidFill>
          <a:latin typeface="Arial" pitchFamily="34"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SzPct val="100000"/>
        <a:buChar char="–"/>
        <a:defRPr sz="2800" b="1">
          <a:solidFill>
            <a:schemeClr val="tx1"/>
          </a:solidFill>
          <a:latin typeface="+mn-lt"/>
        </a:defRPr>
      </a:lvl2pPr>
      <a:lvl3pPr marL="1143000" indent="-228600" algn="l" rtl="0" eaLnBrk="0" fontAlgn="base" hangingPunct="0">
        <a:lnSpc>
          <a:spcPct val="90000"/>
        </a:lnSpc>
        <a:spcBef>
          <a:spcPct val="30000"/>
        </a:spcBef>
        <a:spcAft>
          <a:spcPct val="0"/>
        </a:spcAft>
        <a:buSzPct val="100000"/>
        <a:buChar char="»"/>
        <a:defRPr sz="2400" b="1">
          <a:solidFill>
            <a:schemeClr val="tx1"/>
          </a:solidFill>
          <a:latin typeface="+mn-lt"/>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Word_97_-_2003_Document4.doc"/></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w3.org/1999/x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Microsoft_Office_Word_97_-_2003_Document5.doc"/><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Microsoft_Office_Word_97_-_2003_Document6.doc"/><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54.xml.rels><?xml version="1.0" encoding="UTF-8" standalone="yes"?>
<Relationships xmlns="http://schemas.openxmlformats.org/package/2006/relationships"><Relationship Id="rId3" Type="http://schemas.openxmlformats.org/officeDocument/2006/relationships/oleObject" Target="../embeddings/Microsoft_Office_Word_97_-_2003_Document7.doc"/><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Microsoft_Office_Word_97_-_2003_Document8.doc"/><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Microsoft_Office_Word_97_-_2003_Document10.doc"/><Relationship Id="rId4" Type="http://schemas.openxmlformats.org/officeDocument/2006/relationships/oleObject" Target="../embeddings/Microsoft_Office_Word_97_-_2003_Document9.doc"/></Relationships>
</file>

<file path=ppt/slides/_rels/slide58.xml.rels><?xml version="1.0" encoding="UTF-8" standalone="yes"?>
<Relationships xmlns="http://schemas.openxmlformats.org/package/2006/relationships"><Relationship Id="rId3" Type="http://schemas.openxmlformats.org/officeDocument/2006/relationships/oleObject" Target="../embeddings/Microsoft_Office_Word_97_-_2003_Document11.doc"/><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a:ln w="9525"/>
        </p:spPr>
        <p:txBody>
          <a:bodyPr/>
          <a:lstStyle/>
          <a:p>
            <a:pPr>
              <a:spcBef>
                <a:spcPct val="20000"/>
              </a:spcBef>
            </a:pPr>
            <a:r>
              <a:rPr lang="en-US" smtClean="0"/>
              <a:t>Chapter 2</a:t>
            </a:r>
          </a:p>
        </p:txBody>
      </p:sp>
      <p:sp>
        <p:nvSpPr>
          <p:cNvPr id="11267" name="Rectangle 5"/>
          <p:cNvSpPr>
            <a:spLocks noGrp="1" noChangeArrowheads="1"/>
          </p:cNvSpPr>
          <p:nvPr>
            <p:ph type="subTitle" idx="1"/>
          </p:nvPr>
        </p:nvSpPr>
        <p:spPr>
          <a:xfrm>
            <a:off x="1447800" y="2717800"/>
            <a:ext cx="7396163" cy="939800"/>
          </a:xfrm>
          <a:ln w="9525"/>
        </p:spPr>
        <p:txBody>
          <a:bodyPr/>
          <a:lstStyle/>
          <a:p>
            <a:pPr>
              <a:lnSpc>
                <a:spcPct val="80000"/>
              </a:lnSpc>
              <a:spcBef>
                <a:spcPct val="20000"/>
              </a:spcBef>
            </a:pPr>
            <a:r>
              <a:rPr lang="en-US" sz="2800" smtClean="0"/>
              <a:t>Introduction to</a:t>
            </a:r>
          </a:p>
          <a:p>
            <a:pPr>
              <a:lnSpc>
                <a:spcPct val="80000"/>
              </a:lnSpc>
              <a:spcBef>
                <a:spcPct val="20000"/>
              </a:spcBef>
            </a:pPr>
            <a:r>
              <a:rPr lang="en-US" sz="2800" smtClean="0"/>
              <a:t> XHTML</a:t>
            </a:r>
          </a:p>
        </p:txBody>
      </p:sp>
      <p:pic>
        <p:nvPicPr>
          <p:cNvPr id="11268" name="Picture 6" descr="0321489691"/>
          <p:cNvPicPr>
            <a:picLocks noChangeAspect="1" noChangeArrowheads="1"/>
          </p:cNvPicPr>
          <p:nvPr/>
        </p:nvPicPr>
        <p:blipFill>
          <a:blip r:embed="rId3"/>
          <a:srcRect/>
          <a:stretch>
            <a:fillRect/>
          </a:stretch>
        </p:blipFill>
        <p:spPr bwMode="auto">
          <a:xfrm>
            <a:off x="1066800" y="457200"/>
            <a:ext cx="5070475" cy="62484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DOCTYPE  and </a:t>
            </a:r>
            <a:r>
              <a:rPr lang="en-US" dirty="0" err="1" smtClean="0"/>
              <a:t>xmlns</a:t>
            </a:r>
            <a:endParaRPr lang="en-US" dirty="0"/>
          </a:p>
        </p:txBody>
      </p:sp>
      <p:sp>
        <p:nvSpPr>
          <p:cNvPr id="3" name="Content Placeholder 2"/>
          <p:cNvSpPr>
            <a:spLocks noGrp="1"/>
          </p:cNvSpPr>
          <p:nvPr>
            <p:ph idx="1"/>
          </p:nvPr>
        </p:nvSpPr>
        <p:spPr/>
        <p:txBody>
          <a:bodyPr/>
          <a:lstStyle/>
          <a:p>
            <a:endParaRPr lang="en-US" dirty="0" smtClean="0"/>
          </a:p>
          <a:p>
            <a:r>
              <a:rPr lang="en-US" b="0" dirty="0" smtClean="0"/>
              <a:t>The purpose of DOCTYPE  is to declare to browsers exactly what version of HTML was used to create the document. </a:t>
            </a:r>
          </a:p>
          <a:p>
            <a:r>
              <a:rPr lang="en-US" b="0" dirty="0" smtClean="0"/>
              <a:t>It represents the Document Type Declaration (DTD), which defines the version of HTML used on the page. </a:t>
            </a:r>
          </a:p>
          <a:p>
            <a:r>
              <a:rPr lang="en-US" b="0" dirty="0" smtClean="0"/>
              <a:t> The general DOCTYPE declaration for HTML 4.0 is </a:t>
            </a:r>
          </a:p>
          <a:p>
            <a:r>
              <a:rPr lang="en-US" b="0" dirty="0" smtClean="0"/>
              <a:t> &lt;! DOCTYPE HTML PUBLIC “-//W3C//DTD HTML 4.0 // EN”&gt; </a:t>
            </a:r>
          </a:p>
          <a:p>
            <a:r>
              <a:rPr lang="en-US" b="0" dirty="0" smtClean="0"/>
              <a:t> The reason for the EN is that the HTML specification has not yet been developed in any language but English. </a:t>
            </a:r>
          </a:p>
          <a:p>
            <a:r>
              <a:rPr lang="en-US" b="0" dirty="0" smtClean="0"/>
              <a:t>In HTML5 it is &lt;! DOCTYPE html&gt;</a:t>
            </a:r>
          </a:p>
          <a:p>
            <a:r>
              <a:rPr lang="en-US" b="0" dirty="0" smtClean="0"/>
              <a:t> The XML namespace identifies the range of tags used by the XHTML document. </a:t>
            </a:r>
            <a:endParaRPr lang="en-US"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40" dirty="0" smtClean="0">
                <a:solidFill>
                  <a:srgbClr val="DBE8B1"/>
                </a:solidFill>
                <a:latin typeface="Verdana" panose="22635452340000000000" pitchFamily="2"/>
              </a:rPr>
              <a:t/>
            </a:r>
            <a:br>
              <a:rPr lang="en-US" spc="-40" dirty="0" smtClean="0">
                <a:solidFill>
                  <a:srgbClr val="DBE8B1"/>
                </a:solidFill>
                <a:latin typeface="Verdana" panose="22635452340000000000" pitchFamily="2"/>
              </a:rPr>
            </a:br>
            <a:r>
              <a:rPr lang="en-US" spc="-40" dirty="0" smtClean="0">
                <a:solidFill>
                  <a:srgbClr val="DBE8B1"/>
                </a:solidFill>
                <a:latin typeface="Verdana" panose="22635452340000000000" pitchFamily="2"/>
              </a:rPr>
              <a:t/>
            </a:r>
            <a:br>
              <a:rPr lang="en-US" spc="-40" dirty="0" smtClean="0">
                <a:solidFill>
                  <a:srgbClr val="DBE8B1"/>
                </a:solidFill>
                <a:latin typeface="Verdana" panose="22635452340000000000" pitchFamily="2"/>
              </a:rPr>
            </a:br>
            <a:r>
              <a:rPr lang="en-US" spc="-40" dirty="0" smtClean="0">
                <a:solidFill>
                  <a:srgbClr val="FF0000"/>
                </a:solidFill>
                <a:latin typeface="Verdana" panose="22635452340000000000" pitchFamily="2"/>
              </a:rPr>
              <a:t>Basic Text Markup</a:t>
            </a:r>
            <a:endParaRPr lang="en-US" dirty="0">
              <a:solidFill>
                <a:srgbClr val="FF0000"/>
              </a:solidFill>
            </a:endParaRPr>
          </a:p>
        </p:txBody>
      </p:sp>
      <p:sp>
        <p:nvSpPr>
          <p:cNvPr id="3" name="Content Placeholder 2"/>
          <p:cNvSpPr>
            <a:spLocks noGrp="1"/>
          </p:cNvSpPr>
          <p:nvPr>
            <p:ph idx="1"/>
          </p:nvPr>
        </p:nvSpPr>
        <p:spPr/>
        <p:txBody>
          <a:bodyPr/>
          <a:lstStyle/>
          <a:p>
            <a:pPr marL="0" marR="0" indent="0" algn="ctr">
              <a:lnSpc>
                <a:spcPts val="2100"/>
              </a:lnSpc>
              <a:spcAft>
                <a:spcPts val="0"/>
              </a:spcAft>
            </a:pPr>
            <a:r>
              <a:rPr lang="en-US" spc="-20" dirty="0" smtClean="0">
                <a:solidFill>
                  <a:srgbClr val="000000"/>
                </a:solidFill>
                <a:latin typeface="Times New Roman" panose="22635452340000000000" pitchFamily="1"/>
              </a:rPr>
              <a:t> Describes how the text content of an XHTML document can be </a:t>
            </a:r>
          </a:p>
          <a:p>
            <a:pPr marL="320040" indent="0">
              <a:lnSpc>
                <a:spcPts val="2500"/>
              </a:lnSpc>
              <a:spcBef>
                <a:spcPts val="540"/>
              </a:spcBef>
              <a:spcAft>
                <a:spcPts val="0"/>
              </a:spcAft>
              <a:buNone/>
            </a:pPr>
            <a:r>
              <a:rPr lang="en-US" spc="-50" dirty="0" smtClean="0">
                <a:solidFill>
                  <a:srgbClr val="000000"/>
                </a:solidFill>
                <a:latin typeface="Times New Roman" panose="22635452340000000000" pitchFamily="1"/>
              </a:rPr>
              <a:t>formatted with XHTML tags </a:t>
            </a:r>
          </a:p>
          <a:p>
            <a:pPr marL="320040" indent="0">
              <a:lnSpc>
                <a:spcPts val="2500"/>
              </a:lnSpc>
              <a:spcBef>
                <a:spcPts val="540"/>
              </a:spcBef>
              <a:spcAft>
                <a:spcPts val="0"/>
              </a:spcAft>
              <a:buNone/>
            </a:pPr>
            <a:endParaRPr lang="en-US" spc="-50" dirty="0" smtClean="0">
              <a:solidFill>
                <a:srgbClr val="000000"/>
              </a:solidFill>
              <a:latin typeface="Times New Roman" panose="22635452340000000000" pitchFamily="1"/>
            </a:endParaRPr>
          </a:p>
          <a:p>
            <a:pPr marL="45720" indent="457200">
              <a:lnSpc>
                <a:spcPts val="2500"/>
              </a:lnSpc>
              <a:spcBef>
                <a:spcPts val="720"/>
              </a:spcBef>
              <a:spcAft>
                <a:spcPts val="0"/>
              </a:spcAft>
              <a:buFont typeface="Times New Roman"/>
              <a:buAutoNum type="arabicPeriod"/>
            </a:pPr>
            <a:r>
              <a:rPr lang="en-US" spc="30" dirty="0" smtClean="0">
                <a:solidFill>
                  <a:srgbClr val="000000"/>
                </a:solidFill>
                <a:latin typeface="Times New Roman" panose="22635452340000000000" pitchFamily="1"/>
              </a:rPr>
              <a:t>Paragraphs </a:t>
            </a:r>
          </a:p>
          <a:p>
            <a:pPr marL="45720" indent="457200">
              <a:lnSpc>
                <a:spcPts val="2100"/>
              </a:lnSpc>
              <a:spcBef>
                <a:spcPts val="720"/>
              </a:spcBef>
              <a:spcAft>
                <a:spcPts val="0"/>
              </a:spcAft>
              <a:buFont typeface="Times New Roman"/>
              <a:buAutoNum type="arabicPeriod"/>
            </a:pPr>
            <a:r>
              <a:rPr lang="en-US" spc="30" dirty="0" smtClean="0">
                <a:solidFill>
                  <a:srgbClr val="000000"/>
                </a:solidFill>
                <a:latin typeface="Times New Roman" panose="22635452340000000000" pitchFamily="1"/>
              </a:rPr>
              <a:t>Line Breaks </a:t>
            </a:r>
          </a:p>
          <a:p>
            <a:pPr marL="45720" indent="457200">
              <a:lnSpc>
                <a:spcPts val="2500"/>
              </a:lnSpc>
              <a:spcBef>
                <a:spcPts val="900"/>
              </a:spcBef>
              <a:spcAft>
                <a:spcPts val="0"/>
              </a:spcAft>
              <a:buFont typeface="Times New Roman"/>
              <a:buAutoNum type="arabicPeriod"/>
            </a:pPr>
            <a:r>
              <a:rPr lang="en-US" spc="40" dirty="0" smtClean="0">
                <a:solidFill>
                  <a:srgbClr val="000000"/>
                </a:solidFill>
                <a:latin typeface="Times New Roman" panose="22635452340000000000" pitchFamily="1"/>
              </a:rPr>
              <a:t>Preserving white space </a:t>
            </a:r>
          </a:p>
          <a:p>
            <a:pPr marL="45720" indent="457200">
              <a:lnSpc>
                <a:spcPts val="2400"/>
              </a:lnSpc>
              <a:spcBef>
                <a:spcPts val="720"/>
              </a:spcBef>
              <a:spcAft>
                <a:spcPts val="0"/>
              </a:spcAft>
              <a:buFont typeface="Times New Roman"/>
              <a:buAutoNum type="arabicPeriod"/>
            </a:pPr>
            <a:r>
              <a:rPr lang="en-US" spc="40" dirty="0" smtClean="0">
                <a:solidFill>
                  <a:srgbClr val="000000"/>
                </a:solidFill>
                <a:latin typeface="Times New Roman" panose="22635452340000000000" pitchFamily="1"/>
              </a:rPr>
              <a:t>Headings </a:t>
            </a:r>
          </a:p>
          <a:p>
            <a:pPr marL="45720" indent="457200">
              <a:lnSpc>
                <a:spcPts val="2400"/>
              </a:lnSpc>
              <a:spcBef>
                <a:spcPts val="720"/>
              </a:spcBef>
              <a:spcAft>
                <a:spcPts val="0"/>
              </a:spcAft>
              <a:buFont typeface="Times New Roman"/>
              <a:buAutoNum type="arabicPeriod"/>
            </a:pPr>
            <a:r>
              <a:rPr lang="en-US" spc="10" dirty="0" smtClean="0">
                <a:solidFill>
                  <a:srgbClr val="000000"/>
                </a:solidFill>
                <a:latin typeface="Times New Roman" panose="22635452340000000000" pitchFamily="1"/>
              </a:rPr>
              <a:t>Block Quotes </a:t>
            </a:r>
          </a:p>
          <a:p>
            <a:pPr marL="45720" indent="457200">
              <a:lnSpc>
                <a:spcPts val="2500"/>
              </a:lnSpc>
              <a:spcBef>
                <a:spcPts val="720"/>
              </a:spcBef>
              <a:spcAft>
                <a:spcPts val="0"/>
              </a:spcAft>
              <a:buFont typeface="Times New Roman"/>
              <a:buAutoNum type="arabicPeriod"/>
            </a:pPr>
            <a:r>
              <a:rPr lang="en-US" spc="60" dirty="0" smtClean="0">
                <a:solidFill>
                  <a:srgbClr val="000000"/>
                </a:solidFill>
                <a:latin typeface="Times New Roman" panose="22635452340000000000" pitchFamily="1"/>
              </a:rPr>
              <a:t>Font styles &amp; size </a:t>
            </a:r>
          </a:p>
          <a:p>
            <a:pPr marL="45720" indent="457200">
              <a:lnSpc>
                <a:spcPts val="2000"/>
              </a:lnSpc>
              <a:spcBef>
                <a:spcPts val="720"/>
              </a:spcBef>
              <a:spcAft>
                <a:spcPts val="0"/>
              </a:spcAft>
              <a:buFont typeface="Times New Roman"/>
              <a:buAutoNum type="arabicPeriod"/>
            </a:pPr>
            <a:r>
              <a:rPr lang="en-US" spc="60" dirty="0" smtClean="0">
                <a:solidFill>
                  <a:srgbClr val="000000"/>
                </a:solidFill>
                <a:latin typeface="Times New Roman" panose="22635452340000000000" pitchFamily="1"/>
              </a:rPr>
              <a:t>Character Entities </a:t>
            </a:r>
          </a:p>
          <a:p>
            <a:pPr marL="45720" indent="457200">
              <a:lnSpc>
                <a:spcPts val="2000"/>
              </a:lnSpc>
              <a:spcBef>
                <a:spcPts val="900"/>
              </a:spcBef>
              <a:spcAft>
                <a:spcPts val="0"/>
              </a:spcAft>
              <a:buFont typeface="Times New Roman"/>
              <a:buAutoNum type="arabicPeriod"/>
            </a:pPr>
            <a:r>
              <a:rPr lang="en-US" spc="70" dirty="0" smtClean="0">
                <a:solidFill>
                  <a:srgbClr val="000000"/>
                </a:solidFill>
                <a:latin typeface="Times New Roman" panose="22635452340000000000" pitchFamily="1"/>
              </a:rPr>
              <a:t>Horizontal Rules </a:t>
            </a:r>
          </a:p>
          <a:p>
            <a:pPr marL="45720" indent="457200">
              <a:lnSpc>
                <a:spcPts val="2400"/>
              </a:lnSpc>
              <a:spcBef>
                <a:spcPts val="1080"/>
              </a:spcBef>
              <a:spcAft>
                <a:spcPts val="0"/>
              </a:spcAft>
              <a:buFont typeface="Times New Roman"/>
              <a:buAutoNum type="arabicPeriod"/>
            </a:pPr>
            <a:r>
              <a:rPr lang="en-US" spc="20" dirty="0" smtClean="0">
                <a:solidFill>
                  <a:srgbClr val="000000"/>
                </a:solidFill>
                <a:latin typeface="Times New Roman" panose="22635452340000000000" pitchFamily="1"/>
              </a:rPr>
              <a:t>Meta Element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spcBef>
                <a:spcPct val="20000"/>
              </a:spcBef>
            </a:pPr>
            <a:r>
              <a:rPr lang="en-US" dirty="0" smtClean="0"/>
              <a:t> Basic Text Markup</a:t>
            </a:r>
            <a:endParaRPr lang="en-US" sz="1800" dirty="0" smtClean="0"/>
          </a:p>
        </p:txBody>
      </p:sp>
      <p:sp>
        <p:nvSpPr>
          <p:cNvPr id="16387" name="Rectangle 3"/>
          <p:cNvSpPr>
            <a:spLocks noGrp="1" noChangeArrowheads="1"/>
          </p:cNvSpPr>
          <p:nvPr>
            <p:ph type="body" idx="1"/>
          </p:nvPr>
        </p:nvSpPr>
        <p:spPr/>
        <p:txBody>
          <a:bodyPr/>
          <a:lstStyle/>
          <a:p>
            <a:pPr>
              <a:spcBef>
                <a:spcPct val="20000"/>
              </a:spcBef>
              <a:buSzTx/>
            </a:pPr>
            <a:r>
              <a:rPr lang="en-US" sz="2000" b="0" dirty="0" smtClean="0">
                <a:latin typeface="Arial" pitchFamily="34" charset="0"/>
              </a:rPr>
              <a:t>Text is normally placed in paragraph elements</a:t>
            </a:r>
          </a:p>
          <a:p>
            <a:pPr>
              <a:spcBef>
                <a:spcPct val="20000"/>
              </a:spcBef>
              <a:buSzTx/>
              <a:buFontTx/>
              <a:buNone/>
            </a:pPr>
            <a:r>
              <a:rPr lang="en-US" sz="2000" b="0" i="1" u="sng" dirty="0" smtClean="0">
                <a:solidFill>
                  <a:srgbClr val="C00000"/>
                </a:solidFill>
                <a:latin typeface="Arial" pitchFamily="34" charset="0"/>
              </a:rPr>
              <a:t>1 .Paragraph Elements</a:t>
            </a:r>
            <a:endParaRPr lang="en-US" sz="2000" b="0" u="sng" dirty="0" smtClean="0">
              <a:solidFill>
                <a:srgbClr val="C00000"/>
              </a:solidFill>
              <a:latin typeface="Arial" pitchFamily="34" charset="0"/>
            </a:endParaRPr>
          </a:p>
          <a:p>
            <a:pPr lvl="1">
              <a:spcBef>
                <a:spcPct val="20000"/>
              </a:spcBef>
              <a:buSzTx/>
            </a:pPr>
            <a:r>
              <a:rPr lang="en-US" sz="1600" b="0" dirty="0" smtClean="0">
                <a:latin typeface="Arial" pitchFamily="34" charset="0"/>
              </a:rPr>
              <a:t>The </a:t>
            </a:r>
            <a:r>
              <a:rPr lang="en-US" sz="1400" b="0" dirty="0" smtClean="0">
                <a:latin typeface="Courier New" pitchFamily="49" charset="0"/>
              </a:rPr>
              <a:t>&lt;p&gt;</a:t>
            </a:r>
            <a:r>
              <a:rPr lang="en-US" sz="1600" b="0" dirty="0" smtClean="0">
                <a:latin typeface="Arial" pitchFamily="34" charset="0"/>
              </a:rPr>
              <a:t> tag breaks the current line and inserts a blank line - the new line gets the beginning of the content of the paragraph</a:t>
            </a:r>
          </a:p>
          <a:p>
            <a:pPr lvl="1">
              <a:spcBef>
                <a:spcPct val="20000"/>
              </a:spcBef>
              <a:buSzTx/>
            </a:pPr>
            <a:r>
              <a:rPr lang="en-US" sz="1600" b="0" dirty="0" smtClean="0">
                <a:latin typeface="Arial" pitchFamily="34" charset="0"/>
              </a:rPr>
              <a:t>The browser puts as many words of the paragraph’s content as will fit in each line</a:t>
            </a:r>
          </a:p>
          <a:p>
            <a:pPr lvl="1">
              <a:spcBef>
                <a:spcPct val="20000"/>
              </a:spcBef>
              <a:buSzTx/>
              <a:buFontTx/>
              <a:buNone/>
            </a:pPr>
            <a:endParaRPr lang="en-US" sz="1200" b="0" dirty="0" smtClean="0">
              <a:latin typeface="Courier New" pitchFamily="49" charset="0"/>
            </a:endParaRPr>
          </a:p>
          <a:p>
            <a:pPr lvl="1">
              <a:spcBef>
                <a:spcPct val="20000"/>
              </a:spcBef>
              <a:buSzTx/>
              <a:buFontTx/>
              <a:buNone/>
            </a:pPr>
            <a:r>
              <a:rPr lang="en-US" sz="1600" b="0" dirty="0" smtClean="0">
                <a:latin typeface="Courier New" pitchFamily="49" charset="0"/>
              </a:rPr>
              <a:t>&lt;?xml version = ″1.0″ encoding= “utf-8”?&gt;</a:t>
            </a:r>
          </a:p>
          <a:p>
            <a:pPr lvl="1">
              <a:spcBef>
                <a:spcPct val="20000"/>
              </a:spcBef>
              <a:buSzTx/>
              <a:buFontTx/>
              <a:buNone/>
            </a:pPr>
            <a:r>
              <a:rPr lang="en-US" sz="1600" b="0" dirty="0" smtClean="0">
                <a:latin typeface="Courier New" pitchFamily="49" charset="0"/>
              </a:rPr>
              <a:t>  &lt;!DOCTYPE html PUBLIC ″-//w3c//DTD XHTML 1.1//EN″</a:t>
            </a:r>
          </a:p>
          <a:p>
            <a:pPr lvl="1">
              <a:spcBef>
                <a:spcPct val="20000"/>
              </a:spcBef>
              <a:buSzTx/>
              <a:buFontTx/>
              <a:buNone/>
            </a:pPr>
            <a:r>
              <a:rPr lang="en-US" sz="1600" b="0" dirty="0" smtClean="0">
                <a:latin typeface="Courier New" pitchFamily="49" charset="0"/>
              </a:rPr>
              <a:t>     http://www.w3.org/TR/xhtml11/DTD/xhtml11.dtd&gt;</a:t>
            </a:r>
          </a:p>
          <a:p>
            <a:pPr lvl="1">
              <a:spcBef>
                <a:spcPct val="20000"/>
              </a:spcBef>
              <a:buSzTx/>
              <a:buFontTx/>
              <a:buNone/>
            </a:pPr>
            <a:r>
              <a:rPr lang="en-US" sz="1600" b="0" dirty="0" smtClean="0">
                <a:latin typeface="Courier New" pitchFamily="49" charset="0"/>
              </a:rPr>
              <a:t>&lt;!-- greet.html</a:t>
            </a:r>
          </a:p>
          <a:p>
            <a:pPr lvl="1">
              <a:spcBef>
                <a:spcPct val="20000"/>
              </a:spcBef>
              <a:buSzTx/>
              <a:buFontTx/>
              <a:buNone/>
            </a:pPr>
            <a:r>
              <a:rPr lang="en-US" sz="1600" b="0" dirty="0" smtClean="0">
                <a:latin typeface="Courier New" pitchFamily="49" charset="0"/>
              </a:rPr>
              <a:t>     A trivial document</a:t>
            </a:r>
          </a:p>
          <a:p>
            <a:pPr lvl="1">
              <a:spcBef>
                <a:spcPct val="20000"/>
              </a:spcBef>
              <a:buSzTx/>
              <a:buFontTx/>
              <a:buNone/>
            </a:pPr>
            <a:r>
              <a:rPr lang="en-US" sz="1600" b="0" dirty="0" smtClean="0">
                <a:latin typeface="Courier New" pitchFamily="49" charset="0"/>
              </a:rPr>
              <a:t>     --&gt;</a:t>
            </a:r>
          </a:p>
          <a:p>
            <a:pPr lvl="1">
              <a:spcBef>
                <a:spcPct val="20000"/>
              </a:spcBef>
              <a:buSzTx/>
              <a:buFontTx/>
              <a:buNone/>
            </a:pPr>
            <a:r>
              <a:rPr lang="en-US" sz="1600" b="0" dirty="0" smtClean="0">
                <a:latin typeface="Courier New" pitchFamily="49" charset="0"/>
              </a:rPr>
              <a:t>&lt;html </a:t>
            </a:r>
            <a:r>
              <a:rPr lang="en-US" sz="1600" b="0" dirty="0" err="1" smtClean="0">
                <a:latin typeface="Courier New" pitchFamily="49" charset="0"/>
              </a:rPr>
              <a:t>xmlns</a:t>
            </a:r>
            <a:r>
              <a:rPr lang="en-US" sz="1600" b="0" dirty="0" smtClean="0">
                <a:latin typeface="Courier New" pitchFamily="49" charset="0"/>
              </a:rPr>
              <a:t> = ″http://www.w3.org/1999/xhtml″&gt;</a:t>
            </a:r>
          </a:p>
          <a:p>
            <a:pPr lvl="1">
              <a:spcBef>
                <a:spcPct val="20000"/>
              </a:spcBef>
              <a:buSzTx/>
              <a:buFontTx/>
              <a:buNone/>
            </a:pPr>
            <a:r>
              <a:rPr lang="en-US" sz="1600" b="0" dirty="0" smtClean="0">
                <a:latin typeface="Courier New" pitchFamily="49" charset="0"/>
              </a:rPr>
              <a:t>  &lt;head&gt; &lt;title&gt; Our first document &lt;/title&gt;</a:t>
            </a:r>
          </a:p>
          <a:p>
            <a:pPr lvl="1">
              <a:spcBef>
                <a:spcPct val="20000"/>
              </a:spcBef>
              <a:buSzTx/>
              <a:buFontTx/>
              <a:buNone/>
            </a:pPr>
            <a:r>
              <a:rPr lang="en-US" sz="1600" b="0" dirty="0" smtClean="0">
                <a:latin typeface="Courier New" pitchFamily="49" charset="0"/>
              </a:rPr>
              <a:t>  &lt;/head&gt;</a:t>
            </a:r>
          </a:p>
          <a:p>
            <a:pPr lvl="1">
              <a:spcBef>
                <a:spcPct val="20000"/>
              </a:spcBef>
              <a:buSzTx/>
              <a:buFontTx/>
              <a:buNone/>
            </a:pPr>
            <a:r>
              <a:rPr lang="en-US" sz="1600" b="0" dirty="0" smtClean="0">
                <a:latin typeface="Courier New" pitchFamily="49" charset="0"/>
              </a:rPr>
              <a:t>  &lt;body&gt;</a:t>
            </a:r>
          </a:p>
          <a:p>
            <a:pPr lvl="1">
              <a:spcBef>
                <a:spcPct val="20000"/>
              </a:spcBef>
              <a:buSzTx/>
              <a:buFontTx/>
              <a:buNone/>
            </a:pPr>
            <a:r>
              <a:rPr lang="en-US" sz="1600" b="0" dirty="0" smtClean="0">
                <a:latin typeface="Courier New" pitchFamily="49" charset="0"/>
              </a:rPr>
              <a:t>    &lt;p&gt;</a:t>
            </a:r>
          </a:p>
          <a:p>
            <a:pPr lvl="1">
              <a:spcBef>
                <a:spcPct val="20000"/>
              </a:spcBef>
              <a:buSzTx/>
              <a:buFontTx/>
              <a:buNone/>
            </a:pPr>
            <a:r>
              <a:rPr lang="en-US" sz="1600" b="0" dirty="0" smtClean="0">
                <a:latin typeface="Courier New" pitchFamily="49" charset="0"/>
              </a:rPr>
              <a:t>      Greetings from your Webmaster! </a:t>
            </a:r>
          </a:p>
          <a:p>
            <a:pPr lvl="1">
              <a:spcBef>
                <a:spcPct val="20000"/>
              </a:spcBef>
              <a:buSzTx/>
              <a:buFontTx/>
              <a:buNone/>
            </a:pPr>
            <a:r>
              <a:rPr lang="en-US" sz="1600" b="0" dirty="0" smtClean="0">
                <a:latin typeface="Courier New" pitchFamily="49" charset="0"/>
              </a:rPr>
              <a:t>    &lt;/p&gt;</a:t>
            </a:r>
          </a:p>
          <a:p>
            <a:pPr lvl="1">
              <a:spcBef>
                <a:spcPct val="20000"/>
              </a:spcBef>
              <a:buSzTx/>
              <a:buFontTx/>
              <a:buNone/>
            </a:pPr>
            <a:r>
              <a:rPr lang="en-US" sz="1600" b="0" dirty="0" smtClean="0">
                <a:latin typeface="Courier New" pitchFamily="49" charset="0"/>
              </a:rPr>
              <a:t>  &lt;/body&gt;</a:t>
            </a:r>
          </a:p>
          <a:p>
            <a:pPr lvl="1">
              <a:spcBef>
                <a:spcPct val="20000"/>
              </a:spcBef>
              <a:buSzTx/>
              <a:buFontTx/>
              <a:buNone/>
            </a:pPr>
            <a:r>
              <a:rPr lang="en-US" sz="1600" b="0" dirty="0" smtClean="0">
                <a:latin typeface="Courier New" pitchFamily="49" charset="0"/>
              </a:rPr>
              <a:t>&lt;/html&gt;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spcBef>
                <a:spcPct val="20000"/>
              </a:spcBef>
            </a:pPr>
            <a:r>
              <a:rPr lang="en-US" smtClean="0"/>
              <a:t>2.4 Basic Text Markup </a:t>
            </a:r>
            <a:r>
              <a:rPr lang="en-US" sz="2400" smtClean="0"/>
              <a:t>(continued)</a:t>
            </a:r>
            <a:endParaRPr lang="en-US" sz="1800" smtClean="0"/>
          </a:p>
        </p:txBody>
      </p:sp>
      <p:sp>
        <p:nvSpPr>
          <p:cNvPr id="17411" name="Rectangle 3"/>
          <p:cNvSpPr>
            <a:spLocks noGrp="1" noChangeArrowheads="1"/>
          </p:cNvSpPr>
          <p:nvPr>
            <p:ph type="body" idx="1"/>
          </p:nvPr>
        </p:nvSpPr>
        <p:spPr/>
        <p:txBody>
          <a:bodyPr/>
          <a:lstStyle/>
          <a:p>
            <a:pPr marL="381000" indent="-381000">
              <a:lnSpc>
                <a:spcPct val="100000"/>
              </a:lnSpc>
              <a:spcBef>
                <a:spcPct val="20000"/>
              </a:spcBef>
              <a:buSzTx/>
              <a:buFontTx/>
              <a:buNone/>
            </a:pPr>
            <a:endParaRPr lang="en-US" sz="2000" b="0" u="sng" dirty="0" smtClean="0">
              <a:latin typeface="Arial" pitchFamily="34" charset="0"/>
            </a:endParaRPr>
          </a:p>
          <a:p>
            <a:pPr marL="381000" indent="-381000">
              <a:lnSpc>
                <a:spcPct val="100000"/>
              </a:lnSpc>
              <a:spcBef>
                <a:spcPct val="20000"/>
              </a:spcBef>
              <a:buSzTx/>
              <a:buFontTx/>
              <a:buNone/>
            </a:pPr>
            <a:r>
              <a:rPr lang="en-US" sz="2000" b="0" u="sng" dirty="0" smtClean="0">
                <a:solidFill>
                  <a:srgbClr val="C00000"/>
                </a:solidFill>
                <a:latin typeface="Arial" pitchFamily="34" charset="0"/>
              </a:rPr>
              <a:t>2.Line breaks</a:t>
            </a:r>
          </a:p>
          <a:p>
            <a:pPr marL="762000" lvl="1" indent="-304800">
              <a:lnSpc>
                <a:spcPct val="100000"/>
              </a:lnSpc>
              <a:spcBef>
                <a:spcPct val="20000"/>
              </a:spcBef>
              <a:buSzTx/>
            </a:pPr>
            <a:r>
              <a:rPr lang="en-US" sz="1600" b="0" dirty="0" smtClean="0">
                <a:latin typeface="Arial" pitchFamily="34" charset="0"/>
              </a:rPr>
              <a:t>The effect of the </a:t>
            </a:r>
            <a:r>
              <a:rPr lang="en-US" sz="1400" b="0" dirty="0" smtClean="0">
                <a:latin typeface="Courier New" pitchFamily="49" charset="0"/>
              </a:rPr>
              <a:t>&lt;</a:t>
            </a:r>
            <a:r>
              <a:rPr lang="en-US" sz="1400" b="0" dirty="0" err="1" smtClean="0">
                <a:latin typeface="Courier New" pitchFamily="49" charset="0"/>
              </a:rPr>
              <a:t>br</a:t>
            </a:r>
            <a:r>
              <a:rPr lang="en-US" sz="1400" b="0" dirty="0" smtClean="0">
                <a:latin typeface="Courier New" pitchFamily="49" charset="0"/>
              </a:rPr>
              <a:t> /&gt;</a:t>
            </a:r>
            <a:r>
              <a:rPr lang="en-US" sz="1600" b="0" dirty="0" smtClean="0">
                <a:latin typeface="Arial" pitchFamily="34" charset="0"/>
              </a:rPr>
              <a:t> tag is the same as that of </a:t>
            </a:r>
            <a:r>
              <a:rPr lang="en-US" sz="1400" b="0" dirty="0" smtClean="0">
                <a:latin typeface="Courier New" pitchFamily="49" charset="0"/>
              </a:rPr>
              <a:t>&lt;p&gt;</a:t>
            </a:r>
            <a:r>
              <a:rPr lang="en-US" sz="1600" b="0" dirty="0" smtClean="0">
                <a:latin typeface="Arial" pitchFamily="34" charset="0"/>
              </a:rPr>
              <a:t>, except for the blank line</a:t>
            </a:r>
          </a:p>
          <a:p>
            <a:pPr marL="762000" lvl="1" indent="-304800">
              <a:lnSpc>
                <a:spcPct val="100000"/>
              </a:lnSpc>
              <a:spcBef>
                <a:spcPct val="20000"/>
              </a:spcBef>
              <a:buSzTx/>
            </a:pPr>
            <a:r>
              <a:rPr lang="en-US" sz="1600" b="0" dirty="0" smtClean="0">
                <a:latin typeface="Arial" pitchFamily="34" charset="0"/>
              </a:rPr>
              <a:t>It can have no content therefore no closing tag!</a:t>
            </a:r>
          </a:p>
          <a:p>
            <a:pPr marL="381000" indent="-381000">
              <a:lnSpc>
                <a:spcPct val="100000"/>
              </a:lnSpc>
              <a:spcBef>
                <a:spcPct val="20000"/>
              </a:spcBef>
              <a:buSzTx/>
            </a:pPr>
            <a:r>
              <a:rPr lang="en-US" sz="2000" b="0" dirty="0" smtClean="0">
                <a:latin typeface="Arial" pitchFamily="34" charset="0"/>
              </a:rPr>
              <a:t>Example of paragraphs and line breaks</a:t>
            </a:r>
          </a:p>
          <a:p>
            <a:pPr marL="762000" lvl="1" indent="-304800">
              <a:lnSpc>
                <a:spcPct val="100000"/>
              </a:lnSpc>
              <a:spcBef>
                <a:spcPct val="20000"/>
              </a:spcBef>
              <a:buSzTx/>
              <a:buFontTx/>
              <a:buNone/>
            </a:pPr>
            <a:r>
              <a:rPr lang="en-US" sz="1400" b="0" dirty="0" smtClean="0">
                <a:latin typeface="Courier New" pitchFamily="49" charset="0"/>
              </a:rPr>
              <a:t>&lt;p&gt;</a:t>
            </a:r>
          </a:p>
          <a:p>
            <a:pPr marL="762000" lvl="1" indent="-304800">
              <a:lnSpc>
                <a:spcPct val="100000"/>
              </a:lnSpc>
              <a:spcBef>
                <a:spcPct val="20000"/>
              </a:spcBef>
              <a:buSzTx/>
              <a:buFontTx/>
              <a:buNone/>
            </a:pPr>
            <a:r>
              <a:rPr lang="en-US" sz="1400" b="0" dirty="0" smtClean="0">
                <a:latin typeface="Courier New" pitchFamily="49" charset="0"/>
              </a:rPr>
              <a:t>Mary had a little lamb, &lt;</a:t>
            </a:r>
            <a:r>
              <a:rPr lang="en-US" sz="1400" b="0" dirty="0" err="1" smtClean="0">
                <a:latin typeface="Courier New" pitchFamily="49" charset="0"/>
              </a:rPr>
              <a:t>br</a:t>
            </a:r>
            <a:r>
              <a:rPr lang="en-US" sz="1400" b="0" dirty="0" smtClean="0">
                <a:latin typeface="Courier New" pitchFamily="49" charset="0"/>
              </a:rPr>
              <a:t> /&gt;</a:t>
            </a:r>
          </a:p>
          <a:p>
            <a:pPr marL="762000" lvl="1" indent="-304800">
              <a:lnSpc>
                <a:spcPct val="100000"/>
              </a:lnSpc>
              <a:spcBef>
                <a:spcPct val="20000"/>
              </a:spcBef>
              <a:buSzTx/>
              <a:buFontTx/>
              <a:buNone/>
            </a:pPr>
            <a:r>
              <a:rPr lang="en-US" sz="1400" b="0" dirty="0" smtClean="0">
                <a:latin typeface="Courier New" pitchFamily="49" charset="0"/>
              </a:rPr>
              <a:t> its fleece was white as snow.</a:t>
            </a:r>
          </a:p>
          <a:p>
            <a:pPr marL="762000" lvl="1" indent="-304800">
              <a:lnSpc>
                <a:spcPct val="100000"/>
              </a:lnSpc>
              <a:spcBef>
                <a:spcPct val="20000"/>
              </a:spcBef>
              <a:buSzTx/>
              <a:buFontTx/>
              <a:buNone/>
            </a:pPr>
            <a:r>
              <a:rPr lang="en-US" sz="1400" b="0" dirty="0" smtClean="0">
                <a:latin typeface="Courier New" pitchFamily="49" charset="0"/>
              </a:rPr>
              <a:t>&lt;/p&gt;</a:t>
            </a:r>
            <a:endParaRPr lang="en-US" sz="1600" b="0" dirty="0" smtClean="0">
              <a:latin typeface="Arial" pitchFamily="34" charset="0"/>
            </a:endParaRPr>
          </a:p>
          <a:p>
            <a:pPr marL="762000" lvl="1" indent="-304800">
              <a:lnSpc>
                <a:spcPct val="100000"/>
              </a:lnSpc>
              <a:spcBef>
                <a:spcPct val="20000"/>
              </a:spcBef>
              <a:buSzTx/>
              <a:buFontTx/>
              <a:buNone/>
            </a:pPr>
            <a:endParaRPr lang="en-US" sz="1600" b="0" dirty="0" smtClean="0">
              <a:latin typeface="Arial" pitchFamily="34" charset="0"/>
            </a:endParaRPr>
          </a:p>
          <a:p>
            <a:pPr marL="381000" indent="-381000">
              <a:lnSpc>
                <a:spcPct val="100000"/>
              </a:lnSpc>
              <a:spcBef>
                <a:spcPct val="20000"/>
              </a:spcBef>
              <a:buSzTx/>
            </a:pPr>
            <a:r>
              <a:rPr lang="en-US" sz="2000" b="0" dirty="0" smtClean="0">
                <a:latin typeface="Arial" pitchFamily="34" charset="0"/>
              </a:rPr>
              <a:t>Typical display of this text:</a:t>
            </a:r>
          </a:p>
          <a:p>
            <a:pPr marL="762000" lvl="1" indent="-304800">
              <a:lnSpc>
                <a:spcPct val="100000"/>
              </a:lnSpc>
              <a:spcBef>
                <a:spcPct val="20000"/>
              </a:spcBef>
              <a:buSzTx/>
              <a:buFontTx/>
              <a:buNone/>
            </a:pPr>
            <a:endParaRPr lang="en-US" sz="1400" b="0" dirty="0" smtClean="0">
              <a:latin typeface="Courier New" pitchFamily="49" charset="0"/>
            </a:endParaRPr>
          </a:p>
          <a:p>
            <a:pPr marL="762000" lvl="1" indent="-304800">
              <a:lnSpc>
                <a:spcPct val="100000"/>
              </a:lnSpc>
              <a:spcBef>
                <a:spcPct val="20000"/>
              </a:spcBef>
              <a:buSzTx/>
              <a:buFontTx/>
              <a:buNone/>
            </a:pPr>
            <a:r>
              <a:rPr lang="en-US" sz="1400" b="0" dirty="0" smtClean="0">
                <a:latin typeface="Courier New" pitchFamily="49" charset="0"/>
              </a:rPr>
              <a:t>Mary had a little lamb, </a:t>
            </a:r>
          </a:p>
          <a:p>
            <a:pPr marL="762000" lvl="1" indent="-304800">
              <a:lnSpc>
                <a:spcPct val="100000"/>
              </a:lnSpc>
              <a:spcBef>
                <a:spcPct val="20000"/>
              </a:spcBef>
              <a:buSzTx/>
              <a:buFontTx/>
              <a:buNone/>
            </a:pPr>
            <a:r>
              <a:rPr lang="en-US" sz="1400" b="0" dirty="0" smtClean="0">
                <a:latin typeface="Courier New" pitchFamily="49" charset="0"/>
              </a:rPr>
              <a:t>its fleece was white as snow.</a:t>
            </a:r>
            <a:endParaRPr lang="en-US" sz="2000" b="0" dirty="0" smtClean="0">
              <a:latin typeface="Arial" pitchFamily="34" charset="0"/>
            </a:endParaRPr>
          </a:p>
          <a:p>
            <a:pPr marL="381000" indent="-381000">
              <a:lnSpc>
                <a:spcPct val="100000"/>
              </a:lnSpc>
              <a:spcBef>
                <a:spcPct val="20000"/>
              </a:spcBef>
              <a:buSzTx/>
            </a:pPr>
            <a:endParaRPr lang="en-US" sz="2000" b="0" dirty="0" smtClean="0">
              <a:latin typeface="Arial" pitchFamily="34" charset="0"/>
            </a:endParaRPr>
          </a:p>
          <a:p>
            <a:pPr marL="762000" lvl="1" indent="-304800">
              <a:lnSpc>
                <a:spcPct val="100000"/>
              </a:lnSpc>
              <a:spcBef>
                <a:spcPct val="20000"/>
              </a:spcBef>
              <a:buSzTx/>
              <a:buFontTx/>
              <a:buNone/>
            </a:pPr>
            <a:endParaRPr lang="en-US" sz="1400" b="0" dirty="0" smtClean="0">
              <a:latin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 </a:t>
            </a:r>
            <a:r>
              <a:rPr lang="en-US" sz="2800" dirty="0" smtClean="0">
                <a:solidFill>
                  <a:srgbClr val="C00000"/>
                </a:solidFill>
              </a:rPr>
              <a:t>3.Preserving whitespaces</a:t>
            </a:r>
            <a:endParaRPr lang="en-US" sz="2800" dirty="0">
              <a:solidFill>
                <a:srgbClr val="C00000"/>
              </a:solidFill>
            </a:endParaRPr>
          </a:p>
        </p:txBody>
      </p:sp>
      <p:sp>
        <p:nvSpPr>
          <p:cNvPr id="3" name="Content Placeholder 2"/>
          <p:cNvSpPr>
            <a:spLocks noGrp="1"/>
          </p:cNvSpPr>
          <p:nvPr>
            <p:ph idx="1"/>
          </p:nvPr>
        </p:nvSpPr>
        <p:spPr/>
        <p:txBody>
          <a:bodyPr/>
          <a:lstStyle/>
          <a:p>
            <a:pPr marL="0" indent="365760">
              <a:lnSpc>
                <a:spcPts val="2900"/>
              </a:lnSpc>
              <a:spcAft>
                <a:spcPts val="0"/>
              </a:spcAft>
              <a:buFont typeface="Symbol"/>
              <a:buChar char="·"/>
            </a:pPr>
            <a:r>
              <a:rPr lang="en-US" sz="2000" spc="-40" dirty="0" smtClean="0">
                <a:solidFill>
                  <a:srgbClr val="000000"/>
                </a:solidFill>
                <a:latin typeface="Times New Roman" panose="22635452340000000000" pitchFamily="1"/>
              </a:rPr>
              <a:t>To preserve white spaces in text</a:t>
            </a:r>
          </a:p>
          <a:p>
            <a:pPr marL="0" indent="365760">
              <a:lnSpc>
                <a:spcPts val="2900"/>
              </a:lnSpc>
              <a:spcBef>
                <a:spcPts val="0"/>
              </a:spcBef>
              <a:spcAft>
                <a:spcPts val="0"/>
              </a:spcAft>
              <a:buFont typeface="Symbol"/>
              <a:buChar char="·"/>
            </a:pPr>
            <a:r>
              <a:rPr lang="en-US" sz="2000" spc="-75" dirty="0" smtClean="0">
                <a:solidFill>
                  <a:srgbClr val="000000"/>
                </a:solidFill>
                <a:latin typeface="Times New Roman" panose="22635452340000000000" pitchFamily="1"/>
              </a:rPr>
              <a:t>Text in a &lt;pre&gt; element preserves both spaces and </a:t>
            </a:r>
            <a:r>
              <a:rPr lang="en-US" sz="2000" spc="-50" dirty="0" smtClean="0">
                <a:solidFill>
                  <a:srgbClr val="000000"/>
                </a:solidFill>
                <a:latin typeface="Times New Roman" panose="22635452340000000000" pitchFamily="1"/>
              </a:rPr>
              <a:t>line breaks. &lt;/pre&gt; </a:t>
            </a:r>
          </a:p>
          <a:p>
            <a:pPr marL="0" indent="365760">
              <a:lnSpc>
                <a:spcPts val="2900"/>
              </a:lnSpc>
              <a:spcBef>
                <a:spcPts val="0"/>
              </a:spcBef>
              <a:spcAft>
                <a:spcPts val="0"/>
              </a:spcAft>
              <a:buFont typeface="Symbol"/>
              <a:buChar char="·"/>
            </a:pPr>
            <a:r>
              <a:rPr lang="en-US" sz="2000" spc="-30" dirty="0" smtClean="0">
                <a:solidFill>
                  <a:srgbClr val="000000"/>
                </a:solidFill>
                <a:latin typeface="Times New Roman" panose="22635452340000000000" pitchFamily="1"/>
              </a:rPr>
              <a:t>It blocks the browser from eliminating multiple </a:t>
            </a:r>
            <a:r>
              <a:rPr lang="en-US" sz="2000" dirty="0" smtClean="0">
                <a:solidFill>
                  <a:srgbClr val="000000"/>
                </a:solidFill>
                <a:latin typeface="Times New Roman" panose="22635452340000000000" pitchFamily="1"/>
              </a:rPr>
              <a:t>spaces </a:t>
            </a:r>
          </a:p>
          <a:p>
            <a:pPr>
              <a:buNone/>
            </a:pPr>
            <a:r>
              <a:rPr lang="en-US" sz="2000" b="0" dirty="0" smtClean="0"/>
              <a:t>&lt;p&gt;&lt;pre&gt;</a:t>
            </a:r>
          </a:p>
          <a:p>
            <a:pPr>
              <a:buNone/>
            </a:pPr>
            <a:r>
              <a:rPr lang="en-US" sz="2000" b="0" dirty="0" smtClean="0"/>
              <a:t>Mary</a:t>
            </a:r>
          </a:p>
          <a:p>
            <a:pPr>
              <a:buNone/>
            </a:pPr>
            <a:r>
              <a:rPr lang="en-US" sz="2000" b="0" dirty="0" smtClean="0"/>
              <a:t>         had a</a:t>
            </a:r>
          </a:p>
          <a:p>
            <a:pPr>
              <a:buNone/>
            </a:pPr>
            <a:r>
              <a:rPr lang="en-US" sz="2000" b="0" dirty="0" smtClean="0"/>
              <a:t>                  little</a:t>
            </a:r>
          </a:p>
          <a:p>
            <a:pPr>
              <a:buNone/>
            </a:pPr>
            <a:r>
              <a:rPr lang="en-US" sz="2000" b="0" dirty="0" smtClean="0"/>
              <a:t>                         lamb</a:t>
            </a:r>
          </a:p>
          <a:p>
            <a:pPr>
              <a:buNone/>
            </a:pPr>
            <a:r>
              <a:rPr lang="en-US" sz="2000" b="0" dirty="0" smtClean="0"/>
              <a:t>&lt;/pre&gt;&lt;/p&gt;</a:t>
            </a:r>
          </a:p>
          <a:p>
            <a:pPr>
              <a:buNone/>
            </a:pPr>
            <a:r>
              <a:rPr lang="en-US" sz="2000" u="sng" dirty="0" smtClean="0"/>
              <a:t> Display(output)</a:t>
            </a:r>
          </a:p>
          <a:p>
            <a:pPr>
              <a:buNone/>
            </a:pPr>
            <a:endParaRPr lang="en-US" sz="2000" b="0" dirty="0" smtClean="0"/>
          </a:p>
          <a:p>
            <a:pPr>
              <a:buNone/>
            </a:pPr>
            <a:r>
              <a:rPr lang="en-US" sz="2000" b="0" dirty="0" smtClean="0"/>
              <a:t>Mary</a:t>
            </a:r>
          </a:p>
          <a:p>
            <a:pPr>
              <a:buNone/>
            </a:pPr>
            <a:r>
              <a:rPr lang="en-US" sz="2000" b="0" dirty="0" smtClean="0"/>
              <a:t>         had a</a:t>
            </a:r>
          </a:p>
          <a:p>
            <a:pPr>
              <a:buNone/>
            </a:pPr>
            <a:r>
              <a:rPr lang="en-US" sz="2000" b="0" dirty="0" smtClean="0"/>
              <a:t>                  little</a:t>
            </a:r>
          </a:p>
          <a:p>
            <a:pPr>
              <a:buNone/>
            </a:pPr>
            <a:r>
              <a:rPr lang="en-US" sz="2000" b="0" dirty="0" smtClean="0"/>
              <a:t>                         lamb</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spcBef>
                <a:spcPct val="20000"/>
              </a:spcBef>
            </a:pPr>
            <a:r>
              <a:rPr lang="en-US" sz="2400" b="0" u="sng" dirty="0" smtClean="0">
                <a:solidFill>
                  <a:srgbClr val="C00000"/>
                </a:solidFill>
                <a:latin typeface="Arial" pitchFamily="34" charset="0"/>
              </a:rPr>
              <a:t/>
            </a:r>
            <a:br>
              <a:rPr lang="en-US" sz="2400" b="0" u="sng" dirty="0" smtClean="0">
                <a:solidFill>
                  <a:srgbClr val="C00000"/>
                </a:solidFill>
                <a:latin typeface="Arial" pitchFamily="34" charset="0"/>
              </a:rPr>
            </a:br>
            <a:r>
              <a:rPr lang="en-US" sz="2400" b="0" u="sng" dirty="0" smtClean="0">
                <a:solidFill>
                  <a:srgbClr val="C00000"/>
                </a:solidFill>
                <a:latin typeface="Arial" pitchFamily="34" charset="0"/>
              </a:rPr>
              <a:t/>
            </a:r>
            <a:br>
              <a:rPr lang="en-US" sz="2400" b="0" u="sng" dirty="0" smtClean="0">
                <a:solidFill>
                  <a:srgbClr val="C00000"/>
                </a:solidFill>
                <a:latin typeface="Arial" pitchFamily="34" charset="0"/>
              </a:rPr>
            </a:br>
            <a:r>
              <a:rPr lang="en-US" sz="2400" b="0" u="sng" dirty="0" smtClean="0">
                <a:solidFill>
                  <a:srgbClr val="C00000"/>
                </a:solidFill>
                <a:latin typeface="Arial" pitchFamily="34" charset="0"/>
              </a:rPr>
              <a:t/>
            </a:r>
            <a:br>
              <a:rPr lang="en-US" sz="2400" b="0" u="sng" dirty="0" smtClean="0">
                <a:solidFill>
                  <a:srgbClr val="C00000"/>
                </a:solidFill>
                <a:latin typeface="Arial" pitchFamily="34" charset="0"/>
              </a:rPr>
            </a:br>
            <a:r>
              <a:rPr lang="en-US" sz="2400" u="sng" dirty="0" smtClean="0">
                <a:solidFill>
                  <a:srgbClr val="C00000"/>
                </a:solidFill>
                <a:latin typeface="Arial" pitchFamily="34" charset="0"/>
              </a:rPr>
              <a:t>4. Headings</a:t>
            </a:r>
            <a:br>
              <a:rPr lang="en-US" sz="2400" u="sng" dirty="0" smtClean="0">
                <a:solidFill>
                  <a:srgbClr val="C00000"/>
                </a:solidFill>
                <a:latin typeface="Arial" pitchFamily="34" charset="0"/>
              </a:rPr>
            </a:br>
            <a:endParaRPr lang="en-US" sz="2400" dirty="0" smtClean="0"/>
          </a:p>
        </p:txBody>
      </p:sp>
      <p:sp>
        <p:nvSpPr>
          <p:cNvPr id="18435" name="Rectangle 3"/>
          <p:cNvSpPr>
            <a:spLocks noGrp="1" noChangeArrowheads="1"/>
          </p:cNvSpPr>
          <p:nvPr>
            <p:ph type="body" idx="1"/>
          </p:nvPr>
        </p:nvSpPr>
        <p:spPr>
          <a:xfrm>
            <a:off x="304800" y="914400"/>
            <a:ext cx="8610600" cy="5410200"/>
          </a:xfrm>
        </p:spPr>
        <p:txBody>
          <a:bodyPr/>
          <a:lstStyle/>
          <a:p>
            <a:pPr lvl="1">
              <a:lnSpc>
                <a:spcPct val="80000"/>
              </a:lnSpc>
              <a:spcBef>
                <a:spcPct val="20000"/>
              </a:spcBef>
              <a:buSzTx/>
            </a:pPr>
            <a:r>
              <a:rPr lang="en-US" sz="1400" b="0" dirty="0" smtClean="0">
                <a:latin typeface="Arial" pitchFamily="34" charset="0"/>
              </a:rPr>
              <a:t>Six sizes, 1 - 6, specified with </a:t>
            </a:r>
            <a:r>
              <a:rPr lang="en-US" sz="1400" b="0" dirty="0" smtClean="0">
                <a:latin typeface="Courier New" pitchFamily="49" charset="0"/>
              </a:rPr>
              <a:t>&lt;h1&gt;</a:t>
            </a:r>
            <a:r>
              <a:rPr lang="en-US" sz="1400" b="0" dirty="0" smtClean="0">
                <a:latin typeface="Arial" pitchFamily="34" charset="0"/>
              </a:rPr>
              <a:t> to </a:t>
            </a:r>
            <a:r>
              <a:rPr lang="en-US" sz="1400" b="0" dirty="0" smtClean="0">
                <a:latin typeface="Courier New" pitchFamily="49" charset="0"/>
              </a:rPr>
              <a:t>&lt;h6&gt;</a:t>
            </a:r>
          </a:p>
          <a:p>
            <a:pPr lvl="1">
              <a:lnSpc>
                <a:spcPct val="80000"/>
              </a:lnSpc>
              <a:spcBef>
                <a:spcPct val="20000"/>
              </a:spcBef>
              <a:buSzTx/>
            </a:pPr>
            <a:r>
              <a:rPr lang="en-US" sz="1400" b="0" dirty="0" smtClean="0">
                <a:latin typeface="Arial" pitchFamily="34" charset="0"/>
              </a:rPr>
              <a:t>1, 2, and 3 use font sizes that are larger than the default font size</a:t>
            </a:r>
          </a:p>
          <a:p>
            <a:pPr lvl="1">
              <a:lnSpc>
                <a:spcPct val="80000"/>
              </a:lnSpc>
              <a:spcBef>
                <a:spcPct val="20000"/>
              </a:spcBef>
              <a:buSzTx/>
            </a:pPr>
            <a:r>
              <a:rPr lang="en-US" sz="1400" b="0" dirty="0" smtClean="0">
                <a:latin typeface="Arial" pitchFamily="34" charset="0"/>
              </a:rPr>
              <a:t>4 uses the default size</a:t>
            </a:r>
          </a:p>
          <a:p>
            <a:pPr lvl="1">
              <a:lnSpc>
                <a:spcPct val="80000"/>
              </a:lnSpc>
              <a:spcBef>
                <a:spcPct val="20000"/>
              </a:spcBef>
              <a:buSzTx/>
            </a:pPr>
            <a:r>
              <a:rPr lang="en-US" sz="1400" b="0" dirty="0" smtClean="0">
                <a:latin typeface="Arial" pitchFamily="34" charset="0"/>
              </a:rPr>
              <a:t>5 and 6 use smaller font sizes</a:t>
            </a:r>
          </a:p>
          <a:p>
            <a:pPr>
              <a:lnSpc>
                <a:spcPct val="80000"/>
              </a:lnSpc>
              <a:spcBef>
                <a:spcPct val="20000"/>
              </a:spcBef>
              <a:buSzTx/>
              <a:buFontTx/>
              <a:buNone/>
            </a:pPr>
            <a:r>
              <a:rPr lang="en-US" sz="1400" b="0" dirty="0" smtClean="0">
                <a:latin typeface="Arial" pitchFamily="34" charset="0"/>
              </a:rPr>
              <a:t> </a:t>
            </a:r>
          </a:p>
          <a:p>
            <a:pPr>
              <a:lnSpc>
                <a:spcPct val="80000"/>
              </a:lnSpc>
              <a:spcBef>
                <a:spcPct val="20000"/>
              </a:spcBef>
              <a:buSzTx/>
              <a:buFontTx/>
              <a:buNone/>
            </a:pPr>
            <a:r>
              <a:rPr lang="en-US" sz="1200" b="0" dirty="0" smtClean="0">
                <a:latin typeface="Courier New" pitchFamily="49" charset="0"/>
              </a:rPr>
              <a:t>&lt;!-- headings.html</a:t>
            </a:r>
          </a:p>
          <a:p>
            <a:pPr>
              <a:lnSpc>
                <a:spcPct val="80000"/>
              </a:lnSpc>
              <a:spcBef>
                <a:spcPct val="20000"/>
              </a:spcBef>
              <a:buSzTx/>
              <a:buFontTx/>
              <a:buNone/>
            </a:pPr>
            <a:r>
              <a:rPr lang="en-US" sz="1200" b="0" dirty="0" smtClean="0">
                <a:latin typeface="Courier New" pitchFamily="49" charset="0"/>
              </a:rPr>
              <a:t>     An example to illustrate headings</a:t>
            </a:r>
          </a:p>
          <a:p>
            <a:pPr>
              <a:lnSpc>
                <a:spcPct val="80000"/>
              </a:lnSpc>
              <a:spcBef>
                <a:spcPct val="20000"/>
              </a:spcBef>
              <a:buSzTx/>
              <a:buFontTx/>
              <a:buNone/>
            </a:pPr>
            <a:r>
              <a:rPr lang="en-US" sz="1200" b="0" dirty="0" smtClean="0">
                <a:latin typeface="Courier New" pitchFamily="49" charset="0"/>
              </a:rPr>
              <a:t>     --&gt;</a:t>
            </a:r>
          </a:p>
          <a:p>
            <a:pPr>
              <a:lnSpc>
                <a:spcPct val="80000"/>
              </a:lnSpc>
              <a:spcBef>
                <a:spcPct val="20000"/>
              </a:spcBef>
              <a:buSzTx/>
              <a:buFontTx/>
              <a:buNone/>
            </a:pPr>
            <a:r>
              <a:rPr lang="en-US" sz="1200" b="0" dirty="0" smtClean="0">
                <a:latin typeface="Courier New" pitchFamily="49" charset="0"/>
              </a:rPr>
              <a:t>&lt;html </a:t>
            </a:r>
            <a:r>
              <a:rPr lang="en-US" sz="1200" b="0" dirty="0" err="1" smtClean="0">
                <a:latin typeface="Courier New" pitchFamily="49" charset="0"/>
              </a:rPr>
              <a:t>xmlns</a:t>
            </a:r>
            <a:r>
              <a:rPr lang="en-US" sz="1200" b="0" dirty="0" smtClean="0">
                <a:latin typeface="Courier New" pitchFamily="49" charset="0"/>
              </a:rPr>
              <a:t> = ″http://www.w3.org/1999/xhtml″&gt;</a:t>
            </a:r>
          </a:p>
          <a:p>
            <a:pPr>
              <a:lnSpc>
                <a:spcPct val="80000"/>
              </a:lnSpc>
              <a:spcBef>
                <a:spcPct val="20000"/>
              </a:spcBef>
              <a:buSzTx/>
              <a:buFontTx/>
              <a:buNone/>
            </a:pPr>
            <a:r>
              <a:rPr lang="en-US" sz="1200" b="0" dirty="0" smtClean="0">
                <a:latin typeface="Courier New" pitchFamily="49" charset="0"/>
              </a:rPr>
              <a:t>  &lt;head&gt; &lt;title&gt; Headings &lt;/title&gt;</a:t>
            </a:r>
          </a:p>
          <a:p>
            <a:pPr>
              <a:lnSpc>
                <a:spcPct val="80000"/>
              </a:lnSpc>
              <a:spcBef>
                <a:spcPct val="20000"/>
              </a:spcBef>
              <a:buSzTx/>
              <a:buFontTx/>
              <a:buNone/>
            </a:pPr>
            <a:r>
              <a:rPr lang="en-US" sz="1200" b="0" dirty="0" smtClean="0">
                <a:latin typeface="Courier New" pitchFamily="49" charset="0"/>
              </a:rPr>
              <a:t>  &lt;/head&gt;</a:t>
            </a:r>
          </a:p>
          <a:p>
            <a:pPr>
              <a:lnSpc>
                <a:spcPct val="80000"/>
              </a:lnSpc>
              <a:spcBef>
                <a:spcPct val="20000"/>
              </a:spcBef>
              <a:buSzTx/>
              <a:buFontTx/>
              <a:buNone/>
            </a:pPr>
            <a:r>
              <a:rPr lang="en-US" sz="1200" b="0" dirty="0" smtClean="0">
                <a:latin typeface="Courier New" pitchFamily="49" charset="0"/>
              </a:rPr>
              <a:t>  &lt;body&gt;</a:t>
            </a:r>
          </a:p>
          <a:p>
            <a:pPr>
              <a:lnSpc>
                <a:spcPct val="80000"/>
              </a:lnSpc>
              <a:spcBef>
                <a:spcPct val="20000"/>
              </a:spcBef>
              <a:buSzTx/>
              <a:buFontTx/>
              <a:buNone/>
            </a:pPr>
            <a:r>
              <a:rPr lang="en-US" sz="1200" b="0" dirty="0" smtClean="0">
                <a:latin typeface="Courier New" pitchFamily="49" charset="0"/>
              </a:rPr>
              <a:t>    &lt;h1&gt; Aidan’s Airplanes (h1) &lt;/h1&gt;</a:t>
            </a:r>
          </a:p>
          <a:p>
            <a:pPr>
              <a:lnSpc>
                <a:spcPct val="80000"/>
              </a:lnSpc>
              <a:spcBef>
                <a:spcPct val="20000"/>
              </a:spcBef>
              <a:buSzTx/>
              <a:buFontTx/>
              <a:buNone/>
            </a:pPr>
            <a:r>
              <a:rPr lang="en-US" sz="1200" b="0" dirty="0" smtClean="0">
                <a:latin typeface="Courier New" pitchFamily="49" charset="0"/>
              </a:rPr>
              <a:t>    &lt;h2&gt; The best in used airplanes (h2) &lt;/h2&gt;</a:t>
            </a:r>
          </a:p>
          <a:p>
            <a:pPr>
              <a:lnSpc>
                <a:spcPct val="80000"/>
              </a:lnSpc>
              <a:spcBef>
                <a:spcPct val="20000"/>
              </a:spcBef>
              <a:buSzTx/>
              <a:buFontTx/>
              <a:buNone/>
            </a:pPr>
            <a:r>
              <a:rPr lang="en-US" sz="1200" b="0" dirty="0" smtClean="0">
                <a:latin typeface="Courier New" pitchFamily="49" charset="0"/>
              </a:rPr>
              <a:t>    &lt;h3&gt; "We’ve got them by the </a:t>
            </a:r>
            <a:r>
              <a:rPr lang="en-US" sz="1200" b="0" dirty="0" err="1" smtClean="0">
                <a:latin typeface="Courier New" pitchFamily="49" charset="0"/>
              </a:rPr>
              <a:t>hangarful</a:t>
            </a:r>
            <a:r>
              <a:rPr lang="en-US" sz="1200" b="0" dirty="0" smtClean="0">
                <a:latin typeface="Courier New" pitchFamily="49" charset="0"/>
              </a:rPr>
              <a:t>" (h3)</a:t>
            </a:r>
          </a:p>
          <a:p>
            <a:pPr>
              <a:lnSpc>
                <a:spcPct val="80000"/>
              </a:lnSpc>
              <a:spcBef>
                <a:spcPct val="20000"/>
              </a:spcBef>
              <a:buSzTx/>
              <a:buFontTx/>
              <a:buNone/>
            </a:pPr>
            <a:r>
              <a:rPr lang="en-US" sz="1200" b="0" dirty="0" smtClean="0">
                <a:latin typeface="Courier New" pitchFamily="49" charset="0"/>
              </a:rPr>
              <a:t>    &lt;/h3&gt;</a:t>
            </a:r>
          </a:p>
          <a:p>
            <a:pPr>
              <a:lnSpc>
                <a:spcPct val="80000"/>
              </a:lnSpc>
              <a:spcBef>
                <a:spcPct val="20000"/>
              </a:spcBef>
              <a:buSzTx/>
              <a:buFontTx/>
              <a:buNone/>
            </a:pPr>
            <a:r>
              <a:rPr lang="en-US" sz="1200" b="0" dirty="0" smtClean="0">
                <a:latin typeface="Courier New" pitchFamily="49" charset="0"/>
              </a:rPr>
              <a:t>    &lt;h4&gt; We’re the guys to see for a good used</a:t>
            </a:r>
          </a:p>
          <a:p>
            <a:pPr>
              <a:lnSpc>
                <a:spcPct val="80000"/>
              </a:lnSpc>
              <a:spcBef>
                <a:spcPct val="20000"/>
              </a:spcBef>
              <a:buSzTx/>
              <a:buFontTx/>
              <a:buNone/>
            </a:pPr>
            <a:r>
              <a:rPr lang="en-US" sz="1200" b="0" dirty="0" smtClean="0">
                <a:latin typeface="Courier New" pitchFamily="49" charset="0"/>
              </a:rPr>
              <a:t>         airplane (h4) &lt;/h4&gt;</a:t>
            </a:r>
          </a:p>
          <a:p>
            <a:pPr>
              <a:lnSpc>
                <a:spcPct val="80000"/>
              </a:lnSpc>
              <a:spcBef>
                <a:spcPct val="20000"/>
              </a:spcBef>
              <a:buSzTx/>
              <a:buFontTx/>
              <a:buNone/>
            </a:pPr>
            <a:r>
              <a:rPr lang="en-US" sz="1200" b="0" dirty="0" smtClean="0">
                <a:latin typeface="Courier New" pitchFamily="49" charset="0"/>
              </a:rPr>
              <a:t>    &lt;h5&gt; We offer great prices on great planes</a:t>
            </a:r>
          </a:p>
          <a:p>
            <a:pPr>
              <a:lnSpc>
                <a:spcPct val="80000"/>
              </a:lnSpc>
              <a:spcBef>
                <a:spcPct val="20000"/>
              </a:spcBef>
              <a:buSzTx/>
              <a:buFontTx/>
              <a:buNone/>
            </a:pPr>
            <a:r>
              <a:rPr lang="en-US" sz="1200" b="0" dirty="0" smtClean="0">
                <a:latin typeface="Courier New" pitchFamily="49" charset="0"/>
              </a:rPr>
              <a:t>         (h5) &lt;/h5&gt;</a:t>
            </a:r>
          </a:p>
          <a:p>
            <a:pPr>
              <a:lnSpc>
                <a:spcPct val="80000"/>
              </a:lnSpc>
              <a:spcBef>
                <a:spcPct val="20000"/>
              </a:spcBef>
              <a:buSzTx/>
              <a:buFontTx/>
              <a:buNone/>
            </a:pPr>
            <a:r>
              <a:rPr lang="en-US" sz="1200" b="0" dirty="0" smtClean="0">
                <a:latin typeface="Courier New" pitchFamily="49" charset="0"/>
              </a:rPr>
              <a:t>    &lt;h6&gt; No returns, no guarantees, no refunds,</a:t>
            </a:r>
          </a:p>
          <a:p>
            <a:pPr>
              <a:lnSpc>
                <a:spcPct val="80000"/>
              </a:lnSpc>
              <a:spcBef>
                <a:spcPct val="20000"/>
              </a:spcBef>
              <a:buSzTx/>
              <a:buFontTx/>
              <a:buNone/>
            </a:pPr>
            <a:r>
              <a:rPr lang="en-US" sz="1200" b="0" dirty="0" smtClean="0">
                <a:latin typeface="Courier New" pitchFamily="49" charset="0"/>
              </a:rPr>
              <a:t>         all sales are final (h6) &lt;/h6&gt;</a:t>
            </a:r>
          </a:p>
          <a:p>
            <a:pPr>
              <a:lnSpc>
                <a:spcPct val="80000"/>
              </a:lnSpc>
              <a:spcBef>
                <a:spcPct val="20000"/>
              </a:spcBef>
              <a:buSzTx/>
              <a:buFontTx/>
              <a:buNone/>
            </a:pPr>
            <a:r>
              <a:rPr lang="en-US" sz="1200" b="0" dirty="0" smtClean="0">
                <a:latin typeface="Courier New" pitchFamily="49" charset="0"/>
              </a:rPr>
              <a:t>  &lt;/body&gt;</a:t>
            </a:r>
          </a:p>
          <a:p>
            <a:pPr>
              <a:lnSpc>
                <a:spcPct val="80000"/>
              </a:lnSpc>
              <a:spcBef>
                <a:spcPct val="20000"/>
              </a:spcBef>
              <a:buSzTx/>
              <a:buFontTx/>
              <a:buNone/>
            </a:pPr>
            <a:r>
              <a:rPr lang="en-US" sz="1200" b="0" dirty="0" smtClean="0">
                <a:latin typeface="Courier New" pitchFamily="49" charset="0"/>
              </a:rPr>
              <a:t>&lt;/html&gt;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a:spcBef>
                <a:spcPct val="20000"/>
              </a:spcBef>
            </a:pPr>
            <a:r>
              <a:rPr lang="en-US" dirty="0" smtClean="0"/>
              <a:t>2.4 Basic Text Markup </a:t>
            </a:r>
            <a:r>
              <a:rPr lang="en-US" sz="2400" dirty="0" smtClean="0"/>
              <a:t>(continued)</a:t>
            </a:r>
          </a:p>
        </p:txBody>
      </p:sp>
      <p:sp>
        <p:nvSpPr>
          <p:cNvPr id="1028" name="Rectangle 3"/>
          <p:cNvSpPr>
            <a:spLocks noGrp="1" noChangeArrowheads="1"/>
          </p:cNvSpPr>
          <p:nvPr>
            <p:ph type="body" idx="1"/>
          </p:nvPr>
        </p:nvSpPr>
        <p:spPr>
          <a:xfrm>
            <a:off x="381000" y="3740150"/>
            <a:ext cx="8458200" cy="2660650"/>
          </a:xfrm>
        </p:spPr>
        <p:txBody>
          <a:bodyPr/>
          <a:lstStyle/>
          <a:p>
            <a:pPr>
              <a:lnSpc>
                <a:spcPct val="100000"/>
              </a:lnSpc>
              <a:spcBef>
                <a:spcPct val="20000"/>
              </a:spcBef>
              <a:buSzTx/>
              <a:buFontTx/>
              <a:buNone/>
            </a:pPr>
            <a:endParaRPr lang="en-US" sz="1200" b="0" dirty="0" smtClean="0">
              <a:latin typeface="Arial" pitchFamily="34" charset="0"/>
            </a:endParaRPr>
          </a:p>
        </p:txBody>
      </p:sp>
      <p:graphicFrame>
        <p:nvGraphicFramePr>
          <p:cNvPr id="1026" name="Object 4"/>
          <p:cNvGraphicFramePr>
            <a:graphicFrameLocks noChangeAspect="1"/>
          </p:cNvGraphicFramePr>
          <p:nvPr/>
        </p:nvGraphicFramePr>
        <p:xfrm>
          <a:off x="304800" y="990600"/>
          <a:ext cx="5410200" cy="2482850"/>
        </p:xfrm>
        <a:graphic>
          <a:graphicData uri="http://schemas.openxmlformats.org/presentationml/2006/ole">
            <p:oleObj spid="_x0000_s1026" name="Document" r:id="rId3" imgW="5477400" imgH="2514600" progId="Word.Document.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100000"/>
              </a:lnSpc>
              <a:spcBef>
                <a:spcPct val="20000"/>
              </a:spcBef>
              <a:buSzTx/>
              <a:buFontTx/>
              <a:buNone/>
            </a:pPr>
            <a:r>
              <a:rPr lang="en-US" sz="1600" b="0" u="sng" dirty="0" smtClean="0">
                <a:solidFill>
                  <a:srgbClr val="C00000"/>
                </a:solidFill>
                <a:latin typeface="Arial" pitchFamily="34" charset="0"/>
              </a:rPr>
              <a:t> </a:t>
            </a:r>
            <a:r>
              <a:rPr lang="en-US" sz="2000" b="0" u="sng" dirty="0" smtClean="0">
                <a:solidFill>
                  <a:srgbClr val="C00000"/>
                </a:solidFill>
                <a:latin typeface="Arial" pitchFamily="34" charset="0"/>
              </a:rPr>
              <a:t>5.Blockquotes</a:t>
            </a:r>
          </a:p>
          <a:p>
            <a:pPr>
              <a:lnSpc>
                <a:spcPct val="100000"/>
              </a:lnSpc>
              <a:spcBef>
                <a:spcPct val="20000"/>
              </a:spcBef>
              <a:buSzTx/>
              <a:buFontTx/>
              <a:buNone/>
            </a:pPr>
            <a:endParaRPr lang="en-US" sz="2000" b="0" u="sng" dirty="0" smtClean="0">
              <a:latin typeface="Arial" pitchFamily="34" charset="0"/>
            </a:endParaRPr>
          </a:p>
          <a:p>
            <a:pPr lvl="1">
              <a:lnSpc>
                <a:spcPct val="100000"/>
              </a:lnSpc>
              <a:spcBef>
                <a:spcPct val="20000"/>
              </a:spcBef>
              <a:buSzTx/>
            </a:pPr>
            <a:r>
              <a:rPr lang="en-US" sz="2400" b="0" dirty="0" smtClean="0"/>
              <a:t>The Content of &lt;</a:t>
            </a:r>
            <a:r>
              <a:rPr lang="en-US" sz="2400" b="0" dirty="0" err="1" smtClean="0"/>
              <a:t>blockquote</a:t>
            </a:r>
            <a:r>
              <a:rPr lang="en-US" sz="2400" b="0" dirty="0" smtClean="0"/>
              <a:t>&gt; can be made to look different from the surrounding text </a:t>
            </a:r>
          </a:p>
          <a:p>
            <a:pPr lvl="1">
              <a:lnSpc>
                <a:spcPct val="100000"/>
              </a:lnSpc>
              <a:spcBef>
                <a:spcPct val="20000"/>
              </a:spcBef>
              <a:buSzTx/>
            </a:pPr>
            <a:r>
              <a:rPr lang="en-US" sz="2400" b="0" dirty="0" smtClean="0"/>
              <a:t>set a block of text off from the normal flow and appearance of text</a:t>
            </a:r>
          </a:p>
          <a:p>
            <a:pPr lvl="1">
              <a:lnSpc>
                <a:spcPct val="100000"/>
              </a:lnSpc>
              <a:spcBef>
                <a:spcPct val="20000"/>
              </a:spcBef>
              <a:buSzTx/>
            </a:pPr>
            <a:r>
              <a:rPr lang="en-US" sz="2400" b="0" dirty="0" smtClean="0"/>
              <a:t>Browsers often indent, and sometimes italicize</a:t>
            </a:r>
          </a:p>
          <a:p>
            <a:pPr lvl="1">
              <a:lnSpc>
                <a:spcPct val="100000"/>
              </a:lnSpc>
              <a:spcBef>
                <a:spcPct val="20000"/>
              </a:spcBef>
              <a:buSzTx/>
            </a:pPr>
            <a:endParaRPr lang="en-US" sz="2400" b="0"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100000"/>
              </a:lnSpc>
              <a:buNone/>
            </a:pPr>
            <a:r>
              <a:rPr lang="en-IN" b="0" dirty="0" smtClean="0"/>
              <a:t>&lt;?xml version = "1.0" encoding = "utf-8"?&gt;&lt;!DOCTYPE html PUBLIC "-//W3C//DTD XHTML 1.1//EN" "http://www.w3.org/TR/xhtmlll/DTD/xhtmlll,dtd"&gt;</a:t>
            </a:r>
            <a:endParaRPr lang="en-US" b="0" dirty="0" smtClean="0"/>
          </a:p>
          <a:p>
            <a:pPr>
              <a:lnSpc>
                <a:spcPct val="100000"/>
              </a:lnSpc>
              <a:buNone/>
            </a:pPr>
            <a:r>
              <a:rPr lang="en-IN" b="0" dirty="0" smtClean="0"/>
              <a:t>&lt;!-- blockquote.html</a:t>
            </a:r>
          </a:p>
          <a:p>
            <a:pPr>
              <a:lnSpc>
                <a:spcPct val="100000"/>
              </a:lnSpc>
              <a:buNone/>
            </a:pPr>
            <a:r>
              <a:rPr lang="en-IN" b="0" dirty="0" smtClean="0"/>
              <a:t>An example to illustrate a </a:t>
            </a:r>
            <a:r>
              <a:rPr lang="en-IN" b="0" dirty="0" err="1" smtClean="0"/>
              <a:t>blockquote</a:t>
            </a:r>
            <a:r>
              <a:rPr lang="en-IN" b="0" dirty="0" smtClean="0"/>
              <a:t> --&gt;</a:t>
            </a:r>
            <a:endParaRPr lang="en-US" b="0" dirty="0" smtClean="0"/>
          </a:p>
          <a:p>
            <a:pPr>
              <a:lnSpc>
                <a:spcPct val="100000"/>
              </a:lnSpc>
              <a:buNone/>
            </a:pPr>
            <a:r>
              <a:rPr lang="en-IN" b="0" dirty="0" smtClean="0"/>
              <a:t>&lt;html </a:t>
            </a:r>
            <a:r>
              <a:rPr lang="en-IN" b="0" dirty="0" err="1" smtClean="0"/>
              <a:t>xmlns</a:t>
            </a:r>
            <a:r>
              <a:rPr lang="en-IN" b="0" dirty="0" smtClean="0"/>
              <a:t> = "http://www.w3.org/1999/xhtml"&gt;&lt;head&gt;&lt;title&gt; </a:t>
            </a:r>
            <a:r>
              <a:rPr lang="en-IN" b="0" dirty="0" err="1" smtClean="0"/>
              <a:t>Blockquotes</a:t>
            </a:r>
            <a:r>
              <a:rPr lang="en-IN" b="0" dirty="0" smtClean="0"/>
              <a:t> &lt;/title&gt;&lt;/head&gt;</a:t>
            </a:r>
            <a:endParaRPr lang="en-US" b="0" dirty="0" smtClean="0"/>
          </a:p>
          <a:p>
            <a:pPr>
              <a:lnSpc>
                <a:spcPct val="100000"/>
              </a:lnSpc>
              <a:buNone/>
            </a:pPr>
            <a:r>
              <a:rPr lang="en-IN" b="0" dirty="0" smtClean="0"/>
              <a:t>&lt;body&gt;</a:t>
            </a:r>
          </a:p>
          <a:p>
            <a:pPr>
              <a:lnSpc>
                <a:spcPct val="100000"/>
              </a:lnSpc>
              <a:buNone/>
            </a:pPr>
            <a:r>
              <a:rPr lang="en-IN" b="0" dirty="0" smtClean="0"/>
              <a:t>&lt;p&gt;</a:t>
            </a:r>
            <a:endParaRPr lang="en-US" b="0" dirty="0" smtClean="0"/>
          </a:p>
          <a:p>
            <a:pPr>
              <a:lnSpc>
                <a:spcPct val="100000"/>
              </a:lnSpc>
              <a:buNone/>
            </a:pPr>
            <a:r>
              <a:rPr lang="en-IN" b="0" dirty="0" smtClean="0"/>
              <a:t>Abraham Lincoln is generally regarded as one of the greatest presidents of the U.S. His most famous speech was delivered in Gettysburg, Pennsylvania, during the Civil War. This speech began with &lt;/p&gt;</a:t>
            </a:r>
            <a:endParaRPr lang="en-US" b="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IN" b="0" dirty="0" smtClean="0"/>
              <a:t>&lt;</a:t>
            </a:r>
            <a:r>
              <a:rPr lang="en-IN" b="0" dirty="0" err="1" smtClean="0"/>
              <a:t>blockquote</a:t>
            </a:r>
            <a:r>
              <a:rPr lang="en-IN" b="0" dirty="0" smtClean="0"/>
              <a:t>&gt;&lt;p&gt;</a:t>
            </a:r>
            <a:endParaRPr lang="en-US" b="0" dirty="0" smtClean="0"/>
          </a:p>
          <a:p>
            <a:pPr>
              <a:buNone/>
            </a:pPr>
            <a:r>
              <a:rPr lang="en-IN" b="0" dirty="0" smtClean="0"/>
              <a:t>"Fourscore and seven years ago our fathers brought forth on this continent, a new nation, conceived in Liberty, and dedicated to the proposition that all men are created equal.</a:t>
            </a:r>
          </a:p>
          <a:p>
            <a:pPr>
              <a:buNone/>
            </a:pPr>
            <a:r>
              <a:rPr lang="en-IN" b="0" dirty="0" smtClean="0"/>
              <a:t> &lt;/p&gt;</a:t>
            </a:r>
          </a:p>
          <a:p>
            <a:pPr>
              <a:buNone/>
            </a:pPr>
            <a:r>
              <a:rPr lang="en-IN" b="0" dirty="0" smtClean="0"/>
              <a:t>&lt;P&gt;</a:t>
            </a:r>
            <a:endParaRPr lang="en-US" b="0" dirty="0" smtClean="0"/>
          </a:p>
          <a:p>
            <a:pPr>
              <a:buNone/>
            </a:pPr>
            <a:r>
              <a:rPr lang="en-IN" b="0" dirty="0" smtClean="0"/>
              <a:t>Now we are engaged in a great civil war, testing whether that nation or any nation so conceived and so dedicated, can long endure." </a:t>
            </a:r>
          </a:p>
          <a:p>
            <a:pPr>
              <a:buNone/>
            </a:pPr>
            <a:r>
              <a:rPr lang="en-IN" b="0" dirty="0" smtClean="0"/>
              <a:t>&lt;/p&gt;</a:t>
            </a:r>
            <a:endParaRPr lang="en-US" b="0" dirty="0" smtClean="0"/>
          </a:p>
          <a:p>
            <a:pPr>
              <a:buNone/>
            </a:pPr>
            <a:r>
              <a:rPr lang="en-IN" b="0" dirty="0" smtClean="0"/>
              <a:t>&lt;/</a:t>
            </a:r>
            <a:r>
              <a:rPr lang="en-IN" b="0" dirty="0" err="1" smtClean="0"/>
              <a:t>blockquote</a:t>
            </a:r>
            <a:r>
              <a:rPr lang="en-IN" b="0" dirty="0" smtClean="0"/>
              <a:t>&gt;</a:t>
            </a:r>
          </a:p>
          <a:p>
            <a:pPr>
              <a:buNone/>
            </a:pPr>
            <a:r>
              <a:rPr lang="en-IN" b="0" dirty="0" smtClean="0"/>
              <a:t>&lt;p&gt;</a:t>
            </a:r>
            <a:endParaRPr lang="en-US" b="0" dirty="0" smtClean="0"/>
          </a:p>
          <a:p>
            <a:pPr>
              <a:buNone/>
            </a:pPr>
            <a:r>
              <a:rPr lang="en-IN" b="0" dirty="0" smtClean="0"/>
              <a:t>Whatever one's opinion of Lincoln, no one can deny the enormous and lasting effect he had on the U.S. &lt;/p&gt;</a:t>
            </a:r>
          </a:p>
          <a:p>
            <a:pPr>
              <a:buNone/>
            </a:pPr>
            <a:r>
              <a:rPr lang="en-IN" b="0" dirty="0" smtClean="0"/>
              <a:t>&lt;/body&gt;&lt;/html&gt;</a:t>
            </a:r>
            <a:endParaRPr lang="en-US" b="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spcBef>
                <a:spcPct val="20000"/>
              </a:spcBef>
            </a:pPr>
            <a:r>
              <a:rPr lang="en-US" smtClean="0"/>
              <a:t>2.1 Origins and Evolution of HTML</a:t>
            </a:r>
          </a:p>
        </p:txBody>
      </p:sp>
      <p:sp>
        <p:nvSpPr>
          <p:cNvPr id="12291" name="Rectangle 3"/>
          <p:cNvSpPr>
            <a:spLocks noGrp="1" noChangeArrowheads="1"/>
          </p:cNvSpPr>
          <p:nvPr>
            <p:ph type="body" idx="1"/>
          </p:nvPr>
        </p:nvSpPr>
        <p:spPr/>
        <p:txBody>
          <a:bodyPr/>
          <a:lstStyle/>
          <a:p>
            <a:pPr>
              <a:lnSpc>
                <a:spcPct val="120000"/>
              </a:lnSpc>
              <a:spcBef>
                <a:spcPct val="20000"/>
              </a:spcBef>
              <a:buSzTx/>
            </a:pPr>
            <a:r>
              <a:rPr lang="en-US" b="0" dirty="0" smtClean="0">
                <a:latin typeface="Arial" pitchFamily="34" charset="0"/>
                <a:cs typeface="Arial" pitchFamily="34" charset="0"/>
              </a:rPr>
              <a:t>HTML is a language for describing web pages. It uses markup tags to describe web pages .</a:t>
            </a:r>
          </a:p>
          <a:p>
            <a:pPr>
              <a:lnSpc>
                <a:spcPct val="120000"/>
              </a:lnSpc>
              <a:spcBef>
                <a:spcPct val="20000"/>
              </a:spcBef>
              <a:buSzTx/>
              <a:buNone/>
            </a:pPr>
            <a:endParaRPr lang="en-US" b="0" dirty="0" smtClean="0">
              <a:latin typeface="Arial" pitchFamily="34" charset="0"/>
            </a:endParaRPr>
          </a:p>
          <a:p>
            <a:pPr>
              <a:lnSpc>
                <a:spcPct val="120000"/>
              </a:lnSpc>
              <a:spcBef>
                <a:spcPct val="20000"/>
              </a:spcBef>
              <a:buSzTx/>
            </a:pPr>
            <a:r>
              <a:rPr lang="en-US" b="0" dirty="0" smtClean="0">
                <a:latin typeface="Arial" pitchFamily="34" charset="0"/>
              </a:rPr>
              <a:t>HTML was defined using  </a:t>
            </a:r>
            <a:r>
              <a:rPr lang="en-US" b="0" dirty="0" smtClean="0">
                <a:solidFill>
                  <a:srgbClr val="C00000"/>
                </a:solidFill>
                <a:latin typeface="Arial" pitchFamily="34" charset="0"/>
              </a:rPr>
              <a:t>Standard Generalized Markup Language(SGML)</a:t>
            </a:r>
            <a:r>
              <a:rPr lang="en-US" b="0" dirty="0" smtClean="0">
                <a:latin typeface="Arial" pitchFamily="34" charset="0"/>
              </a:rPr>
              <a:t> which is an ISO standard notation  for describing text – formatting languages.</a:t>
            </a:r>
          </a:p>
          <a:p>
            <a:pPr>
              <a:buNone/>
            </a:pPr>
            <a:endParaRPr lang="en-US" dirty="0" smtClean="0"/>
          </a:p>
          <a:p>
            <a:r>
              <a:rPr lang="en-US" dirty="0" smtClean="0"/>
              <a:t> </a:t>
            </a:r>
            <a:r>
              <a:rPr lang="en-US" b="0" dirty="0" smtClean="0"/>
              <a:t>SGML does not specify any particular formatting, rather it specifies the rules for tagging elements. </a:t>
            </a:r>
            <a:endParaRPr lang="en-US" b="0" dirty="0" smtClean="0">
              <a:latin typeface="Arial" pitchFamily="34" charset="0"/>
            </a:endParaRPr>
          </a:p>
          <a:p>
            <a:endParaRPr lang="en-US" b="0" dirty="0" smtClean="0">
              <a:latin typeface="Arial" pitchFamily="34" charset="0"/>
            </a:endParaRPr>
          </a:p>
          <a:p>
            <a:pPr>
              <a:lnSpc>
                <a:spcPct val="120000"/>
              </a:lnSpc>
              <a:spcBef>
                <a:spcPct val="20000"/>
              </a:spcBef>
              <a:buSzTx/>
            </a:pPr>
            <a:r>
              <a:rPr lang="en-US" b="0" dirty="0" smtClean="0">
                <a:latin typeface="Arial" pitchFamily="34" charset="0"/>
              </a:rPr>
              <a:t>Original intent of HTML: General layout of documents that could be displayed by a wide variety of computers.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latin typeface="+mn-lt"/>
              </a:rPr>
              <a:t>Display of blockquote.html</a:t>
            </a:r>
            <a:endParaRPr lang="en-US" sz="2400" dirty="0">
              <a:latin typeface="+mn-lt"/>
            </a:endParaRPr>
          </a:p>
        </p:txBody>
      </p:sp>
      <p:sp>
        <p:nvSpPr>
          <p:cNvPr id="3" name="Content Placeholder 2"/>
          <p:cNvSpPr>
            <a:spLocks noGrp="1"/>
          </p:cNvSpPr>
          <p:nvPr>
            <p:ph idx="1"/>
          </p:nvPr>
        </p:nvSpPr>
        <p:spPr/>
        <p:txBody>
          <a:bodyPr/>
          <a:lstStyle/>
          <a:p>
            <a:pPr>
              <a:buNone/>
            </a:pPr>
            <a:r>
              <a:rPr lang="en-IN" b="0" dirty="0" smtClean="0">
                <a:latin typeface="Aparajita" pitchFamily="34" charset="0"/>
                <a:cs typeface="Aparajita" pitchFamily="34" charset="0"/>
              </a:rPr>
              <a:t>Abraham Lincoln is generally regarded as one of the greatest presidents of the U.S. His most famous speech was delivered in Gettysburg, Pennsylvania, during the Civil War. This speech began with</a:t>
            </a:r>
          </a:p>
          <a:p>
            <a:pPr>
              <a:buNone/>
            </a:pPr>
            <a:r>
              <a:rPr lang="en-IN" b="0" dirty="0" smtClean="0">
                <a:latin typeface="Aparajita" pitchFamily="34" charset="0"/>
                <a:cs typeface="Aparajita" pitchFamily="34" charset="0"/>
              </a:rPr>
              <a:t>          "Fourscore and seven years ago our fathers brought forth on this continent, a new nation, conceived in Liberty, and dedicated to the proposition that all men are created equal.</a:t>
            </a:r>
          </a:p>
          <a:p>
            <a:pPr>
              <a:buNone/>
            </a:pPr>
            <a:r>
              <a:rPr lang="en-US" dirty="0" smtClean="0">
                <a:latin typeface="Aparajita" pitchFamily="34" charset="0"/>
                <a:cs typeface="Aparajita" pitchFamily="34" charset="0"/>
              </a:rPr>
              <a:t>      </a:t>
            </a:r>
            <a:r>
              <a:rPr lang="en-IN" b="0" dirty="0" smtClean="0">
                <a:latin typeface="Aparajita" pitchFamily="34" charset="0"/>
                <a:cs typeface="Aparajita" pitchFamily="34" charset="0"/>
              </a:rPr>
              <a:t>Now we are engaged in a great civil war, testing whether that nation or any nation so conceived and so dedicated, can long endure." </a:t>
            </a:r>
          </a:p>
          <a:p>
            <a:pPr>
              <a:buNone/>
            </a:pPr>
            <a:r>
              <a:rPr lang="en-IN" b="0" dirty="0" smtClean="0">
                <a:latin typeface="Aparajita" pitchFamily="34" charset="0"/>
                <a:cs typeface="Aparajita" pitchFamily="34" charset="0"/>
              </a:rPr>
              <a:t>Whatever one's opinion of Lincoln, no one can deny the enormous and lasting effect he had on the U.S.</a:t>
            </a:r>
          </a:p>
          <a:p>
            <a:pPr>
              <a:buNone/>
            </a:pPr>
            <a:endParaRPr lang="en-IN" b="0"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100000"/>
              </a:lnSpc>
              <a:spcBef>
                <a:spcPct val="20000"/>
              </a:spcBef>
              <a:buSzTx/>
              <a:buFontTx/>
              <a:buNone/>
            </a:pPr>
            <a:r>
              <a:rPr lang="en-US" u="sng" dirty="0" smtClean="0">
                <a:solidFill>
                  <a:srgbClr val="C00000"/>
                </a:solidFill>
              </a:rPr>
              <a:t>6.Font Styles and Sizes (can be nested)</a:t>
            </a:r>
          </a:p>
          <a:p>
            <a:pPr>
              <a:lnSpc>
                <a:spcPct val="100000"/>
              </a:lnSpc>
              <a:spcBef>
                <a:spcPct val="20000"/>
              </a:spcBef>
              <a:buSzTx/>
              <a:buFontTx/>
              <a:buNone/>
            </a:pPr>
            <a:endParaRPr lang="en-US" b="0" u="sng" dirty="0" smtClean="0"/>
          </a:p>
          <a:p>
            <a:pPr lvl="1">
              <a:lnSpc>
                <a:spcPct val="100000"/>
              </a:lnSpc>
              <a:spcBef>
                <a:spcPct val="20000"/>
              </a:spcBef>
              <a:buSzTx/>
            </a:pPr>
            <a:r>
              <a:rPr lang="en-US" sz="2000" b="0" dirty="0" smtClean="0"/>
              <a:t>Boldface - </a:t>
            </a:r>
            <a:r>
              <a:rPr lang="en-US" sz="2000" b="0" dirty="0" smtClean="0">
                <a:latin typeface="Courier New" pitchFamily="49" charset="0"/>
              </a:rPr>
              <a:t>&lt;b&gt;</a:t>
            </a:r>
            <a:endParaRPr lang="en-US" sz="2000" b="0" dirty="0" smtClean="0"/>
          </a:p>
          <a:p>
            <a:pPr lvl="1">
              <a:lnSpc>
                <a:spcPct val="100000"/>
              </a:lnSpc>
              <a:spcBef>
                <a:spcPct val="20000"/>
              </a:spcBef>
              <a:buSzTx/>
            </a:pPr>
            <a:r>
              <a:rPr lang="en-US" sz="2000" b="0" dirty="0" smtClean="0"/>
              <a:t>Italics - </a:t>
            </a:r>
            <a:r>
              <a:rPr lang="en-US" sz="2000" b="0" dirty="0" smtClean="0">
                <a:latin typeface="Courier New" pitchFamily="49" charset="0"/>
              </a:rPr>
              <a:t>&lt;</a:t>
            </a:r>
            <a:r>
              <a:rPr lang="en-US" sz="2000" b="0" dirty="0" err="1" smtClean="0">
                <a:latin typeface="Courier New" pitchFamily="49" charset="0"/>
              </a:rPr>
              <a:t>i</a:t>
            </a:r>
            <a:r>
              <a:rPr lang="en-US" sz="2000" b="0" dirty="0" smtClean="0">
                <a:latin typeface="Courier New" pitchFamily="49" charset="0"/>
              </a:rPr>
              <a:t>&gt;</a:t>
            </a:r>
            <a:endParaRPr lang="en-US" sz="2000" b="0" dirty="0" smtClean="0"/>
          </a:p>
          <a:p>
            <a:pPr lvl="1">
              <a:lnSpc>
                <a:spcPct val="100000"/>
              </a:lnSpc>
              <a:spcBef>
                <a:spcPct val="20000"/>
              </a:spcBef>
              <a:buSzTx/>
            </a:pPr>
            <a:r>
              <a:rPr lang="en-US" sz="2000" b="0" dirty="0" smtClean="0"/>
              <a:t>Larger - </a:t>
            </a:r>
            <a:r>
              <a:rPr lang="en-US" sz="2000" b="0" dirty="0" smtClean="0">
                <a:latin typeface="Courier New" pitchFamily="49" charset="0"/>
              </a:rPr>
              <a:t>&lt;big&gt;</a:t>
            </a:r>
            <a:endParaRPr lang="en-US" sz="2000" b="0" dirty="0" smtClean="0"/>
          </a:p>
          <a:p>
            <a:pPr lvl="1">
              <a:lnSpc>
                <a:spcPct val="100000"/>
              </a:lnSpc>
              <a:spcBef>
                <a:spcPct val="20000"/>
              </a:spcBef>
              <a:buSzTx/>
            </a:pPr>
            <a:r>
              <a:rPr lang="en-US" sz="2000" b="0" dirty="0" smtClean="0"/>
              <a:t>Smaller - </a:t>
            </a:r>
            <a:r>
              <a:rPr lang="en-US" sz="2000" b="0" dirty="0" smtClean="0">
                <a:latin typeface="Courier New" pitchFamily="49" charset="0"/>
              </a:rPr>
              <a:t>&lt;small&gt;</a:t>
            </a:r>
            <a:endParaRPr lang="en-US" sz="2000" b="0"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spcBef>
                <a:spcPct val="20000"/>
              </a:spcBef>
            </a:pPr>
            <a:r>
              <a:rPr lang="en-US" smtClean="0"/>
              <a:t>2.4 Basic Text Markup </a:t>
            </a:r>
            <a:r>
              <a:rPr lang="en-US" sz="2400" smtClean="0"/>
              <a:t>(continued)</a:t>
            </a:r>
          </a:p>
        </p:txBody>
      </p:sp>
      <p:sp>
        <p:nvSpPr>
          <p:cNvPr id="19459" name="Rectangle 3"/>
          <p:cNvSpPr>
            <a:spLocks noGrp="1" noChangeArrowheads="1"/>
          </p:cNvSpPr>
          <p:nvPr>
            <p:ph type="body" idx="1"/>
          </p:nvPr>
        </p:nvSpPr>
        <p:spPr/>
        <p:txBody>
          <a:bodyPr/>
          <a:lstStyle/>
          <a:p>
            <a:pPr lvl="1">
              <a:lnSpc>
                <a:spcPct val="100000"/>
              </a:lnSpc>
              <a:spcBef>
                <a:spcPct val="20000"/>
              </a:spcBef>
              <a:buSzTx/>
              <a:buFontTx/>
              <a:buNone/>
            </a:pPr>
            <a:r>
              <a:rPr lang="en-US" sz="1400" b="0" dirty="0" smtClean="0">
                <a:latin typeface="Courier New" pitchFamily="49" charset="0"/>
              </a:rPr>
              <a:t>The &lt;big&gt; sleet &lt;big&gt; in &lt;big&gt; &lt;</a:t>
            </a:r>
            <a:r>
              <a:rPr lang="en-US" sz="1400" b="0" dirty="0" err="1" smtClean="0">
                <a:latin typeface="Courier New" pitchFamily="49" charset="0"/>
              </a:rPr>
              <a:t>i</a:t>
            </a:r>
            <a:r>
              <a:rPr lang="en-US" sz="1400" b="0" dirty="0" smtClean="0">
                <a:latin typeface="Courier New" pitchFamily="49" charset="0"/>
              </a:rPr>
              <a:t>&gt; Crete </a:t>
            </a:r>
          </a:p>
          <a:p>
            <a:pPr lvl="1">
              <a:lnSpc>
                <a:spcPct val="100000"/>
              </a:lnSpc>
              <a:spcBef>
                <a:spcPct val="20000"/>
              </a:spcBef>
              <a:buSzTx/>
              <a:buFontTx/>
              <a:buNone/>
            </a:pPr>
            <a:r>
              <a:rPr lang="en-US" sz="1400" b="0" dirty="0" smtClean="0">
                <a:latin typeface="Courier New" pitchFamily="49" charset="0"/>
              </a:rPr>
              <a:t>&lt;/</a:t>
            </a:r>
            <a:r>
              <a:rPr lang="en-US" sz="1400" b="0" dirty="0" err="1" smtClean="0">
                <a:latin typeface="Courier New" pitchFamily="49" charset="0"/>
              </a:rPr>
              <a:t>i</a:t>
            </a:r>
            <a:r>
              <a:rPr lang="en-US" sz="1400" b="0" dirty="0" smtClean="0">
                <a:latin typeface="Courier New" pitchFamily="49" charset="0"/>
              </a:rPr>
              <a:t>&gt;&lt;</a:t>
            </a:r>
            <a:r>
              <a:rPr lang="en-US" sz="1400" b="0" dirty="0" err="1" smtClean="0">
                <a:latin typeface="Courier New" pitchFamily="49" charset="0"/>
              </a:rPr>
              <a:t>br</a:t>
            </a:r>
            <a:r>
              <a:rPr lang="en-US" sz="1400" b="0" dirty="0" smtClean="0">
                <a:latin typeface="Courier New" pitchFamily="49" charset="0"/>
              </a:rPr>
              <a:t> /&gt; lies &lt;/big&gt; completely &lt;/big&gt; </a:t>
            </a:r>
          </a:p>
          <a:p>
            <a:pPr lvl="1">
              <a:lnSpc>
                <a:spcPct val="100000"/>
              </a:lnSpc>
              <a:spcBef>
                <a:spcPct val="20000"/>
              </a:spcBef>
              <a:buSzTx/>
              <a:buFontTx/>
              <a:buNone/>
            </a:pPr>
            <a:r>
              <a:rPr lang="en-US" sz="1400" b="0" dirty="0" smtClean="0">
                <a:latin typeface="Courier New" pitchFamily="49" charset="0"/>
              </a:rPr>
              <a:t>in &lt;/big&gt; the street</a:t>
            </a:r>
            <a:endParaRPr lang="en-US" sz="1600" b="0" dirty="0" smtClean="0">
              <a:latin typeface="Arial" pitchFamily="34" charset="0"/>
            </a:endParaRPr>
          </a:p>
          <a:p>
            <a:pPr lvl="1">
              <a:lnSpc>
                <a:spcPct val="100000"/>
              </a:lnSpc>
              <a:spcBef>
                <a:spcPct val="20000"/>
              </a:spcBef>
              <a:buSzTx/>
              <a:buFontTx/>
              <a:buNone/>
            </a:pPr>
            <a:r>
              <a:rPr lang="en-US" sz="1600" b="0" dirty="0" smtClean="0">
                <a:latin typeface="Arial" pitchFamily="34" charset="0"/>
              </a:rPr>
              <a:t>The </a:t>
            </a:r>
            <a:r>
              <a:rPr lang="en-US" sz="2000" b="0" dirty="0" smtClean="0">
                <a:latin typeface="Arial" pitchFamily="34" charset="0"/>
              </a:rPr>
              <a:t>sleet</a:t>
            </a:r>
            <a:r>
              <a:rPr lang="en-US" sz="1600" b="0" dirty="0" smtClean="0">
                <a:latin typeface="Arial" pitchFamily="34" charset="0"/>
              </a:rPr>
              <a:t> </a:t>
            </a:r>
            <a:r>
              <a:rPr lang="en-US" sz="2400" b="0" dirty="0" smtClean="0">
                <a:latin typeface="Arial" pitchFamily="34" charset="0"/>
              </a:rPr>
              <a:t>in</a:t>
            </a:r>
            <a:r>
              <a:rPr lang="en-US" sz="1600" b="0" dirty="0" smtClean="0">
                <a:latin typeface="Arial" pitchFamily="34" charset="0"/>
              </a:rPr>
              <a:t> </a:t>
            </a:r>
            <a:r>
              <a:rPr lang="en-US" sz="3200" b="0" i="1" dirty="0" smtClean="0">
                <a:latin typeface="Arial" pitchFamily="34" charset="0"/>
              </a:rPr>
              <a:t>Crete</a:t>
            </a:r>
            <a:r>
              <a:rPr lang="en-US" sz="3200" b="0" dirty="0" smtClean="0">
                <a:latin typeface="Arial" pitchFamily="34" charset="0"/>
              </a:rPr>
              <a:t> </a:t>
            </a:r>
          </a:p>
          <a:p>
            <a:pPr lvl="1">
              <a:lnSpc>
                <a:spcPct val="100000"/>
              </a:lnSpc>
              <a:spcBef>
                <a:spcPct val="20000"/>
              </a:spcBef>
              <a:buSzTx/>
              <a:buFontTx/>
              <a:buNone/>
            </a:pPr>
            <a:r>
              <a:rPr lang="en-US" sz="3200" b="0" dirty="0" smtClean="0">
                <a:latin typeface="Arial" pitchFamily="34" charset="0"/>
              </a:rPr>
              <a:t>lies </a:t>
            </a:r>
            <a:r>
              <a:rPr lang="en-US" sz="2400" b="0" dirty="0" smtClean="0">
                <a:latin typeface="Arial" pitchFamily="34" charset="0"/>
              </a:rPr>
              <a:t>completely </a:t>
            </a:r>
            <a:r>
              <a:rPr lang="en-US" sz="2000" b="0" dirty="0" smtClean="0">
                <a:latin typeface="Arial" pitchFamily="34" charset="0"/>
              </a:rPr>
              <a:t>in</a:t>
            </a:r>
            <a:r>
              <a:rPr lang="en-US" sz="2400" b="0" dirty="0" smtClean="0">
                <a:latin typeface="Arial" pitchFamily="34" charset="0"/>
              </a:rPr>
              <a:t> </a:t>
            </a:r>
            <a:r>
              <a:rPr lang="en-US" sz="1600" b="0" dirty="0" smtClean="0">
                <a:latin typeface="Arial" pitchFamily="34" charset="0"/>
              </a:rPr>
              <a:t>the street</a:t>
            </a:r>
          </a:p>
          <a:p>
            <a:pPr lvl="1">
              <a:lnSpc>
                <a:spcPct val="100000"/>
              </a:lnSpc>
              <a:spcBef>
                <a:spcPct val="20000"/>
              </a:spcBef>
              <a:buSzTx/>
              <a:buFontTx/>
              <a:buNone/>
            </a:pPr>
            <a:endParaRPr lang="en-US" sz="1600" b="0" dirty="0" smtClean="0">
              <a:latin typeface="Arial" pitchFamily="34" charset="0"/>
            </a:endParaRPr>
          </a:p>
          <a:p>
            <a:pPr lvl="2">
              <a:lnSpc>
                <a:spcPct val="100000"/>
              </a:lnSpc>
              <a:spcBef>
                <a:spcPct val="20000"/>
              </a:spcBef>
              <a:buSzTx/>
            </a:pPr>
            <a:r>
              <a:rPr lang="en-US" sz="1600" b="0" dirty="0" smtClean="0">
                <a:latin typeface="Arial" pitchFamily="34" charset="0"/>
              </a:rPr>
              <a:t>These tags are not affected if they appear in the content of a </a:t>
            </a:r>
            <a:r>
              <a:rPr lang="en-US" sz="1400" b="0" dirty="0" smtClean="0">
                <a:latin typeface="Courier New" pitchFamily="49" charset="0"/>
              </a:rPr>
              <a:t>&lt;</a:t>
            </a:r>
            <a:r>
              <a:rPr lang="en-US" sz="1400" b="0" dirty="0" err="1" smtClean="0">
                <a:latin typeface="Courier New" pitchFamily="49" charset="0"/>
              </a:rPr>
              <a:t>blockquote</a:t>
            </a:r>
            <a:r>
              <a:rPr lang="en-US" sz="1400" b="0" dirty="0" smtClean="0">
                <a:latin typeface="Courier New" pitchFamily="49" charset="0"/>
              </a:rPr>
              <a:t>&gt;</a:t>
            </a:r>
            <a:r>
              <a:rPr lang="en-US" sz="1600" b="0" dirty="0" smtClean="0">
                <a:latin typeface="Arial" pitchFamily="34" charset="0"/>
              </a:rPr>
              <a:t>, unless there is a conflict (e.g., italics)</a:t>
            </a:r>
          </a:p>
          <a:p>
            <a:pPr lvl="2">
              <a:lnSpc>
                <a:spcPct val="100000"/>
              </a:lnSpc>
              <a:spcBef>
                <a:spcPct val="20000"/>
              </a:spcBef>
              <a:buSzTx/>
              <a:buNone/>
            </a:pPr>
            <a:endParaRPr lang="en-US" sz="1600" b="0" dirty="0" smtClean="0">
              <a:latin typeface="Arial" pitchFamily="34" charset="0"/>
            </a:endParaRPr>
          </a:p>
          <a:p>
            <a:pPr lvl="1">
              <a:lnSpc>
                <a:spcPct val="100000"/>
              </a:lnSpc>
              <a:spcBef>
                <a:spcPct val="20000"/>
              </a:spcBef>
              <a:buSzTx/>
            </a:pPr>
            <a:r>
              <a:rPr lang="en-US" sz="1600" b="0" i="1" dirty="0" smtClean="0">
                <a:latin typeface="Arial" pitchFamily="34" charset="0"/>
              </a:rPr>
              <a:t>Superscripts and subscripts</a:t>
            </a:r>
          </a:p>
          <a:p>
            <a:pPr lvl="2">
              <a:lnSpc>
                <a:spcPct val="100000"/>
              </a:lnSpc>
              <a:spcBef>
                <a:spcPct val="20000"/>
              </a:spcBef>
              <a:buSzTx/>
            </a:pPr>
            <a:r>
              <a:rPr lang="en-US" sz="1600" b="0" dirty="0" smtClean="0">
                <a:latin typeface="Arial" pitchFamily="34" charset="0"/>
              </a:rPr>
              <a:t>Subscripts with </a:t>
            </a:r>
            <a:r>
              <a:rPr lang="en-US" sz="1400" b="0" dirty="0" smtClean="0">
                <a:latin typeface="Courier New" pitchFamily="49" charset="0"/>
              </a:rPr>
              <a:t>&lt;sub&gt;</a:t>
            </a:r>
            <a:endParaRPr lang="en-US" sz="1600" b="0" dirty="0" smtClean="0">
              <a:latin typeface="Arial" pitchFamily="34" charset="0"/>
            </a:endParaRPr>
          </a:p>
          <a:p>
            <a:pPr lvl="2">
              <a:lnSpc>
                <a:spcPct val="100000"/>
              </a:lnSpc>
              <a:spcBef>
                <a:spcPct val="20000"/>
              </a:spcBef>
              <a:buSzTx/>
            </a:pPr>
            <a:r>
              <a:rPr lang="en-US" sz="1600" b="0" dirty="0" smtClean="0">
                <a:latin typeface="Arial" pitchFamily="34" charset="0"/>
              </a:rPr>
              <a:t>Superscripts with </a:t>
            </a:r>
            <a:r>
              <a:rPr lang="en-US" sz="1400" b="0" dirty="0" smtClean="0">
                <a:latin typeface="Courier New" pitchFamily="49" charset="0"/>
              </a:rPr>
              <a:t>&lt;sup&gt;</a:t>
            </a:r>
          </a:p>
          <a:p>
            <a:pPr lvl="1">
              <a:lnSpc>
                <a:spcPct val="100000"/>
              </a:lnSpc>
              <a:spcBef>
                <a:spcPct val="20000"/>
              </a:spcBef>
              <a:buSzTx/>
              <a:buFontTx/>
              <a:buNone/>
            </a:pPr>
            <a:r>
              <a:rPr lang="en-US" sz="1600" b="0" dirty="0" smtClean="0">
                <a:latin typeface="Arial" pitchFamily="34" charset="0"/>
              </a:rPr>
              <a:t>Example: </a:t>
            </a:r>
            <a:r>
              <a:rPr lang="en-US" sz="1400" b="0" dirty="0" smtClean="0">
                <a:latin typeface="Courier New" pitchFamily="49" charset="0"/>
              </a:rPr>
              <a:t>x&lt;sub&gt;2&lt;/sub&gt;&lt;sup&gt;3&lt;/sup&gt;</a:t>
            </a:r>
            <a:endParaRPr lang="en-US" sz="1600" b="0" dirty="0" smtClean="0">
              <a:latin typeface="Arial" pitchFamily="34" charset="0"/>
            </a:endParaRPr>
          </a:p>
          <a:p>
            <a:pPr lvl="1">
              <a:lnSpc>
                <a:spcPct val="100000"/>
              </a:lnSpc>
              <a:spcBef>
                <a:spcPct val="20000"/>
              </a:spcBef>
              <a:buSzTx/>
              <a:buFontTx/>
              <a:buNone/>
            </a:pPr>
            <a:r>
              <a:rPr lang="en-US" sz="1600" b="0" dirty="0" smtClean="0">
                <a:latin typeface="Arial" pitchFamily="34" charset="0"/>
              </a:rPr>
              <a:t>Display: x</a:t>
            </a:r>
            <a:r>
              <a:rPr lang="en-US" sz="1600" b="0" baseline="-25000" dirty="0" smtClean="0">
                <a:latin typeface="Arial" pitchFamily="34" charset="0"/>
              </a:rPr>
              <a:t>2</a:t>
            </a:r>
            <a:r>
              <a:rPr lang="en-US" sz="1600" b="0" baseline="30000" dirty="0" smtClean="0">
                <a:latin typeface="Arial" pitchFamily="34" charset="0"/>
              </a:rPr>
              <a:t>3</a:t>
            </a:r>
            <a:r>
              <a:rPr lang="en-US" sz="1600" b="0" dirty="0" smtClean="0">
                <a:latin typeface="Arial" pitchFamily="34" charset="0"/>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0" dirty="0" smtClean="0"/>
              <a:t>There  are few tags for fonts that are still in widespread </a:t>
            </a:r>
            <a:r>
              <a:rPr lang="en-US" b="0" dirty="0" err="1" smtClean="0"/>
              <a:t>use,called</a:t>
            </a:r>
            <a:r>
              <a:rPr lang="en-US" b="0" dirty="0" smtClean="0"/>
              <a:t> </a:t>
            </a:r>
            <a:r>
              <a:rPr lang="en-US" u="sng" dirty="0" smtClean="0"/>
              <a:t>content based style </a:t>
            </a:r>
            <a:r>
              <a:rPr lang="en-US" u="sng" dirty="0" err="1" smtClean="0"/>
              <a:t>tags</a:t>
            </a:r>
            <a:r>
              <a:rPr lang="en-US" b="0" dirty="0" err="1" smtClean="0"/>
              <a:t>.They</a:t>
            </a:r>
            <a:r>
              <a:rPr lang="en-US" b="0" dirty="0" smtClean="0"/>
              <a:t> are called content based because the tag indicates the particular kind of text that appear in their content</a:t>
            </a:r>
          </a:p>
          <a:p>
            <a:r>
              <a:rPr lang="en-US" b="0" dirty="0" smtClean="0"/>
              <a:t>The emphasis tag- &lt;</a:t>
            </a:r>
            <a:r>
              <a:rPr lang="en-US" b="0" dirty="0" err="1" smtClean="0"/>
              <a:t>em</a:t>
            </a:r>
            <a:r>
              <a:rPr lang="en-US" b="0" dirty="0" smtClean="0"/>
              <a:t>&gt;=Most browsers use italics for such content</a:t>
            </a:r>
          </a:p>
          <a:p>
            <a:r>
              <a:rPr lang="en-US" b="0" dirty="0" smtClean="0"/>
              <a:t>The strong tag -&lt;strong&gt;= Browsers often set the content of strong elements in bold</a:t>
            </a:r>
          </a:p>
          <a:p>
            <a:r>
              <a:rPr lang="en-US" b="0" dirty="0" smtClean="0"/>
              <a:t>The &lt;code&gt; = used to specify a </a:t>
            </a:r>
            <a:r>
              <a:rPr lang="en-US" b="0" dirty="0" err="1" smtClean="0"/>
              <a:t>monospace</a:t>
            </a:r>
            <a:r>
              <a:rPr lang="en-US" b="0" dirty="0" smtClean="0"/>
              <a:t> font usually used for program code</a:t>
            </a:r>
          </a:p>
          <a:p>
            <a:pPr>
              <a:buNone/>
            </a:pPr>
            <a:r>
              <a:rPr lang="en-US" b="0" dirty="0" smtClean="0"/>
              <a:t>     cost = quantity * price</a:t>
            </a:r>
            <a:endParaRPr lang="en-US" b="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0" dirty="0" smtClean="0"/>
              <a:t>XHTML tags are categorized into two</a:t>
            </a:r>
          </a:p>
          <a:p>
            <a:pPr>
              <a:buNone/>
            </a:pPr>
            <a:r>
              <a:rPr lang="en-US" b="0" dirty="0" smtClean="0"/>
              <a:t>1)Block</a:t>
            </a:r>
          </a:p>
          <a:p>
            <a:pPr>
              <a:buNone/>
            </a:pPr>
            <a:r>
              <a:rPr lang="en-US" b="0" dirty="0" smtClean="0"/>
              <a:t>2)Inline</a:t>
            </a:r>
          </a:p>
          <a:p>
            <a:r>
              <a:rPr lang="en-US" b="0" dirty="0" smtClean="0"/>
              <a:t>Block tags breaks the current line so that its content appears in a new line</a:t>
            </a:r>
          </a:p>
          <a:p>
            <a:r>
              <a:rPr lang="en-US" b="0" dirty="0" err="1" smtClean="0"/>
              <a:t>Eg</a:t>
            </a:r>
            <a:r>
              <a:rPr lang="en-US" b="0" dirty="0" smtClean="0"/>
              <a:t>: heading and </a:t>
            </a:r>
            <a:r>
              <a:rPr lang="en-US" b="0" dirty="0" err="1" smtClean="0"/>
              <a:t>blockquote</a:t>
            </a:r>
            <a:r>
              <a:rPr lang="en-US" b="0" dirty="0" smtClean="0"/>
              <a:t> tag</a:t>
            </a:r>
          </a:p>
          <a:p>
            <a:r>
              <a:rPr lang="en-US" b="0" dirty="0" smtClean="0"/>
              <a:t>Inline tags does not implicitly include a line break except &lt;</a:t>
            </a:r>
            <a:r>
              <a:rPr lang="en-US" b="0" dirty="0" err="1" smtClean="0"/>
              <a:t>br</a:t>
            </a:r>
            <a:r>
              <a:rPr lang="en-US" b="0" dirty="0" smtClean="0"/>
              <a:t> /&gt;</a:t>
            </a:r>
          </a:p>
          <a:p>
            <a:r>
              <a:rPr lang="en-US" b="0" dirty="0" err="1" smtClean="0"/>
              <a:t>Eg</a:t>
            </a:r>
            <a:r>
              <a:rPr lang="en-US" b="0" dirty="0" smtClean="0"/>
              <a:t>: &lt;</a:t>
            </a:r>
            <a:r>
              <a:rPr lang="en-US" b="0" dirty="0" err="1" smtClean="0"/>
              <a:t>em</a:t>
            </a:r>
            <a:r>
              <a:rPr lang="en-US" b="0" dirty="0" smtClean="0"/>
              <a:t>&gt; and &lt;strong&gt;</a:t>
            </a:r>
          </a:p>
          <a:p>
            <a:pPr>
              <a:lnSpc>
                <a:spcPct val="100000"/>
              </a:lnSpc>
              <a:spcBef>
                <a:spcPct val="20000"/>
              </a:spcBef>
              <a:buSzTx/>
            </a:pPr>
            <a:r>
              <a:rPr lang="en-US" sz="2000" b="0" dirty="0" smtClean="0">
                <a:latin typeface="Arial" pitchFamily="34" charset="0"/>
              </a:rPr>
              <a:t>Inline versus block elements</a:t>
            </a:r>
          </a:p>
          <a:p>
            <a:pPr lvl="1">
              <a:lnSpc>
                <a:spcPct val="100000"/>
              </a:lnSpc>
              <a:spcBef>
                <a:spcPct val="20000"/>
              </a:spcBef>
              <a:buSzTx/>
            </a:pPr>
            <a:r>
              <a:rPr lang="en-US" sz="1600" b="0" dirty="0" smtClean="0"/>
              <a:t>Block elements CANNOT be nested in inline elements</a:t>
            </a:r>
          </a:p>
          <a:p>
            <a:endParaRPr lang="en-US" dirty="0"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spcBef>
                <a:spcPct val="20000"/>
              </a:spcBef>
            </a:pPr>
            <a:r>
              <a:rPr lang="en-US" dirty="0" smtClean="0"/>
              <a:t>2.4 Basic Text Markup </a:t>
            </a:r>
            <a:r>
              <a:rPr lang="en-US" sz="2400" dirty="0" smtClean="0"/>
              <a:t>(continued)</a:t>
            </a:r>
          </a:p>
        </p:txBody>
      </p:sp>
      <p:sp>
        <p:nvSpPr>
          <p:cNvPr id="20483" name="Rectangle 3"/>
          <p:cNvSpPr>
            <a:spLocks noGrp="1" noChangeArrowheads="1"/>
          </p:cNvSpPr>
          <p:nvPr>
            <p:ph type="body" idx="1"/>
          </p:nvPr>
        </p:nvSpPr>
        <p:spPr>
          <a:xfrm>
            <a:off x="304800" y="990600"/>
            <a:ext cx="8610600" cy="5410200"/>
          </a:xfrm>
        </p:spPr>
        <p:txBody>
          <a:bodyPr/>
          <a:lstStyle/>
          <a:p>
            <a:pPr>
              <a:spcBef>
                <a:spcPct val="20000"/>
              </a:spcBef>
              <a:buSzTx/>
              <a:buNone/>
              <a:tabLst>
                <a:tab pos="1146175" algn="l"/>
                <a:tab pos="2686050" algn="l"/>
              </a:tabLst>
            </a:pPr>
            <a:r>
              <a:rPr lang="en-US" sz="2000" b="0" u="sng" dirty="0" smtClean="0">
                <a:solidFill>
                  <a:srgbClr val="C00000"/>
                </a:solidFill>
                <a:latin typeface="Arial" pitchFamily="34" charset="0"/>
              </a:rPr>
              <a:t>7.Character Entities</a:t>
            </a:r>
          </a:p>
          <a:p>
            <a:pPr>
              <a:spcBef>
                <a:spcPct val="20000"/>
              </a:spcBef>
              <a:buSzTx/>
              <a:buNone/>
              <a:tabLst>
                <a:tab pos="1146175" algn="l"/>
                <a:tab pos="2686050" algn="l"/>
              </a:tabLst>
            </a:pPr>
            <a:r>
              <a:rPr lang="en-US" sz="2000" b="0" dirty="0" smtClean="0">
                <a:latin typeface="Arial" pitchFamily="34" charset="0"/>
              </a:rPr>
              <a:t>- To include special characters</a:t>
            </a:r>
          </a:p>
          <a:p>
            <a:pPr>
              <a:spcBef>
                <a:spcPct val="20000"/>
              </a:spcBef>
              <a:buSzTx/>
              <a:buFontTx/>
              <a:buNone/>
              <a:tabLst>
                <a:tab pos="1146175" algn="l"/>
                <a:tab pos="2686050" algn="l"/>
              </a:tabLst>
            </a:pPr>
            <a:r>
              <a:rPr lang="en-US" sz="1600" b="0" i="1" dirty="0" smtClean="0">
                <a:latin typeface="Arial" pitchFamily="34" charset="0"/>
              </a:rPr>
              <a:t>Char.	Entity	Meaning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&amp;		&amp;amp;</a:t>
            </a:r>
            <a:r>
              <a:rPr lang="en-US" sz="1600" b="0" dirty="0" smtClean="0">
                <a:latin typeface="Courier" pitchFamily="1" charset="0"/>
              </a:rPr>
              <a:t>	</a:t>
            </a:r>
            <a:r>
              <a:rPr lang="en-US" sz="1600" b="0" dirty="0" smtClean="0">
                <a:latin typeface="Arial" pitchFamily="34" charset="0"/>
              </a:rPr>
              <a:t>Ampersand</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&lt;		&amp;</a:t>
            </a:r>
            <a:r>
              <a:rPr lang="en-US" sz="1400" b="0" dirty="0" err="1" smtClean="0">
                <a:latin typeface="Courier" pitchFamily="1" charset="0"/>
              </a:rPr>
              <a:t>lt</a:t>
            </a:r>
            <a:r>
              <a:rPr lang="en-US" sz="1400" b="0" dirty="0" smtClean="0">
                <a:latin typeface="Courier" pitchFamily="1" charset="0"/>
              </a:rPr>
              <a:t>;</a:t>
            </a:r>
            <a:r>
              <a:rPr lang="en-US" sz="1600" b="0" dirty="0" smtClean="0">
                <a:latin typeface="Courier" pitchFamily="1" charset="0"/>
              </a:rPr>
              <a:t>	</a:t>
            </a:r>
            <a:r>
              <a:rPr lang="en-US" sz="1600" b="0" dirty="0" smtClean="0">
                <a:latin typeface="Arial" pitchFamily="34" charset="0"/>
              </a:rPr>
              <a:t>Less than</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&gt;		&amp;</a:t>
            </a:r>
            <a:r>
              <a:rPr lang="en-US" sz="1400" b="0" dirty="0" err="1" smtClean="0">
                <a:latin typeface="Courier" pitchFamily="1" charset="0"/>
              </a:rPr>
              <a:t>gt</a:t>
            </a:r>
            <a:r>
              <a:rPr lang="en-US" sz="1400" b="0" dirty="0" smtClean="0">
                <a:latin typeface="Courier" pitchFamily="1" charset="0"/>
              </a:rPr>
              <a:t>;</a:t>
            </a:r>
            <a:r>
              <a:rPr lang="en-US" sz="1600" b="0" dirty="0" smtClean="0">
                <a:latin typeface="Courier" pitchFamily="1" charset="0"/>
              </a:rPr>
              <a:t>	</a:t>
            </a:r>
            <a:r>
              <a:rPr lang="en-US" sz="1600" b="0" dirty="0" smtClean="0">
                <a:latin typeface="Arial" pitchFamily="34" charset="0"/>
              </a:rPr>
              <a:t>Greater than</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New" pitchFamily="49" charset="0"/>
              </a:rPr>
              <a:t>”</a:t>
            </a:r>
            <a:r>
              <a:rPr lang="en-US" sz="1400" b="0" dirty="0" smtClean="0">
                <a:latin typeface="Courier" pitchFamily="1" charset="0"/>
              </a:rPr>
              <a:t>		&amp;</a:t>
            </a:r>
            <a:r>
              <a:rPr lang="en-US" sz="1400" b="0" dirty="0" err="1" smtClean="0">
                <a:latin typeface="Courier" pitchFamily="1" charset="0"/>
              </a:rPr>
              <a:t>quot</a:t>
            </a:r>
            <a:r>
              <a:rPr lang="en-US" sz="1400" b="0" dirty="0" smtClean="0">
                <a:latin typeface="Courier" pitchFamily="1" charset="0"/>
              </a:rPr>
              <a:t>;</a:t>
            </a:r>
            <a:r>
              <a:rPr lang="en-US" sz="1600" b="0" dirty="0" smtClean="0">
                <a:latin typeface="Courier" pitchFamily="1" charset="0"/>
              </a:rPr>
              <a:t>	</a:t>
            </a:r>
            <a:r>
              <a:rPr lang="en-US" sz="1600" b="0" dirty="0" smtClean="0">
                <a:latin typeface="Arial" pitchFamily="34" charset="0"/>
              </a:rPr>
              <a:t>Double quote</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New" pitchFamily="49" charset="0"/>
              </a:rPr>
              <a:t>’</a:t>
            </a:r>
            <a:r>
              <a:rPr lang="en-US" sz="1400" b="0" dirty="0" smtClean="0">
                <a:latin typeface="Courier" pitchFamily="1" charset="0"/>
              </a:rPr>
              <a:t>		&amp;</a:t>
            </a:r>
            <a:r>
              <a:rPr lang="en-US" sz="1400" b="0" dirty="0" err="1" smtClean="0">
                <a:latin typeface="Courier" pitchFamily="1" charset="0"/>
              </a:rPr>
              <a:t>apos</a:t>
            </a:r>
            <a:r>
              <a:rPr lang="en-US" sz="1400" b="0" dirty="0" smtClean="0">
                <a:latin typeface="Courier" pitchFamily="1" charset="0"/>
              </a:rPr>
              <a:t>;</a:t>
            </a:r>
            <a:r>
              <a:rPr lang="en-US" sz="1600" b="0" dirty="0" smtClean="0">
                <a:latin typeface="Courier" pitchFamily="1" charset="0"/>
              </a:rPr>
              <a:t>	</a:t>
            </a:r>
            <a:r>
              <a:rPr lang="en-US" sz="1600" b="0" dirty="0" smtClean="0">
                <a:latin typeface="Arial" pitchFamily="34" charset="0"/>
              </a:rPr>
              <a:t>Single quote</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¼		&amp;frac14;	</a:t>
            </a:r>
            <a:r>
              <a:rPr lang="en-US" sz="1600" b="0" dirty="0" smtClean="0">
                <a:latin typeface="Arial" pitchFamily="34" charset="0"/>
              </a:rPr>
              <a:t>One quarter</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½		&amp;frac12;	</a:t>
            </a:r>
            <a:r>
              <a:rPr lang="en-US" sz="1600" b="0" dirty="0" smtClean="0">
                <a:latin typeface="Arial" pitchFamily="34" charset="0"/>
              </a:rPr>
              <a:t>One half</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rPr>
              <a:t>¾		&amp;frac34;</a:t>
            </a:r>
            <a:r>
              <a:rPr lang="en-US" sz="1600" b="0" dirty="0" smtClean="0">
                <a:latin typeface="Courier" pitchFamily="1" charset="0"/>
              </a:rPr>
              <a:t>	</a:t>
            </a:r>
            <a:r>
              <a:rPr lang="en-US" sz="1600" b="0" dirty="0" smtClean="0">
                <a:latin typeface="Arial" pitchFamily="34" charset="0"/>
              </a:rPr>
              <a:t>Three quarters</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400" b="0" dirty="0" smtClean="0">
                <a:latin typeface="Courier" pitchFamily="1" charset="0"/>
                <a:sym typeface="Symbol" pitchFamily="18" charset="2"/>
              </a:rPr>
              <a:t></a:t>
            </a:r>
            <a:r>
              <a:rPr lang="en-US" sz="1400" b="0" dirty="0" smtClean="0">
                <a:latin typeface="Courier" pitchFamily="1" charset="0"/>
              </a:rPr>
              <a:t>		&amp;deg;</a:t>
            </a:r>
            <a:r>
              <a:rPr lang="en-US" sz="1600" b="0" dirty="0" smtClean="0">
                <a:latin typeface="Courier" pitchFamily="1" charset="0"/>
              </a:rPr>
              <a:t>		</a:t>
            </a:r>
            <a:r>
              <a:rPr lang="en-US" sz="1600" b="0" dirty="0" smtClean="0">
                <a:latin typeface="Arial" pitchFamily="34" charset="0"/>
              </a:rPr>
              <a:t>Degree</a:t>
            </a:r>
            <a:r>
              <a:rPr lang="en-US" sz="1600" b="0" dirty="0" smtClean="0"/>
              <a:t>	</a:t>
            </a:r>
            <a:endParaRPr lang="en-US" sz="1600" b="0" dirty="0" smtClean="0">
              <a:latin typeface="New York" charset="0"/>
            </a:endParaRPr>
          </a:p>
          <a:p>
            <a:pPr>
              <a:spcBef>
                <a:spcPct val="20000"/>
              </a:spcBef>
              <a:buSzTx/>
              <a:buFontTx/>
              <a:buNone/>
              <a:tabLst>
                <a:tab pos="1146175" algn="l"/>
                <a:tab pos="2686050" algn="l"/>
              </a:tabLst>
            </a:pPr>
            <a:r>
              <a:rPr lang="en-US" sz="1600" b="0" dirty="0" smtClean="0">
                <a:latin typeface="Arial" pitchFamily="34" charset="0"/>
              </a:rPr>
              <a:t>(space)</a:t>
            </a:r>
            <a:r>
              <a:rPr lang="en-US" sz="1600" b="0" dirty="0" smtClean="0"/>
              <a:t>	</a:t>
            </a:r>
            <a:r>
              <a:rPr lang="en-US" sz="1400" b="0" dirty="0" smtClean="0">
                <a:latin typeface="Courier" pitchFamily="1" charset="0"/>
              </a:rPr>
              <a:t>&amp;</a:t>
            </a:r>
            <a:r>
              <a:rPr lang="en-US" sz="1400" b="0" dirty="0" err="1" smtClean="0">
                <a:latin typeface="Courier" pitchFamily="1" charset="0"/>
              </a:rPr>
              <a:t>nbsp</a:t>
            </a:r>
            <a:r>
              <a:rPr lang="en-US" sz="1400" b="0" dirty="0" smtClean="0">
                <a:latin typeface="Courier" pitchFamily="1" charset="0"/>
              </a:rPr>
              <a:t>;</a:t>
            </a:r>
            <a:r>
              <a:rPr lang="en-US" sz="1600" b="0" dirty="0" smtClean="0">
                <a:latin typeface="Courier" pitchFamily="1" charset="0"/>
              </a:rPr>
              <a:t>		</a:t>
            </a:r>
            <a:r>
              <a:rPr lang="en-US" sz="1600" b="0" dirty="0" smtClean="0">
                <a:latin typeface="Arial" pitchFamily="34" charset="0"/>
              </a:rPr>
              <a:t>Non-breaking space	</a:t>
            </a:r>
          </a:p>
          <a:p>
            <a:pPr>
              <a:spcBef>
                <a:spcPct val="20000"/>
              </a:spcBef>
              <a:buSzTx/>
              <a:buFontTx/>
              <a:buNone/>
              <a:tabLst>
                <a:tab pos="1146175" algn="l"/>
                <a:tab pos="2686050" algn="l"/>
              </a:tabLst>
            </a:pPr>
            <a:r>
              <a:rPr lang="en-US" sz="2000" b="0" u="sng" dirty="0" smtClean="0">
                <a:latin typeface="Arial" pitchFamily="34" charset="0"/>
              </a:rPr>
              <a:t>8.Horizontal rules</a:t>
            </a:r>
            <a:endParaRPr lang="en-US" sz="1600" b="0" dirty="0" smtClean="0">
              <a:latin typeface="Courier New" pitchFamily="49" charset="0"/>
            </a:endParaRPr>
          </a:p>
          <a:p>
            <a:pPr lvl="1">
              <a:spcBef>
                <a:spcPct val="20000"/>
              </a:spcBef>
              <a:buSzTx/>
              <a:buNone/>
              <a:tabLst>
                <a:tab pos="1146175" algn="l"/>
                <a:tab pos="2686050" algn="l"/>
              </a:tabLst>
            </a:pPr>
            <a:r>
              <a:rPr lang="en-US" sz="1600" b="0" dirty="0" smtClean="0">
                <a:latin typeface="Courier New" pitchFamily="49" charset="0"/>
              </a:rPr>
              <a:t>&lt;hr /&gt; </a:t>
            </a:r>
          </a:p>
          <a:p>
            <a:pPr lvl="1">
              <a:spcBef>
                <a:spcPct val="20000"/>
              </a:spcBef>
              <a:buSzTx/>
              <a:buNone/>
              <a:tabLst>
                <a:tab pos="1146175" algn="l"/>
                <a:tab pos="2686050" algn="l"/>
              </a:tabLst>
            </a:pPr>
            <a:r>
              <a:rPr lang="en-US" sz="1600" b="0" dirty="0" smtClean="0"/>
              <a:t>- </a:t>
            </a:r>
            <a:r>
              <a:rPr lang="en-US" sz="2000" b="0" dirty="0" smtClean="0"/>
              <a:t>used to separate the parts of a document from each other making the document easier to read by placing horizontal line between them</a:t>
            </a:r>
            <a:r>
              <a:rPr lang="en-US" sz="2000" b="0" dirty="0" smtClean="0">
                <a:latin typeface="Courier New" pitchFamily="49" charset="0"/>
              </a:rPr>
              <a:t>. </a:t>
            </a:r>
          </a:p>
          <a:p>
            <a:pPr lvl="1">
              <a:spcBef>
                <a:spcPct val="20000"/>
              </a:spcBef>
              <a:buSzTx/>
              <a:buNone/>
              <a:tabLst>
                <a:tab pos="1146175" algn="l"/>
                <a:tab pos="2686050" algn="l"/>
              </a:tabLst>
            </a:pPr>
            <a:r>
              <a:rPr lang="en-US" sz="2000" b="0" dirty="0" smtClean="0">
                <a:latin typeface="Courier New" pitchFamily="49" charset="0"/>
              </a:rPr>
              <a:t>- </a:t>
            </a:r>
            <a:r>
              <a:rPr lang="en-US" sz="2000" b="0" dirty="0" smtClean="0">
                <a:cs typeface="Courier New" pitchFamily="49" charset="0"/>
              </a:rPr>
              <a:t>causes a line break and draws a line across the screen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0" u="sng" dirty="0" smtClean="0">
                <a:solidFill>
                  <a:srgbClr val="C00000"/>
                </a:solidFill>
                <a:latin typeface="Arial" pitchFamily="34" charset="0"/>
              </a:rPr>
              <a:t>9. The </a:t>
            </a:r>
            <a:r>
              <a:rPr lang="en-US" b="0" u="sng" dirty="0" smtClean="0">
                <a:solidFill>
                  <a:srgbClr val="C00000"/>
                </a:solidFill>
                <a:latin typeface="Courier New" pitchFamily="49" charset="0"/>
                <a:cs typeface="Courier New" pitchFamily="49" charset="0"/>
              </a:rPr>
              <a:t>meta</a:t>
            </a:r>
            <a:r>
              <a:rPr lang="en-US" b="0" u="sng" dirty="0" smtClean="0">
                <a:solidFill>
                  <a:srgbClr val="C00000"/>
                </a:solidFill>
                <a:latin typeface="Arial" pitchFamily="34" charset="0"/>
              </a:rPr>
              <a:t> element</a:t>
            </a:r>
          </a:p>
          <a:p>
            <a:r>
              <a:rPr lang="en-US" b="0" dirty="0" smtClean="0">
                <a:latin typeface="Arial" pitchFamily="34" charset="0"/>
              </a:rPr>
              <a:t>The </a:t>
            </a:r>
            <a:r>
              <a:rPr lang="en-US" sz="2000" b="0" dirty="0" smtClean="0">
                <a:latin typeface="Courier New" pitchFamily="49" charset="0"/>
              </a:rPr>
              <a:t>meta</a:t>
            </a:r>
            <a:r>
              <a:rPr lang="en-US" b="0" dirty="0" smtClean="0">
                <a:latin typeface="Arial" pitchFamily="34" charset="0"/>
              </a:rPr>
              <a:t> element (for search engines) Used to provide additional information about a document, with attributes, not content</a:t>
            </a:r>
            <a:endParaRPr lang="en-US" sz="3200" b="0" dirty="0" smtClean="0"/>
          </a:p>
          <a:p>
            <a:r>
              <a:rPr lang="en-US" b="0" dirty="0" smtClean="0"/>
              <a:t>Two attributes that are used to provide information are </a:t>
            </a:r>
            <a:r>
              <a:rPr lang="en-US" b="0" i="1" dirty="0" smtClean="0"/>
              <a:t>name</a:t>
            </a:r>
            <a:r>
              <a:rPr lang="en-US" b="0" dirty="0" smtClean="0"/>
              <a:t> and </a:t>
            </a:r>
            <a:r>
              <a:rPr lang="en-US" b="0" i="1" dirty="0" smtClean="0"/>
              <a:t>content</a:t>
            </a:r>
          </a:p>
          <a:p>
            <a:r>
              <a:rPr lang="en-US" b="0" i="1" dirty="0" smtClean="0"/>
              <a:t>&lt;meta name  = “Title” content = “Don Quixote” /&gt;</a:t>
            </a:r>
          </a:p>
          <a:p>
            <a:r>
              <a:rPr lang="en-US" b="0" i="1" dirty="0" smtClean="0"/>
              <a:t>&lt;meta name = “Author” content = “Michael Cox” /&gt;</a:t>
            </a:r>
          </a:p>
          <a:p>
            <a:r>
              <a:rPr lang="en-US" b="0" i="1" dirty="0" smtClean="0"/>
              <a:t>&lt;meta name = “keywords” content = “novel, Spanish Literature” /&gt;</a:t>
            </a:r>
          </a:p>
          <a:p>
            <a:r>
              <a:rPr lang="en-US" b="0" dirty="0" smtClean="0"/>
              <a:t>Web search engines use the information provided with the meta element to categorize the web documents in their indices </a:t>
            </a:r>
          </a:p>
          <a:p>
            <a:r>
              <a:rPr lang="en-US" b="0" dirty="0" smtClean="0"/>
              <a:t>So if the author of a document seeks widespread exposure for the document ,one or more meta elements are included to ensure that it will be found by at least some web searches</a:t>
            </a:r>
            <a:endParaRPr lang="en-US" b="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spcBef>
                <a:spcPct val="20000"/>
              </a:spcBef>
            </a:pPr>
            <a:r>
              <a:rPr lang="en-US" dirty="0" smtClean="0">
                <a:solidFill>
                  <a:srgbClr val="C00000"/>
                </a:solidFill>
              </a:rPr>
              <a:t>2.5 Images</a:t>
            </a:r>
            <a:endParaRPr lang="en-US" sz="2400" dirty="0" smtClean="0">
              <a:solidFill>
                <a:srgbClr val="C00000"/>
              </a:solidFill>
            </a:endParaRPr>
          </a:p>
        </p:txBody>
      </p:sp>
      <p:sp>
        <p:nvSpPr>
          <p:cNvPr id="21507" name="Rectangle 3"/>
          <p:cNvSpPr>
            <a:spLocks noGrp="1" noChangeArrowheads="1"/>
          </p:cNvSpPr>
          <p:nvPr>
            <p:ph type="body" idx="1"/>
          </p:nvPr>
        </p:nvSpPr>
        <p:spPr>
          <a:xfrm>
            <a:off x="304800" y="1600200"/>
            <a:ext cx="8610600" cy="4876800"/>
          </a:xfrm>
        </p:spPr>
        <p:txBody>
          <a:bodyPr/>
          <a:lstStyle/>
          <a:p>
            <a:pPr marL="168275" indent="-168275">
              <a:lnSpc>
                <a:spcPct val="110000"/>
              </a:lnSpc>
              <a:spcBef>
                <a:spcPct val="20000"/>
              </a:spcBef>
              <a:buSzTx/>
            </a:pPr>
            <a:r>
              <a:rPr lang="en-US" sz="1800" b="0" dirty="0" smtClean="0">
                <a:latin typeface="Arial" pitchFamily="34" charset="0"/>
              </a:rPr>
              <a:t>GIF (Graphic Interchange Format)</a:t>
            </a:r>
          </a:p>
          <a:p>
            <a:pPr marL="512763" lvl="1" indent="-165100">
              <a:lnSpc>
                <a:spcPct val="110000"/>
              </a:lnSpc>
              <a:spcBef>
                <a:spcPct val="20000"/>
              </a:spcBef>
              <a:buSzTx/>
            </a:pPr>
            <a:r>
              <a:rPr lang="en-US" sz="1400" b="0" dirty="0" smtClean="0">
                <a:latin typeface="Arial" pitchFamily="34" charset="0"/>
              </a:rPr>
              <a:t>8-bit color (256 different colors)</a:t>
            </a:r>
          </a:p>
          <a:p>
            <a:pPr marL="168275" indent="-168275">
              <a:lnSpc>
                <a:spcPct val="110000"/>
              </a:lnSpc>
              <a:spcBef>
                <a:spcPct val="20000"/>
              </a:spcBef>
              <a:buSzTx/>
            </a:pPr>
            <a:r>
              <a:rPr lang="en-US" sz="1800" b="0" dirty="0" smtClean="0">
                <a:latin typeface="Arial" pitchFamily="34" charset="0"/>
              </a:rPr>
              <a:t>JPEG (Joint Photographic Experts Group)</a:t>
            </a:r>
          </a:p>
          <a:p>
            <a:pPr marL="512763" lvl="1" indent="-165100">
              <a:lnSpc>
                <a:spcPct val="110000"/>
              </a:lnSpc>
              <a:spcBef>
                <a:spcPct val="20000"/>
              </a:spcBef>
              <a:buSzTx/>
            </a:pPr>
            <a:r>
              <a:rPr lang="en-US" sz="1400" b="0" dirty="0" smtClean="0">
                <a:latin typeface="Arial" pitchFamily="34" charset="0"/>
              </a:rPr>
              <a:t>24-bit color (16 million different colors)</a:t>
            </a:r>
          </a:p>
          <a:p>
            <a:pPr marL="168275" indent="-168275">
              <a:lnSpc>
                <a:spcPct val="110000"/>
              </a:lnSpc>
              <a:spcBef>
                <a:spcPct val="20000"/>
              </a:spcBef>
              <a:buSzTx/>
            </a:pPr>
            <a:r>
              <a:rPr lang="en-US" sz="1800" b="0" dirty="0" smtClean="0">
                <a:latin typeface="Arial" pitchFamily="34" charset="0"/>
              </a:rPr>
              <a:t>Both use compression, but JPEG compression is better</a:t>
            </a:r>
          </a:p>
          <a:p>
            <a:pPr marL="168275" indent="-168275">
              <a:lnSpc>
                <a:spcPct val="110000"/>
              </a:lnSpc>
              <a:spcBef>
                <a:spcPct val="20000"/>
              </a:spcBef>
              <a:buSzTx/>
            </a:pPr>
            <a:r>
              <a:rPr lang="en-US" sz="1800" b="0" dirty="0" smtClean="0">
                <a:latin typeface="Arial" pitchFamily="34" charset="0"/>
              </a:rPr>
              <a:t>Images are inserted into a document with the </a:t>
            </a:r>
            <a:r>
              <a:rPr lang="en-US" sz="1600" b="0" dirty="0" smtClean="0">
                <a:latin typeface="Courier New" pitchFamily="49" charset="0"/>
              </a:rPr>
              <a:t>&lt;</a:t>
            </a:r>
            <a:r>
              <a:rPr lang="en-US" sz="1600" b="0" dirty="0" err="1" smtClean="0">
                <a:latin typeface="Courier New" pitchFamily="49" charset="0"/>
              </a:rPr>
              <a:t>img</a:t>
            </a:r>
            <a:r>
              <a:rPr lang="en-US" sz="1600" b="0" dirty="0" smtClean="0">
                <a:latin typeface="Courier New" pitchFamily="49" charset="0"/>
              </a:rPr>
              <a:t> /&gt;(inline tag)</a:t>
            </a:r>
            <a:r>
              <a:rPr lang="en-US" sz="1800" b="0" dirty="0" smtClean="0">
                <a:latin typeface="Arial" pitchFamily="34" charset="0"/>
              </a:rPr>
              <a:t> tag with the </a:t>
            </a:r>
            <a:r>
              <a:rPr lang="en-US" sz="1600" b="0" dirty="0" err="1" smtClean="0">
                <a:latin typeface="Courier New" pitchFamily="49" charset="0"/>
              </a:rPr>
              <a:t>src</a:t>
            </a:r>
            <a:r>
              <a:rPr lang="en-US" sz="1800" b="0" dirty="0" smtClean="0">
                <a:latin typeface="Arial" pitchFamily="34" charset="0"/>
              </a:rPr>
              <a:t> attribute which specifies the file containing the image and </a:t>
            </a:r>
            <a:r>
              <a:rPr lang="en-US" sz="1800" b="0" dirty="0" smtClean="0">
                <a:latin typeface="Courier New" pitchFamily="49" charset="0"/>
                <a:cs typeface="Courier New" pitchFamily="49" charset="0"/>
              </a:rPr>
              <a:t>alt</a:t>
            </a:r>
            <a:r>
              <a:rPr lang="en-US" sz="1800" b="0" dirty="0" smtClean="0">
                <a:latin typeface="Arial" pitchFamily="34" charset="0"/>
              </a:rPr>
              <a:t> , which specifies text to be displayed when it is not possible to display the image</a:t>
            </a:r>
          </a:p>
          <a:p>
            <a:pPr marL="512763" lvl="1" indent="-165100">
              <a:lnSpc>
                <a:spcPct val="110000"/>
              </a:lnSpc>
              <a:spcBef>
                <a:spcPct val="20000"/>
              </a:spcBef>
              <a:buSzTx/>
              <a:buNone/>
            </a:pPr>
            <a:r>
              <a:rPr lang="en-US" sz="1400" b="0" dirty="0" smtClean="0">
                <a:latin typeface="Arial" pitchFamily="34" charset="0"/>
              </a:rPr>
              <a:t>- The </a:t>
            </a:r>
            <a:r>
              <a:rPr lang="en-US" sz="1200" b="0" dirty="0" smtClean="0">
                <a:latin typeface="Courier New" pitchFamily="49" charset="0"/>
              </a:rPr>
              <a:t>alt</a:t>
            </a:r>
            <a:r>
              <a:rPr lang="en-US" sz="1400" b="0" dirty="0" smtClean="0">
                <a:latin typeface="Arial" pitchFamily="34" charset="0"/>
              </a:rPr>
              <a:t> attribute is required by XHTML</a:t>
            </a:r>
          </a:p>
          <a:p>
            <a:pPr marL="909638" lvl="2" indent="-223838">
              <a:lnSpc>
                <a:spcPct val="110000"/>
              </a:lnSpc>
              <a:spcBef>
                <a:spcPct val="20000"/>
              </a:spcBef>
              <a:buSzTx/>
            </a:pPr>
            <a:r>
              <a:rPr lang="en-US" sz="1400" b="0" dirty="0" smtClean="0">
                <a:latin typeface="Arial" pitchFamily="34" charset="0"/>
              </a:rPr>
              <a:t>Purposes:</a:t>
            </a:r>
          </a:p>
          <a:p>
            <a:pPr marL="1258888" lvl="3">
              <a:lnSpc>
                <a:spcPct val="110000"/>
              </a:lnSpc>
              <a:spcBef>
                <a:spcPct val="20000"/>
              </a:spcBef>
              <a:buSzTx/>
              <a:buFontTx/>
              <a:buAutoNum type="arabicPeriod"/>
            </a:pPr>
            <a:r>
              <a:rPr lang="en-US" sz="1200" b="0" dirty="0" smtClean="0">
                <a:latin typeface="Arial" pitchFamily="34" charset="0"/>
              </a:rPr>
              <a:t>Non-graphical browsers</a:t>
            </a:r>
          </a:p>
          <a:p>
            <a:pPr marL="1258888" lvl="3">
              <a:lnSpc>
                <a:spcPct val="110000"/>
              </a:lnSpc>
              <a:spcBef>
                <a:spcPct val="20000"/>
              </a:spcBef>
              <a:buSzTx/>
              <a:buFontTx/>
              <a:buAutoNum type="arabicPeriod"/>
            </a:pPr>
            <a:r>
              <a:rPr lang="en-US" sz="1200" b="0" dirty="0" smtClean="0">
                <a:latin typeface="Arial" pitchFamily="34" charset="0"/>
              </a:rPr>
              <a:t>Browsers with images turned off</a:t>
            </a:r>
          </a:p>
          <a:p>
            <a:pPr marL="512763" lvl="1" indent="-165100">
              <a:lnSpc>
                <a:spcPct val="110000"/>
              </a:lnSpc>
              <a:spcBef>
                <a:spcPct val="20000"/>
              </a:spcBef>
              <a:buSzTx/>
              <a:buFontTx/>
              <a:buNone/>
            </a:pPr>
            <a:r>
              <a:rPr lang="en-US" sz="2000" b="0" dirty="0" smtClean="0"/>
              <a:t>&lt;</a:t>
            </a:r>
            <a:r>
              <a:rPr lang="en-US" sz="2000" b="0" dirty="0" err="1" smtClean="0"/>
              <a:t>img</a:t>
            </a:r>
            <a:r>
              <a:rPr lang="en-US" sz="2000" b="0" dirty="0" smtClean="0"/>
              <a:t> </a:t>
            </a:r>
            <a:r>
              <a:rPr lang="en-US" sz="2000" b="0" dirty="0" err="1" smtClean="0"/>
              <a:t>src</a:t>
            </a:r>
            <a:r>
              <a:rPr lang="en-US" sz="2000" b="0" dirty="0" smtClean="0"/>
              <a:t> = "comets.jpg"  alt = "Picture of comets" /&gt;</a:t>
            </a:r>
          </a:p>
          <a:p>
            <a:pPr marL="168275" indent="-168275">
              <a:lnSpc>
                <a:spcPct val="110000"/>
              </a:lnSpc>
              <a:spcBef>
                <a:spcPct val="20000"/>
              </a:spcBef>
              <a:buSzTx/>
            </a:pPr>
            <a:r>
              <a:rPr lang="en-US" sz="1800" b="0" dirty="0" smtClean="0">
                <a:latin typeface="Arial" pitchFamily="34" charset="0"/>
              </a:rPr>
              <a:t>The </a:t>
            </a:r>
            <a:r>
              <a:rPr lang="en-US" sz="1600" b="0" dirty="0" smtClean="0">
                <a:latin typeface="Courier New" pitchFamily="49" charset="0"/>
              </a:rPr>
              <a:t>&lt;</a:t>
            </a:r>
            <a:r>
              <a:rPr lang="en-US" sz="1600" b="0" dirty="0" err="1" smtClean="0">
                <a:latin typeface="Courier New" pitchFamily="49" charset="0"/>
              </a:rPr>
              <a:t>img</a:t>
            </a:r>
            <a:r>
              <a:rPr lang="en-US" sz="1600" b="0" dirty="0" smtClean="0">
                <a:latin typeface="Courier New" pitchFamily="49" charset="0"/>
              </a:rPr>
              <a:t>&gt;</a:t>
            </a:r>
            <a:r>
              <a:rPr lang="en-US" sz="1800" b="0" dirty="0" smtClean="0">
                <a:latin typeface="Arial" pitchFamily="34" charset="0"/>
              </a:rPr>
              <a:t> tag has 30 different attributes, including </a:t>
            </a:r>
            <a:r>
              <a:rPr lang="en-US" sz="1600" b="0" dirty="0" smtClean="0">
                <a:latin typeface="Courier New" pitchFamily="49" charset="0"/>
              </a:rPr>
              <a:t>width</a:t>
            </a:r>
            <a:r>
              <a:rPr lang="en-US" sz="1800" b="0" dirty="0" smtClean="0">
                <a:latin typeface="Arial" pitchFamily="34" charset="0"/>
              </a:rPr>
              <a:t> and </a:t>
            </a:r>
            <a:r>
              <a:rPr lang="en-US" sz="1600" b="0" dirty="0" smtClean="0">
                <a:latin typeface="Courier New" pitchFamily="49" charset="0"/>
              </a:rPr>
              <a:t>height</a:t>
            </a:r>
            <a:r>
              <a:rPr lang="en-US" sz="1800" b="0" dirty="0" smtClean="0">
                <a:latin typeface="Arial" pitchFamily="34" charset="0"/>
              </a:rPr>
              <a:t> (in pixels)</a:t>
            </a:r>
          </a:p>
          <a:p>
            <a:pPr marL="168275" indent="-168275">
              <a:lnSpc>
                <a:spcPct val="110000"/>
              </a:lnSpc>
              <a:spcBef>
                <a:spcPct val="20000"/>
              </a:spcBef>
              <a:buSzTx/>
            </a:pPr>
            <a:r>
              <a:rPr lang="en-US" sz="1800" b="0" dirty="0" smtClean="0">
                <a:latin typeface="Arial" pitchFamily="34" charset="0"/>
              </a:rPr>
              <a:t>Portable Network Graphics (PNG)</a:t>
            </a:r>
          </a:p>
          <a:p>
            <a:pPr marL="512763" lvl="1" indent="-165100">
              <a:lnSpc>
                <a:spcPct val="110000"/>
              </a:lnSpc>
              <a:spcBef>
                <a:spcPct val="20000"/>
              </a:spcBef>
              <a:buSzTx/>
            </a:pPr>
            <a:r>
              <a:rPr lang="en-US" sz="1400" b="0" dirty="0" smtClean="0">
                <a:latin typeface="Arial" pitchFamily="34" charset="0"/>
              </a:rPr>
              <a:t>Relatively new</a:t>
            </a:r>
          </a:p>
          <a:p>
            <a:pPr marL="512763" lvl="1" indent="-165100">
              <a:lnSpc>
                <a:spcPct val="110000"/>
              </a:lnSpc>
              <a:spcBef>
                <a:spcPct val="20000"/>
              </a:spcBef>
              <a:buSzTx/>
            </a:pPr>
            <a:r>
              <a:rPr lang="en-US" sz="1400" b="0" dirty="0" smtClean="0">
                <a:latin typeface="Arial" pitchFamily="34" charset="0"/>
              </a:rPr>
              <a:t>Should eventually replace both gif and jpeg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spcBef>
                <a:spcPct val="20000"/>
              </a:spcBef>
            </a:pPr>
            <a:r>
              <a:rPr lang="en-US" dirty="0" smtClean="0">
                <a:solidFill>
                  <a:schemeClr val="tx1"/>
                </a:solidFill>
              </a:rPr>
              <a:t>2.5 Images </a:t>
            </a:r>
            <a:r>
              <a:rPr lang="en-US" sz="2800" dirty="0" smtClean="0">
                <a:solidFill>
                  <a:schemeClr val="tx1"/>
                </a:solidFill>
              </a:rPr>
              <a:t>(continued)</a:t>
            </a:r>
          </a:p>
        </p:txBody>
      </p:sp>
      <p:sp>
        <p:nvSpPr>
          <p:cNvPr id="22531" name="Rectangle 3"/>
          <p:cNvSpPr>
            <a:spLocks noGrp="1" noChangeArrowheads="1"/>
          </p:cNvSpPr>
          <p:nvPr>
            <p:ph type="body" idx="1"/>
          </p:nvPr>
        </p:nvSpPr>
        <p:spPr/>
        <p:txBody>
          <a:bodyPr/>
          <a:lstStyle/>
          <a:p>
            <a:pPr>
              <a:lnSpc>
                <a:spcPct val="80000"/>
              </a:lnSpc>
              <a:spcBef>
                <a:spcPct val="20000"/>
              </a:spcBef>
              <a:buSzTx/>
              <a:buFontTx/>
              <a:buNone/>
            </a:pPr>
            <a:r>
              <a:rPr lang="en-US" sz="1300" b="0" dirty="0" smtClean="0">
                <a:latin typeface="Courier New" pitchFamily="49" charset="0"/>
              </a:rPr>
              <a:t>&lt;!-- image.html</a:t>
            </a:r>
          </a:p>
          <a:p>
            <a:pPr>
              <a:lnSpc>
                <a:spcPct val="80000"/>
              </a:lnSpc>
              <a:spcBef>
                <a:spcPct val="20000"/>
              </a:spcBef>
              <a:buSzTx/>
              <a:buFontTx/>
              <a:buNone/>
            </a:pPr>
            <a:r>
              <a:rPr lang="en-US" sz="1300" b="0" dirty="0" smtClean="0">
                <a:latin typeface="Courier New" pitchFamily="49" charset="0"/>
              </a:rPr>
              <a:t>     An example to illustrate an image</a:t>
            </a:r>
          </a:p>
          <a:p>
            <a:pPr>
              <a:lnSpc>
                <a:spcPct val="80000"/>
              </a:lnSpc>
              <a:spcBef>
                <a:spcPct val="20000"/>
              </a:spcBef>
              <a:buSzTx/>
              <a:buFontTx/>
              <a:buNone/>
            </a:pPr>
            <a:r>
              <a:rPr lang="en-US" sz="1300" b="0" dirty="0" smtClean="0">
                <a:latin typeface="Courier New" pitchFamily="49" charset="0"/>
              </a:rPr>
              <a:t>     --&gt;</a:t>
            </a:r>
          </a:p>
          <a:p>
            <a:pPr>
              <a:lnSpc>
                <a:spcPct val="80000"/>
              </a:lnSpc>
              <a:spcBef>
                <a:spcPct val="20000"/>
              </a:spcBef>
              <a:buSzTx/>
              <a:buFontTx/>
              <a:buNone/>
            </a:pPr>
            <a:r>
              <a:rPr lang="en-US" sz="1300" b="0" dirty="0" smtClean="0">
                <a:latin typeface="Courier New" pitchFamily="49" charset="0"/>
              </a:rPr>
              <a:t>&lt;html </a:t>
            </a:r>
            <a:r>
              <a:rPr lang="en-US" sz="1300" b="0" dirty="0" err="1" smtClean="0">
                <a:latin typeface="Courier New" pitchFamily="49" charset="0"/>
              </a:rPr>
              <a:t>xmlns</a:t>
            </a:r>
            <a:r>
              <a:rPr lang="en-US" sz="1300" b="0" dirty="0" smtClean="0">
                <a:latin typeface="Courier New" pitchFamily="49" charset="0"/>
              </a:rPr>
              <a:t> = ″http://www.w3.org/1999/xhtml″&gt;</a:t>
            </a:r>
          </a:p>
          <a:p>
            <a:pPr>
              <a:lnSpc>
                <a:spcPct val="80000"/>
              </a:lnSpc>
              <a:spcBef>
                <a:spcPct val="20000"/>
              </a:spcBef>
              <a:buSzTx/>
              <a:buFontTx/>
              <a:buNone/>
            </a:pPr>
            <a:r>
              <a:rPr lang="en-US" sz="1300" b="0" dirty="0" smtClean="0">
                <a:latin typeface="Courier New" pitchFamily="49" charset="0"/>
              </a:rPr>
              <a:t>  &lt;head&gt; &lt;title&gt; Images &lt;/title&gt;</a:t>
            </a:r>
          </a:p>
          <a:p>
            <a:pPr>
              <a:lnSpc>
                <a:spcPct val="80000"/>
              </a:lnSpc>
              <a:spcBef>
                <a:spcPct val="20000"/>
              </a:spcBef>
              <a:buSzTx/>
              <a:buFontTx/>
              <a:buNone/>
            </a:pPr>
            <a:r>
              <a:rPr lang="en-US" sz="1300" b="0" dirty="0" smtClean="0">
                <a:latin typeface="Courier New" pitchFamily="49" charset="0"/>
              </a:rPr>
              <a:t>  &lt;/head&gt;</a:t>
            </a:r>
          </a:p>
          <a:p>
            <a:pPr>
              <a:lnSpc>
                <a:spcPct val="80000"/>
              </a:lnSpc>
              <a:spcBef>
                <a:spcPct val="20000"/>
              </a:spcBef>
              <a:buSzTx/>
              <a:buFontTx/>
              <a:buNone/>
            </a:pPr>
            <a:r>
              <a:rPr lang="en-US" sz="1300" b="0" dirty="0" smtClean="0">
                <a:latin typeface="Courier New" pitchFamily="49" charset="0"/>
              </a:rPr>
              <a:t>  &lt;body&gt;</a:t>
            </a:r>
          </a:p>
          <a:p>
            <a:pPr>
              <a:lnSpc>
                <a:spcPct val="80000"/>
              </a:lnSpc>
              <a:spcBef>
                <a:spcPct val="20000"/>
              </a:spcBef>
              <a:buSzTx/>
              <a:buFontTx/>
              <a:buNone/>
            </a:pPr>
            <a:r>
              <a:rPr lang="en-US" sz="1300" b="0" dirty="0" smtClean="0">
                <a:latin typeface="Courier New" pitchFamily="49" charset="0"/>
              </a:rPr>
              <a:t>    &lt;h1&gt; Aidan's Airplanes &lt;/h1&gt;</a:t>
            </a:r>
          </a:p>
          <a:p>
            <a:pPr>
              <a:lnSpc>
                <a:spcPct val="80000"/>
              </a:lnSpc>
              <a:spcBef>
                <a:spcPct val="20000"/>
              </a:spcBef>
              <a:buSzTx/>
              <a:buFontTx/>
              <a:buNone/>
            </a:pPr>
            <a:r>
              <a:rPr lang="en-US" sz="1300" b="0" dirty="0" smtClean="0">
                <a:latin typeface="Courier New" pitchFamily="49" charset="0"/>
              </a:rPr>
              <a:t>    &lt;h2&gt; The best in used airplanes &lt;/h2&gt;</a:t>
            </a:r>
          </a:p>
          <a:p>
            <a:pPr>
              <a:lnSpc>
                <a:spcPct val="80000"/>
              </a:lnSpc>
              <a:spcBef>
                <a:spcPct val="20000"/>
              </a:spcBef>
              <a:buSzTx/>
              <a:buFontTx/>
              <a:buNone/>
            </a:pPr>
            <a:r>
              <a:rPr lang="en-US" sz="1300" b="0" dirty="0" smtClean="0">
                <a:latin typeface="Courier New" pitchFamily="49" charset="0"/>
              </a:rPr>
              <a:t>    &lt;h3&gt; "We've got them by the </a:t>
            </a:r>
            <a:r>
              <a:rPr lang="en-US" sz="1300" b="0" dirty="0" err="1" smtClean="0">
                <a:latin typeface="Courier New" pitchFamily="49" charset="0"/>
              </a:rPr>
              <a:t>hangarful</a:t>
            </a:r>
            <a:r>
              <a:rPr lang="en-US" sz="1300" b="0" dirty="0" smtClean="0">
                <a:latin typeface="Courier New" pitchFamily="49" charset="0"/>
              </a:rPr>
              <a:t>“&lt;/h3&gt;</a:t>
            </a:r>
          </a:p>
          <a:p>
            <a:pPr>
              <a:lnSpc>
                <a:spcPct val="80000"/>
              </a:lnSpc>
              <a:spcBef>
                <a:spcPct val="20000"/>
              </a:spcBef>
              <a:buSzTx/>
              <a:buFontTx/>
              <a:buNone/>
            </a:pPr>
            <a:r>
              <a:rPr lang="en-US" sz="1300" b="0" dirty="0" smtClean="0">
                <a:latin typeface="Courier New" pitchFamily="49" charset="0"/>
              </a:rPr>
              <a:t>&lt;h2&gt; Special of the month &lt;/h2&gt;</a:t>
            </a:r>
          </a:p>
          <a:p>
            <a:pPr>
              <a:lnSpc>
                <a:spcPct val="80000"/>
              </a:lnSpc>
              <a:spcBef>
                <a:spcPct val="20000"/>
              </a:spcBef>
              <a:buSzTx/>
              <a:buFontTx/>
              <a:buNone/>
            </a:pPr>
            <a:r>
              <a:rPr lang="en-US" sz="1300" b="0" dirty="0" smtClean="0">
                <a:latin typeface="Courier New" pitchFamily="49" charset="0"/>
              </a:rPr>
              <a:t>    &lt;p&gt;</a:t>
            </a:r>
          </a:p>
          <a:p>
            <a:pPr>
              <a:lnSpc>
                <a:spcPct val="80000"/>
              </a:lnSpc>
              <a:spcBef>
                <a:spcPct val="20000"/>
              </a:spcBef>
              <a:buSzTx/>
              <a:buFontTx/>
              <a:buNone/>
            </a:pPr>
            <a:r>
              <a:rPr lang="en-US" sz="1300" b="0" dirty="0" smtClean="0">
                <a:latin typeface="Courier New" pitchFamily="49" charset="0"/>
              </a:rPr>
              <a:t>      1960 Cessna 210 &lt;</a:t>
            </a:r>
            <a:r>
              <a:rPr lang="en-US" sz="1300" b="0" dirty="0" err="1" smtClean="0">
                <a:latin typeface="Courier New" pitchFamily="49" charset="0"/>
              </a:rPr>
              <a:t>br</a:t>
            </a:r>
            <a:r>
              <a:rPr lang="en-US" sz="1300" b="0" dirty="0" smtClean="0">
                <a:latin typeface="Courier New" pitchFamily="49" charset="0"/>
              </a:rPr>
              <a:t> /&gt;</a:t>
            </a:r>
          </a:p>
          <a:p>
            <a:pPr>
              <a:lnSpc>
                <a:spcPct val="80000"/>
              </a:lnSpc>
              <a:spcBef>
                <a:spcPct val="20000"/>
              </a:spcBef>
              <a:buSzTx/>
              <a:buFontTx/>
              <a:buNone/>
            </a:pPr>
            <a:r>
              <a:rPr lang="en-US" sz="1300" b="0" dirty="0" smtClean="0">
                <a:latin typeface="Courier New" pitchFamily="49" charset="0"/>
              </a:rPr>
              <a:t>      577 hours since major engine overhaul &lt;</a:t>
            </a:r>
            <a:r>
              <a:rPr lang="en-US" sz="1300" b="0" dirty="0" err="1" smtClean="0">
                <a:latin typeface="Courier New" pitchFamily="49" charset="0"/>
              </a:rPr>
              <a:t>br</a:t>
            </a:r>
            <a:r>
              <a:rPr lang="en-US" sz="1300" b="0" dirty="0" smtClean="0">
                <a:latin typeface="Courier New" pitchFamily="49" charset="0"/>
              </a:rPr>
              <a:t> /&gt;  </a:t>
            </a:r>
          </a:p>
          <a:p>
            <a:pPr>
              <a:lnSpc>
                <a:spcPct val="80000"/>
              </a:lnSpc>
              <a:spcBef>
                <a:spcPct val="20000"/>
              </a:spcBef>
              <a:buSzTx/>
              <a:buFontTx/>
              <a:buNone/>
            </a:pPr>
            <a:r>
              <a:rPr lang="en-US" sz="1300" b="0" dirty="0" smtClean="0">
                <a:latin typeface="Courier New" pitchFamily="49" charset="0"/>
              </a:rPr>
              <a:t>      1022 hours since prop overhaul </a:t>
            </a:r>
          </a:p>
          <a:p>
            <a:pPr>
              <a:lnSpc>
                <a:spcPct val="80000"/>
              </a:lnSpc>
              <a:spcBef>
                <a:spcPct val="20000"/>
              </a:spcBef>
              <a:buSzTx/>
              <a:buFontTx/>
              <a:buNone/>
            </a:pPr>
            <a:r>
              <a:rPr lang="en-US" sz="1300" b="0" dirty="0" smtClean="0">
                <a:latin typeface="Courier New" pitchFamily="49" charset="0"/>
              </a:rPr>
              <a:t>      &lt;</a:t>
            </a:r>
            <a:r>
              <a:rPr lang="en-US" sz="1300" b="0" dirty="0" err="1" smtClean="0">
                <a:latin typeface="Courier New" pitchFamily="49" charset="0"/>
              </a:rPr>
              <a:t>br</a:t>
            </a:r>
            <a:r>
              <a:rPr lang="en-US" sz="1300" b="0" dirty="0" smtClean="0">
                <a:latin typeface="Courier New" pitchFamily="49" charset="0"/>
              </a:rPr>
              <a:t> /&gt;&lt;</a:t>
            </a:r>
            <a:r>
              <a:rPr lang="en-US" sz="1300" b="0" dirty="0" err="1" smtClean="0">
                <a:latin typeface="Courier New" pitchFamily="49" charset="0"/>
              </a:rPr>
              <a:t>br</a:t>
            </a:r>
            <a:r>
              <a:rPr lang="en-US" sz="1300" b="0" dirty="0" smtClean="0">
                <a:latin typeface="Courier New" pitchFamily="49" charset="0"/>
              </a:rPr>
              <a:t> /&gt;</a:t>
            </a:r>
          </a:p>
          <a:p>
            <a:pPr>
              <a:lnSpc>
                <a:spcPct val="80000"/>
              </a:lnSpc>
              <a:spcBef>
                <a:spcPct val="20000"/>
              </a:spcBef>
              <a:buSzTx/>
              <a:buFontTx/>
              <a:buNone/>
            </a:pPr>
            <a:r>
              <a:rPr lang="en-US" sz="1300" b="0" dirty="0" smtClean="0">
                <a:latin typeface="Courier New" pitchFamily="49" charset="0"/>
              </a:rPr>
              <a:t>      &lt;</a:t>
            </a:r>
            <a:r>
              <a:rPr lang="en-US" sz="1300" b="0" dirty="0" err="1" smtClean="0">
                <a:latin typeface="Courier New" pitchFamily="49" charset="0"/>
              </a:rPr>
              <a:t>img</a:t>
            </a:r>
            <a:r>
              <a:rPr lang="en-US" sz="1300" b="0" dirty="0" smtClean="0">
                <a:latin typeface="Courier New" pitchFamily="49" charset="0"/>
              </a:rPr>
              <a:t> </a:t>
            </a:r>
            <a:r>
              <a:rPr lang="en-US" sz="1300" b="0" dirty="0" err="1" smtClean="0">
                <a:latin typeface="Courier New" pitchFamily="49" charset="0"/>
              </a:rPr>
              <a:t>src</a:t>
            </a:r>
            <a:r>
              <a:rPr lang="en-US" sz="1300" b="0" dirty="0" smtClean="0">
                <a:latin typeface="Courier New" pitchFamily="49" charset="0"/>
              </a:rPr>
              <a:t> = "c210new.jpg" </a:t>
            </a:r>
          </a:p>
          <a:p>
            <a:pPr>
              <a:lnSpc>
                <a:spcPct val="80000"/>
              </a:lnSpc>
              <a:spcBef>
                <a:spcPct val="20000"/>
              </a:spcBef>
              <a:buSzTx/>
              <a:buFontTx/>
              <a:buNone/>
            </a:pPr>
            <a:r>
              <a:rPr lang="en-US" sz="1300" b="0" dirty="0" smtClean="0">
                <a:latin typeface="Courier New" pitchFamily="49" charset="0"/>
              </a:rPr>
              <a:t>           alt = "Picture of a Cessna 210"/&gt; </a:t>
            </a:r>
          </a:p>
          <a:p>
            <a:pPr>
              <a:lnSpc>
                <a:spcPct val="80000"/>
              </a:lnSpc>
              <a:spcBef>
                <a:spcPct val="20000"/>
              </a:spcBef>
              <a:buSzTx/>
              <a:buFontTx/>
              <a:buNone/>
            </a:pPr>
            <a:r>
              <a:rPr lang="en-US" sz="1300" b="0" dirty="0" smtClean="0">
                <a:latin typeface="Courier New" pitchFamily="49" charset="0"/>
              </a:rPr>
              <a:t>      &lt;</a:t>
            </a:r>
            <a:r>
              <a:rPr lang="en-US" sz="1300" b="0" dirty="0" err="1" smtClean="0">
                <a:latin typeface="Courier New" pitchFamily="49" charset="0"/>
              </a:rPr>
              <a:t>br</a:t>
            </a:r>
            <a:r>
              <a:rPr lang="en-US" sz="1300" b="0" dirty="0" smtClean="0">
                <a:latin typeface="Courier New" pitchFamily="49" charset="0"/>
              </a:rPr>
              <a:t> /&gt;</a:t>
            </a:r>
          </a:p>
          <a:p>
            <a:pPr>
              <a:lnSpc>
                <a:spcPct val="80000"/>
              </a:lnSpc>
              <a:spcBef>
                <a:spcPct val="20000"/>
              </a:spcBef>
              <a:buSzTx/>
              <a:buFontTx/>
              <a:buNone/>
            </a:pPr>
            <a:r>
              <a:rPr lang="en-US" sz="1300" b="0" dirty="0" smtClean="0">
                <a:latin typeface="Courier New" pitchFamily="49" charset="0"/>
              </a:rPr>
              <a:t>      Buy this fine airplane today at a </a:t>
            </a:r>
          </a:p>
          <a:p>
            <a:pPr>
              <a:lnSpc>
                <a:spcPct val="80000"/>
              </a:lnSpc>
              <a:spcBef>
                <a:spcPct val="20000"/>
              </a:spcBef>
              <a:buSzTx/>
              <a:buFontTx/>
              <a:buNone/>
            </a:pPr>
            <a:r>
              <a:rPr lang="en-US" sz="1300" b="0" dirty="0" smtClean="0">
                <a:latin typeface="Courier New" pitchFamily="49" charset="0"/>
              </a:rPr>
              <a:t>      remarkably low price &lt;</a:t>
            </a:r>
            <a:r>
              <a:rPr lang="en-US" sz="1300" b="0" dirty="0" err="1" smtClean="0">
                <a:latin typeface="Courier New" pitchFamily="49" charset="0"/>
              </a:rPr>
              <a:t>br</a:t>
            </a:r>
            <a:r>
              <a:rPr lang="en-US" sz="1300" b="0" dirty="0" smtClean="0">
                <a:latin typeface="Courier New" pitchFamily="49" charset="0"/>
              </a:rPr>
              <a:t> /&gt;</a:t>
            </a:r>
          </a:p>
          <a:p>
            <a:pPr>
              <a:lnSpc>
                <a:spcPct val="80000"/>
              </a:lnSpc>
              <a:spcBef>
                <a:spcPct val="20000"/>
              </a:spcBef>
              <a:buSzTx/>
              <a:buFontTx/>
              <a:buNone/>
            </a:pPr>
            <a:r>
              <a:rPr lang="en-US" sz="1300" b="0" dirty="0" smtClean="0">
                <a:latin typeface="Courier New" pitchFamily="49" charset="0"/>
              </a:rPr>
              <a:t>      Call 999-555-1111 today!</a:t>
            </a:r>
          </a:p>
          <a:p>
            <a:pPr>
              <a:lnSpc>
                <a:spcPct val="80000"/>
              </a:lnSpc>
              <a:spcBef>
                <a:spcPct val="20000"/>
              </a:spcBef>
              <a:buSzTx/>
              <a:buFontTx/>
              <a:buNone/>
            </a:pPr>
            <a:r>
              <a:rPr lang="en-US" sz="1300" b="0" dirty="0" smtClean="0">
                <a:latin typeface="Courier New" pitchFamily="49" charset="0"/>
              </a:rPr>
              <a:t>    &lt;/p&gt;</a:t>
            </a:r>
          </a:p>
          <a:p>
            <a:pPr>
              <a:lnSpc>
                <a:spcPct val="80000"/>
              </a:lnSpc>
              <a:spcBef>
                <a:spcPct val="20000"/>
              </a:spcBef>
              <a:buSzTx/>
              <a:buFontTx/>
              <a:buNone/>
            </a:pPr>
            <a:r>
              <a:rPr lang="en-US" sz="1300" b="0" dirty="0" smtClean="0">
                <a:latin typeface="Courier New" pitchFamily="49" charset="0"/>
              </a:rPr>
              <a:t>  &lt;/body&gt;</a:t>
            </a:r>
          </a:p>
          <a:p>
            <a:pPr>
              <a:lnSpc>
                <a:spcPct val="80000"/>
              </a:lnSpc>
              <a:spcBef>
                <a:spcPct val="20000"/>
              </a:spcBef>
              <a:buSzTx/>
              <a:buFontTx/>
              <a:buNone/>
            </a:pPr>
            <a:r>
              <a:rPr lang="en-US" sz="1300" b="0" dirty="0" smtClean="0">
                <a:latin typeface="Courier New" pitchFamily="49" charset="0"/>
              </a:rPr>
              <a:t>&lt;/html&gt;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a:spcBef>
                <a:spcPct val="20000"/>
              </a:spcBef>
            </a:pPr>
            <a:r>
              <a:rPr lang="en-US" smtClean="0"/>
              <a:t>2.5 Images </a:t>
            </a:r>
            <a:r>
              <a:rPr lang="en-US" sz="2800" smtClean="0"/>
              <a:t>(continued)</a:t>
            </a:r>
          </a:p>
        </p:txBody>
      </p:sp>
      <p:graphicFrame>
        <p:nvGraphicFramePr>
          <p:cNvPr id="2050" name="Object 4"/>
          <p:cNvGraphicFramePr>
            <a:graphicFrameLocks noChangeAspect="1"/>
          </p:cNvGraphicFramePr>
          <p:nvPr>
            <p:ph type="body" idx="1"/>
          </p:nvPr>
        </p:nvGraphicFramePr>
        <p:xfrm>
          <a:off x="2239963" y="990600"/>
          <a:ext cx="4740275" cy="5410200"/>
        </p:xfrm>
        <a:graphic>
          <a:graphicData uri="http://schemas.openxmlformats.org/presentationml/2006/ole">
            <p:oleObj spid="_x0000_s2050" name="Document" r:id="rId3" imgW="5477400" imgH="5371920" progId="Word.Documen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
            </a:r>
            <a:br>
              <a:rPr lang="en-US" b="0" dirty="0" smtClean="0"/>
            </a:br>
            <a:r>
              <a:rPr lang="en-US" b="0" dirty="0" smtClean="0"/>
              <a:t> HTML Versions</a:t>
            </a:r>
            <a:endParaRPr lang="en-US" dirty="0"/>
          </a:p>
        </p:txBody>
      </p:sp>
      <p:sp>
        <p:nvSpPr>
          <p:cNvPr id="3" name="Content Placeholder 2"/>
          <p:cNvSpPr>
            <a:spLocks noGrp="1"/>
          </p:cNvSpPr>
          <p:nvPr>
            <p:ph idx="1"/>
          </p:nvPr>
        </p:nvSpPr>
        <p:spPr/>
        <p:txBody>
          <a:bodyPr/>
          <a:lstStyle/>
          <a:p>
            <a:r>
              <a:rPr lang="en-US" b="0" dirty="0" smtClean="0"/>
              <a:t>Since the early days of the web, there have been many versions of HTML:</a:t>
            </a:r>
          </a:p>
          <a:p>
            <a:pPr>
              <a:buNone/>
            </a:pPr>
            <a:r>
              <a:rPr lang="en-US" dirty="0" smtClean="0"/>
              <a:t>  </a:t>
            </a:r>
            <a:r>
              <a:rPr lang="en-US" dirty="0" smtClean="0">
                <a:solidFill>
                  <a:srgbClr val="C00000"/>
                </a:solidFill>
              </a:rPr>
              <a:t>Version		Year</a:t>
            </a:r>
          </a:p>
          <a:p>
            <a:r>
              <a:rPr lang="en-US" dirty="0" smtClean="0"/>
              <a:t>HTML          	1991</a:t>
            </a:r>
          </a:p>
          <a:p>
            <a:r>
              <a:rPr lang="en-US" dirty="0" smtClean="0"/>
              <a:t>HTML 2.0   	1995</a:t>
            </a:r>
          </a:p>
          <a:p>
            <a:r>
              <a:rPr lang="en-US" dirty="0" smtClean="0"/>
              <a:t>HTML 4.0   	1997</a:t>
            </a:r>
          </a:p>
          <a:p>
            <a:r>
              <a:rPr lang="en-US" dirty="0" smtClean="0"/>
              <a:t>HTML 4.01 	1999</a:t>
            </a:r>
          </a:p>
          <a:p>
            <a:r>
              <a:rPr lang="en-US" dirty="0" smtClean="0"/>
              <a:t>XHTML 1.0      	2000</a:t>
            </a:r>
          </a:p>
          <a:p>
            <a:r>
              <a:rPr lang="en-US" dirty="0" smtClean="0"/>
              <a:t>XHTML 1.1	2001</a:t>
            </a:r>
          </a:p>
          <a:p>
            <a:r>
              <a:rPr lang="en-US" dirty="0" smtClean="0"/>
              <a:t>HTML 5      	2014</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spcBef>
                <a:spcPct val="20000"/>
              </a:spcBef>
            </a:pPr>
            <a:r>
              <a:rPr lang="en-US" smtClean="0"/>
              <a:t>2.6 Hypertext Links</a:t>
            </a:r>
          </a:p>
        </p:txBody>
      </p:sp>
      <p:sp>
        <p:nvSpPr>
          <p:cNvPr id="23555" name="Rectangle 3"/>
          <p:cNvSpPr>
            <a:spLocks noGrp="1" noChangeArrowheads="1"/>
          </p:cNvSpPr>
          <p:nvPr>
            <p:ph type="body" idx="1"/>
          </p:nvPr>
        </p:nvSpPr>
        <p:spPr/>
        <p:txBody>
          <a:bodyPr/>
          <a:lstStyle/>
          <a:p>
            <a:pPr>
              <a:lnSpc>
                <a:spcPct val="140000"/>
              </a:lnSpc>
              <a:spcBef>
                <a:spcPct val="20000"/>
              </a:spcBef>
              <a:buSzTx/>
              <a:buFont typeface="Times" pitchFamily="1" charset="0"/>
              <a:buChar char="•"/>
            </a:pPr>
            <a:r>
              <a:rPr lang="en-US" sz="1800" b="0" dirty="0" smtClean="0">
                <a:latin typeface="Arial" pitchFamily="34" charset="0"/>
              </a:rPr>
              <a:t>Hypertext is the essence of the Web!</a:t>
            </a:r>
          </a:p>
          <a:p>
            <a:pPr>
              <a:lnSpc>
                <a:spcPct val="140000"/>
              </a:lnSpc>
              <a:spcBef>
                <a:spcPct val="20000"/>
              </a:spcBef>
              <a:buSzTx/>
              <a:buFont typeface="Times" pitchFamily="1" charset="0"/>
              <a:buChar char="•"/>
            </a:pPr>
            <a:r>
              <a:rPr lang="en-US" sz="1800" b="0" dirty="0" smtClean="0">
                <a:latin typeface="Arial" pitchFamily="34" charset="0"/>
              </a:rPr>
              <a:t>Link is the convenient way for the browser user to get from one document to any logically related document. </a:t>
            </a:r>
          </a:p>
          <a:p>
            <a:pPr>
              <a:lnSpc>
                <a:spcPct val="140000"/>
              </a:lnSpc>
              <a:spcBef>
                <a:spcPct val="20000"/>
              </a:spcBef>
              <a:buSzTx/>
              <a:buFont typeface="Times" pitchFamily="1" charset="0"/>
              <a:buChar char="•"/>
            </a:pPr>
            <a:r>
              <a:rPr lang="en-US" sz="1800" b="0" dirty="0" smtClean="0">
                <a:latin typeface="Arial" pitchFamily="34" charset="0"/>
              </a:rPr>
              <a:t>A hypertext link acts as a pointer to some resource.</a:t>
            </a:r>
          </a:p>
          <a:p>
            <a:pPr>
              <a:lnSpc>
                <a:spcPct val="140000"/>
              </a:lnSpc>
              <a:spcBef>
                <a:spcPct val="20000"/>
              </a:spcBef>
              <a:buSzTx/>
              <a:buFont typeface="Times" pitchFamily="1" charset="0"/>
              <a:buChar char="•"/>
            </a:pPr>
            <a:r>
              <a:rPr lang="en-US" sz="1800" b="0" dirty="0" smtClean="0">
                <a:latin typeface="Arial" pitchFamily="34" charset="0"/>
              </a:rPr>
              <a:t>The resource can be an XHTML document anywhere on the web, or it may be another place in the same document or be a specific place (rather than the top) in some other document</a:t>
            </a:r>
          </a:p>
          <a:p>
            <a:pPr>
              <a:lnSpc>
                <a:spcPct val="140000"/>
              </a:lnSpc>
              <a:spcBef>
                <a:spcPct val="20000"/>
              </a:spcBef>
              <a:buSzTx/>
              <a:buFont typeface="Times" pitchFamily="1" charset="0"/>
              <a:buChar char="•"/>
            </a:pPr>
            <a:r>
              <a:rPr lang="en-US" sz="1800" b="0" dirty="0" smtClean="0">
                <a:latin typeface="Arial" pitchFamily="34" charset="0"/>
              </a:rPr>
              <a:t>A link is specified with the </a:t>
            </a:r>
            <a:r>
              <a:rPr lang="en-US" sz="1800" b="0" dirty="0" err="1" smtClean="0">
                <a:latin typeface="Courier New" pitchFamily="49" charset="0"/>
              </a:rPr>
              <a:t>href</a:t>
            </a:r>
            <a:r>
              <a:rPr lang="en-US" sz="1800" b="0" dirty="0" smtClean="0">
                <a:latin typeface="Arial" pitchFamily="34" charset="0"/>
              </a:rPr>
              <a:t> (</a:t>
            </a:r>
            <a:r>
              <a:rPr lang="en-US" sz="1800" b="0" i="1" dirty="0" smtClean="0">
                <a:latin typeface="Arial" pitchFamily="34" charset="0"/>
              </a:rPr>
              <a:t>h</a:t>
            </a:r>
            <a:r>
              <a:rPr lang="en-US" sz="1800" b="0" dirty="0" smtClean="0">
                <a:latin typeface="Arial" pitchFamily="34" charset="0"/>
              </a:rPr>
              <a:t>ypertext </a:t>
            </a:r>
            <a:r>
              <a:rPr lang="en-US" sz="1800" b="0" i="1" dirty="0" smtClean="0">
                <a:latin typeface="Arial" pitchFamily="34" charset="0"/>
              </a:rPr>
              <a:t>ref</a:t>
            </a:r>
            <a:r>
              <a:rPr lang="en-US" sz="1800" b="0" dirty="0" smtClean="0">
                <a:latin typeface="Arial" pitchFamily="34" charset="0"/>
              </a:rPr>
              <a:t>erence) attribute of </a:t>
            </a:r>
            <a:r>
              <a:rPr lang="en-US" sz="1800" b="0" dirty="0" smtClean="0">
                <a:latin typeface="Courier New" pitchFamily="49" charset="0"/>
              </a:rPr>
              <a:t>&lt;a&gt;</a:t>
            </a:r>
            <a:r>
              <a:rPr lang="en-US" sz="1800" b="0" dirty="0" smtClean="0">
                <a:latin typeface="Arial" pitchFamily="34" charset="0"/>
              </a:rPr>
              <a:t> (the anchor tag)</a:t>
            </a:r>
          </a:p>
          <a:p>
            <a:pPr>
              <a:lnSpc>
                <a:spcPct val="140000"/>
              </a:lnSpc>
              <a:spcBef>
                <a:spcPct val="20000"/>
              </a:spcBef>
              <a:buSzTx/>
              <a:buFont typeface="Times" pitchFamily="1" charset="0"/>
              <a:buChar char="•"/>
            </a:pPr>
            <a:r>
              <a:rPr lang="en-US" sz="1800" b="0" dirty="0" smtClean="0">
                <a:latin typeface="Arial" pitchFamily="34" charset="0"/>
              </a:rPr>
              <a:t>&lt;a&gt; tag is inline tag</a:t>
            </a:r>
          </a:p>
          <a:p>
            <a:pPr lvl="1">
              <a:lnSpc>
                <a:spcPct val="140000"/>
              </a:lnSpc>
              <a:spcBef>
                <a:spcPct val="20000"/>
              </a:spcBef>
              <a:buSzTx/>
              <a:buFont typeface="Times" pitchFamily="1" charset="0"/>
              <a:buChar char="•"/>
            </a:pPr>
            <a:r>
              <a:rPr lang="en-US" sz="1800" b="0" dirty="0" smtClean="0">
                <a:latin typeface="Arial" pitchFamily="34" charset="0"/>
              </a:rPr>
              <a:t>The content of </a:t>
            </a:r>
            <a:r>
              <a:rPr lang="en-US" sz="1800" b="0" dirty="0" smtClean="0">
                <a:latin typeface="Courier New" pitchFamily="49" charset="0"/>
              </a:rPr>
              <a:t>&lt;a&gt;</a:t>
            </a:r>
            <a:r>
              <a:rPr lang="en-US" sz="1800" b="0" dirty="0" smtClean="0">
                <a:latin typeface="Arial" pitchFamily="34" charset="0"/>
              </a:rPr>
              <a:t> is the visual link in the document (clickable link)</a:t>
            </a:r>
          </a:p>
          <a:p>
            <a:pPr lvl="1">
              <a:lnSpc>
                <a:spcPct val="140000"/>
              </a:lnSpc>
              <a:spcBef>
                <a:spcPct val="20000"/>
              </a:spcBef>
              <a:buSzTx/>
              <a:buFont typeface="Times" pitchFamily="1" charset="0"/>
              <a:buChar char="•"/>
            </a:pPr>
            <a:r>
              <a:rPr lang="en-US" sz="1800" b="0" dirty="0" smtClean="0">
                <a:latin typeface="Arial" pitchFamily="34" charset="0"/>
              </a:rPr>
              <a:t>Links are implicitly rendered in a different color than the surrounding text.     Sometimes they </a:t>
            </a:r>
            <a:r>
              <a:rPr lang="en-US" sz="1800" b="0" dirty="0" err="1" smtClean="0">
                <a:latin typeface="Arial" pitchFamily="34" charset="0"/>
              </a:rPr>
              <a:t>undelined</a:t>
            </a:r>
            <a:endParaRPr lang="en-US" sz="1800" b="0" dirty="0" smtClean="0">
              <a:latin typeface="Arial" pitchFamily="34" charset="0"/>
            </a:endParaRPr>
          </a:p>
          <a:p>
            <a:pPr lvl="1">
              <a:lnSpc>
                <a:spcPct val="140000"/>
              </a:lnSpc>
              <a:spcBef>
                <a:spcPct val="20000"/>
              </a:spcBef>
              <a:buSzTx/>
              <a:buFont typeface="Times" pitchFamily="1" charset="0"/>
              <a:buChar char="•"/>
            </a:pPr>
            <a:endParaRPr lang="en-US" sz="1800" b="0" dirty="0" smtClean="0">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spcBef>
                <a:spcPct val="20000"/>
              </a:spcBef>
            </a:pPr>
            <a:r>
              <a:rPr lang="en-US" smtClean="0"/>
              <a:t>2.6 Hypertext Links </a:t>
            </a:r>
            <a:r>
              <a:rPr lang="en-US" sz="2800" smtClean="0"/>
              <a:t>(continued)</a:t>
            </a:r>
            <a:endParaRPr lang="en-US" sz="2800" b="0" smtClean="0"/>
          </a:p>
        </p:txBody>
      </p:sp>
      <p:sp>
        <p:nvSpPr>
          <p:cNvPr id="24579" name="Rectangle 3"/>
          <p:cNvSpPr>
            <a:spLocks noGrp="1" noChangeArrowheads="1"/>
          </p:cNvSpPr>
          <p:nvPr>
            <p:ph type="body" idx="1"/>
          </p:nvPr>
        </p:nvSpPr>
        <p:spPr/>
        <p:txBody>
          <a:bodyPr/>
          <a:lstStyle/>
          <a:p>
            <a:pPr>
              <a:lnSpc>
                <a:spcPct val="100000"/>
              </a:lnSpc>
              <a:spcBef>
                <a:spcPct val="20000"/>
              </a:spcBef>
              <a:buSzTx/>
              <a:buFontTx/>
              <a:buNone/>
            </a:pPr>
            <a:r>
              <a:rPr lang="en-US" sz="1400" b="0" smtClean="0">
                <a:latin typeface="Courier New" pitchFamily="49" charset="0"/>
              </a:rPr>
              <a:t>&lt;!-- link.html</a:t>
            </a:r>
          </a:p>
          <a:p>
            <a:pPr>
              <a:lnSpc>
                <a:spcPct val="100000"/>
              </a:lnSpc>
              <a:spcBef>
                <a:spcPct val="20000"/>
              </a:spcBef>
              <a:buSzTx/>
              <a:buFontTx/>
              <a:buNone/>
            </a:pPr>
            <a:r>
              <a:rPr lang="en-US" sz="1400" b="0" smtClean="0">
                <a:latin typeface="Courier New" pitchFamily="49" charset="0"/>
              </a:rPr>
              <a:t>     An example to illustrate a link</a:t>
            </a:r>
          </a:p>
          <a:p>
            <a:pPr>
              <a:lnSpc>
                <a:spcPct val="100000"/>
              </a:lnSpc>
              <a:spcBef>
                <a:spcPct val="20000"/>
              </a:spcBef>
              <a:buSzTx/>
              <a:buFontTx/>
              <a:buNone/>
            </a:pPr>
            <a:r>
              <a:rPr lang="en-US" sz="1400" b="0" smtClean="0">
                <a:latin typeface="Courier New" pitchFamily="49" charset="0"/>
              </a:rPr>
              <a:t>     --&gt;</a:t>
            </a:r>
          </a:p>
          <a:p>
            <a:pPr>
              <a:lnSpc>
                <a:spcPct val="100000"/>
              </a:lnSpc>
              <a:spcBef>
                <a:spcPct val="20000"/>
              </a:spcBef>
              <a:buSzTx/>
              <a:buFontTx/>
              <a:buNone/>
            </a:pPr>
            <a:r>
              <a:rPr lang="en-US" sz="1400" b="0" smtClean="0">
                <a:latin typeface="Courier New" pitchFamily="49" charset="0"/>
              </a:rPr>
              <a:t>&lt;html xmlns = </a:t>
            </a:r>
            <a:r>
              <a:rPr lang="en-US" sz="1200" b="0" smtClean="0">
                <a:latin typeface="Courier New" pitchFamily="49" charset="0"/>
              </a:rPr>
              <a:t>″</a:t>
            </a:r>
            <a:r>
              <a:rPr lang="en-US" sz="1400" b="0" smtClean="0">
                <a:latin typeface="Courier New" pitchFamily="49" charset="0"/>
              </a:rPr>
              <a:t>http://www.w3.org/1999/xhtml</a:t>
            </a:r>
            <a:r>
              <a:rPr lang="en-US" sz="1200" b="0" smtClean="0">
                <a:latin typeface="Courier New" pitchFamily="49" charset="0"/>
              </a:rPr>
              <a:t>″</a:t>
            </a:r>
            <a:r>
              <a:rPr lang="en-US" sz="1400" b="0" smtClean="0">
                <a:latin typeface="Courier New" pitchFamily="49" charset="0"/>
              </a:rPr>
              <a:t>&gt;</a:t>
            </a:r>
          </a:p>
          <a:p>
            <a:pPr>
              <a:lnSpc>
                <a:spcPct val="100000"/>
              </a:lnSpc>
              <a:spcBef>
                <a:spcPct val="20000"/>
              </a:spcBef>
              <a:buSzTx/>
              <a:buFontTx/>
              <a:buNone/>
            </a:pPr>
            <a:r>
              <a:rPr lang="en-US" sz="1400" b="0" smtClean="0">
                <a:latin typeface="Courier New" pitchFamily="49" charset="0"/>
              </a:rPr>
              <a:t>  &lt;head&gt; &lt;title&gt; Links &lt;/title&gt;</a:t>
            </a:r>
          </a:p>
          <a:p>
            <a:pPr>
              <a:lnSpc>
                <a:spcPct val="100000"/>
              </a:lnSpc>
              <a:spcBef>
                <a:spcPct val="20000"/>
              </a:spcBef>
              <a:buSzTx/>
              <a:buFontTx/>
              <a:buNone/>
            </a:pPr>
            <a:r>
              <a:rPr lang="en-US" sz="1400" b="0" smtClean="0">
                <a:latin typeface="Courier New" pitchFamily="49" charset="0"/>
              </a:rPr>
              <a:t>  &lt;/head&gt;</a:t>
            </a:r>
          </a:p>
          <a:p>
            <a:pPr>
              <a:lnSpc>
                <a:spcPct val="100000"/>
              </a:lnSpc>
              <a:spcBef>
                <a:spcPct val="20000"/>
              </a:spcBef>
              <a:buSzTx/>
              <a:buFontTx/>
              <a:buNone/>
            </a:pPr>
            <a:r>
              <a:rPr lang="en-US" sz="1400" b="0" smtClean="0">
                <a:latin typeface="Courier New" pitchFamily="49" charset="0"/>
              </a:rPr>
              <a:t>  &lt;body&gt;</a:t>
            </a:r>
          </a:p>
          <a:p>
            <a:pPr>
              <a:lnSpc>
                <a:spcPct val="100000"/>
              </a:lnSpc>
              <a:spcBef>
                <a:spcPct val="20000"/>
              </a:spcBef>
              <a:buSzTx/>
              <a:buFontTx/>
              <a:buNone/>
            </a:pPr>
            <a:r>
              <a:rPr lang="en-US" sz="1400" b="0" smtClean="0">
                <a:latin typeface="Courier New" pitchFamily="49" charset="0"/>
              </a:rPr>
              <a:t>    &lt;h1&gt; Aidan's Airplanes &lt;/h1&gt;</a:t>
            </a:r>
          </a:p>
          <a:p>
            <a:pPr>
              <a:lnSpc>
                <a:spcPct val="100000"/>
              </a:lnSpc>
              <a:spcBef>
                <a:spcPct val="20000"/>
              </a:spcBef>
              <a:buSzTx/>
              <a:buFontTx/>
              <a:buNone/>
            </a:pPr>
            <a:r>
              <a:rPr lang="en-US" sz="1400" b="0" smtClean="0">
                <a:latin typeface="Courier New" pitchFamily="49" charset="0"/>
              </a:rPr>
              <a:t>    &lt;h2&gt; The best in used airplanes &lt;/h2&gt;</a:t>
            </a:r>
          </a:p>
          <a:p>
            <a:pPr>
              <a:lnSpc>
                <a:spcPct val="100000"/>
              </a:lnSpc>
              <a:spcBef>
                <a:spcPct val="20000"/>
              </a:spcBef>
              <a:buSzTx/>
              <a:buFontTx/>
              <a:buNone/>
            </a:pPr>
            <a:r>
              <a:rPr lang="en-US" sz="1400" b="0" smtClean="0">
                <a:latin typeface="Courier New" pitchFamily="49" charset="0"/>
              </a:rPr>
              <a:t>    &lt;h3&gt; "We've got them by the hangarful" </a:t>
            </a:r>
          </a:p>
          <a:p>
            <a:pPr>
              <a:lnSpc>
                <a:spcPct val="100000"/>
              </a:lnSpc>
              <a:spcBef>
                <a:spcPct val="20000"/>
              </a:spcBef>
              <a:buSzTx/>
              <a:buFontTx/>
              <a:buNone/>
            </a:pPr>
            <a:r>
              <a:rPr lang="en-US" sz="1400" b="0" smtClean="0">
                <a:latin typeface="Courier New" pitchFamily="49" charset="0"/>
              </a:rPr>
              <a:t>    &lt;/h3&gt;</a:t>
            </a:r>
          </a:p>
          <a:p>
            <a:pPr>
              <a:lnSpc>
                <a:spcPct val="100000"/>
              </a:lnSpc>
              <a:spcBef>
                <a:spcPct val="20000"/>
              </a:spcBef>
              <a:buSzTx/>
              <a:buFontTx/>
              <a:buNone/>
            </a:pPr>
            <a:r>
              <a:rPr lang="en-US" sz="1400" b="0" smtClean="0">
                <a:latin typeface="Courier New" pitchFamily="49" charset="0"/>
              </a:rPr>
              <a:t>    &lt;h2&gt; Special of the month &lt;/h2&gt;</a:t>
            </a:r>
          </a:p>
          <a:p>
            <a:pPr>
              <a:lnSpc>
                <a:spcPct val="100000"/>
              </a:lnSpc>
              <a:spcBef>
                <a:spcPct val="20000"/>
              </a:spcBef>
              <a:buSzTx/>
              <a:buFontTx/>
              <a:buNone/>
            </a:pPr>
            <a:r>
              <a:rPr lang="en-US" sz="1400" b="0" smtClean="0">
                <a:latin typeface="Courier New" pitchFamily="49" charset="0"/>
              </a:rPr>
              <a:t>    &lt;p&gt;</a:t>
            </a:r>
          </a:p>
          <a:p>
            <a:pPr>
              <a:lnSpc>
                <a:spcPct val="100000"/>
              </a:lnSpc>
              <a:spcBef>
                <a:spcPct val="20000"/>
              </a:spcBef>
              <a:buSzTx/>
              <a:buFontTx/>
              <a:buNone/>
            </a:pPr>
            <a:r>
              <a:rPr lang="en-US" sz="1400" b="0" smtClean="0">
                <a:latin typeface="Courier New" pitchFamily="49" charset="0"/>
              </a:rPr>
              <a:t>      1960 Cessna 210 &lt;br /&gt;</a:t>
            </a:r>
          </a:p>
          <a:p>
            <a:pPr>
              <a:lnSpc>
                <a:spcPct val="100000"/>
              </a:lnSpc>
              <a:spcBef>
                <a:spcPct val="20000"/>
              </a:spcBef>
              <a:buSzTx/>
              <a:buFontTx/>
              <a:buNone/>
            </a:pPr>
            <a:r>
              <a:rPr lang="en-US" sz="1400" b="0" smtClean="0">
                <a:latin typeface="Courier New" pitchFamily="49" charset="0"/>
              </a:rPr>
              <a:t>      &lt;a href = "C210data.html"&gt; </a:t>
            </a:r>
          </a:p>
          <a:p>
            <a:pPr>
              <a:lnSpc>
                <a:spcPct val="100000"/>
              </a:lnSpc>
              <a:spcBef>
                <a:spcPct val="20000"/>
              </a:spcBef>
              <a:buSzTx/>
              <a:buFontTx/>
              <a:buNone/>
            </a:pPr>
            <a:r>
              <a:rPr lang="en-US" sz="1400" b="0" smtClean="0">
                <a:latin typeface="Courier New" pitchFamily="49" charset="0"/>
              </a:rPr>
              <a:t>        Information on the Cessna 210 &lt;/a&gt;</a:t>
            </a:r>
          </a:p>
          <a:p>
            <a:pPr>
              <a:lnSpc>
                <a:spcPct val="100000"/>
              </a:lnSpc>
              <a:spcBef>
                <a:spcPct val="20000"/>
              </a:spcBef>
              <a:buSzTx/>
              <a:buFontTx/>
              <a:buNone/>
            </a:pPr>
            <a:r>
              <a:rPr lang="en-US" sz="1400" b="0" smtClean="0">
                <a:latin typeface="Courier New" pitchFamily="49" charset="0"/>
              </a:rPr>
              <a:t>    &lt;/p&gt;</a:t>
            </a:r>
          </a:p>
          <a:p>
            <a:pPr>
              <a:lnSpc>
                <a:spcPct val="100000"/>
              </a:lnSpc>
              <a:spcBef>
                <a:spcPct val="20000"/>
              </a:spcBef>
              <a:buSzTx/>
              <a:buFontTx/>
              <a:buNone/>
            </a:pPr>
            <a:r>
              <a:rPr lang="en-US" sz="1400" b="0" smtClean="0">
                <a:latin typeface="Courier New" pitchFamily="49" charset="0"/>
              </a:rPr>
              <a:t>  &lt;/body&gt;</a:t>
            </a:r>
          </a:p>
          <a:p>
            <a:pPr>
              <a:lnSpc>
                <a:spcPct val="100000"/>
              </a:lnSpc>
              <a:spcBef>
                <a:spcPct val="20000"/>
              </a:spcBef>
              <a:buSzTx/>
              <a:buFontTx/>
              <a:buNone/>
            </a:pPr>
            <a:r>
              <a:rPr lang="en-US" sz="1400" b="0" smtClean="0">
                <a:latin typeface="Courier New" pitchFamily="49" charset="0"/>
              </a:rPr>
              <a:t>&lt;/html&gt;</a:t>
            </a:r>
            <a:endParaRPr lang="en-US" sz="2000"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a:spcBef>
                <a:spcPct val="20000"/>
              </a:spcBef>
            </a:pPr>
            <a:r>
              <a:rPr lang="en-US" smtClean="0"/>
              <a:t>2.6 Hypertext Links </a:t>
            </a:r>
            <a:r>
              <a:rPr lang="en-US" sz="2800" smtClean="0"/>
              <a:t>(continued)</a:t>
            </a:r>
          </a:p>
        </p:txBody>
      </p:sp>
      <p:graphicFrame>
        <p:nvGraphicFramePr>
          <p:cNvPr id="119813" name="Object 5"/>
          <p:cNvGraphicFramePr>
            <a:graphicFrameLocks noChangeAspect="1"/>
          </p:cNvGraphicFramePr>
          <p:nvPr/>
        </p:nvGraphicFramePr>
        <p:xfrm>
          <a:off x="5105400" y="1752600"/>
          <a:ext cx="3886200" cy="2579688"/>
        </p:xfrm>
        <a:graphic>
          <a:graphicData uri="http://schemas.openxmlformats.org/presentationml/2006/ole">
            <p:oleObj spid="_x0000_s3074" name="Document" r:id="rId3" imgW="5248800" imgH="3482640" progId="Word.Document.8">
              <p:embed/>
            </p:oleObj>
          </a:graphicData>
        </a:graphic>
      </p:graphicFrame>
      <p:graphicFrame>
        <p:nvGraphicFramePr>
          <p:cNvPr id="3075" name="Object 6"/>
          <p:cNvGraphicFramePr>
            <a:graphicFrameLocks noChangeAspect="1"/>
          </p:cNvGraphicFramePr>
          <p:nvPr/>
        </p:nvGraphicFramePr>
        <p:xfrm>
          <a:off x="304800" y="1752600"/>
          <a:ext cx="4724400" cy="2166938"/>
        </p:xfrm>
        <a:graphic>
          <a:graphicData uri="http://schemas.openxmlformats.org/presentationml/2006/ole">
            <p:oleObj spid="_x0000_s3075" name="Document" r:id="rId4" imgW="5477400" imgH="242928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9813"/>
                                        </p:tgtEl>
                                        <p:attrNameLst>
                                          <p:attrName>style.visibility</p:attrName>
                                        </p:attrNameLst>
                                      </p:cBhvr>
                                      <p:to>
                                        <p:strVal val="visible"/>
                                      </p:to>
                                    </p:set>
                                    <p:anim calcmode="lin" valueType="num">
                                      <p:cBhvr additive="base">
                                        <p:cTn id="7" dur="500" fill="hold"/>
                                        <p:tgtEl>
                                          <p:spTgt spid="119813"/>
                                        </p:tgtEl>
                                        <p:attrNameLst>
                                          <p:attrName>ppt_x</p:attrName>
                                        </p:attrNameLst>
                                      </p:cBhvr>
                                      <p:tavLst>
                                        <p:tav tm="0">
                                          <p:val>
                                            <p:strVal val="#ppt_x"/>
                                          </p:val>
                                        </p:tav>
                                        <p:tav tm="100000">
                                          <p:val>
                                            <p:strVal val="#ppt_x"/>
                                          </p:val>
                                        </p:tav>
                                      </p:tavLst>
                                    </p:anim>
                                    <p:anim calcmode="lin" valueType="num">
                                      <p:cBhvr additive="base">
                                        <p:cTn id="8" dur="500" fill="hold"/>
                                        <p:tgtEl>
                                          <p:spTgt spid="1198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spcBef>
                <a:spcPct val="20000"/>
              </a:spcBef>
            </a:pPr>
            <a:r>
              <a:rPr lang="en-US" smtClean="0"/>
              <a:t>2.6 Hypertext Links </a:t>
            </a:r>
            <a:r>
              <a:rPr lang="en-US" sz="2800" smtClean="0"/>
              <a:t>(continued)</a:t>
            </a:r>
          </a:p>
        </p:txBody>
      </p:sp>
      <p:sp>
        <p:nvSpPr>
          <p:cNvPr id="25603" name="Rectangle 3"/>
          <p:cNvSpPr>
            <a:spLocks noGrp="1" noChangeArrowheads="1"/>
          </p:cNvSpPr>
          <p:nvPr>
            <p:ph type="body" idx="1"/>
          </p:nvPr>
        </p:nvSpPr>
        <p:spPr/>
        <p:txBody>
          <a:bodyPr/>
          <a:lstStyle/>
          <a:p>
            <a:pPr marL="225425" indent="-225425">
              <a:lnSpc>
                <a:spcPct val="100000"/>
              </a:lnSpc>
              <a:spcBef>
                <a:spcPct val="20000"/>
              </a:spcBef>
              <a:buSzTx/>
              <a:buFont typeface="Times" pitchFamily="1" charset="0"/>
              <a:buChar char="•"/>
            </a:pPr>
            <a:r>
              <a:rPr lang="en-US" sz="1800" b="0" dirty="0" smtClean="0">
                <a:latin typeface="Arial" pitchFamily="34" charset="0"/>
              </a:rPr>
              <a:t>If the target is not at the beginning of the document, the target spot must be marked  </a:t>
            </a:r>
          </a:p>
          <a:p>
            <a:pPr marL="225425" indent="-225425">
              <a:lnSpc>
                <a:spcPct val="100000"/>
              </a:lnSpc>
              <a:spcBef>
                <a:spcPct val="20000"/>
              </a:spcBef>
              <a:buSzTx/>
              <a:buFont typeface="Times" pitchFamily="1" charset="0"/>
              <a:buChar char="•"/>
            </a:pPr>
            <a:r>
              <a:rPr lang="en-US" sz="1800" b="0" dirty="0" smtClean="0">
                <a:latin typeface="Arial" pitchFamily="34" charset="0"/>
              </a:rPr>
              <a:t>Target labels can be defined in many different tags with the </a:t>
            </a:r>
            <a:r>
              <a:rPr lang="en-US" sz="1600" b="0" dirty="0" smtClean="0">
                <a:latin typeface="Courier New" pitchFamily="49" charset="0"/>
              </a:rPr>
              <a:t>id</a:t>
            </a:r>
            <a:r>
              <a:rPr lang="en-US" sz="1800" b="0" dirty="0" smtClean="0">
                <a:latin typeface="Arial" pitchFamily="34" charset="0"/>
              </a:rPr>
              <a:t> attribute, as in</a:t>
            </a:r>
          </a:p>
          <a:p>
            <a:pPr lvl="1">
              <a:lnSpc>
                <a:spcPct val="100000"/>
              </a:lnSpc>
              <a:spcBef>
                <a:spcPct val="20000"/>
              </a:spcBef>
              <a:buSzTx/>
              <a:buFontTx/>
              <a:buNone/>
            </a:pPr>
            <a:r>
              <a:rPr lang="en-US" sz="1600" b="0" dirty="0" smtClean="0">
                <a:latin typeface="Courier New" pitchFamily="49" charset="0"/>
              </a:rPr>
              <a:t>&lt;h1 id = "baskets"&gt; Baskets &lt;/h1&gt;</a:t>
            </a:r>
          </a:p>
          <a:p>
            <a:pPr lvl="1">
              <a:lnSpc>
                <a:spcPct val="100000"/>
              </a:lnSpc>
              <a:spcBef>
                <a:spcPct val="20000"/>
              </a:spcBef>
              <a:buSzTx/>
              <a:buFont typeface="Arial" pitchFamily="34" charset="0"/>
              <a:buChar char="•"/>
            </a:pPr>
            <a:r>
              <a:rPr lang="en-US" sz="2000" b="0" dirty="0" smtClean="0"/>
              <a:t>The value of the id attribute must be unique within the document</a:t>
            </a:r>
          </a:p>
          <a:p>
            <a:pPr marL="225425" indent="-225425">
              <a:lnSpc>
                <a:spcPct val="100000"/>
              </a:lnSpc>
              <a:spcBef>
                <a:spcPct val="20000"/>
              </a:spcBef>
              <a:buSzTx/>
              <a:buFont typeface="Times" pitchFamily="1" charset="0"/>
              <a:buChar char="•"/>
            </a:pPr>
            <a:r>
              <a:rPr lang="en-US" sz="1800" b="0" dirty="0" smtClean="0">
                <a:latin typeface="Arial" pitchFamily="34" charset="0"/>
              </a:rPr>
              <a:t>The link to an </a:t>
            </a:r>
            <a:r>
              <a:rPr lang="en-US" sz="1600" b="0" dirty="0" smtClean="0">
                <a:latin typeface="Courier New" pitchFamily="49" charset="0"/>
              </a:rPr>
              <a:t>id</a:t>
            </a:r>
            <a:r>
              <a:rPr lang="en-US" sz="1800" b="0" dirty="0" smtClean="0">
                <a:latin typeface="Arial" pitchFamily="34" charset="0"/>
              </a:rPr>
              <a:t> must be preceded by a pound sign (</a:t>
            </a:r>
            <a:r>
              <a:rPr lang="en-US" sz="1600" b="0" dirty="0" smtClean="0">
                <a:latin typeface="Courier New" pitchFamily="49" charset="0"/>
              </a:rPr>
              <a:t>#</a:t>
            </a:r>
            <a:r>
              <a:rPr lang="en-US" sz="1800" b="0" dirty="0" smtClean="0">
                <a:latin typeface="Arial" pitchFamily="34" charset="0"/>
              </a:rPr>
              <a:t>); If the </a:t>
            </a:r>
            <a:r>
              <a:rPr lang="en-US" sz="1600" b="0" dirty="0" smtClean="0">
                <a:latin typeface="Courier New" pitchFamily="49" charset="0"/>
              </a:rPr>
              <a:t>id</a:t>
            </a:r>
            <a:r>
              <a:rPr lang="en-US" sz="1800" b="0" dirty="0" smtClean="0">
                <a:latin typeface="Arial" pitchFamily="34" charset="0"/>
              </a:rPr>
              <a:t> is in the same document, this target could be</a:t>
            </a:r>
          </a:p>
          <a:p>
            <a:pPr lvl="1">
              <a:lnSpc>
                <a:spcPct val="100000"/>
              </a:lnSpc>
              <a:spcBef>
                <a:spcPct val="20000"/>
              </a:spcBef>
              <a:buSzTx/>
              <a:buFontTx/>
              <a:buNone/>
            </a:pPr>
            <a:r>
              <a:rPr lang="en-US" sz="1600" b="0" dirty="0" smtClean="0">
                <a:latin typeface="Courier New" pitchFamily="49" charset="0"/>
              </a:rPr>
              <a:t>&lt;a </a:t>
            </a:r>
            <a:r>
              <a:rPr lang="en-US" sz="1600" b="0" dirty="0" err="1" smtClean="0">
                <a:latin typeface="Courier New" pitchFamily="49" charset="0"/>
              </a:rPr>
              <a:t>href</a:t>
            </a:r>
            <a:r>
              <a:rPr lang="en-US" sz="1600" b="0" dirty="0" smtClean="0">
                <a:latin typeface="Courier New" pitchFamily="49" charset="0"/>
              </a:rPr>
              <a:t> = "#baskets"&gt; What about baskets? &lt;/a&gt;</a:t>
            </a:r>
            <a:endParaRPr lang="en-US" sz="1600" b="0" dirty="0" smtClean="0">
              <a:latin typeface="Arial" pitchFamily="34" charset="0"/>
            </a:endParaRPr>
          </a:p>
          <a:p>
            <a:pPr marL="225425" indent="-225425">
              <a:lnSpc>
                <a:spcPct val="100000"/>
              </a:lnSpc>
              <a:spcBef>
                <a:spcPct val="20000"/>
              </a:spcBef>
              <a:buSzTx/>
              <a:buFont typeface="Times" pitchFamily="1" charset="0"/>
              <a:buChar char="•"/>
            </a:pPr>
            <a:r>
              <a:rPr lang="en-US" sz="1800" b="0" dirty="0" smtClean="0">
                <a:latin typeface="Arial" pitchFamily="34" charset="0"/>
              </a:rPr>
              <a:t>If the target is in a different document, the document reference must be included</a:t>
            </a:r>
          </a:p>
          <a:p>
            <a:pPr lvl="1">
              <a:lnSpc>
                <a:spcPct val="100000"/>
              </a:lnSpc>
              <a:spcBef>
                <a:spcPct val="20000"/>
              </a:spcBef>
              <a:buSzTx/>
              <a:buFontTx/>
              <a:buNone/>
            </a:pPr>
            <a:r>
              <a:rPr lang="en-US" sz="1600" b="0" dirty="0" smtClean="0">
                <a:latin typeface="Courier New" pitchFamily="49" charset="0"/>
              </a:rPr>
              <a:t>&lt;a </a:t>
            </a:r>
            <a:r>
              <a:rPr lang="en-US" sz="1600" b="0" dirty="0" err="1" smtClean="0">
                <a:latin typeface="Courier New" pitchFamily="49" charset="0"/>
              </a:rPr>
              <a:t>href</a:t>
            </a:r>
            <a:r>
              <a:rPr lang="en-US" sz="1600" b="0" dirty="0" smtClean="0">
                <a:latin typeface="Courier New" pitchFamily="49" charset="0"/>
              </a:rPr>
              <a:t> = "</a:t>
            </a:r>
            <a:r>
              <a:rPr lang="en-US" sz="1600" b="0" dirty="0" err="1" smtClean="0">
                <a:latin typeface="Courier New" pitchFamily="49" charset="0"/>
              </a:rPr>
              <a:t>myAd.html#baskets</a:t>
            </a:r>
            <a:r>
              <a:rPr lang="en-US" sz="1600" b="0" dirty="0" smtClean="0">
                <a:latin typeface="Courier New" pitchFamily="49" charset="0"/>
              </a:rPr>
              <a:t>”&gt; Baskets &lt;/a&gt;</a:t>
            </a:r>
            <a:endParaRPr lang="en-US" sz="1600" b="0" dirty="0" smtClean="0">
              <a:latin typeface="Arial" pitchFamily="34" charset="0"/>
            </a:endParaRPr>
          </a:p>
          <a:p>
            <a:pPr marL="225425" indent="-225425">
              <a:lnSpc>
                <a:spcPct val="100000"/>
              </a:lnSpc>
              <a:spcBef>
                <a:spcPct val="20000"/>
              </a:spcBef>
              <a:buSzTx/>
              <a:buFont typeface="Times" pitchFamily="1" charset="0"/>
              <a:buChar char="•"/>
            </a:pPr>
            <a:endParaRPr lang="en-US" sz="1800" b="0" dirty="0" smtClean="0">
              <a:latin typeface="Arial" pitchFamily="34" charset="0"/>
            </a:endParaRPr>
          </a:p>
          <a:p>
            <a:pPr marL="225425" indent="-225425">
              <a:lnSpc>
                <a:spcPct val="100000"/>
              </a:lnSpc>
              <a:spcBef>
                <a:spcPct val="20000"/>
              </a:spcBef>
              <a:buSzTx/>
              <a:buFont typeface="Times" pitchFamily="1" charset="0"/>
              <a:buChar char="•"/>
            </a:pPr>
            <a:r>
              <a:rPr lang="en-US" sz="1800" b="0" dirty="0" smtClean="0">
                <a:latin typeface="Arial" pitchFamily="34" charset="0"/>
              </a:rPr>
              <a:t>Links can have images:</a:t>
            </a:r>
          </a:p>
          <a:p>
            <a:pPr marL="225425" indent="-225425">
              <a:lnSpc>
                <a:spcPct val="100000"/>
              </a:lnSpc>
              <a:spcBef>
                <a:spcPct val="20000"/>
              </a:spcBef>
              <a:buSzTx/>
              <a:buFontTx/>
              <a:buNone/>
            </a:pPr>
            <a:r>
              <a:rPr lang="en-US" sz="1800" b="0" dirty="0" smtClean="0">
                <a:latin typeface="Arial" pitchFamily="34" charset="0"/>
              </a:rPr>
              <a:t>    </a:t>
            </a:r>
            <a:r>
              <a:rPr lang="en-US" sz="1600" b="0" dirty="0" smtClean="0">
                <a:latin typeface="Courier New" pitchFamily="49" charset="0"/>
              </a:rPr>
              <a:t>&lt;a </a:t>
            </a:r>
            <a:r>
              <a:rPr lang="en-US" sz="1600" b="0" dirty="0" err="1" smtClean="0">
                <a:latin typeface="Courier New" pitchFamily="49" charset="0"/>
              </a:rPr>
              <a:t>href</a:t>
            </a:r>
            <a:r>
              <a:rPr lang="en-US" sz="1600" b="0" dirty="0" smtClean="0">
                <a:latin typeface="Courier New" pitchFamily="49" charset="0"/>
              </a:rPr>
              <a:t> = "c210data.html“&gt; </a:t>
            </a:r>
          </a:p>
          <a:p>
            <a:pPr marL="225425" indent="-225425">
              <a:lnSpc>
                <a:spcPct val="100000"/>
              </a:lnSpc>
              <a:spcBef>
                <a:spcPct val="20000"/>
              </a:spcBef>
              <a:buSzTx/>
              <a:buFontTx/>
              <a:buNone/>
            </a:pPr>
            <a:r>
              <a:rPr lang="en-US" sz="1600" b="0" dirty="0" smtClean="0">
                <a:latin typeface="Courier New" pitchFamily="49" charset="0"/>
              </a:rPr>
              <a:t>    &lt;</a:t>
            </a:r>
            <a:r>
              <a:rPr lang="en-US" sz="1600" b="0" dirty="0" err="1" smtClean="0">
                <a:latin typeface="Courier New" pitchFamily="49" charset="0"/>
              </a:rPr>
              <a:t>img</a:t>
            </a:r>
            <a:r>
              <a:rPr lang="en-US" sz="1600" b="0" dirty="0" smtClean="0">
                <a:latin typeface="Courier New" pitchFamily="49" charset="0"/>
              </a:rPr>
              <a:t> </a:t>
            </a:r>
            <a:r>
              <a:rPr lang="en-US" sz="1600" b="0" dirty="0" err="1" smtClean="0">
                <a:latin typeface="Courier New" pitchFamily="49" charset="0"/>
              </a:rPr>
              <a:t>src</a:t>
            </a:r>
            <a:r>
              <a:rPr lang="en-US" sz="1600" b="0" dirty="0" smtClean="0">
                <a:latin typeface="Courier New" pitchFamily="49" charset="0"/>
              </a:rPr>
              <a:t> = "smallplane.jpg" </a:t>
            </a:r>
          </a:p>
          <a:p>
            <a:pPr marL="225425" indent="-225425">
              <a:lnSpc>
                <a:spcPct val="100000"/>
              </a:lnSpc>
              <a:spcBef>
                <a:spcPct val="20000"/>
              </a:spcBef>
              <a:buSzTx/>
              <a:buFontTx/>
              <a:buNone/>
            </a:pPr>
            <a:r>
              <a:rPr lang="en-US" sz="1600" b="0" dirty="0" smtClean="0">
                <a:latin typeface="Courier New" pitchFamily="49" charset="0"/>
              </a:rPr>
              <a:t>      alt = "Small picture of an airplane " /&gt; </a:t>
            </a:r>
          </a:p>
          <a:p>
            <a:pPr marL="225425" indent="-225425">
              <a:lnSpc>
                <a:spcPct val="100000"/>
              </a:lnSpc>
              <a:spcBef>
                <a:spcPct val="20000"/>
              </a:spcBef>
              <a:buSzTx/>
              <a:buFontTx/>
              <a:buNone/>
            </a:pPr>
            <a:r>
              <a:rPr lang="en-US" sz="1600" b="0" dirty="0" smtClean="0">
                <a:latin typeface="Courier New" pitchFamily="49" charset="0"/>
              </a:rPr>
              <a:t>   </a:t>
            </a:r>
            <a:r>
              <a:rPr lang="en-US" sz="1600" b="0" dirty="0" smtClean="0">
                <a:latin typeface="Courier New" pitchFamily="49" charset="0"/>
              </a:rPr>
              <a:t> </a:t>
            </a:r>
            <a:r>
              <a:rPr lang="en-US" sz="1600" b="0" dirty="0" smtClean="0">
                <a:latin typeface="Courier New" pitchFamily="49" charset="0"/>
              </a:rPr>
              <a:t>&lt;/a&gt;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spcBef>
                <a:spcPct val="20000"/>
              </a:spcBef>
            </a:pPr>
            <a:r>
              <a:rPr lang="en-US" smtClean="0"/>
              <a:t>2.7 Lists</a:t>
            </a:r>
          </a:p>
        </p:txBody>
      </p:sp>
      <p:sp>
        <p:nvSpPr>
          <p:cNvPr id="26627" name="Rectangle 3"/>
          <p:cNvSpPr>
            <a:spLocks noGrp="1" noChangeArrowheads="1"/>
          </p:cNvSpPr>
          <p:nvPr>
            <p:ph type="body" idx="1"/>
          </p:nvPr>
        </p:nvSpPr>
        <p:spPr>
          <a:xfrm>
            <a:off x="304800" y="1600200"/>
            <a:ext cx="8686800" cy="4648200"/>
          </a:xfrm>
        </p:spPr>
        <p:txBody>
          <a:bodyPr/>
          <a:lstStyle/>
          <a:p>
            <a:pPr>
              <a:lnSpc>
                <a:spcPct val="80000"/>
              </a:lnSpc>
              <a:spcBef>
                <a:spcPct val="20000"/>
              </a:spcBef>
              <a:buSzTx/>
              <a:buNone/>
            </a:pPr>
            <a:r>
              <a:rPr lang="en-US" sz="2000" b="0" u="sng" dirty="0" smtClean="0"/>
              <a:t>1. Unordered lists</a:t>
            </a:r>
          </a:p>
          <a:p>
            <a:pPr>
              <a:lnSpc>
                <a:spcPct val="80000"/>
              </a:lnSpc>
              <a:spcBef>
                <a:spcPct val="20000"/>
              </a:spcBef>
              <a:buSzTx/>
              <a:buFont typeface="Times" pitchFamily="1" charset="0"/>
              <a:buChar char="•"/>
            </a:pPr>
            <a:r>
              <a:rPr lang="en-US" sz="1800" b="0" dirty="0" smtClean="0"/>
              <a:t>Unordered list is represented using &lt;</a:t>
            </a:r>
            <a:r>
              <a:rPr lang="en-US" sz="1800" b="0" dirty="0" err="1" smtClean="0"/>
              <a:t>ul</a:t>
            </a:r>
            <a:r>
              <a:rPr lang="en-US" sz="1800" b="0" dirty="0" smtClean="0"/>
              <a:t>&gt; tag which is block tag.</a:t>
            </a:r>
          </a:p>
          <a:p>
            <a:pPr>
              <a:lnSpc>
                <a:spcPct val="80000"/>
              </a:lnSpc>
              <a:spcBef>
                <a:spcPct val="20000"/>
              </a:spcBef>
              <a:buSzTx/>
              <a:buFont typeface="Times" pitchFamily="1" charset="0"/>
              <a:buChar char="•"/>
            </a:pPr>
            <a:r>
              <a:rPr lang="en-US" sz="1600" b="0" dirty="0" smtClean="0">
                <a:latin typeface="Arial" pitchFamily="34" charset="0"/>
              </a:rPr>
              <a:t>Each item in a list is specified with the content of the </a:t>
            </a:r>
            <a:r>
              <a:rPr lang="en-US" sz="1400" b="0" dirty="0" smtClean="0">
                <a:latin typeface="Courier New" pitchFamily="49" charset="0"/>
              </a:rPr>
              <a:t>&lt;</a:t>
            </a:r>
            <a:r>
              <a:rPr lang="en-US" sz="1400" b="0" dirty="0" err="1" smtClean="0">
                <a:latin typeface="Courier New" pitchFamily="49" charset="0"/>
              </a:rPr>
              <a:t>li</a:t>
            </a:r>
            <a:r>
              <a:rPr lang="en-US" sz="1400" b="0" dirty="0" smtClean="0">
                <a:latin typeface="Courier New" pitchFamily="49" charset="0"/>
              </a:rPr>
              <a:t>&gt;</a:t>
            </a:r>
            <a:r>
              <a:rPr lang="en-US" sz="1600" b="0" dirty="0" smtClean="0">
                <a:latin typeface="Arial" pitchFamily="34" charset="0"/>
              </a:rPr>
              <a:t> tag.</a:t>
            </a:r>
          </a:p>
          <a:p>
            <a:pPr>
              <a:lnSpc>
                <a:spcPct val="80000"/>
              </a:lnSpc>
              <a:spcBef>
                <a:spcPct val="20000"/>
              </a:spcBef>
              <a:buSzTx/>
              <a:buFont typeface="Times" pitchFamily="1" charset="0"/>
              <a:buChar char="•"/>
            </a:pPr>
            <a:r>
              <a:rPr lang="en-US" sz="1600" b="0" dirty="0" smtClean="0">
                <a:latin typeface="Arial" pitchFamily="34" charset="0"/>
              </a:rPr>
              <a:t>It can include nested lists.</a:t>
            </a:r>
          </a:p>
          <a:p>
            <a:pPr>
              <a:lnSpc>
                <a:spcPct val="80000"/>
              </a:lnSpc>
              <a:spcBef>
                <a:spcPct val="20000"/>
              </a:spcBef>
              <a:buSzTx/>
              <a:buFont typeface="Times" pitchFamily="1" charset="0"/>
              <a:buChar char="•"/>
            </a:pPr>
            <a:r>
              <a:rPr lang="en-US" sz="1600" b="0" dirty="0" smtClean="0">
                <a:latin typeface="Arial" pitchFamily="34" charset="0"/>
              </a:rPr>
              <a:t>When displayed each item is implicitly preceded with a bullet.</a:t>
            </a:r>
          </a:p>
          <a:p>
            <a:pPr>
              <a:lnSpc>
                <a:spcPct val="80000"/>
              </a:lnSpc>
              <a:spcBef>
                <a:spcPct val="20000"/>
              </a:spcBef>
              <a:buSzTx/>
              <a:buFontTx/>
              <a:buNone/>
            </a:pPr>
            <a:endParaRPr lang="en-US" sz="1400" b="0" dirty="0" smtClean="0">
              <a:latin typeface="Courier New" pitchFamily="49" charset="0"/>
            </a:endParaRPr>
          </a:p>
          <a:p>
            <a:pPr>
              <a:lnSpc>
                <a:spcPct val="80000"/>
              </a:lnSpc>
              <a:spcBef>
                <a:spcPct val="20000"/>
              </a:spcBef>
              <a:buSzTx/>
              <a:buFontTx/>
              <a:buNone/>
            </a:pPr>
            <a:r>
              <a:rPr lang="en-US" sz="1400" b="0" dirty="0" smtClean="0">
                <a:latin typeface="Courier New" pitchFamily="49" charset="0"/>
              </a:rPr>
              <a:t>&lt;h3&gt; Some Common Single-Engine Aircraft &lt;/h3&gt;</a:t>
            </a:r>
          </a:p>
          <a:p>
            <a:pPr>
              <a:lnSpc>
                <a:spcPct val="80000"/>
              </a:lnSpc>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ul</a:t>
            </a:r>
            <a:r>
              <a:rPr lang="en-US" sz="1400" b="0" dirty="0" smtClean="0">
                <a:latin typeface="Courier New" pitchFamily="49" charset="0"/>
              </a:rPr>
              <a:t>&gt; </a:t>
            </a:r>
          </a:p>
          <a:p>
            <a:pPr>
              <a:lnSpc>
                <a:spcPct val="80000"/>
              </a:lnSpc>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Cessna </a:t>
            </a:r>
            <a:r>
              <a:rPr lang="en-US" sz="1400" b="0" dirty="0" err="1" smtClean="0">
                <a:latin typeface="Courier New" pitchFamily="49" charset="0"/>
              </a:rPr>
              <a:t>Skyhawk</a:t>
            </a: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a:t>
            </a:r>
          </a:p>
          <a:p>
            <a:pPr>
              <a:lnSpc>
                <a:spcPct val="80000"/>
              </a:lnSpc>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a:t>
            </a:r>
            <a:r>
              <a:rPr lang="en-US" sz="1400" b="0" dirty="0" err="1" smtClean="0">
                <a:latin typeface="Courier New" pitchFamily="49" charset="0"/>
              </a:rPr>
              <a:t>Beechcraft</a:t>
            </a:r>
            <a:r>
              <a:rPr lang="en-US" sz="1400" b="0" dirty="0" smtClean="0">
                <a:latin typeface="Courier New" pitchFamily="49" charset="0"/>
              </a:rPr>
              <a:t> Bonanza &lt;/</a:t>
            </a:r>
            <a:r>
              <a:rPr lang="en-US" sz="1400" b="0" dirty="0" err="1" smtClean="0">
                <a:latin typeface="Courier New" pitchFamily="49" charset="0"/>
              </a:rPr>
              <a:t>li</a:t>
            </a:r>
            <a:r>
              <a:rPr lang="en-US" sz="1400" b="0" dirty="0" smtClean="0">
                <a:latin typeface="Courier New" pitchFamily="49" charset="0"/>
              </a:rPr>
              <a:t>&gt;</a:t>
            </a:r>
          </a:p>
          <a:p>
            <a:pPr>
              <a:lnSpc>
                <a:spcPct val="80000"/>
              </a:lnSpc>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Piper Cherokee &lt;/</a:t>
            </a:r>
            <a:r>
              <a:rPr lang="en-US" sz="1400" b="0" dirty="0" err="1" smtClean="0">
                <a:latin typeface="Courier New" pitchFamily="49" charset="0"/>
              </a:rPr>
              <a:t>li</a:t>
            </a:r>
            <a:r>
              <a:rPr lang="en-US" sz="1400" b="0" dirty="0" smtClean="0">
                <a:latin typeface="Courier New" pitchFamily="49" charset="0"/>
              </a:rPr>
              <a:t>&gt;</a:t>
            </a:r>
          </a:p>
          <a:p>
            <a:pPr>
              <a:lnSpc>
                <a:spcPct val="80000"/>
              </a:lnSpc>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ul</a:t>
            </a:r>
            <a:r>
              <a:rPr lang="en-US" sz="1400" b="0" dirty="0" smtClean="0">
                <a:latin typeface="Courier New" pitchFamily="49" charset="0"/>
              </a:rPr>
              <a:t>&gt;</a:t>
            </a:r>
            <a:r>
              <a:rPr lang="en-US" sz="1600" b="0" dirty="0" smtClean="0">
                <a:latin typeface="Arial" pitchFamily="34" charset="0"/>
              </a:rPr>
              <a:t> </a:t>
            </a:r>
          </a:p>
          <a:p>
            <a:pPr>
              <a:lnSpc>
                <a:spcPct val="80000"/>
              </a:lnSpc>
              <a:spcBef>
                <a:spcPct val="20000"/>
              </a:spcBef>
              <a:buSzTx/>
              <a:buFontTx/>
              <a:buNone/>
            </a:pPr>
            <a:endParaRPr lang="en-US" sz="1600" b="0" dirty="0" smtClean="0">
              <a:latin typeface="Arial" pitchFamily="34" charset="0"/>
            </a:endParaRPr>
          </a:p>
          <a:p>
            <a:pPr>
              <a:lnSpc>
                <a:spcPct val="80000"/>
              </a:lnSpc>
              <a:spcBef>
                <a:spcPct val="20000"/>
              </a:spcBef>
              <a:buSzTx/>
              <a:buFontTx/>
              <a:buNone/>
            </a:pPr>
            <a:endParaRPr lang="en-US" sz="1600" b="0" dirty="0" smtClean="0">
              <a:latin typeface="Arial" pitchFamily="34" charset="0"/>
            </a:endParaRPr>
          </a:p>
          <a:p>
            <a:pPr>
              <a:lnSpc>
                <a:spcPct val="80000"/>
              </a:lnSpc>
              <a:spcBef>
                <a:spcPct val="20000"/>
              </a:spcBef>
              <a:buSzTx/>
              <a:buNone/>
            </a:pPr>
            <a:r>
              <a:rPr lang="en-US" sz="2000" b="0" u="sng" dirty="0" smtClean="0"/>
              <a:t>2. Ordered lists</a:t>
            </a:r>
          </a:p>
          <a:p>
            <a:pPr>
              <a:lnSpc>
                <a:spcPct val="80000"/>
              </a:lnSpc>
              <a:spcBef>
                <a:spcPct val="20000"/>
              </a:spcBef>
              <a:buSzTx/>
              <a:buFont typeface="Arial" pitchFamily="34" charset="0"/>
              <a:buChar char="•"/>
            </a:pPr>
            <a:r>
              <a:rPr lang="en-US" sz="1600" b="0" dirty="0" smtClean="0">
                <a:latin typeface="Arial" pitchFamily="34" charset="0"/>
              </a:rPr>
              <a:t>     Ordered lists are those in which the order of items is important</a:t>
            </a:r>
          </a:p>
          <a:p>
            <a:pPr lvl="1">
              <a:lnSpc>
                <a:spcPct val="80000"/>
              </a:lnSpc>
              <a:spcBef>
                <a:spcPct val="20000"/>
              </a:spcBef>
              <a:buSzTx/>
              <a:buFont typeface="Times" pitchFamily="1" charset="0"/>
              <a:buChar char="•"/>
            </a:pPr>
            <a:r>
              <a:rPr lang="en-US" sz="1800" b="0" dirty="0" smtClean="0"/>
              <a:t>Each item in the display is preceded by a sequence value</a:t>
            </a:r>
          </a:p>
          <a:p>
            <a:pPr lvl="1">
              <a:lnSpc>
                <a:spcPct val="80000"/>
              </a:lnSpc>
              <a:spcBef>
                <a:spcPct val="20000"/>
              </a:spcBef>
              <a:buSzTx/>
              <a:buFont typeface="Times" pitchFamily="1" charset="0"/>
              <a:buChar char="•"/>
            </a:pPr>
            <a:r>
              <a:rPr lang="en-US" sz="1800" b="0" dirty="0" smtClean="0"/>
              <a:t>The list is the content of the &lt;</a:t>
            </a:r>
            <a:r>
              <a:rPr lang="en-US" sz="1800" b="0" dirty="0" err="1" smtClean="0"/>
              <a:t>ol</a:t>
            </a:r>
            <a:r>
              <a:rPr lang="en-US" sz="1800" b="0" dirty="0" smtClean="0"/>
              <a:t>&gt; tag</a:t>
            </a:r>
          </a:p>
          <a:p>
            <a:pPr lvl="1">
              <a:lnSpc>
                <a:spcPct val="80000"/>
              </a:lnSpc>
              <a:spcBef>
                <a:spcPct val="20000"/>
              </a:spcBef>
              <a:buSzTx/>
              <a:buFont typeface="Times" pitchFamily="1" charset="0"/>
              <a:buChar char="•"/>
            </a:pPr>
            <a:r>
              <a:rPr lang="en-US" sz="1800" b="0" dirty="0" smtClean="0"/>
              <a:t>The default sequential values are Arabic numerals beginning with 1.</a:t>
            </a:r>
          </a:p>
          <a:p>
            <a:pPr lvl="1">
              <a:lnSpc>
                <a:spcPct val="80000"/>
              </a:lnSpc>
              <a:spcBef>
                <a:spcPct val="20000"/>
              </a:spcBef>
              <a:buSzTx/>
              <a:buFont typeface="Times" pitchFamily="1" charset="0"/>
              <a:buChar char="•"/>
            </a:pPr>
            <a:endParaRPr lang="en-US" sz="1800" b="0" dirty="0" smtClean="0"/>
          </a:p>
        </p:txBody>
      </p:sp>
      <p:pic>
        <p:nvPicPr>
          <p:cNvPr id="121860" name="Picture 4" descr="ch2_7"/>
          <p:cNvPicPr>
            <a:picLocks noChangeAspect="1" noChangeArrowheads="1"/>
          </p:cNvPicPr>
          <p:nvPr/>
        </p:nvPicPr>
        <p:blipFill>
          <a:blip r:embed="rId2"/>
          <a:srcRect t="47682"/>
          <a:stretch>
            <a:fillRect/>
          </a:stretch>
        </p:blipFill>
        <p:spPr bwMode="auto">
          <a:xfrm>
            <a:off x="4191000" y="3657600"/>
            <a:ext cx="4648200" cy="144706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1860"/>
                                        </p:tgtEl>
                                        <p:attrNameLst>
                                          <p:attrName>style.visibility</p:attrName>
                                        </p:attrNameLst>
                                      </p:cBhvr>
                                      <p:to>
                                        <p:strVal val="visible"/>
                                      </p:to>
                                    </p:set>
                                    <p:anim calcmode="lin" valueType="num">
                                      <p:cBhvr additive="base">
                                        <p:cTn id="7" dur="500" fill="hold"/>
                                        <p:tgtEl>
                                          <p:spTgt spid="121860"/>
                                        </p:tgtEl>
                                        <p:attrNameLst>
                                          <p:attrName>ppt_x</p:attrName>
                                        </p:attrNameLst>
                                      </p:cBhvr>
                                      <p:tavLst>
                                        <p:tav tm="0">
                                          <p:val>
                                            <p:strVal val="#ppt_x"/>
                                          </p:val>
                                        </p:tav>
                                        <p:tav tm="100000">
                                          <p:val>
                                            <p:strVal val="#ppt_x"/>
                                          </p:val>
                                        </p:tav>
                                      </p:tavLst>
                                    </p:anim>
                                    <p:anim calcmode="lin" valueType="num">
                                      <p:cBhvr additive="base">
                                        <p:cTn id="8" dur="500" fill="hold"/>
                                        <p:tgtEl>
                                          <p:spTgt spid="1218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spcBef>
                <a:spcPct val="20000"/>
              </a:spcBef>
            </a:pPr>
            <a:r>
              <a:rPr lang="en-US" smtClean="0"/>
              <a:t>2.7 Lists</a:t>
            </a:r>
            <a:r>
              <a:rPr lang="en-US" sz="2400" b="0" smtClean="0">
                <a:latin typeface="Courier New" pitchFamily="49" charset="0"/>
              </a:rPr>
              <a:t> </a:t>
            </a:r>
            <a:r>
              <a:rPr lang="en-US" sz="2800" smtClean="0"/>
              <a:t>(continued)</a:t>
            </a:r>
          </a:p>
        </p:txBody>
      </p:sp>
      <p:sp>
        <p:nvSpPr>
          <p:cNvPr id="27651" name="Rectangle 3"/>
          <p:cNvSpPr>
            <a:spLocks noGrp="1" noChangeArrowheads="1"/>
          </p:cNvSpPr>
          <p:nvPr>
            <p:ph type="body" idx="1"/>
          </p:nvPr>
        </p:nvSpPr>
        <p:spPr/>
        <p:txBody>
          <a:bodyPr/>
          <a:lstStyle/>
          <a:p>
            <a:pPr>
              <a:spcBef>
                <a:spcPct val="20000"/>
              </a:spcBef>
              <a:buSzTx/>
              <a:buFontTx/>
              <a:buNone/>
            </a:pPr>
            <a:r>
              <a:rPr lang="en-US" sz="1400" b="0" dirty="0" smtClean="0">
                <a:latin typeface="Courier New" pitchFamily="49" charset="0"/>
              </a:rPr>
              <a:t>&lt;h3&gt; Cessna 210 Engine Starting Instructions &lt;/h3&gt;</a:t>
            </a:r>
          </a:p>
          <a:p>
            <a:pPr>
              <a:spcBef>
                <a:spcPct val="20000"/>
              </a:spcBef>
              <a:buSzTx/>
              <a:buFontTx/>
              <a:buNone/>
            </a:pPr>
            <a:r>
              <a:rPr lang="en-US" sz="1400" b="0" dirty="0" smtClean="0">
                <a:latin typeface="Courier New" pitchFamily="49" charset="0"/>
              </a:rPr>
              <a:t>&lt;</a:t>
            </a:r>
            <a:r>
              <a:rPr lang="en-US" sz="1400" b="0" dirty="0" err="1" smtClean="0">
                <a:latin typeface="Courier New" pitchFamily="49" charset="0"/>
              </a:rPr>
              <a:t>ol</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Set mixture to rich &lt;/</a:t>
            </a:r>
            <a:r>
              <a:rPr lang="en-US" sz="1400" b="0" dirty="0" err="1" smtClean="0">
                <a:latin typeface="Courier New" pitchFamily="49" charset="0"/>
              </a:rPr>
              <a:t>li</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Set propeller to high RPM &lt;/</a:t>
            </a:r>
            <a:r>
              <a:rPr lang="en-US" sz="1400" b="0" dirty="0" err="1" smtClean="0">
                <a:latin typeface="Courier New" pitchFamily="49" charset="0"/>
              </a:rPr>
              <a:t>li</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Set ignition switch to "BOTH" &lt;/</a:t>
            </a:r>
            <a:r>
              <a:rPr lang="en-US" sz="1400" b="0" dirty="0" err="1" smtClean="0">
                <a:latin typeface="Courier New" pitchFamily="49" charset="0"/>
              </a:rPr>
              <a:t>li</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Set auxiliary fuel pump switch to "LOW PRIME" &lt;/</a:t>
            </a:r>
            <a:r>
              <a:rPr lang="en-US" sz="1400" b="0" dirty="0" err="1" smtClean="0">
                <a:latin typeface="Courier New" pitchFamily="49" charset="0"/>
              </a:rPr>
              <a:t>li</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  &lt;</a:t>
            </a:r>
            <a:r>
              <a:rPr lang="en-US" sz="1400" b="0" dirty="0" err="1" smtClean="0">
                <a:latin typeface="Courier New" pitchFamily="49" charset="0"/>
              </a:rPr>
              <a:t>li</a:t>
            </a:r>
            <a:r>
              <a:rPr lang="en-US" sz="1400" b="0" dirty="0" smtClean="0">
                <a:latin typeface="Courier New" pitchFamily="49" charset="0"/>
              </a:rPr>
              <a:t>&gt; When fuel pressure reaches 2 to 2.5  PSI, push starter button &lt;/</a:t>
            </a:r>
            <a:r>
              <a:rPr lang="en-US" sz="1400" b="0" dirty="0" err="1" smtClean="0">
                <a:latin typeface="Courier New" pitchFamily="49" charset="0"/>
              </a:rPr>
              <a:t>li</a:t>
            </a:r>
            <a:r>
              <a:rPr lang="en-US" sz="1400" b="0" dirty="0" smtClean="0">
                <a:latin typeface="Courier New" pitchFamily="49" charset="0"/>
              </a:rPr>
              <a:t>&gt;</a:t>
            </a:r>
          </a:p>
          <a:p>
            <a:pPr>
              <a:spcBef>
                <a:spcPct val="20000"/>
              </a:spcBef>
              <a:buSzTx/>
              <a:buFontTx/>
              <a:buNone/>
            </a:pPr>
            <a:r>
              <a:rPr lang="en-US" sz="1400" b="0" dirty="0" smtClean="0">
                <a:latin typeface="Courier New" pitchFamily="49" charset="0"/>
              </a:rPr>
              <a:t>&lt;/</a:t>
            </a:r>
            <a:r>
              <a:rPr lang="en-US" sz="1400" b="0" dirty="0" err="1" smtClean="0">
                <a:latin typeface="Courier New" pitchFamily="49" charset="0"/>
              </a:rPr>
              <a:t>ol</a:t>
            </a:r>
            <a:r>
              <a:rPr lang="en-US" sz="1400" b="0" dirty="0" smtClean="0">
                <a:latin typeface="Courier New" pitchFamily="49" charset="0"/>
              </a:rPr>
              <a:t>&gt;</a:t>
            </a:r>
            <a:r>
              <a:rPr lang="en-US" sz="1600" b="0" dirty="0" smtClean="0">
                <a:latin typeface="Courier New" pitchFamily="49" charset="0"/>
              </a:rPr>
              <a:t> </a:t>
            </a:r>
          </a:p>
          <a:p>
            <a:pPr>
              <a:spcBef>
                <a:spcPct val="20000"/>
              </a:spcBef>
              <a:buSzTx/>
              <a:buFont typeface="Times" pitchFamily="1" charset="0"/>
              <a:buChar char="•"/>
            </a:pPr>
            <a:endParaRPr lang="en-US" sz="1800" b="0" i="1" dirty="0" smtClean="0">
              <a:latin typeface="Arial" pitchFamily="34" charset="0"/>
            </a:endParaRPr>
          </a:p>
          <a:p>
            <a:pPr>
              <a:spcBef>
                <a:spcPct val="20000"/>
              </a:spcBef>
              <a:buSzTx/>
              <a:buFont typeface="Times" pitchFamily="1" charset="0"/>
              <a:buChar char="•"/>
            </a:pPr>
            <a:endParaRPr lang="en-US" sz="1800" b="0" i="1" dirty="0" smtClean="0">
              <a:latin typeface="Arial" pitchFamily="34" charset="0"/>
            </a:endParaRPr>
          </a:p>
          <a:p>
            <a:pPr>
              <a:spcBef>
                <a:spcPct val="20000"/>
              </a:spcBef>
              <a:buSzTx/>
              <a:buFont typeface="Times" pitchFamily="1" charset="0"/>
              <a:buNone/>
            </a:pPr>
            <a:endParaRPr lang="en-US" sz="1800" b="0" i="1" dirty="0" smtClean="0">
              <a:latin typeface="Arial" pitchFamily="34" charset="0"/>
            </a:endParaRPr>
          </a:p>
          <a:p>
            <a:pPr>
              <a:spcBef>
                <a:spcPct val="20000"/>
              </a:spcBef>
              <a:buSzTx/>
              <a:buFont typeface="Times" pitchFamily="1" charset="0"/>
              <a:buNone/>
            </a:pPr>
            <a:endParaRPr lang="en-US" sz="1800" b="0" i="1" dirty="0" smtClean="0">
              <a:latin typeface="Arial" pitchFamily="34" charset="0"/>
            </a:endParaRPr>
          </a:p>
          <a:p>
            <a:pPr>
              <a:spcBef>
                <a:spcPct val="20000"/>
              </a:spcBef>
              <a:buSzTx/>
              <a:buFont typeface="Times" pitchFamily="1" charset="0"/>
              <a:buChar char="•"/>
            </a:pPr>
            <a:endParaRPr lang="en-US" sz="1800" b="0" i="1" dirty="0" smtClean="0">
              <a:latin typeface="Arial" pitchFamily="34" charset="0"/>
            </a:endParaRPr>
          </a:p>
          <a:p>
            <a:pPr>
              <a:spcBef>
                <a:spcPct val="20000"/>
              </a:spcBef>
              <a:buSzTx/>
              <a:buFont typeface="Times" pitchFamily="1" charset="0"/>
              <a:buChar char="•"/>
            </a:pPr>
            <a:endParaRPr lang="en-US" sz="1800" b="0" i="1" dirty="0" smtClean="0">
              <a:latin typeface="Arial" pitchFamily="34" charset="0"/>
            </a:endParaRPr>
          </a:p>
          <a:p>
            <a:pPr>
              <a:spcBef>
                <a:spcPct val="20000"/>
              </a:spcBef>
              <a:buSzTx/>
              <a:buFont typeface="Times" pitchFamily="1" charset="0"/>
              <a:buChar char="•"/>
            </a:pPr>
            <a:endParaRPr lang="en-US" sz="1800" b="0" i="1" dirty="0" smtClean="0">
              <a:latin typeface="Arial" pitchFamily="34" charset="0"/>
            </a:endParaRPr>
          </a:p>
          <a:p>
            <a:pPr>
              <a:spcBef>
                <a:spcPct val="20000"/>
              </a:spcBef>
              <a:buSzTx/>
              <a:buFont typeface="Times" pitchFamily="1" charset="0"/>
              <a:buChar char="•"/>
            </a:pPr>
            <a:r>
              <a:rPr lang="en-US" sz="1800" b="0" i="1" dirty="0" smtClean="0">
                <a:latin typeface="Arial" pitchFamily="34" charset="0"/>
              </a:rPr>
              <a:t>Nested lists</a:t>
            </a:r>
            <a:endParaRPr lang="en-US" sz="1800" b="0" dirty="0" smtClean="0">
              <a:latin typeface="Arial" pitchFamily="34" charset="0"/>
            </a:endParaRPr>
          </a:p>
          <a:p>
            <a:pPr lvl="1">
              <a:spcBef>
                <a:spcPct val="20000"/>
              </a:spcBef>
              <a:buSzTx/>
              <a:buFont typeface="Times" pitchFamily="1" charset="0"/>
              <a:buChar char="•"/>
            </a:pPr>
            <a:r>
              <a:rPr lang="en-US" sz="1400" b="0" dirty="0" smtClean="0">
                <a:latin typeface="Arial" pitchFamily="34" charset="0"/>
              </a:rPr>
              <a:t>Any type list can be nested inside any type list</a:t>
            </a:r>
          </a:p>
          <a:p>
            <a:pPr lvl="1">
              <a:spcBef>
                <a:spcPct val="20000"/>
              </a:spcBef>
              <a:buSzTx/>
              <a:buFont typeface="Times" pitchFamily="1" charset="0"/>
              <a:buChar char="•"/>
            </a:pPr>
            <a:r>
              <a:rPr lang="en-US" sz="1400" b="0" dirty="0" smtClean="0">
                <a:latin typeface="Arial" pitchFamily="34" charset="0"/>
              </a:rPr>
              <a:t>The nested list must be in a list item</a:t>
            </a:r>
          </a:p>
        </p:txBody>
      </p:sp>
      <p:pic>
        <p:nvPicPr>
          <p:cNvPr id="122884" name="Picture 4" descr="ch2_8"/>
          <p:cNvPicPr>
            <a:picLocks noChangeAspect="1" noChangeArrowheads="1"/>
          </p:cNvPicPr>
          <p:nvPr/>
        </p:nvPicPr>
        <p:blipFill>
          <a:blip r:embed="rId2"/>
          <a:srcRect t="41261"/>
          <a:stretch>
            <a:fillRect/>
          </a:stretch>
        </p:blipFill>
        <p:spPr bwMode="auto">
          <a:xfrm>
            <a:off x="838200" y="3124200"/>
            <a:ext cx="5257800" cy="167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884"/>
                                        </p:tgtEl>
                                        <p:attrNameLst>
                                          <p:attrName>style.visibility</p:attrName>
                                        </p:attrNameLst>
                                      </p:cBhvr>
                                      <p:to>
                                        <p:strVal val="visible"/>
                                      </p:to>
                                    </p:set>
                                    <p:anim calcmode="lin" valueType="num">
                                      <p:cBhvr additive="base">
                                        <p:cTn id="7" dur="500" fill="hold"/>
                                        <p:tgtEl>
                                          <p:spTgt spid="122884"/>
                                        </p:tgtEl>
                                        <p:attrNameLst>
                                          <p:attrName>ppt_x</p:attrName>
                                        </p:attrNameLst>
                                      </p:cBhvr>
                                      <p:tavLst>
                                        <p:tav tm="0">
                                          <p:val>
                                            <p:strVal val="#ppt_x"/>
                                          </p:val>
                                        </p:tav>
                                        <p:tav tm="100000">
                                          <p:val>
                                            <p:strVal val="#ppt_x"/>
                                          </p:val>
                                        </p:tav>
                                      </p:tavLst>
                                    </p:anim>
                                    <p:anim calcmode="lin" valueType="num">
                                      <p:cBhvr additive="base">
                                        <p:cTn id="8" dur="500" fill="hold"/>
                                        <p:tgtEl>
                                          <p:spTgt spid="1228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spcBef>
                <a:spcPct val="20000"/>
              </a:spcBef>
            </a:pPr>
            <a:r>
              <a:rPr lang="en-US" smtClean="0"/>
              <a:t>2.7 Lists</a:t>
            </a:r>
            <a:r>
              <a:rPr lang="en-US" sz="2400" b="0" smtClean="0">
                <a:latin typeface="Courier New" pitchFamily="49" charset="0"/>
              </a:rPr>
              <a:t> </a:t>
            </a:r>
            <a:r>
              <a:rPr lang="en-US" sz="2800" smtClean="0"/>
              <a:t>(continued)</a:t>
            </a:r>
          </a:p>
        </p:txBody>
      </p:sp>
      <p:sp>
        <p:nvSpPr>
          <p:cNvPr id="28675" name="Rectangle 3"/>
          <p:cNvSpPr>
            <a:spLocks noGrp="1" noChangeArrowheads="1"/>
          </p:cNvSpPr>
          <p:nvPr>
            <p:ph type="body" idx="1"/>
          </p:nvPr>
        </p:nvSpPr>
        <p:spPr/>
        <p:txBody>
          <a:bodyPr/>
          <a:lstStyle/>
          <a:p>
            <a:pPr>
              <a:lnSpc>
                <a:spcPct val="100000"/>
              </a:lnSpc>
              <a:spcBef>
                <a:spcPct val="20000"/>
              </a:spcBef>
              <a:buSzTx/>
            </a:pPr>
            <a:r>
              <a:rPr lang="en-US" sz="2000" b="0" i="1" dirty="0" smtClean="0">
                <a:latin typeface="Arial" pitchFamily="34" charset="0"/>
              </a:rPr>
              <a:t>Definition lists (for glossaries, etc.-set of terms and their definitions)</a:t>
            </a:r>
            <a:endParaRPr lang="en-US" sz="2000" b="0" dirty="0" smtClean="0">
              <a:latin typeface="Arial" pitchFamily="34" charset="0"/>
            </a:endParaRPr>
          </a:p>
          <a:p>
            <a:pPr lvl="1">
              <a:lnSpc>
                <a:spcPct val="100000"/>
              </a:lnSpc>
              <a:spcBef>
                <a:spcPct val="20000"/>
              </a:spcBef>
              <a:buSzTx/>
            </a:pPr>
            <a:r>
              <a:rPr lang="en-US" sz="1600" b="0" dirty="0" smtClean="0">
                <a:latin typeface="Arial" pitchFamily="34" charset="0"/>
              </a:rPr>
              <a:t>List is the content of the </a:t>
            </a:r>
            <a:r>
              <a:rPr lang="en-US" sz="1400" b="0" dirty="0" smtClean="0">
                <a:latin typeface="Courier New" pitchFamily="49" charset="0"/>
              </a:rPr>
              <a:t>&lt;dl&gt;</a:t>
            </a:r>
            <a:r>
              <a:rPr lang="en-US" sz="1600" b="0" dirty="0" smtClean="0">
                <a:latin typeface="Arial" pitchFamily="34" charset="0"/>
              </a:rPr>
              <a:t> tag</a:t>
            </a:r>
          </a:p>
          <a:p>
            <a:pPr lvl="1">
              <a:lnSpc>
                <a:spcPct val="100000"/>
              </a:lnSpc>
              <a:spcBef>
                <a:spcPct val="20000"/>
              </a:spcBef>
              <a:buSzTx/>
            </a:pPr>
            <a:r>
              <a:rPr lang="en-US" sz="1600" b="0" dirty="0" smtClean="0">
                <a:latin typeface="Arial" pitchFamily="34" charset="0"/>
              </a:rPr>
              <a:t>Terms being defined are the content of the </a:t>
            </a:r>
            <a:r>
              <a:rPr lang="en-US" sz="1400" b="0" dirty="0" smtClean="0">
                <a:latin typeface="Courier New" pitchFamily="49" charset="0"/>
              </a:rPr>
              <a:t>&lt;</a:t>
            </a:r>
            <a:r>
              <a:rPr lang="en-US" sz="1400" b="0" dirty="0" err="1" smtClean="0">
                <a:latin typeface="Courier New" pitchFamily="49" charset="0"/>
              </a:rPr>
              <a:t>dt</a:t>
            </a:r>
            <a:r>
              <a:rPr lang="en-US" sz="1400" b="0" dirty="0" smtClean="0">
                <a:latin typeface="Courier New" pitchFamily="49" charset="0"/>
              </a:rPr>
              <a:t>&gt;</a:t>
            </a:r>
            <a:r>
              <a:rPr lang="en-US" sz="1600" b="0" dirty="0" smtClean="0">
                <a:latin typeface="Arial" pitchFamily="34" charset="0"/>
              </a:rPr>
              <a:t> tag</a:t>
            </a:r>
          </a:p>
          <a:p>
            <a:pPr lvl="1">
              <a:lnSpc>
                <a:spcPct val="100000"/>
              </a:lnSpc>
              <a:spcBef>
                <a:spcPct val="20000"/>
              </a:spcBef>
              <a:buSzTx/>
            </a:pPr>
            <a:r>
              <a:rPr lang="en-US" sz="1600" b="0" dirty="0" smtClean="0">
                <a:latin typeface="Arial" pitchFamily="34" charset="0"/>
              </a:rPr>
              <a:t>The definitions themselves are the content of the </a:t>
            </a:r>
            <a:r>
              <a:rPr lang="en-US" sz="1400" b="0" dirty="0" smtClean="0">
                <a:latin typeface="Courier New" pitchFamily="49" charset="0"/>
              </a:rPr>
              <a:t>&lt;</a:t>
            </a:r>
            <a:r>
              <a:rPr lang="en-US" sz="1400" b="0" dirty="0" err="1" smtClean="0">
                <a:latin typeface="Courier New" pitchFamily="49" charset="0"/>
              </a:rPr>
              <a:t>dd</a:t>
            </a:r>
            <a:r>
              <a:rPr lang="en-US" sz="1400" b="0" dirty="0" smtClean="0">
                <a:latin typeface="Courier New" pitchFamily="49" charset="0"/>
              </a:rPr>
              <a:t>&gt;</a:t>
            </a:r>
            <a:r>
              <a:rPr lang="en-US" sz="1600" b="0" dirty="0" smtClean="0">
                <a:latin typeface="Arial" pitchFamily="34" charset="0"/>
              </a:rPr>
              <a:t> tag</a:t>
            </a:r>
          </a:p>
          <a:p>
            <a:pPr>
              <a:lnSpc>
                <a:spcPct val="100000"/>
              </a:lnSpc>
              <a:spcBef>
                <a:spcPct val="20000"/>
              </a:spcBef>
              <a:buSzTx/>
              <a:buFontTx/>
              <a:buNone/>
            </a:pPr>
            <a:r>
              <a:rPr lang="en-US" sz="1200" b="0" dirty="0" smtClean="0">
                <a:latin typeface="Courier New" pitchFamily="49" charset="0"/>
              </a:rPr>
              <a:t>&lt;h3&gt; Single-Engine Cessna Airplanes &lt;/h3&gt;</a:t>
            </a:r>
          </a:p>
          <a:p>
            <a:pPr>
              <a:lnSpc>
                <a:spcPct val="100000"/>
              </a:lnSpc>
              <a:spcBef>
                <a:spcPct val="20000"/>
              </a:spcBef>
              <a:buSzTx/>
              <a:buFontTx/>
              <a:buNone/>
            </a:pPr>
            <a:r>
              <a:rPr lang="en-US" sz="1200" b="0" dirty="0" smtClean="0">
                <a:latin typeface="Courier New" pitchFamily="49" charset="0"/>
              </a:rPr>
              <a:t>&lt;dl &gt;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dt</a:t>
            </a:r>
            <a:r>
              <a:rPr lang="en-US" sz="1200" b="0" dirty="0" smtClean="0">
                <a:latin typeface="Courier New" pitchFamily="49" charset="0"/>
              </a:rPr>
              <a:t>&gt; 152 &lt;/</a:t>
            </a:r>
            <a:r>
              <a:rPr lang="en-US" sz="1200" b="0" dirty="0" err="1" smtClean="0">
                <a:latin typeface="Courier New" pitchFamily="49" charset="0"/>
              </a:rPr>
              <a:t>dt</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dd</a:t>
            </a:r>
            <a:r>
              <a:rPr lang="en-US" sz="1200" b="0" dirty="0" smtClean="0">
                <a:latin typeface="Courier New" pitchFamily="49" charset="0"/>
              </a:rPr>
              <a:t>&gt; Two-place trainer &lt;/</a:t>
            </a:r>
            <a:r>
              <a:rPr lang="en-US" sz="1200" b="0" dirty="0" err="1" smtClean="0">
                <a:latin typeface="Courier New" pitchFamily="49" charset="0"/>
              </a:rPr>
              <a:t>dd</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dt</a:t>
            </a:r>
            <a:r>
              <a:rPr lang="en-US" sz="1200" b="0" dirty="0" smtClean="0">
                <a:latin typeface="Courier New" pitchFamily="49" charset="0"/>
              </a:rPr>
              <a:t>&gt; 172 &lt;/</a:t>
            </a:r>
            <a:r>
              <a:rPr lang="en-US" sz="1200" b="0" dirty="0" err="1" smtClean="0">
                <a:latin typeface="Courier New" pitchFamily="49" charset="0"/>
              </a:rPr>
              <a:t>dt</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dd</a:t>
            </a:r>
            <a:r>
              <a:rPr lang="en-US" sz="1200" b="0" dirty="0" smtClean="0">
                <a:latin typeface="Courier New" pitchFamily="49" charset="0"/>
              </a:rPr>
              <a:t>&gt; Smaller four-place airplane &lt;/</a:t>
            </a:r>
            <a:r>
              <a:rPr lang="en-US" sz="1200" b="0" dirty="0" err="1" smtClean="0">
                <a:latin typeface="Courier New" pitchFamily="49" charset="0"/>
              </a:rPr>
              <a:t>dd</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dt</a:t>
            </a:r>
            <a:r>
              <a:rPr lang="en-US" sz="1200" b="0" dirty="0" smtClean="0">
                <a:latin typeface="Courier New" pitchFamily="49" charset="0"/>
              </a:rPr>
              <a:t>&gt; 182 &lt;/</a:t>
            </a:r>
            <a:r>
              <a:rPr lang="en-US" sz="1200" b="0" dirty="0" err="1" smtClean="0">
                <a:latin typeface="Courier New" pitchFamily="49" charset="0"/>
              </a:rPr>
              <a:t>dt</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dd</a:t>
            </a:r>
            <a:r>
              <a:rPr lang="en-US" sz="1200" b="0" dirty="0" smtClean="0">
                <a:latin typeface="Courier New" pitchFamily="49" charset="0"/>
              </a:rPr>
              <a:t>&gt; Larger four-place airplane &lt;/</a:t>
            </a:r>
            <a:r>
              <a:rPr lang="en-US" sz="1200" b="0" dirty="0" err="1" smtClean="0">
                <a:latin typeface="Courier New" pitchFamily="49" charset="0"/>
              </a:rPr>
              <a:t>dd</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dt</a:t>
            </a:r>
            <a:r>
              <a:rPr lang="en-US" sz="1200" b="0" dirty="0" smtClean="0">
                <a:latin typeface="Courier New" pitchFamily="49" charset="0"/>
              </a:rPr>
              <a:t>&gt; 210 &lt;/</a:t>
            </a:r>
            <a:r>
              <a:rPr lang="en-US" sz="1200" b="0" dirty="0" err="1" smtClean="0">
                <a:latin typeface="Courier New" pitchFamily="49" charset="0"/>
              </a:rPr>
              <a:t>dt</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dd</a:t>
            </a:r>
            <a:r>
              <a:rPr lang="en-US" sz="1200" b="0" dirty="0" smtClean="0">
                <a:latin typeface="Courier New" pitchFamily="49" charset="0"/>
              </a:rPr>
              <a:t>&gt; Six-place airplane - high performance</a:t>
            </a:r>
          </a:p>
          <a:p>
            <a:pPr>
              <a:lnSpc>
                <a:spcPct val="10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dd</a:t>
            </a:r>
            <a:r>
              <a:rPr lang="en-US" sz="1200" b="0" dirty="0" smtClean="0">
                <a:latin typeface="Courier New" pitchFamily="49" charset="0"/>
              </a:rPr>
              <a:t>&gt;</a:t>
            </a:r>
          </a:p>
          <a:p>
            <a:pPr>
              <a:lnSpc>
                <a:spcPct val="100000"/>
              </a:lnSpc>
              <a:spcBef>
                <a:spcPct val="20000"/>
              </a:spcBef>
              <a:buSzTx/>
              <a:buFontTx/>
              <a:buNone/>
            </a:pPr>
            <a:r>
              <a:rPr lang="en-US" sz="1200" b="0" dirty="0" smtClean="0">
                <a:latin typeface="Courier New" pitchFamily="49" charset="0"/>
              </a:rPr>
              <a:t>&lt;/dl&gt;</a:t>
            </a:r>
          </a:p>
        </p:txBody>
      </p:sp>
      <p:pic>
        <p:nvPicPr>
          <p:cNvPr id="123908" name="Picture 4" descr="ch2_10"/>
          <p:cNvPicPr>
            <a:picLocks noChangeAspect="1" noChangeArrowheads="1"/>
          </p:cNvPicPr>
          <p:nvPr/>
        </p:nvPicPr>
        <p:blipFill>
          <a:blip r:embed="rId2"/>
          <a:srcRect t="36182"/>
          <a:stretch>
            <a:fillRect/>
          </a:stretch>
        </p:blipFill>
        <p:spPr bwMode="auto">
          <a:xfrm>
            <a:off x="5105400" y="4572000"/>
            <a:ext cx="3810000" cy="1576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908"/>
                                        </p:tgtEl>
                                        <p:attrNameLst>
                                          <p:attrName>style.visibility</p:attrName>
                                        </p:attrNameLst>
                                      </p:cBhvr>
                                      <p:to>
                                        <p:strVal val="visible"/>
                                      </p:to>
                                    </p:set>
                                    <p:anim calcmode="lin" valueType="num">
                                      <p:cBhvr additive="base">
                                        <p:cTn id="7" dur="500" fill="hold"/>
                                        <p:tgtEl>
                                          <p:spTgt spid="123908"/>
                                        </p:tgtEl>
                                        <p:attrNameLst>
                                          <p:attrName>ppt_x</p:attrName>
                                        </p:attrNameLst>
                                      </p:cBhvr>
                                      <p:tavLst>
                                        <p:tav tm="0">
                                          <p:val>
                                            <p:strVal val="#ppt_x"/>
                                          </p:val>
                                        </p:tav>
                                        <p:tav tm="100000">
                                          <p:val>
                                            <p:strVal val="#ppt_x"/>
                                          </p:val>
                                        </p:tav>
                                      </p:tavLst>
                                    </p:anim>
                                    <p:anim calcmode="lin" valueType="num">
                                      <p:cBhvr additive="base">
                                        <p:cTn id="8" dur="500" fill="hold"/>
                                        <p:tgtEl>
                                          <p:spTgt spid="1239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nSpc>
                <a:spcPct val="120000"/>
              </a:lnSpc>
              <a:spcBef>
                <a:spcPct val="20000"/>
              </a:spcBef>
            </a:pPr>
            <a:r>
              <a:rPr lang="en-US" smtClean="0"/>
              <a:t>2.8 Tables</a:t>
            </a:r>
          </a:p>
        </p:txBody>
      </p:sp>
      <p:sp>
        <p:nvSpPr>
          <p:cNvPr id="29699" name="Rectangle 3"/>
          <p:cNvSpPr>
            <a:spLocks noGrp="1" noChangeArrowheads="1"/>
          </p:cNvSpPr>
          <p:nvPr>
            <p:ph type="body" idx="1"/>
          </p:nvPr>
        </p:nvSpPr>
        <p:spPr/>
        <p:txBody>
          <a:bodyPr/>
          <a:lstStyle/>
          <a:p>
            <a:pPr>
              <a:lnSpc>
                <a:spcPct val="120000"/>
              </a:lnSpc>
              <a:spcBef>
                <a:spcPct val="20000"/>
              </a:spcBef>
              <a:buSzTx/>
              <a:buFont typeface="Times" pitchFamily="1" charset="0"/>
              <a:buChar char="•"/>
            </a:pPr>
            <a:r>
              <a:rPr lang="en-US" sz="2000" b="0" dirty="0" smtClean="0">
                <a:latin typeface="Arial" pitchFamily="34" charset="0"/>
              </a:rPr>
              <a:t>A table is a matrix of cells, each possibly having content</a:t>
            </a:r>
          </a:p>
          <a:p>
            <a:pPr>
              <a:lnSpc>
                <a:spcPct val="120000"/>
              </a:lnSpc>
              <a:spcBef>
                <a:spcPct val="20000"/>
              </a:spcBef>
              <a:buSzTx/>
              <a:buFont typeface="Times" pitchFamily="1" charset="0"/>
              <a:buChar char="•"/>
            </a:pPr>
            <a:r>
              <a:rPr lang="en-US" sz="2000" b="0" dirty="0" smtClean="0">
                <a:latin typeface="Arial" pitchFamily="34" charset="0"/>
              </a:rPr>
              <a:t>The cells can include almost any element</a:t>
            </a:r>
          </a:p>
          <a:p>
            <a:pPr>
              <a:lnSpc>
                <a:spcPct val="120000"/>
              </a:lnSpc>
              <a:spcBef>
                <a:spcPct val="20000"/>
              </a:spcBef>
              <a:buSzTx/>
              <a:buFont typeface="Times" pitchFamily="1" charset="0"/>
              <a:buChar char="•"/>
            </a:pPr>
            <a:r>
              <a:rPr lang="en-US" sz="2000" b="0" dirty="0" smtClean="0">
                <a:latin typeface="Arial" pitchFamily="34" charset="0"/>
              </a:rPr>
              <a:t>Some cells have row or column labels and some have data</a:t>
            </a:r>
          </a:p>
          <a:p>
            <a:pPr>
              <a:lnSpc>
                <a:spcPct val="120000"/>
              </a:lnSpc>
              <a:spcBef>
                <a:spcPct val="20000"/>
              </a:spcBef>
              <a:buSzTx/>
              <a:buFont typeface="Times" pitchFamily="1" charset="0"/>
              <a:buChar char="•"/>
            </a:pPr>
            <a:r>
              <a:rPr lang="en-US" sz="2000" b="0" dirty="0" smtClean="0">
                <a:latin typeface="Arial" pitchFamily="34" charset="0"/>
              </a:rPr>
              <a:t>A table is specified as the content of a </a:t>
            </a:r>
            <a:r>
              <a:rPr lang="en-US" sz="1800" b="0" dirty="0" smtClean="0">
                <a:latin typeface="Courier New" pitchFamily="49" charset="0"/>
              </a:rPr>
              <a:t>&lt;table&gt;</a:t>
            </a:r>
            <a:r>
              <a:rPr lang="en-US" sz="2000" b="0" dirty="0" smtClean="0">
                <a:latin typeface="Arial" pitchFamily="34" charset="0"/>
              </a:rPr>
              <a:t> tag</a:t>
            </a:r>
          </a:p>
          <a:p>
            <a:pPr>
              <a:lnSpc>
                <a:spcPct val="120000"/>
              </a:lnSpc>
              <a:spcBef>
                <a:spcPct val="20000"/>
              </a:spcBef>
              <a:buSzTx/>
              <a:buFont typeface="Times" pitchFamily="1" charset="0"/>
              <a:buChar char="•"/>
            </a:pPr>
            <a:r>
              <a:rPr lang="en-US" sz="2000" b="0" dirty="0" smtClean="0">
                <a:latin typeface="Arial" pitchFamily="34" charset="0"/>
              </a:rPr>
              <a:t>A </a:t>
            </a:r>
            <a:r>
              <a:rPr lang="en-US" sz="1800" b="0" dirty="0" smtClean="0">
                <a:latin typeface="Courier New" pitchFamily="49" charset="0"/>
              </a:rPr>
              <a:t>border</a:t>
            </a:r>
            <a:r>
              <a:rPr lang="en-US" sz="2000" b="0" dirty="0" smtClean="0">
                <a:latin typeface="Arial" pitchFamily="34" charset="0"/>
              </a:rPr>
              <a:t> attribute in the </a:t>
            </a:r>
            <a:r>
              <a:rPr lang="en-US" sz="1800" b="0" dirty="0" smtClean="0">
                <a:latin typeface="Courier New" pitchFamily="49" charset="0"/>
              </a:rPr>
              <a:t>&lt;table&gt;</a:t>
            </a:r>
            <a:r>
              <a:rPr lang="en-US" sz="2000" b="0" dirty="0" smtClean="0">
                <a:latin typeface="Arial" pitchFamily="34" charset="0"/>
              </a:rPr>
              <a:t> tag specifies a border between the cells</a:t>
            </a:r>
          </a:p>
          <a:p>
            <a:pPr>
              <a:lnSpc>
                <a:spcPct val="120000"/>
              </a:lnSpc>
              <a:spcBef>
                <a:spcPct val="20000"/>
              </a:spcBef>
              <a:buSzTx/>
              <a:buFont typeface="Times" pitchFamily="1" charset="0"/>
              <a:buChar char="•"/>
            </a:pPr>
            <a:r>
              <a:rPr lang="en-US" sz="2000" b="0" dirty="0" smtClean="0">
                <a:latin typeface="Arial" pitchFamily="34" charset="0"/>
              </a:rPr>
              <a:t>If </a:t>
            </a:r>
            <a:r>
              <a:rPr lang="en-US" sz="1800" b="0" dirty="0" smtClean="0">
                <a:latin typeface="Courier New" pitchFamily="49" charset="0"/>
              </a:rPr>
              <a:t>border</a:t>
            </a:r>
            <a:r>
              <a:rPr lang="en-US" sz="2000" b="0" dirty="0" smtClean="0">
                <a:latin typeface="Arial" pitchFamily="34" charset="0"/>
              </a:rPr>
              <a:t> is set to </a:t>
            </a:r>
            <a:r>
              <a:rPr lang="en-US" sz="1800" b="0" dirty="0" smtClean="0">
                <a:latin typeface="Courier New" pitchFamily="49" charset="0"/>
              </a:rPr>
              <a:t>"border"</a:t>
            </a:r>
            <a:r>
              <a:rPr lang="en-US" sz="2000" b="0" dirty="0" smtClean="0">
                <a:latin typeface="Arial" pitchFamily="34" charset="0"/>
              </a:rPr>
              <a:t>, the browser’s default width border is used</a:t>
            </a:r>
          </a:p>
          <a:p>
            <a:pPr>
              <a:lnSpc>
                <a:spcPct val="120000"/>
              </a:lnSpc>
              <a:spcBef>
                <a:spcPct val="20000"/>
              </a:spcBef>
              <a:buSzTx/>
              <a:buFont typeface="Times" pitchFamily="1" charset="0"/>
              <a:buChar char="•"/>
            </a:pPr>
            <a:r>
              <a:rPr lang="en-US" sz="2000" b="0" dirty="0" smtClean="0">
                <a:latin typeface="Arial" pitchFamily="34" charset="0"/>
              </a:rPr>
              <a:t>The </a:t>
            </a:r>
            <a:r>
              <a:rPr lang="en-US" sz="1800" b="0" dirty="0" smtClean="0">
                <a:latin typeface="Courier New" pitchFamily="49" charset="0"/>
              </a:rPr>
              <a:t>border</a:t>
            </a:r>
            <a:r>
              <a:rPr lang="en-US" sz="2000" b="0" dirty="0" smtClean="0">
                <a:latin typeface="Arial" pitchFamily="34" charset="0"/>
              </a:rPr>
              <a:t> attribute can be set to a number, which will be the border width</a:t>
            </a:r>
          </a:p>
          <a:p>
            <a:pPr>
              <a:lnSpc>
                <a:spcPct val="120000"/>
              </a:lnSpc>
              <a:spcBef>
                <a:spcPct val="20000"/>
              </a:spcBef>
              <a:buSzTx/>
              <a:buFont typeface="Times" pitchFamily="1" charset="0"/>
              <a:buChar char="•"/>
            </a:pPr>
            <a:r>
              <a:rPr lang="en-US" sz="2000" b="0" dirty="0" smtClean="0">
                <a:latin typeface="Arial" pitchFamily="34" charset="0"/>
              </a:rPr>
              <a:t>Without the </a:t>
            </a:r>
            <a:r>
              <a:rPr lang="en-US" sz="1800" b="0" dirty="0" smtClean="0">
                <a:latin typeface="Courier New" pitchFamily="49" charset="0"/>
              </a:rPr>
              <a:t>border</a:t>
            </a:r>
            <a:r>
              <a:rPr lang="en-US" sz="2000" b="0" dirty="0" smtClean="0">
                <a:latin typeface="Arial" pitchFamily="34" charset="0"/>
              </a:rPr>
              <a:t> attribute, the table will have no lines!</a:t>
            </a:r>
          </a:p>
          <a:p>
            <a:pPr>
              <a:lnSpc>
                <a:spcPct val="120000"/>
              </a:lnSpc>
              <a:spcBef>
                <a:spcPct val="20000"/>
              </a:spcBef>
              <a:buSzTx/>
              <a:buFont typeface="Times" pitchFamily="1" charset="0"/>
              <a:buChar char="•"/>
            </a:pPr>
            <a:r>
              <a:rPr lang="en-US" sz="2000" b="0" dirty="0" smtClean="0">
                <a:latin typeface="Arial" pitchFamily="34" charset="0"/>
              </a:rPr>
              <a:t>Tables are given titles with the </a:t>
            </a:r>
            <a:r>
              <a:rPr lang="en-US" sz="1800" b="0" dirty="0" smtClean="0">
                <a:latin typeface="Courier New" pitchFamily="49" charset="0"/>
              </a:rPr>
              <a:t>&lt;caption&gt;</a:t>
            </a:r>
            <a:r>
              <a:rPr lang="en-US" sz="2000" b="0" dirty="0" smtClean="0">
                <a:latin typeface="Arial" pitchFamily="34" charset="0"/>
              </a:rPr>
              <a:t> tag, which can immediately follow </a:t>
            </a:r>
            <a:r>
              <a:rPr lang="en-US" sz="1800" b="0" dirty="0" smtClean="0">
                <a:latin typeface="Courier New" pitchFamily="49" charset="0"/>
              </a:rPr>
              <a:t>&lt;table&gt; tag</a:t>
            </a:r>
            <a:endParaRPr lang="en-US" sz="2000" b="0" dirty="0" smtClean="0">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spcBef>
                <a:spcPct val="20000"/>
              </a:spcBef>
            </a:pPr>
            <a:r>
              <a:rPr lang="en-US" smtClean="0"/>
              <a:t>2.8 Tables </a:t>
            </a:r>
            <a:r>
              <a:rPr lang="en-US" sz="2800" smtClean="0"/>
              <a:t>(continued)</a:t>
            </a:r>
          </a:p>
        </p:txBody>
      </p:sp>
      <p:sp>
        <p:nvSpPr>
          <p:cNvPr id="30723" name="Rectangle 3"/>
          <p:cNvSpPr>
            <a:spLocks noGrp="1" noChangeArrowheads="1"/>
          </p:cNvSpPr>
          <p:nvPr>
            <p:ph type="body" idx="1"/>
          </p:nvPr>
        </p:nvSpPr>
        <p:spPr/>
        <p:txBody>
          <a:bodyPr/>
          <a:lstStyle/>
          <a:p>
            <a:pPr>
              <a:lnSpc>
                <a:spcPct val="80000"/>
              </a:lnSpc>
              <a:spcBef>
                <a:spcPct val="20000"/>
              </a:spcBef>
              <a:buSzTx/>
            </a:pPr>
            <a:r>
              <a:rPr lang="en-US" sz="1600" b="0" dirty="0" smtClean="0">
                <a:latin typeface="Arial" pitchFamily="34" charset="0"/>
              </a:rPr>
              <a:t>Each row of a table is specified as the content of a </a:t>
            </a:r>
            <a:r>
              <a:rPr lang="en-US" sz="1400" b="0" dirty="0" smtClean="0">
                <a:latin typeface="Courier New" pitchFamily="49" charset="0"/>
              </a:rPr>
              <a:t>&lt;</a:t>
            </a:r>
            <a:r>
              <a:rPr lang="en-US" sz="1400" b="0" dirty="0" err="1" smtClean="0">
                <a:latin typeface="Courier New" pitchFamily="49" charset="0"/>
              </a:rPr>
              <a:t>tr</a:t>
            </a:r>
            <a:r>
              <a:rPr lang="en-US" sz="1400" b="0" dirty="0" smtClean="0">
                <a:latin typeface="Courier New" pitchFamily="49" charset="0"/>
              </a:rPr>
              <a:t>&gt;</a:t>
            </a:r>
            <a:r>
              <a:rPr lang="en-US" sz="1600" b="0" dirty="0" smtClean="0">
                <a:latin typeface="Arial" pitchFamily="34" charset="0"/>
              </a:rPr>
              <a:t> tag</a:t>
            </a:r>
          </a:p>
          <a:p>
            <a:pPr>
              <a:lnSpc>
                <a:spcPct val="80000"/>
              </a:lnSpc>
              <a:spcBef>
                <a:spcPct val="20000"/>
              </a:spcBef>
              <a:buSzTx/>
            </a:pPr>
            <a:r>
              <a:rPr lang="en-US" sz="1600" b="0" dirty="0" smtClean="0">
                <a:latin typeface="Arial" pitchFamily="34" charset="0"/>
              </a:rPr>
              <a:t>The row headings are specified as the content of a </a:t>
            </a:r>
            <a:r>
              <a:rPr lang="en-US" sz="1400" b="0" dirty="0" smtClean="0">
                <a:latin typeface="Courier New" pitchFamily="49" charset="0"/>
              </a:rPr>
              <a:t>&lt;</a:t>
            </a:r>
            <a:r>
              <a:rPr lang="en-US" sz="1400" b="0" dirty="0" err="1" smtClean="0">
                <a:latin typeface="Courier New" pitchFamily="49" charset="0"/>
              </a:rPr>
              <a:t>th</a:t>
            </a:r>
            <a:r>
              <a:rPr lang="en-US" sz="1400" b="0" dirty="0" smtClean="0">
                <a:latin typeface="Courier New" pitchFamily="49" charset="0"/>
              </a:rPr>
              <a:t>&gt;</a:t>
            </a:r>
            <a:r>
              <a:rPr lang="en-US" sz="1600" b="0" dirty="0" smtClean="0">
                <a:latin typeface="Arial" pitchFamily="34" charset="0"/>
              </a:rPr>
              <a:t> tag</a:t>
            </a:r>
          </a:p>
          <a:p>
            <a:pPr>
              <a:lnSpc>
                <a:spcPct val="80000"/>
              </a:lnSpc>
              <a:spcBef>
                <a:spcPct val="20000"/>
              </a:spcBef>
              <a:buSzTx/>
            </a:pPr>
            <a:r>
              <a:rPr lang="en-US" sz="1600" b="0" dirty="0" smtClean="0">
                <a:latin typeface="Arial" pitchFamily="34" charset="0"/>
              </a:rPr>
              <a:t>The contents of a data cell is specified as the content of a </a:t>
            </a:r>
            <a:r>
              <a:rPr lang="en-US" sz="1400" b="0" dirty="0" smtClean="0">
                <a:latin typeface="Courier New" pitchFamily="49" charset="0"/>
              </a:rPr>
              <a:t>&lt;td&gt;</a:t>
            </a:r>
            <a:r>
              <a:rPr lang="en-US" sz="1600" b="0" dirty="0" smtClean="0">
                <a:latin typeface="Arial" pitchFamily="34" charset="0"/>
              </a:rPr>
              <a:t> tag</a:t>
            </a:r>
          </a:p>
          <a:p>
            <a:pPr>
              <a:lnSpc>
                <a:spcPct val="80000"/>
              </a:lnSpc>
              <a:spcBef>
                <a:spcPct val="20000"/>
              </a:spcBef>
              <a:buSzTx/>
              <a:buFontTx/>
              <a:buNone/>
            </a:pPr>
            <a:r>
              <a:rPr lang="en-US" sz="1200" b="0" dirty="0" smtClean="0">
                <a:latin typeface="Courier New" pitchFamily="49" charset="0"/>
              </a:rPr>
              <a:t>&lt;body&gt;</a:t>
            </a:r>
          </a:p>
          <a:p>
            <a:pPr>
              <a:lnSpc>
                <a:spcPct val="80000"/>
              </a:lnSpc>
              <a:spcBef>
                <a:spcPct val="20000"/>
              </a:spcBef>
              <a:buSzTx/>
              <a:buFontTx/>
              <a:buNone/>
            </a:pPr>
            <a:r>
              <a:rPr lang="en-US" sz="1200" b="0" dirty="0" smtClean="0">
                <a:latin typeface="Courier New" pitchFamily="49" charset="0"/>
              </a:rPr>
              <a:t>&lt;table border = "border"&gt;</a:t>
            </a:r>
          </a:p>
          <a:p>
            <a:pPr>
              <a:lnSpc>
                <a:spcPct val="80000"/>
              </a:lnSpc>
              <a:spcBef>
                <a:spcPct val="20000"/>
              </a:spcBef>
              <a:buSzTx/>
              <a:buFontTx/>
              <a:buNone/>
            </a:pPr>
            <a:r>
              <a:rPr lang="en-US" sz="1200" b="0" dirty="0" smtClean="0">
                <a:latin typeface="Courier New" pitchFamily="49" charset="0"/>
              </a:rPr>
              <a:t>   &lt;caption&gt; Fruit Juice Drinks &lt;/caption&gt;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Apple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Orange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Screwdriver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Breakfast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&lt;td&gt; 0 &lt;/td&gt;</a:t>
            </a:r>
          </a:p>
          <a:p>
            <a:pPr>
              <a:lnSpc>
                <a:spcPct val="80000"/>
              </a:lnSpc>
              <a:spcBef>
                <a:spcPct val="20000"/>
              </a:spcBef>
              <a:buSzTx/>
              <a:buFontTx/>
              <a:buNone/>
            </a:pPr>
            <a:r>
              <a:rPr lang="en-US" sz="1200" b="0" dirty="0" smtClean="0">
                <a:latin typeface="Courier New" pitchFamily="49" charset="0"/>
              </a:rPr>
              <a:t>       &lt;td&gt; 1 &lt;/td&gt;</a:t>
            </a:r>
          </a:p>
          <a:p>
            <a:pPr>
              <a:lnSpc>
                <a:spcPct val="80000"/>
              </a:lnSpc>
              <a:spcBef>
                <a:spcPct val="20000"/>
              </a:spcBef>
              <a:buSzTx/>
              <a:buFontTx/>
              <a:buNone/>
            </a:pPr>
            <a:r>
              <a:rPr lang="en-US" sz="1200" b="0" dirty="0" smtClean="0">
                <a:latin typeface="Courier New" pitchFamily="49" charset="0"/>
              </a:rPr>
              <a:t>       &lt;td&gt; 0 &lt;/td&gt;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th</a:t>
            </a:r>
            <a:r>
              <a:rPr lang="en-US" sz="1200" b="0" dirty="0" smtClean="0">
                <a:latin typeface="Courier New" pitchFamily="49" charset="0"/>
              </a:rPr>
              <a:t>&gt; Lunch &lt;/</a:t>
            </a:r>
            <a:r>
              <a:rPr lang="en-US" sz="1200" b="0" dirty="0" err="1" smtClean="0">
                <a:latin typeface="Courier New" pitchFamily="49" charset="0"/>
              </a:rPr>
              <a:t>th</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&lt;td&gt; 1 &lt;/td&gt;</a:t>
            </a:r>
          </a:p>
          <a:p>
            <a:pPr>
              <a:lnSpc>
                <a:spcPct val="80000"/>
              </a:lnSpc>
              <a:spcBef>
                <a:spcPct val="20000"/>
              </a:spcBef>
              <a:buSzTx/>
              <a:buFontTx/>
              <a:buNone/>
            </a:pPr>
            <a:r>
              <a:rPr lang="en-US" sz="1200" b="0" dirty="0" smtClean="0">
                <a:latin typeface="Courier New" pitchFamily="49" charset="0"/>
              </a:rPr>
              <a:t>       &lt;td&gt; 0 &lt;/td&gt;</a:t>
            </a:r>
          </a:p>
          <a:p>
            <a:pPr>
              <a:lnSpc>
                <a:spcPct val="80000"/>
              </a:lnSpc>
              <a:spcBef>
                <a:spcPct val="20000"/>
              </a:spcBef>
              <a:buSzTx/>
              <a:buFontTx/>
              <a:buNone/>
            </a:pPr>
            <a:r>
              <a:rPr lang="en-US" sz="1200" b="0" dirty="0" smtClean="0">
                <a:latin typeface="Courier New" pitchFamily="49" charset="0"/>
              </a:rPr>
              <a:t>       &lt;td&gt; 0 &lt;/td&gt;</a:t>
            </a:r>
          </a:p>
          <a:p>
            <a:pPr>
              <a:lnSpc>
                <a:spcPct val="80000"/>
              </a:lnSpc>
              <a:spcBef>
                <a:spcPct val="20000"/>
              </a:spcBef>
              <a:buSzTx/>
              <a:buFontTx/>
              <a:buNone/>
            </a:pPr>
            <a:r>
              <a:rPr lang="en-US" sz="1200" b="0" dirty="0" smtClean="0">
                <a:latin typeface="Courier New" pitchFamily="49" charset="0"/>
              </a:rPr>
              <a:t>     &lt;/</a:t>
            </a:r>
            <a:r>
              <a:rPr lang="en-US" sz="1200" b="0" dirty="0" err="1" smtClean="0">
                <a:latin typeface="Courier New" pitchFamily="49" charset="0"/>
              </a:rPr>
              <a:t>tr</a:t>
            </a:r>
            <a:r>
              <a:rPr lang="en-US" sz="1200" b="0" dirty="0" smtClean="0">
                <a:latin typeface="Courier New" pitchFamily="49" charset="0"/>
              </a:rPr>
              <a:t>&gt;</a:t>
            </a:r>
          </a:p>
          <a:p>
            <a:pPr>
              <a:lnSpc>
                <a:spcPct val="80000"/>
              </a:lnSpc>
              <a:spcBef>
                <a:spcPct val="20000"/>
              </a:spcBef>
              <a:buSzTx/>
              <a:buFontTx/>
              <a:buNone/>
            </a:pPr>
            <a:r>
              <a:rPr lang="en-US" sz="1200" b="0" dirty="0" smtClean="0">
                <a:latin typeface="Courier New" pitchFamily="49" charset="0"/>
              </a:rPr>
              <a:t>   &lt;/table&gt;</a:t>
            </a:r>
          </a:p>
          <a:p>
            <a:pPr>
              <a:lnSpc>
                <a:spcPct val="80000"/>
              </a:lnSpc>
              <a:spcBef>
                <a:spcPct val="20000"/>
              </a:spcBef>
              <a:buSzTx/>
              <a:buFontTx/>
              <a:buNone/>
            </a:pPr>
            <a:r>
              <a:rPr lang="en-US" sz="1200" b="0" dirty="0" smtClean="0">
                <a:latin typeface="Courier New" pitchFamily="49" charset="0"/>
              </a:rPr>
              <a:t>&lt;/body&gt;</a:t>
            </a:r>
            <a:endParaRPr lang="en-US" sz="2000" b="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spcBef>
                <a:spcPct val="20000"/>
              </a:spcBef>
            </a:pPr>
            <a:r>
              <a:rPr lang="en-US" dirty="0" smtClean="0"/>
              <a:t>2.8 Tables </a:t>
            </a:r>
            <a:r>
              <a:rPr lang="en-US" sz="2800" dirty="0" smtClean="0"/>
              <a:t>(</a:t>
            </a:r>
            <a:r>
              <a:rPr lang="en-US" sz="2800" dirty="0" err="1" smtClean="0"/>
              <a:t>colspan</a:t>
            </a:r>
            <a:r>
              <a:rPr lang="en-US" sz="2800" dirty="0" smtClean="0"/>
              <a:t>)</a:t>
            </a:r>
          </a:p>
        </p:txBody>
      </p:sp>
      <p:sp>
        <p:nvSpPr>
          <p:cNvPr id="31747" name="Rectangle 3"/>
          <p:cNvSpPr>
            <a:spLocks noGrp="1" noChangeArrowheads="1"/>
          </p:cNvSpPr>
          <p:nvPr>
            <p:ph type="body" idx="1"/>
          </p:nvPr>
        </p:nvSpPr>
        <p:spPr>
          <a:xfrm>
            <a:off x="304800" y="2409825"/>
            <a:ext cx="8610600" cy="2927350"/>
          </a:xfrm>
        </p:spPr>
        <p:txBody>
          <a:bodyPr/>
          <a:lstStyle/>
          <a:p>
            <a:pPr>
              <a:lnSpc>
                <a:spcPct val="70000"/>
              </a:lnSpc>
              <a:spcBef>
                <a:spcPct val="20000"/>
              </a:spcBef>
              <a:buSzTx/>
            </a:pPr>
            <a:r>
              <a:rPr lang="en-US" b="0" dirty="0" smtClean="0">
                <a:latin typeface="Arial" pitchFamily="34" charset="0"/>
              </a:rPr>
              <a:t>A </a:t>
            </a:r>
            <a:r>
              <a:rPr lang="en-US" sz="1600" b="0" dirty="0" smtClean="0">
                <a:latin typeface="Arial" pitchFamily="34" charset="0"/>
              </a:rPr>
              <a:t>table can have two levels of column labels</a:t>
            </a:r>
          </a:p>
          <a:p>
            <a:pPr lvl="1">
              <a:lnSpc>
                <a:spcPct val="70000"/>
              </a:lnSpc>
              <a:spcBef>
                <a:spcPct val="20000"/>
              </a:spcBef>
              <a:buSzTx/>
            </a:pPr>
            <a:r>
              <a:rPr lang="en-US" sz="1600" b="0" dirty="0" smtClean="0">
                <a:latin typeface="Arial" pitchFamily="34" charset="0"/>
              </a:rPr>
              <a:t>If so, the </a:t>
            </a:r>
            <a:r>
              <a:rPr lang="en-US" sz="1800" dirty="0" err="1" smtClean="0">
                <a:latin typeface="Courier New" pitchFamily="49" charset="0"/>
              </a:rPr>
              <a:t>colspan</a:t>
            </a:r>
            <a:r>
              <a:rPr lang="en-US" sz="1600" b="0" dirty="0" smtClean="0">
                <a:latin typeface="Arial" pitchFamily="34" charset="0"/>
              </a:rPr>
              <a:t> attribute must be set in the </a:t>
            </a:r>
            <a:r>
              <a:rPr lang="en-US" sz="1600" b="0" dirty="0" smtClean="0">
                <a:latin typeface="Courier New" pitchFamily="49" charset="0"/>
              </a:rPr>
              <a:t>&lt;</a:t>
            </a:r>
            <a:r>
              <a:rPr lang="en-US" sz="1600" b="0" dirty="0" err="1" smtClean="0">
                <a:latin typeface="Courier New" pitchFamily="49" charset="0"/>
              </a:rPr>
              <a:t>th</a:t>
            </a:r>
            <a:r>
              <a:rPr lang="en-US" sz="1600" b="0" dirty="0" smtClean="0">
                <a:latin typeface="Courier New" pitchFamily="49" charset="0"/>
              </a:rPr>
              <a:t>&gt;</a:t>
            </a:r>
            <a:r>
              <a:rPr lang="en-US" sz="1600" b="0" dirty="0" smtClean="0">
                <a:latin typeface="Arial" pitchFamily="34" charset="0"/>
              </a:rPr>
              <a:t> tag to specify that the label must span some number of columns</a:t>
            </a:r>
          </a:p>
          <a:p>
            <a:pPr>
              <a:lnSpc>
                <a:spcPct val="70000"/>
              </a:lnSpc>
              <a:spcBef>
                <a:spcPct val="20000"/>
              </a:spcBef>
              <a:buSzTx/>
              <a:buFontTx/>
              <a:buNone/>
            </a:pPr>
            <a:r>
              <a:rPr lang="en-US" sz="1800" b="0" dirty="0" smtClean="0">
                <a:latin typeface="Courier New" pitchFamily="49" charset="0"/>
              </a:rPr>
              <a:t>&lt;</a:t>
            </a:r>
            <a:r>
              <a:rPr lang="en-US" sz="1800" b="0" dirty="0" err="1" smtClean="0">
                <a:latin typeface="Courier New" pitchFamily="49" charset="0"/>
              </a:rPr>
              <a:t>tr</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  &lt;</a:t>
            </a:r>
            <a:r>
              <a:rPr lang="en-US" sz="1800" b="0" dirty="0" err="1" smtClean="0">
                <a:latin typeface="Courier New" pitchFamily="49" charset="0"/>
              </a:rPr>
              <a:t>th</a:t>
            </a:r>
            <a:r>
              <a:rPr lang="en-US" sz="1800" b="0" dirty="0" smtClean="0">
                <a:latin typeface="Courier New" pitchFamily="49" charset="0"/>
              </a:rPr>
              <a:t> </a:t>
            </a:r>
            <a:r>
              <a:rPr lang="en-US" sz="1800" b="0" dirty="0" err="1" smtClean="0">
                <a:latin typeface="Courier New" pitchFamily="49" charset="0"/>
              </a:rPr>
              <a:t>colspan</a:t>
            </a:r>
            <a:r>
              <a:rPr lang="en-US" sz="1800" b="0" dirty="0" smtClean="0">
                <a:latin typeface="Courier New" pitchFamily="49" charset="0"/>
              </a:rPr>
              <a:t> = "3"&gt; Fruit Juice Drinks &lt;/</a:t>
            </a:r>
            <a:r>
              <a:rPr lang="en-US" sz="1800" b="0" dirty="0" err="1" smtClean="0">
                <a:latin typeface="Courier New" pitchFamily="49" charset="0"/>
              </a:rPr>
              <a:t>th</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&lt;/</a:t>
            </a:r>
            <a:r>
              <a:rPr lang="en-US" sz="1800" b="0" dirty="0" err="1" smtClean="0">
                <a:latin typeface="Courier New" pitchFamily="49" charset="0"/>
              </a:rPr>
              <a:t>tr</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&lt;</a:t>
            </a:r>
            <a:r>
              <a:rPr lang="en-US" sz="1800" b="0" dirty="0" err="1" smtClean="0">
                <a:latin typeface="Courier New" pitchFamily="49" charset="0"/>
              </a:rPr>
              <a:t>tr</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  &lt;</a:t>
            </a:r>
            <a:r>
              <a:rPr lang="en-US" sz="1800" b="0" dirty="0" err="1" smtClean="0">
                <a:latin typeface="Courier New" pitchFamily="49" charset="0"/>
              </a:rPr>
              <a:t>th</a:t>
            </a:r>
            <a:r>
              <a:rPr lang="en-US" sz="1800" b="0" dirty="0" smtClean="0">
                <a:latin typeface="Courier New" pitchFamily="49" charset="0"/>
              </a:rPr>
              <a:t>&gt; Orange &lt;/</a:t>
            </a:r>
            <a:r>
              <a:rPr lang="en-US" sz="1800" b="0" dirty="0" err="1" smtClean="0">
                <a:latin typeface="Courier New" pitchFamily="49" charset="0"/>
              </a:rPr>
              <a:t>th</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  &lt;</a:t>
            </a:r>
            <a:r>
              <a:rPr lang="en-US" sz="1800" b="0" dirty="0" err="1" smtClean="0">
                <a:latin typeface="Courier New" pitchFamily="49" charset="0"/>
              </a:rPr>
              <a:t>th</a:t>
            </a:r>
            <a:r>
              <a:rPr lang="en-US" sz="1800" b="0" dirty="0" smtClean="0">
                <a:latin typeface="Courier New" pitchFamily="49" charset="0"/>
              </a:rPr>
              <a:t>&gt; Apple &lt;/</a:t>
            </a:r>
            <a:r>
              <a:rPr lang="en-US" sz="1800" b="0" dirty="0" err="1" smtClean="0">
                <a:latin typeface="Courier New" pitchFamily="49" charset="0"/>
              </a:rPr>
              <a:t>th</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  &lt;</a:t>
            </a:r>
            <a:r>
              <a:rPr lang="en-US" sz="1800" b="0" dirty="0" err="1" smtClean="0">
                <a:latin typeface="Courier New" pitchFamily="49" charset="0"/>
              </a:rPr>
              <a:t>th</a:t>
            </a:r>
            <a:r>
              <a:rPr lang="en-US" sz="1800" b="0" dirty="0" smtClean="0">
                <a:latin typeface="Courier New" pitchFamily="49" charset="0"/>
              </a:rPr>
              <a:t>&gt; Screwdriver &lt;/</a:t>
            </a:r>
            <a:r>
              <a:rPr lang="en-US" sz="1800" b="0" dirty="0" err="1" smtClean="0">
                <a:latin typeface="Courier New" pitchFamily="49" charset="0"/>
              </a:rPr>
              <a:t>th</a:t>
            </a:r>
            <a:r>
              <a:rPr lang="en-US" sz="1800" b="0" dirty="0" smtClean="0">
                <a:latin typeface="Courier New" pitchFamily="49" charset="0"/>
              </a:rPr>
              <a:t>&gt;</a:t>
            </a:r>
          </a:p>
          <a:p>
            <a:pPr>
              <a:lnSpc>
                <a:spcPct val="70000"/>
              </a:lnSpc>
              <a:spcBef>
                <a:spcPct val="20000"/>
              </a:spcBef>
              <a:buSzTx/>
              <a:buFontTx/>
              <a:buNone/>
            </a:pPr>
            <a:r>
              <a:rPr lang="en-US" sz="1800" b="0" dirty="0" smtClean="0">
                <a:latin typeface="Courier New" pitchFamily="49" charset="0"/>
              </a:rPr>
              <a:t>&lt;/</a:t>
            </a:r>
            <a:r>
              <a:rPr lang="en-US" sz="1800" b="0" dirty="0" err="1" smtClean="0">
                <a:latin typeface="Courier New" pitchFamily="49" charset="0"/>
              </a:rPr>
              <a:t>tr</a:t>
            </a:r>
            <a:r>
              <a:rPr lang="en-US" sz="1800" b="0" dirty="0" smtClean="0">
                <a:latin typeface="Courier New" pitchFamily="49" charset="0"/>
              </a:rPr>
              <a:t>&gt;</a:t>
            </a:r>
            <a:endParaRPr lang="en-US" sz="1800" b="0" dirty="0" smtClean="0"/>
          </a:p>
        </p:txBody>
      </p:sp>
      <p:pic>
        <p:nvPicPr>
          <p:cNvPr id="31748" name="Picture 4" descr="ch2_11"/>
          <p:cNvPicPr>
            <a:picLocks noChangeAspect="1" noChangeArrowheads="1"/>
          </p:cNvPicPr>
          <p:nvPr/>
        </p:nvPicPr>
        <p:blipFill>
          <a:blip r:embed="rId2"/>
          <a:srcRect t="41739"/>
          <a:stretch>
            <a:fillRect/>
          </a:stretch>
        </p:blipFill>
        <p:spPr bwMode="auto">
          <a:xfrm>
            <a:off x="457200" y="1143000"/>
            <a:ext cx="3810000" cy="1247775"/>
          </a:xfrm>
          <a:prstGeom prst="rect">
            <a:avLst/>
          </a:prstGeom>
          <a:noFill/>
          <a:ln w="9525">
            <a:noFill/>
            <a:miter lim="800000"/>
            <a:headEnd/>
            <a:tailEnd/>
          </a:ln>
        </p:spPr>
      </p:pic>
      <p:pic>
        <p:nvPicPr>
          <p:cNvPr id="125957" name="Picture 5" descr="ch2_12"/>
          <p:cNvPicPr>
            <a:picLocks noChangeAspect="1" noChangeArrowheads="1"/>
          </p:cNvPicPr>
          <p:nvPr/>
        </p:nvPicPr>
        <p:blipFill>
          <a:blip r:embed="rId3"/>
          <a:srcRect t="54753"/>
          <a:stretch>
            <a:fillRect/>
          </a:stretch>
        </p:blipFill>
        <p:spPr bwMode="auto">
          <a:xfrm>
            <a:off x="304800" y="5257800"/>
            <a:ext cx="6019800" cy="11668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5957"/>
                                        </p:tgtEl>
                                        <p:attrNameLst>
                                          <p:attrName>style.visibility</p:attrName>
                                        </p:attrNameLst>
                                      </p:cBhvr>
                                      <p:to>
                                        <p:strVal val="visible"/>
                                      </p:to>
                                    </p:set>
                                    <p:anim calcmode="lin" valueType="num">
                                      <p:cBhvr additive="base">
                                        <p:cTn id="7" dur="500" fill="hold"/>
                                        <p:tgtEl>
                                          <p:spTgt spid="125957"/>
                                        </p:tgtEl>
                                        <p:attrNameLst>
                                          <p:attrName>ppt_x</p:attrName>
                                        </p:attrNameLst>
                                      </p:cBhvr>
                                      <p:tavLst>
                                        <p:tav tm="0">
                                          <p:val>
                                            <p:strVal val="#ppt_x"/>
                                          </p:val>
                                        </p:tav>
                                        <p:tav tm="100000">
                                          <p:val>
                                            <p:strVal val="#ppt_x"/>
                                          </p:val>
                                        </p:tav>
                                      </p:tavLst>
                                    </p:anim>
                                    <p:anim calcmode="lin" valueType="num">
                                      <p:cBhvr additive="base">
                                        <p:cTn id="8" dur="500" fill="hold"/>
                                        <p:tgtEl>
                                          <p:spTgt spid="1259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spcBef>
                <a:spcPct val="20000"/>
              </a:spcBef>
            </a:pPr>
            <a:endParaRPr lang="en-US" sz="2800" dirty="0" smtClean="0"/>
          </a:p>
        </p:txBody>
      </p:sp>
      <p:sp>
        <p:nvSpPr>
          <p:cNvPr id="13315" name="Rectangle 3"/>
          <p:cNvSpPr>
            <a:spLocks noGrp="1" noChangeArrowheads="1"/>
          </p:cNvSpPr>
          <p:nvPr>
            <p:ph type="body" idx="1"/>
          </p:nvPr>
        </p:nvSpPr>
        <p:spPr/>
        <p:txBody>
          <a:bodyPr/>
          <a:lstStyle/>
          <a:p>
            <a:pPr>
              <a:lnSpc>
                <a:spcPct val="150000"/>
              </a:lnSpc>
              <a:spcBef>
                <a:spcPct val="20000"/>
              </a:spcBef>
              <a:buSzTx/>
            </a:pPr>
            <a:r>
              <a:rPr lang="en-US" sz="1800" dirty="0" smtClean="0">
                <a:latin typeface="Arial" pitchFamily="34" charset="0"/>
              </a:rPr>
              <a:t>Reasons to use XHTML, rather than HTML:</a:t>
            </a:r>
          </a:p>
          <a:p>
            <a:pPr lvl="1">
              <a:lnSpc>
                <a:spcPct val="150000"/>
              </a:lnSpc>
              <a:spcBef>
                <a:spcPct val="20000"/>
              </a:spcBef>
              <a:buSzTx/>
              <a:buFontTx/>
              <a:buAutoNum type="arabicPeriod"/>
            </a:pPr>
            <a:r>
              <a:rPr lang="en-US" sz="1400" b="0" dirty="0" smtClean="0">
                <a:latin typeface="Arial" pitchFamily="34" charset="0"/>
              </a:rPr>
              <a:t>HTML has lack syntax rules, leading to careless and sometime ambiguous documents</a:t>
            </a:r>
            <a:br>
              <a:rPr lang="en-US" sz="1400" b="0" dirty="0" smtClean="0">
                <a:latin typeface="Arial" pitchFamily="34" charset="0"/>
              </a:rPr>
            </a:br>
            <a:r>
              <a:rPr lang="en-US" sz="1400" b="0" dirty="0" smtClean="0">
                <a:latin typeface="Arial" pitchFamily="34" charset="0"/>
              </a:rPr>
              <a:t>– XHTML syntax is much more strict, leading to clean and clear documents in a standard form</a:t>
            </a:r>
          </a:p>
          <a:p>
            <a:pPr lvl="1">
              <a:lnSpc>
                <a:spcPct val="150000"/>
              </a:lnSpc>
              <a:spcBef>
                <a:spcPct val="20000"/>
              </a:spcBef>
              <a:buSzTx/>
              <a:buFontTx/>
              <a:buAutoNum type="arabicPeriod"/>
            </a:pPr>
            <a:r>
              <a:rPr lang="en-US" sz="1400" b="0" dirty="0" smtClean="0">
                <a:latin typeface="Arial" pitchFamily="34" charset="0"/>
              </a:rPr>
              <a:t>HTML processors(browsers) do not even enforce the few syntax rule that do exist in HTML</a:t>
            </a:r>
          </a:p>
          <a:p>
            <a:pPr lvl="1">
              <a:lnSpc>
                <a:spcPct val="150000"/>
              </a:lnSpc>
              <a:spcBef>
                <a:spcPct val="20000"/>
              </a:spcBef>
              <a:buSzTx/>
              <a:buFontTx/>
              <a:buAutoNum type="arabicPeriod"/>
            </a:pPr>
            <a:r>
              <a:rPr lang="en-US" sz="1400" b="0" dirty="0" smtClean="0">
                <a:latin typeface="Arial" pitchFamily="34" charset="0"/>
              </a:rPr>
              <a:t>The syntactic correctness of XHTML documents can be validated.</a:t>
            </a:r>
          </a:p>
          <a:p>
            <a:pPr>
              <a:lnSpc>
                <a:spcPct val="150000"/>
              </a:lnSpc>
              <a:spcBef>
                <a:spcPct val="20000"/>
              </a:spcBef>
              <a:buSzTx/>
              <a:buFontTx/>
              <a:buNone/>
            </a:pPr>
            <a:r>
              <a:rPr lang="en-US" b="0" dirty="0" smtClean="0">
                <a:latin typeface="Arial" pitchFamily="34" charset="0"/>
              </a:rPr>
              <a:t> Basic Syntax</a:t>
            </a:r>
            <a:endParaRPr lang="en-US" sz="1800" b="0" dirty="0" smtClean="0">
              <a:latin typeface="Arial" pitchFamily="34" charset="0"/>
            </a:endParaRPr>
          </a:p>
          <a:p>
            <a:pPr>
              <a:lnSpc>
                <a:spcPct val="150000"/>
              </a:lnSpc>
              <a:spcBef>
                <a:spcPct val="20000"/>
              </a:spcBef>
              <a:buSzTx/>
            </a:pPr>
            <a:r>
              <a:rPr lang="en-US" sz="1800" b="0" dirty="0" smtClean="0">
                <a:latin typeface="Arial" pitchFamily="34" charset="0"/>
              </a:rPr>
              <a:t>Elements are defined by tags</a:t>
            </a:r>
          </a:p>
          <a:p>
            <a:pPr lvl="1">
              <a:lnSpc>
                <a:spcPct val="150000"/>
              </a:lnSpc>
              <a:spcBef>
                <a:spcPct val="20000"/>
              </a:spcBef>
              <a:buSzTx/>
            </a:pPr>
            <a:r>
              <a:rPr lang="en-US" sz="1400" b="0" dirty="0" smtClean="0">
                <a:latin typeface="Arial" pitchFamily="34" charset="0"/>
              </a:rPr>
              <a:t>Tag format:</a:t>
            </a:r>
          </a:p>
          <a:p>
            <a:pPr lvl="2">
              <a:lnSpc>
                <a:spcPct val="150000"/>
              </a:lnSpc>
              <a:spcBef>
                <a:spcPct val="20000"/>
              </a:spcBef>
              <a:buSzTx/>
            </a:pPr>
            <a:r>
              <a:rPr lang="en-US" sz="1400" b="0" dirty="0" smtClean="0">
                <a:latin typeface="Arial" pitchFamily="34" charset="0"/>
              </a:rPr>
              <a:t>Opening tag: </a:t>
            </a:r>
            <a:r>
              <a:rPr lang="en-US" sz="1200" b="0" dirty="0" smtClean="0">
                <a:latin typeface="Courier New" pitchFamily="49" charset="0"/>
              </a:rPr>
              <a:t>&lt;</a:t>
            </a:r>
            <a:r>
              <a:rPr lang="en-US" sz="1400" b="0" dirty="0" smtClean="0">
                <a:latin typeface="Arial" pitchFamily="34" charset="0"/>
              </a:rPr>
              <a:t>name</a:t>
            </a:r>
            <a:r>
              <a:rPr lang="en-US" sz="1200" b="0" dirty="0" smtClean="0">
                <a:latin typeface="Courier New" pitchFamily="49" charset="0"/>
              </a:rPr>
              <a:t>&gt;</a:t>
            </a:r>
            <a:endParaRPr lang="en-US" sz="1400" b="0" dirty="0" smtClean="0">
              <a:latin typeface="Arial" pitchFamily="34" charset="0"/>
            </a:endParaRPr>
          </a:p>
          <a:p>
            <a:pPr lvl="2">
              <a:lnSpc>
                <a:spcPct val="150000"/>
              </a:lnSpc>
              <a:spcBef>
                <a:spcPct val="20000"/>
              </a:spcBef>
              <a:buSzTx/>
            </a:pPr>
            <a:r>
              <a:rPr lang="en-US" sz="1400" b="0" dirty="0" smtClean="0">
                <a:latin typeface="Arial" pitchFamily="34" charset="0"/>
              </a:rPr>
              <a:t>Closing tag: </a:t>
            </a:r>
            <a:r>
              <a:rPr lang="en-US" sz="1200" b="0" dirty="0" smtClean="0">
                <a:latin typeface="Courier New" pitchFamily="49" charset="0"/>
              </a:rPr>
              <a:t>&lt;/</a:t>
            </a:r>
            <a:r>
              <a:rPr lang="en-US" sz="1400" b="0" dirty="0" smtClean="0">
                <a:latin typeface="Arial" pitchFamily="34" charset="0"/>
              </a:rPr>
              <a:t>name</a:t>
            </a:r>
            <a:r>
              <a:rPr lang="en-US" sz="1200" b="0" dirty="0" smtClean="0">
                <a:latin typeface="Courier New" pitchFamily="49" charset="0"/>
              </a:rPr>
              <a:t>&gt;</a:t>
            </a:r>
          </a:p>
          <a:p>
            <a:pPr lvl="2">
              <a:lnSpc>
                <a:spcPct val="150000"/>
              </a:lnSpc>
              <a:spcBef>
                <a:spcPct val="20000"/>
              </a:spcBef>
              <a:buSzTx/>
              <a:buNone/>
            </a:pPr>
            <a:endParaRPr lang="en-US" sz="1200" b="0" dirty="0" smtClean="0">
              <a:latin typeface="Courier New" pitchFamily="49" charset="0"/>
            </a:endParaRPr>
          </a:p>
          <a:p>
            <a:pPr lvl="2">
              <a:lnSpc>
                <a:spcPct val="150000"/>
              </a:lnSpc>
              <a:spcBef>
                <a:spcPct val="20000"/>
              </a:spcBef>
              <a:buSzTx/>
              <a:buNone/>
            </a:pPr>
            <a:r>
              <a:rPr lang="en-US" sz="1200" b="0" dirty="0" smtClean="0">
                <a:latin typeface="Courier New" pitchFamily="49" charset="0"/>
                <a:cs typeface="Arial" pitchFamily="34" charset="0"/>
              </a:rPr>
              <a:t>- </a:t>
            </a:r>
            <a:r>
              <a:rPr lang="en-US" sz="1400" b="0" dirty="0" smtClean="0">
                <a:latin typeface="Arial" pitchFamily="34" charset="0"/>
                <a:cs typeface="Arial" pitchFamily="34" charset="0"/>
              </a:rPr>
              <a:t>Most tags appear in pairs</a:t>
            </a:r>
          </a:p>
          <a:p>
            <a:pPr lvl="1">
              <a:lnSpc>
                <a:spcPct val="150000"/>
              </a:lnSpc>
              <a:spcBef>
                <a:spcPct val="20000"/>
              </a:spcBef>
              <a:buSzTx/>
            </a:pPr>
            <a:r>
              <a:rPr lang="en-US" sz="1400" b="0" dirty="0" smtClean="0">
                <a:latin typeface="Arial" pitchFamily="34" charset="0"/>
              </a:rPr>
              <a:t>The opening tag and its closing tag together specify a container for the </a:t>
            </a:r>
            <a:r>
              <a:rPr lang="en-US" sz="1400" b="0" i="1" dirty="0" smtClean="0">
                <a:solidFill>
                  <a:srgbClr val="FF0000"/>
                </a:solidFill>
                <a:latin typeface="Arial" pitchFamily="34" charset="0"/>
              </a:rPr>
              <a:t>content</a:t>
            </a:r>
            <a:r>
              <a:rPr lang="en-US" sz="1400" b="0" dirty="0" smtClean="0">
                <a:latin typeface="Arial" pitchFamily="34" charset="0"/>
              </a:rPr>
              <a:t> they enclose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spcBef>
                <a:spcPct val="20000"/>
              </a:spcBef>
            </a:pPr>
            <a:r>
              <a:rPr lang="en-US" dirty="0" smtClean="0"/>
              <a:t>2.8 Tables </a:t>
            </a:r>
            <a:r>
              <a:rPr lang="en-US" sz="2800" dirty="0" smtClean="0"/>
              <a:t>(</a:t>
            </a:r>
            <a:r>
              <a:rPr lang="en-US" sz="2800" dirty="0" err="1" smtClean="0"/>
              <a:t>rowspan</a:t>
            </a:r>
            <a:r>
              <a:rPr lang="en-US" sz="2800" dirty="0" smtClean="0"/>
              <a:t>)</a:t>
            </a:r>
          </a:p>
        </p:txBody>
      </p:sp>
      <p:sp>
        <p:nvSpPr>
          <p:cNvPr id="32771" name="Rectangle 3"/>
          <p:cNvSpPr>
            <a:spLocks noGrp="1" noChangeArrowheads="1"/>
          </p:cNvSpPr>
          <p:nvPr>
            <p:ph type="body" idx="1"/>
          </p:nvPr>
        </p:nvSpPr>
        <p:spPr/>
        <p:txBody>
          <a:bodyPr/>
          <a:lstStyle/>
          <a:p>
            <a:pPr>
              <a:lnSpc>
                <a:spcPct val="80000"/>
              </a:lnSpc>
              <a:spcBef>
                <a:spcPct val="20000"/>
              </a:spcBef>
              <a:buSzTx/>
              <a:buFont typeface="Times" pitchFamily="1" charset="0"/>
              <a:buChar char="•"/>
            </a:pPr>
            <a:r>
              <a:rPr lang="en-US" sz="2000" b="0" smtClean="0">
                <a:latin typeface="Arial" pitchFamily="34" charset="0"/>
              </a:rPr>
              <a:t>If the rows have labels and there is a spanning column label, the upper left corner must be made larger, using </a:t>
            </a:r>
            <a:r>
              <a:rPr lang="en-US" sz="1800" b="0" smtClean="0">
                <a:latin typeface="Courier New" pitchFamily="49" charset="0"/>
              </a:rPr>
              <a:t>rowspan</a:t>
            </a:r>
            <a:endParaRPr lang="en-US" sz="2000" b="0" smtClean="0">
              <a:latin typeface="Arial" pitchFamily="34" charset="0"/>
            </a:endParaRPr>
          </a:p>
          <a:p>
            <a:pPr>
              <a:lnSpc>
                <a:spcPct val="80000"/>
              </a:lnSpc>
              <a:spcBef>
                <a:spcPct val="20000"/>
              </a:spcBef>
              <a:buSzTx/>
              <a:buFontTx/>
              <a:buNone/>
            </a:pPr>
            <a:endParaRPr lang="en-US" sz="2000" b="0" smtClean="0">
              <a:latin typeface="Arial" pitchFamily="34" charset="0"/>
            </a:endParaRPr>
          </a:p>
          <a:p>
            <a:pPr>
              <a:lnSpc>
                <a:spcPct val="80000"/>
              </a:lnSpc>
              <a:spcBef>
                <a:spcPct val="20000"/>
              </a:spcBef>
              <a:buSzTx/>
              <a:buFontTx/>
              <a:buNone/>
            </a:pPr>
            <a:r>
              <a:rPr lang="en-US" sz="1800" b="0" smtClean="0">
                <a:latin typeface="Courier New" pitchFamily="49" charset="0"/>
              </a:rPr>
              <a:t>&lt;table border = "border"&gt;</a:t>
            </a:r>
          </a:p>
          <a:p>
            <a:pPr>
              <a:lnSpc>
                <a:spcPct val="80000"/>
              </a:lnSpc>
              <a:spcBef>
                <a:spcPct val="20000"/>
              </a:spcBef>
              <a:buSzTx/>
              <a:buFontTx/>
              <a:buNone/>
            </a:pPr>
            <a:r>
              <a:rPr lang="en-US" sz="1800" b="0" smtClean="0">
                <a:latin typeface="Courier New" pitchFamily="49" charset="0"/>
              </a:rPr>
              <a:t>  &lt;tr&gt;</a:t>
            </a:r>
          </a:p>
          <a:p>
            <a:pPr>
              <a:lnSpc>
                <a:spcPct val="80000"/>
              </a:lnSpc>
              <a:spcBef>
                <a:spcPct val="20000"/>
              </a:spcBef>
              <a:buSzTx/>
              <a:buFontTx/>
              <a:buNone/>
            </a:pPr>
            <a:r>
              <a:rPr lang="en-US" sz="1800" b="0" smtClean="0">
                <a:latin typeface="Courier New" pitchFamily="49" charset="0"/>
              </a:rPr>
              <a:t>    &lt;td rowspan = "2"&gt; &lt;/td&gt;</a:t>
            </a:r>
          </a:p>
          <a:p>
            <a:pPr>
              <a:lnSpc>
                <a:spcPct val="80000"/>
              </a:lnSpc>
              <a:spcBef>
                <a:spcPct val="20000"/>
              </a:spcBef>
              <a:buSzTx/>
              <a:buFontTx/>
              <a:buNone/>
            </a:pPr>
            <a:r>
              <a:rPr lang="en-US" sz="1800" b="0" smtClean="0">
                <a:latin typeface="Courier New" pitchFamily="49" charset="0"/>
              </a:rPr>
              <a:t>    &lt;th colspan = "3"&gt; Fruit Juice Drinks</a:t>
            </a:r>
          </a:p>
          <a:p>
            <a:pPr>
              <a:lnSpc>
                <a:spcPct val="80000"/>
              </a:lnSpc>
              <a:spcBef>
                <a:spcPct val="20000"/>
              </a:spcBef>
              <a:buSzTx/>
              <a:buFontTx/>
              <a:buNone/>
            </a:pPr>
            <a:r>
              <a:rPr lang="en-US" sz="1800" b="0" smtClean="0">
                <a:latin typeface="Courier New" pitchFamily="49" charset="0"/>
              </a:rPr>
              <a:t>    &lt;/th&gt;</a:t>
            </a:r>
          </a:p>
          <a:p>
            <a:pPr>
              <a:lnSpc>
                <a:spcPct val="80000"/>
              </a:lnSpc>
              <a:spcBef>
                <a:spcPct val="20000"/>
              </a:spcBef>
              <a:buSzTx/>
              <a:buFontTx/>
              <a:buNone/>
            </a:pPr>
            <a:r>
              <a:rPr lang="en-US" sz="1800" b="0" smtClean="0">
                <a:latin typeface="Courier New" pitchFamily="49" charset="0"/>
              </a:rPr>
              <a:t>  &lt;/tr&gt;</a:t>
            </a:r>
          </a:p>
          <a:p>
            <a:pPr>
              <a:lnSpc>
                <a:spcPct val="80000"/>
              </a:lnSpc>
              <a:spcBef>
                <a:spcPct val="20000"/>
              </a:spcBef>
              <a:buSzTx/>
              <a:buFontTx/>
              <a:buNone/>
            </a:pPr>
            <a:r>
              <a:rPr lang="en-US" sz="1800" b="0" smtClean="0">
                <a:latin typeface="Courier New" pitchFamily="49" charset="0"/>
              </a:rPr>
              <a:t>  &lt;tr&gt;</a:t>
            </a:r>
          </a:p>
          <a:p>
            <a:pPr>
              <a:lnSpc>
                <a:spcPct val="80000"/>
              </a:lnSpc>
              <a:spcBef>
                <a:spcPct val="20000"/>
              </a:spcBef>
              <a:buSzTx/>
              <a:buFontTx/>
              <a:buNone/>
            </a:pPr>
            <a:r>
              <a:rPr lang="en-US" sz="1800" b="0" smtClean="0">
                <a:latin typeface="Courier New" pitchFamily="49" charset="0"/>
              </a:rPr>
              <a:t>    &lt;th&gt; Apple &lt;/th&gt;</a:t>
            </a:r>
          </a:p>
          <a:p>
            <a:pPr>
              <a:lnSpc>
                <a:spcPct val="80000"/>
              </a:lnSpc>
              <a:spcBef>
                <a:spcPct val="20000"/>
              </a:spcBef>
              <a:buSzTx/>
              <a:buFontTx/>
              <a:buNone/>
            </a:pPr>
            <a:r>
              <a:rPr lang="en-US" sz="1800" b="0" smtClean="0">
                <a:latin typeface="Courier New" pitchFamily="49" charset="0"/>
              </a:rPr>
              <a:t>    &lt;th&gt; Orange &lt;/th&gt;</a:t>
            </a:r>
          </a:p>
          <a:p>
            <a:pPr>
              <a:lnSpc>
                <a:spcPct val="80000"/>
              </a:lnSpc>
              <a:spcBef>
                <a:spcPct val="20000"/>
              </a:spcBef>
              <a:buSzTx/>
              <a:buFontTx/>
              <a:buNone/>
            </a:pPr>
            <a:r>
              <a:rPr lang="en-US" sz="1800" b="0" smtClean="0">
                <a:latin typeface="Courier New" pitchFamily="49" charset="0"/>
              </a:rPr>
              <a:t>    &lt;th&gt; Screwdriver &lt;/th&gt;</a:t>
            </a:r>
          </a:p>
          <a:p>
            <a:pPr>
              <a:lnSpc>
                <a:spcPct val="80000"/>
              </a:lnSpc>
              <a:spcBef>
                <a:spcPct val="20000"/>
              </a:spcBef>
              <a:buSzTx/>
              <a:buFontTx/>
              <a:buNone/>
            </a:pPr>
            <a:r>
              <a:rPr lang="en-US" sz="1800" b="0" smtClean="0">
                <a:latin typeface="Courier New" pitchFamily="49" charset="0"/>
              </a:rPr>
              <a:t>  &lt;/tr&gt;</a:t>
            </a:r>
          </a:p>
          <a:p>
            <a:pPr>
              <a:lnSpc>
                <a:spcPct val="80000"/>
              </a:lnSpc>
              <a:spcBef>
                <a:spcPct val="20000"/>
              </a:spcBef>
              <a:buSzTx/>
              <a:buFontTx/>
              <a:buNone/>
            </a:pPr>
            <a:r>
              <a:rPr lang="en-US" sz="2000" b="0" smtClean="0">
                <a:latin typeface="Arial" pitchFamily="34" charset="0"/>
              </a:rPr>
              <a:t>        …</a:t>
            </a:r>
          </a:p>
          <a:p>
            <a:pPr>
              <a:lnSpc>
                <a:spcPct val="80000"/>
              </a:lnSpc>
              <a:spcBef>
                <a:spcPct val="20000"/>
              </a:spcBef>
              <a:buSzTx/>
              <a:buFontTx/>
              <a:buNone/>
            </a:pPr>
            <a:r>
              <a:rPr lang="en-US" sz="1800" b="0" smtClean="0">
                <a:latin typeface="Courier New" pitchFamily="49" charset="0"/>
              </a:rPr>
              <a:t>&lt;/table&gt;</a:t>
            </a:r>
            <a:endParaRPr lang="en-US" sz="2800" b="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spcBef>
                <a:spcPct val="20000"/>
              </a:spcBef>
            </a:pPr>
            <a:r>
              <a:rPr lang="en-US" dirty="0" smtClean="0"/>
              <a:t>2.8 Tables </a:t>
            </a:r>
            <a:r>
              <a:rPr lang="en-US" sz="2800" dirty="0" smtClean="0"/>
              <a:t>(</a:t>
            </a:r>
            <a:r>
              <a:rPr lang="en-US" sz="2800" dirty="0" smtClean="0">
                <a:latin typeface="Courier New" pitchFamily="49" charset="0"/>
                <a:cs typeface="Courier New" pitchFamily="49" charset="0"/>
              </a:rPr>
              <a:t>align</a:t>
            </a:r>
            <a:r>
              <a:rPr lang="en-US" sz="2800" dirty="0" smtClean="0"/>
              <a:t> and </a:t>
            </a:r>
            <a:r>
              <a:rPr lang="en-US" sz="2800" dirty="0" err="1" smtClean="0">
                <a:latin typeface="Courier New" pitchFamily="49" charset="0"/>
                <a:cs typeface="Courier New" pitchFamily="49" charset="0"/>
              </a:rPr>
              <a:t>valign</a:t>
            </a:r>
            <a:r>
              <a:rPr lang="en-US" sz="2800" dirty="0" smtClean="0">
                <a:latin typeface="Courier New" pitchFamily="49" charset="0"/>
                <a:cs typeface="Courier New" pitchFamily="49" charset="0"/>
              </a:rPr>
              <a:t> Attributes</a:t>
            </a:r>
            <a:r>
              <a:rPr lang="en-US" sz="2800" dirty="0" smtClean="0"/>
              <a:t>)</a:t>
            </a:r>
          </a:p>
        </p:txBody>
      </p:sp>
      <p:sp>
        <p:nvSpPr>
          <p:cNvPr id="33795" name="Rectangle 3"/>
          <p:cNvSpPr>
            <a:spLocks noGrp="1" noChangeArrowheads="1"/>
          </p:cNvSpPr>
          <p:nvPr>
            <p:ph type="body" idx="1"/>
          </p:nvPr>
        </p:nvSpPr>
        <p:spPr/>
        <p:txBody>
          <a:bodyPr/>
          <a:lstStyle/>
          <a:p>
            <a:pPr>
              <a:lnSpc>
                <a:spcPct val="110000"/>
              </a:lnSpc>
              <a:spcBef>
                <a:spcPct val="20000"/>
              </a:spcBef>
              <a:buSzTx/>
            </a:pPr>
            <a:r>
              <a:rPr lang="en-US" sz="2000" b="0" dirty="0" smtClean="0">
                <a:latin typeface="Arial" pitchFamily="34" charset="0"/>
              </a:rPr>
              <a:t>The </a:t>
            </a:r>
            <a:r>
              <a:rPr lang="en-US" sz="1800" b="0" dirty="0" smtClean="0">
                <a:latin typeface="Courier New" pitchFamily="49" charset="0"/>
              </a:rPr>
              <a:t>align</a:t>
            </a:r>
            <a:r>
              <a:rPr lang="en-US" sz="2000" b="0" dirty="0" smtClean="0">
                <a:latin typeface="Arial" pitchFamily="34" charset="0"/>
              </a:rPr>
              <a:t> attribute controls the horizontal placement of the contents in a table cell</a:t>
            </a:r>
          </a:p>
          <a:p>
            <a:pPr lvl="1">
              <a:lnSpc>
                <a:spcPct val="110000"/>
              </a:lnSpc>
              <a:spcBef>
                <a:spcPct val="20000"/>
              </a:spcBef>
              <a:buSzTx/>
            </a:pPr>
            <a:r>
              <a:rPr lang="en-US" sz="1600" b="0" dirty="0" smtClean="0">
                <a:latin typeface="Arial" pitchFamily="34" charset="0"/>
              </a:rPr>
              <a:t>Values are </a:t>
            </a:r>
            <a:r>
              <a:rPr lang="en-US" sz="1400" b="0" dirty="0" smtClean="0">
                <a:latin typeface="Courier New" pitchFamily="49" charset="0"/>
              </a:rPr>
              <a:t>left</a:t>
            </a:r>
            <a:r>
              <a:rPr lang="en-US" sz="1600" b="0" dirty="0" smtClean="0">
                <a:latin typeface="Arial" pitchFamily="34" charset="0"/>
              </a:rPr>
              <a:t>, </a:t>
            </a:r>
            <a:r>
              <a:rPr lang="en-US" sz="1400" b="0" dirty="0" smtClean="0">
                <a:latin typeface="Courier New" pitchFamily="49" charset="0"/>
              </a:rPr>
              <a:t>right</a:t>
            </a:r>
            <a:r>
              <a:rPr lang="en-US" sz="1600" b="0" dirty="0" smtClean="0">
                <a:latin typeface="Arial" pitchFamily="34" charset="0"/>
              </a:rPr>
              <a:t>, and </a:t>
            </a:r>
            <a:r>
              <a:rPr lang="en-US" sz="1400" b="0" dirty="0" smtClean="0">
                <a:latin typeface="Courier New" pitchFamily="49" charset="0"/>
              </a:rPr>
              <a:t>center</a:t>
            </a:r>
            <a:endParaRPr lang="en-US" sz="1600" b="0" dirty="0" smtClean="0">
              <a:latin typeface="Arial" pitchFamily="34" charset="0"/>
            </a:endParaRPr>
          </a:p>
          <a:p>
            <a:pPr lvl="1">
              <a:lnSpc>
                <a:spcPct val="110000"/>
              </a:lnSpc>
              <a:spcBef>
                <a:spcPct val="20000"/>
              </a:spcBef>
              <a:buSzTx/>
            </a:pPr>
            <a:r>
              <a:rPr lang="en-US" sz="1400" b="0" dirty="0" smtClean="0">
                <a:latin typeface="Courier New" pitchFamily="49" charset="0"/>
              </a:rPr>
              <a:t>align</a:t>
            </a:r>
            <a:r>
              <a:rPr lang="en-US" sz="1600" b="0" dirty="0" smtClean="0">
                <a:latin typeface="Arial" pitchFamily="34" charset="0"/>
              </a:rPr>
              <a:t> is an attribute of </a:t>
            </a:r>
            <a:r>
              <a:rPr lang="en-US" sz="1400" b="0" dirty="0" smtClean="0">
                <a:latin typeface="Courier New" pitchFamily="49" charset="0"/>
              </a:rPr>
              <a:t>&lt;</a:t>
            </a:r>
            <a:r>
              <a:rPr lang="en-US" sz="1400" b="0" dirty="0" err="1" smtClean="0">
                <a:latin typeface="Courier New" pitchFamily="49" charset="0"/>
              </a:rPr>
              <a:t>tr</a:t>
            </a:r>
            <a:r>
              <a:rPr lang="en-US" sz="1400" b="0" dirty="0" smtClean="0">
                <a:latin typeface="Courier New" pitchFamily="49" charset="0"/>
              </a:rPr>
              <a:t>&gt;</a:t>
            </a:r>
            <a:r>
              <a:rPr lang="en-US" sz="1600" b="0" dirty="0" smtClean="0">
                <a:latin typeface="Arial" pitchFamily="34" charset="0"/>
              </a:rPr>
              <a:t>, </a:t>
            </a:r>
            <a:r>
              <a:rPr lang="en-US" sz="1400" b="0" dirty="0" smtClean="0">
                <a:latin typeface="Courier New" pitchFamily="49" charset="0"/>
              </a:rPr>
              <a:t>&lt;</a:t>
            </a:r>
            <a:r>
              <a:rPr lang="en-US" sz="1400" b="0" dirty="0" err="1" smtClean="0">
                <a:latin typeface="Courier New" pitchFamily="49" charset="0"/>
              </a:rPr>
              <a:t>th</a:t>
            </a:r>
            <a:r>
              <a:rPr lang="en-US" sz="1400" b="0" dirty="0" smtClean="0">
                <a:latin typeface="Courier New" pitchFamily="49" charset="0"/>
              </a:rPr>
              <a:t>&gt;</a:t>
            </a:r>
            <a:r>
              <a:rPr lang="en-US" sz="1600" b="0" dirty="0" smtClean="0">
                <a:latin typeface="Arial" pitchFamily="34" charset="0"/>
              </a:rPr>
              <a:t>, and </a:t>
            </a:r>
            <a:r>
              <a:rPr lang="en-US" sz="1400" b="0" dirty="0" smtClean="0">
                <a:latin typeface="Courier New" pitchFamily="49" charset="0"/>
              </a:rPr>
              <a:t>&lt;td&gt;</a:t>
            </a:r>
            <a:r>
              <a:rPr lang="en-US" sz="1600" b="0" dirty="0" smtClean="0">
                <a:latin typeface="Arial" pitchFamily="34" charset="0"/>
              </a:rPr>
              <a:t> elements</a:t>
            </a:r>
          </a:p>
          <a:p>
            <a:pPr lvl="1">
              <a:lnSpc>
                <a:spcPct val="110000"/>
              </a:lnSpc>
              <a:spcBef>
                <a:spcPct val="20000"/>
              </a:spcBef>
              <a:buSzTx/>
            </a:pPr>
            <a:r>
              <a:rPr lang="en-US" sz="1600" b="0" dirty="0" smtClean="0">
                <a:latin typeface="Arial" pitchFamily="34" charset="0"/>
              </a:rPr>
              <a:t>The </a:t>
            </a:r>
            <a:r>
              <a:rPr lang="en-US" sz="1600" b="0" dirty="0" err="1" smtClean="0">
                <a:latin typeface="Arial" pitchFamily="34" charset="0"/>
              </a:rPr>
              <a:t>deafult</a:t>
            </a:r>
            <a:r>
              <a:rPr lang="en-US" sz="1600" b="0" dirty="0" smtClean="0">
                <a:latin typeface="Arial" pitchFamily="34" charset="0"/>
              </a:rPr>
              <a:t> alignment for </a:t>
            </a:r>
            <a:r>
              <a:rPr lang="en-US" sz="1600" b="0" dirty="0" err="1" smtClean="0">
                <a:latin typeface="Courier New" pitchFamily="49" charset="0"/>
                <a:cs typeface="Courier New" pitchFamily="49" charset="0"/>
              </a:rPr>
              <a:t>th</a:t>
            </a:r>
            <a:r>
              <a:rPr lang="en-US" sz="1600" b="0" dirty="0" smtClean="0">
                <a:latin typeface="Arial" pitchFamily="34" charset="0"/>
              </a:rPr>
              <a:t> cells is center, for</a:t>
            </a:r>
            <a:r>
              <a:rPr lang="en-US" sz="1600" b="0" dirty="0" smtClean="0">
                <a:latin typeface="Courier New" pitchFamily="49" charset="0"/>
                <a:cs typeface="Courier New" pitchFamily="49" charset="0"/>
              </a:rPr>
              <a:t> td </a:t>
            </a:r>
            <a:r>
              <a:rPr lang="en-US" sz="1600" b="0" dirty="0" smtClean="0">
                <a:latin typeface="Arial" pitchFamily="34" charset="0"/>
              </a:rPr>
              <a:t>cells , it is left.</a:t>
            </a:r>
          </a:p>
          <a:p>
            <a:pPr lvl="1">
              <a:lnSpc>
                <a:spcPct val="110000"/>
              </a:lnSpc>
              <a:spcBef>
                <a:spcPct val="20000"/>
              </a:spcBef>
              <a:buSzTx/>
            </a:pPr>
            <a:r>
              <a:rPr lang="en-US" sz="1600" b="0" dirty="0" smtClean="0">
                <a:latin typeface="Arial" pitchFamily="34" charset="0"/>
              </a:rPr>
              <a:t>If the align attribute is specified in a &lt;</a:t>
            </a:r>
            <a:r>
              <a:rPr lang="en-US" sz="1600" b="0" dirty="0" err="1" smtClean="0">
                <a:latin typeface="Arial" pitchFamily="34" charset="0"/>
              </a:rPr>
              <a:t>tr</a:t>
            </a:r>
            <a:r>
              <a:rPr lang="en-US" sz="1600" b="0" dirty="0" smtClean="0">
                <a:latin typeface="Arial" pitchFamily="34" charset="0"/>
              </a:rPr>
              <a:t>&gt; tag it applies all the cells in the row. If it is included in a &lt;</a:t>
            </a:r>
            <a:r>
              <a:rPr lang="en-US" sz="1600" b="0" dirty="0" err="1" smtClean="0">
                <a:latin typeface="Arial" pitchFamily="34" charset="0"/>
              </a:rPr>
              <a:t>th</a:t>
            </a:r>
            <a:r>
              <a:rPr lang="en-US" sz="1600" b="0" dirty="0" smtClean="0">
                <a:latin typeface="Arial" pitchFamily="34" charset="0"/>
              </a:rPr>
              <a:t>&gt; or &lt;td&gt; tag , it only applies to that cell.</a:t>
            </a:r>
          </a:p>
          <a:p>
            <a:pPr>
              <a:lnSpc>
                <a:spcPct val="110000"/>
              </a:lnSpc>
              <a:spcBef>
                <a:spcPct val="20000"/>
              </a:spcBef>
              <a:buSzTx/>
            </a:pPr>
            <a:r>
              <a:rPr lang="en-US" sz="2000" b="0" dirty="0" smtClean="0">
                <a:latin typeface="Arial" pitchFamily="34" charset="0"/>
              </a:rPr>
              <a:t>The </a:t>
            </a:r>
            <a:r>
              <a:rPr lang="en-US" sz="1800" b="0" dirty="0" err="1" smtClean="0">
                <a:latin typeface="Courier New" pitchFamily="49" charset="0"/>
              </a:rPr>
              <a:t>valign</a:t>
            </a:r>
            <a:r>
              <a:rPr lang="en-US" sz="2000" b="0" dirty="0" smtClean="0">
                <a:latin typeface="Arial" pitchFamily="34" charset="0"/>
              </a:rPr>
              <a:t> attribute controls the vertical placement of the contents of a table cell</a:t>
            </a:r>
          </a:p>
          <a:p>
            <a:pPr lvl="1">
              <a:lnSpc>
                <a:spcPct val="110000"/>
              </a:lnSpc>
              <a:spcBef>
                <a:spcPct val="20000"/>
              </a:spcBef>
              <a:buSzTx/>
            </a:pPr>
            <a:r>
              <a:rPr lang="en-US" sz="1600" b="0" dirty="0" smtClean="0">
                <a:latin typeface="Arial" pitchFamily="34" charset="0"/>
              </a:rPr>
              <a:t>Values are </a:t>
            </a:r>
            <a:r>
              <a:rPr lang="en-US" sz="1400" b="0" dirty="0" smtClean="0">
                <a:latin typeface="Courier New" pitchFamily="49" charset="0"/>
              </a:rPr>
              <a:t>top</a:t>
            </a:r>
            <a:r>
              <a:rPr lang="en-US" sz="1600" b="0" dirty="0" smtClean="0">
                <a:latin typeface="Arial" pitchFamily="34" charset="0"/>
              </a:rPr>
              <a:t>, </a:t>
            </a:r>
            <a:r>
              <a:rPr lang="en-US" sz="1400" b="0" dirty="0" smtClean="0">
                <a:latin typeface="Courier New" pitchFamily="49" charset="0"/>
              </a:rPr>
              <a:t>bottom</a:t>
            </a:r>
            <a:r>
              <a:rPr lang="en-US" sz="1600" b="0" dirty="0" smtClean="0">
                <a:latin typeface="Arial" pitchFamily="34" charset="0"/>
              </a:rPr>
              <a:t>, and </a:t>
            </a:r>
            <a:r>
              <a:rPr lang="en-US" sz="1400" b="0" dirty="0" smtClean="0">
                <a:latin typeface="Courier New" pitchFamily="49" charset="0"/>
              </a:rPr>
              <a:t>center</a:t>
            </a:r>
            <a:r>
              <a:rPr lang="en-US" sz="1600" b="0" dirty="0" smtClean="0">
                <a:latin typeface="Arial" pitchFamily="34" charset="0"/>
              </a:rPr>
              <a:t> (default)</a:t>
            </a:r>
          </a:p>
          <a:p>
            <a:pPr lvl="1">
              <a:lnSpc>
                <a:spcPct val="110000"/>
              </a:lnSpc>
              <a:spcBef>
                <a:spcPct val="20000"/>
              </a:spcBef>
              <a:buSzTx/>
            </a:pPr>
            <a:r>
              <a:rPr lang="en-US" sz="1400" b="0" dirty="0" err="1" smtClean="0">
                <a:latin typeface="Courier New" pitchFamily="49" charset="0"/>
              </a:rPr>
              <a:t>valign</a:t>
            </a:r>
            <a:r>
              <a:rPr lang="en-US" sz="1600" b="0" dirty="0" smtClean="0">
                <a:latin typeface="Arial" pitchFamily="34" charset="0"/>
              </a:rPr>
              <a:t> is an attribute of </a:t>
            </a:r>
            <a:r>
              <a:rPr lang="en-US" sz="1400" b="0" dirty="0" smtClean="0">
                <a:latin typeface="Courier New" pitchFamily="49" charset="0"/>
              </a:rPr>
              <a:t>&lt;</a:t>
            </a:r>
            <a:r>
              <a:rPr lang="en-US" sz="1400" b="0" dirty="0" err="1" smtClean="0">
                <a:latin typeface="Courier New" pitchFamily="49" charset="0"/>
              </a:rPr>
              <a:t>th</a:t>
            </a:r>
            <a:r>
              <a:rPr lang="en-US" sz="1400" b="0" dirty="0" smtClean="0">
                <a:latin typeface="Courier New" pitchFamily="49" charset="0"/>
              </a:rPr>
              <a:t>&gt;</a:t>
            </a:r>
            <a:r>
              <a:rPr lang="en-US" sz="1600" b="0" dirty="0" smtClean="0">
                <a:latin typeface="Arial" pitchFamily="34" charset="0"/>
              </a:rPr>
              <a:t> and </a:t>
            </a:r>
            <a:r>
              <a:rPr lang="en-US" sz="1400" b="0" dirty="0" smtClean="0">
                <a:latin typeface="Courier New" pitchFamily="49" charset="0"/>
              </a:rPr>
              <a:t>&lt;td&gt;</a:t>
            </a:r>
            <a:r>
              <a:rPr lang="en-US" sz="1600" b="0" dirty="0" smtClean="0">
                <a:latin typeface="Arial" pitchFamily="34" charset="0"/>
              </a:rPr>
              <a:t> elements</a:t>
            </a:r>
          </a:p>
          <a:p>
            <a:pPr lvl="1">
              <a:lnSpc>
                <a:spcPct val="110000"/>
              </a:lnSpc>
              <a:spcBef>
                <a:spcPct val="20000"/>
              </a:spcBef>
              <a:buSzTx/>
              <a:buFontTx/>
              <a:buNone/>
            </a:pPr>
            <a:r>
              <a:rPr lang="en-US" sz="1600" b="0" dirty="0" smtClean="0">
                <a:latin typeface="Arial" pitchFamily="34" charset="0"/>
                <a:sym typeface="Wingdings" pitchFamily="2" charset="2"/>
              </a:rPr>
              <a:t> SHOW</a:t>
            </a:r>
            <a:r>
              <a:rPr lang="en-US" sz="1400" b="0" dirty="0" smtClean="0">
                <a:latin typeface="Courier New" pitchFamily="49" charset="0"/>
                <a:sym typeface="Wingdings" pitchFamily="2" charset="2"/>
              </a:rPr>
              <a:t> cell_align.html </a:t>
            </a:r>
            <a:r>
              <a:rPr lang="en-US" sz="1600" b="0" dirty="0" smtClean="0">
                <a:latin typeface="Arial" pitchFamily="34" charset="0"/>
                <a:sym typeface="Wingdings" pitchFamily="2" charset="2"/>
              </a:rPr>
              <a:t>and display it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sz="1600" b="0" dirty="0" smtClean="0">
                <a:latin typeface="Courier New" pitchFamily="49" charset="0"/>
                <a:cs typeface="Courier New" pitchFamily="49" charset="0"/>
              </a:rPr>
              <a:t>&lt;body&gt;</a:t>
            </a:r>
          </a:p>
          <a:p>
            <a:pPr>
              <a:buNone/>
            </a:pPr>
            <a:r>
              <a:rPr lang="en-US" sz="1600" b="0" dirty="0" smtClean="0">
                <a:latin typeface="Courier New" pitchFamily="49" charset="0"/>
                <a:cs typeface="Courier New" pitchFamily="49" charset="0"/>
              </a:rPr>
              <a:t>&lt;table border = “border”&gt;</a:t>
            </a:r>
          </a:p>
          <a:p>
            <a:pPr>
              <a:buNone/>
            </a:pPr>
            <a:r>
              <a:rPr lang="en-US" sz="1600" b="0" dirty="0" smtClean="0">
                <a:latin typeface="Courier New" pitchFamily="49" charset="0"/>
                <a:cs typeface="Courier New" pitchFamily="49" charset="0"/>
              </a:rPr>
              <a:t>&lt;caption&gt;The align and </a:t>
            </a:r>
            <a:r>
              <a:rPr lang="en-US" sz="1600" b="0" dirty="0" err="1" smtClean="0">
                <a:latin typeface="Courier New" pitchFamily="49" charset="0"/>
                <a:cs typeface="Courier New" pitchFamily="49" charset="0"/>
              </a:rPr>
              <a:t>valign</a:t>
            </a:r>
            <a:r>
              <a:rPr lang="en-US" sz="1600" b="0" dirty="0" smtClean="0">
                <a:latin typeface="Courier New" pitchFamily="49" charset="0"/>
                <a:cs typeface="Courier New" pitchFamily="49" charset="0"/>
              </a:rPr>
              <a:t> attributes&lt;/caption&gt;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tr</a:t>
            </a:r>
            <a:r>
              <a:rPr lang="en-US" sz="1600" b="0" dirty="0" smtClean="0">
                <a:latin typeface="Courier New" pitchFamily="49" charset="0"/>
                <a:cs typeface="Courier New" pitchFamily="49" charset="0"/>
              </a:rPr>
              <a:t> align = “center”&gt;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Column Label &lt;/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Another One &lt;/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still Another One&lt;/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tr</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tr</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align&lt;/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&lt;td align = “left”&gt; Left &lt;/td&gt;</a:t>
            </a:r>
          </a:p>
          <a:p>
            <a:pPr>
              <a:buNone/>
            </a:pPr>
            <a:r>
              <a:rPr lang="en-US" sz="1600" b="0" dirty="0" smtClean="0">
                <a:latin typeface="Courier New" pitchFamily="49" charset="0"/>
                <a:cs typeface="Courier New" pitchFamily="49" charset="0"/>
              </a:rPr>
              <a:t>&lt;td align = “center”&gt; Center &lt;/td&gt;</a:t>
            </a:r>
          </a:p>
          <a:p>
            <a:pPr>
              <a:buNone/>
            </a:pPr>
            <a:r>
              <a:rPr lang="en-US" sz="1600" b="0" dirty="0" smtClean="0">
                <a:latin typeface="Courier New" pitchFamily="49" charset="0"/>
                <a:cs typeface="Courier New" pitchFamily="49" charset="0"/>
              </a:rPr>
              <a:t>&lt;td align = “right”&gt; Right &lt;/td&gt; </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tr</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tr</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 </a:t>
            </a:r>
            <a:r>
              <a:rPr lang="en-US" sz="1600" b="0" dirty="0" err="1" smtClean="0">
                <a:latin typeface="Courier New" pitchFamily="49" charset="0"/>
                <a:cs typeface="Courier New" pitchFamily="49" charset="0"/>
              </a:rPr>
              <a:t>valign</a:t>
            </a:r>
            <a:r>
              <a:rPr lang="en-US" sz="1600" b="0" dirty="0" smtClean="0">
                <a:latin typeface="Courier New" pitchFamily="49" charset="0"/>
                <a:cs typeface="Courier New" pitchFamily="49" charset="0"/>
              </a:rPr>
              <a:t> &lt;/</a:t>
            </a:r>
            <a:r>
              <a:rPr lang="en-US" sz="1600" b="0" dirty="0" err="1" smtClean="0">
                <a:latin typeface="Courier New" pitchFamily="49" charset="0"/>
                <a:cs typeface="Courier New" pitchFamily="49" charset="0"/>
              </a:rPr>
              <a:t>th</a:t>
            </a:r>
            <a:r>
              <a:rPr lang="en-US" sz="1600" b="0" dirty="0" smtClean="0">
                <a:latin typeface="Courier New" pitchFamily="49" charset="0"/>
                <a:cs typeface="Courier New" pitchFamily="49" charset="0"/>
              </a:rPr>
              <a:t>&gt;</a:t>
            </a:r>
          </a:p>
          <a:p>
            <a:pPr>
              <a:buNone/>
            </a:pPr>
            <a:r>
              <a:rPr lang="en-US" sz="1600" b="0" dirty="0" smtClean="0">
                <a:latin typeface="Courier New" pitchFamily="49" charset="0"/>
                <a:cs typeface="Courier New" pitchFamily="49" charset="0"/>
              </a:rPr>
              <a:t>&lt;td&gt;Default &lt;/td&gt;</a:t>
            </a:r>
          </a:p>
          <a:p>
            <a:pPr>
              <a:buNone/>
            </a:pPr>
            <a:r>
              <a:rPr lang="en-US" sz="1600" b="0" dirty="0" smtClean="0">
                <a:latin typeface="Courier New" pitchFamily="49" charset="0"/>
                <a:cs typeface="Courier New" pitchFamily="49" charset="0"/>
              </a:rPr>
              <a:t>&lt;td </a:t>
            </a:r>
            <a:r>
              <a:rPr lang="en-US" sz="1600" b="0" dirty="0" err="1" smtClean="0">
                <a:latin typeface="Courier New" pitchFamily="49" charset="0"/>
                <a:cs typeface="Courier New" pitchFamily="49" charset="0"/>
              </a:rPr>
              <a:t>valign</a:t>
            </a:r>
            <a:r>
              <a:rPr lang="en-US" sz="1600" b="0" dirty="0" smtClean="0">
                <a:latin typeface="Courier New" pitchFamily="49" charset="0"/>
                <a:cs typeface="Courier New" pitchFamily="49" charset="0"/>
              </a:rPr>
              <a:t> = “top”&gt;Top &lt;/td&gt;</a:t>
            </a:r>
          </a:p>
          <a:p>
            <a:pPr>
              <a:buNone/>
            </a:pPr>
            <a:r>
              <a:rPr lang="en-US" sz="1600" b="0" dirty="0" smtClean="0">
                <a:latin typeface="Courier New" pitchFamily="49" charset="0"/>
                <a:cs typeface="Courier New" pitchFamily="49" charset="0"/>
              </a:rPr>
              <a:t>&lt;td </a:t>
            </a:r>
            <a:r>
              <a:rPr lang="en-US" sz="1600" b="0" dirty="0" err="1" smtClean="0">
                <a:latin typeface="Courier New" pitchFamily="49" charset="0"/>
                <a:cs typeface="Courier New" pitchFamily="49" charset="0"/>
              </a:rPr>
              <a:t>valign</a:t>
            </a:r>
            <a:r>
              <a:rPr lang="en-US" sz="1600" b="0" dirty="0" smtClean="0">
                <a:latin typeface="Courier New" pitchFamily="49" charset="0"/>
                <a:cs typeface="Courier New" pitchFamily="49" charset="0"/>
              </a:rPr>
              <a:t>= “bottom”&gt;Bottom&lt;/td&gt;</a:t>
            </a:r>
          </a:p>
          <a:p>
            <a:pPr>
              <a:buNone/>
            </a:pPr>
            <a:endParaRPr lang="en-US" sz="1600" b="0" dirty="0" smtClean="0">
              <a:latin typeface="Courier New" pitchFamily="49" charset="0"/>
              <a:cs typeface="Courier New" pitchFamily="49" charset="0"/>
            </a:endParaRP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endParaRPr lang="en-US" smtClean="0"/>
          </a:p>
        </p:txBody>
      </p:sp>
      <p:sp>
        <p:nvSpPr>
          <p:cNvPr id="34819" name="Content Placeholder 2"/>
          <p:cNvSpPr>
            <a:spLocks noGrp="1"/>
          </p:cNvSpPr>
          <p:nvPr>
            <p:ph idx="1"/>
          </p:nvPr>
        </p:nvSpPr>
        <p:spPr/>
        <p:txBody>
          <a:bodyPr/>
          <a:lstStyle/>
          <a:p>
            <a:endParaRPr lang="en-US" smtClean="0"/>
          </a:p>
        </p:txBody>
      </p:sp>
      <p:pic>
        <p:nvPicPr>
          <p:cNvPr id="34820" name="Picture 4" descr="fig02_22"/>
          <p:cNvPicPr>
            <a:picLocks noChangeAspect="1" noChangeArrowheads="1"/>
          </p:cNvPicPr>
          <p:nvPr/>
        </p:nvPicPr>
        <p:blipFill>
          <a:blip r:embed="rId2"/>
          <a:srcRect/>
          <a:stretch>
            <a:fillRect/>
          </a:stretch>
        </p:blipFill>
        <p:spPr bwMode="auto">
          <a:xfrm>
            <a:off x="935038" y="2133600"/>
            <a:ext cx="7272337" cy="252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ctr"/>
            <a:r>
              <a:rPr lang="en-US" sz="2400" smtClean="0"/>
              <a:t>The cellpadding and cellspacing attributes</a:t>
            </a:r>
          </a:p>
        </p:txBody>
      </p:sp>
      <p:sp>
        <p:nvSpPr>
          <p:cNvPr id="35843" name="Content Placeholder 2"/>
          <p:cNvSpPr>
            <a:spLocks noGrp="1"/>
          </p:cNvSpPr>
          <p:nvPr>
            <p:ph idx="1"/>
          </p:nvPr>
        </p:nvSpPr>
        <p:spPr/>
        <p:txBody>
          <a:bodyPr/>
          <a:lstStyle/>
          <a:p>
            <a:pPr>
              <a:lnSpc>
                <a:spcPct val="110000"/>
              </a:lnSpc>
              <a:spcBef>
                <a:spcPct val="20000"/>
              </a:spcBef>
              <a:buSzTx/>
              <a:buFont typeface="Times" pitchFamily="1" charset="0"/>
              <a:buChar char="•"/>
            </a:pPr>
            <a:r>
              <a:rPr lang="en-US" b="0" smtClean="0">
                <a:latin typeface="Arial" pitchFamily="34" charset="0"/>
              </a:rPr>
              <a:t>The </a:t>
            </a:r>
            <a:r>
              <a:rPr lang="en-US" sz="2000" b="0" smtClean="0">
                <a:latin typeface="Courier New" pitchFamily="49" charset="0"/>
              </a:rPr>
              <a:t>cellspacing</a:t>
            </a:r>
            <a:r>
              <a:rPr lang="en-US" b="0" smtClean="0">
                <a:latin typeface="Arial" pitchFamily="34" charset="0"/>
              </a:rPr>
              <a:t> attribute of </a:t>
            </a:r>
            <a:r>
              <a:rPr lang="en-US" sz="2000" b="0" smtClean="0">
                <a:latin typeface="Courier New" pitchFamily="49" charset="0"/>
              </a:rPr>
              <a:t>&lt;table&gt;</a:t>
            </a:r>
            <a:r>
              <a:rPr lang="en-US" b="0" smtClean="0">
                <a:latin typeface="Arial" pitchFamily="34" charset="0"/>
              </a:rPr>
              <a:t> is used to specify the distance between cells in a table</a:t>
            </a:r>
          </a:p>
          <a:p>
            <a:pPr>
              <a:lnSpc>
                <a:spcPct val="110000"/>
              </a:lnSpc>
              <a:spcBef>
                <a:spcPct val="20000"/>
              </a:spcBef>
              <a:buSzTx/>
            </a:pPr>
            <a:r>
              <a:rPr lang="en-US" b="0" smtClean="0">
                <a:latin typeface="Arial" pitchFamily="34" charset="0"/>
              </a:rPr>
              <a:t>The </a:t>
            </a:r>
            <a:r>
              <a:rPr lang="en-US" sz="2000" b="0" smtClean="0">
                <a:latin typeface="Courier New" pitchFamily="49" charset="0"/>
              </a:rPr>
              <a:t>cellpadding</a:t>
            </a:r>
            <a:r>
              <a:rPr lang="en-US" b="0" smtClean="0">
                <a:latin typeface="Arial" pitchFamily="34" charset="0"/>
              </a:rPr>
              <a:t> attribute of </a:t>
            </a:r>
            <a:r>
              <a:rPr lang="en-US" sz="2000" b="0" smtClean="0">
                <a:latin typeface="Courier New" pitchFamily="49" charset="0"/>
              </a:rPr>
              <a:t>&lt;table&gt;</a:t>
            </a:r>
            <a:r>
              <a:rPr lang="en-US" b="0" smtClean="0">
                <a:latin typeface="Arial" pitchFamily="34" charset="0"/>
              </a:rPr>
              <a:t> is used to specify the spacing between the content of a cell and the inner walls of the cell.This is often used to prevent text in a cell from being to close to the edge of the wall.</a:t>
            </a:r>
          </a:p>
          <a:p>
            <a:endParaRPr 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cellspacing</a:t>
            </a:r>
            <a:r>
              <a:rPr lang="en-US" dirty="0" smtClean="0"/>
              <a:t> and </a:t>
            </a:r>
            <a:r>
              <a:rPr lang="en-US" dirty="0" err="1" smtClean="0"/>
              <a:t>cellpadding</a:t>
            </a:r>
            <a:endParaRPr lang="en-US" dirty="0"/>
          </a:p>
        </p:txBody>
      </p:sp>
      <p:sp>
        <p:nvSpPr>
          <p:cNvPr id="3" name="Content Placeholder 2"/>
          <p:cNvSpPr>
            <a:spLocks noGrp="1"/>
          </p:cNvSpPr>
          <p:nvPr>
            <p:ph idx="1"/>
          </p:nvPr>
        </p:nvSpPr>
        <p:spPr/>
        <p:txBody>
          <a:bodyPr/>
          <a:lstStyle/>
          <a:p>
            <a:pPr>
              <a:buNone/>
            </a:pPr>
            <a:r>
              <a:rPr lang="en-US" sz="1800" b="0" dirty="0" smtClean="0">
                <a:latin typeface="Courier New" pitchFamily="49" charset="0"/>
                <a:cs typeface="Courier New" pitchFamily="49" charset="0"/>
              </a:rPr>
              <a:t>&lt;html </a:t>
            </a:r>
            <a:r>
              <a:rPr lang="en-US" sz="1800" b="0" dirty="0" err="1" smtClean="0">
                <a:latin typeface="Courier New" pitchFamily="49" charset="0"/>
                <a:cs typeface="Courier New" pitchFamily="49" charset="0"/>
              </a:rPr>
              <a:t>xmlns</a:t>
            </a:r>
            <a:r>
              <a:rPr lang="en-US" sz="1800" b="0" dirty="0" smtClean="0">
                <a:latin typeface="Courier New" pitchFamily="49" charset="0"/>
                <a:cs typeface="Courier New" pitchFamily="49" charset="0"/>
              </a:rPr>
              <a:t> = </a:t>
            </a:r>
            <a:r>
              <a:rPr lang="en-US" sz="1800" b="0" dirty="0" smtClean="0">
                <a:latin typeface="Courier New" pitchFamily="49" charset="0"/>
                <a:cs typeface="Courier New" pitchFamily="49" charset="0"/>
                <a:hlinkClick r:id="rId2"/>
              </a:rPr>
              <a:t>“http://www.w3.org/1999/xhtml</a:t>
            </a:r>
            <a:r>
              <a:rPr lang="en-US" sz="1800" b="0" dirty="0" smtClean="0">
                <a:latin typeface="Courier New" pitchFamily="49" charset="0"/>
                <a:cs typeface="Courier New" pitchFamily="49" charset="0"/>
              </a:rPr>
              <a:t>”&gt;</a:t>
            </a:r>
          </a:p>
          <a:p>
            <a:pPr>
              <a:buNone/>
            </a:pPr>
            <a:r>
              <a:rPr lang="en-US" sz="1800" b="0" dirty="0" smtClean="0">
                <a:latin typeface="Courier New" pitchFamily="49" charset="0"/>
                <a:cs typeface="Courier New" pitchFamily="49" charset="0"/>
              </a:rPr>
              <a:t>&lt;head&gt;&lt;title&gt; Cell spacing and Cell padding&lt;/title&gt;&lt;/head&gt;</a:t>
            </a:r>
          </a:p>
          <a:p>
            <a:pPr>
              <a:buNone/>
            </a:pPr>
            <a:r>
              <a:rPr lang="en-US" sz="1800" b="0" dirty="0" smtClean="0">
                <a:latin typeface="Courier New" pitchFamily="49" charset="0"/>
                <a:cs typeface="Courier New" pitchFamily="49" charset="0"/>
              </a:rPr>
              <a:t>&lt;body&gt;</a:t>
            </a:r>
          </a:p>
          <a:p>
            <a:pPr>
              <a:buNone/>
            </a:pPr>
            <a:r>
              <a:rPr lang="en-US" sz="1800" b="0" dirty="0" smtClean="0">
                <a:latin typeface="Courier New" pitchFamily="49" charset="0"/>
                <a:cs typeface="Courier New" pitchFamily="49" charset="0"/>
              </a:rPr>
              <a:t>&lt;b&gt;Table 1 (space = 10,pad = 30)&lt;/b&gt;&lt;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a:t>
            </a:r>
          </a:p>
          <a:p>
            <a:pPr>
              <a:buNone/>
            </a:pPr>
            <a:r>
              <a:rPr lang="en-US" sz="1800" b="0" dirty="0" smtClean="0">
                <a:latin typeface="Courier New" pitchFamily="49" charset="0"/>
                <a:cs typeface="Courier New" pitchFamily="49" charset="0"/>
              </a:rPr>
              <a:t>&lt;table border = “5” </a:t>
            </a:r>
            <a:r>
              <a:rPr lang="en-US" sz="1800" b="0" dirty="0" err="1" smtClean="0">
                <a:latin typeface="Courier New" pitchFamily="49" charset="0"/>
                <a:cs typeface="Courier New" pitchFamily="49" charset="0"/>
              </a:rPr>
              <a:t>cellspacing</a:t>
            </a:r>
            <a:r>
              <a:rPr lang="en-US" sz="1800" b="0" dirty="0" smtClean="0">
                <a:latin typeface="Courier New" pitchFamily="49" charset="0"/>
                <a:cs typeface="Courier New" pitchFamily="49" charset="0"/>
              </a:rPr>
              <a:t> = “10” </a:t>
            </a:r>
            <a:r>
              <a:rPr lang="en-US" sz="1800" b="0" dirty="0" err="1" smtClean="0">
                <a:latin typeface="Courier New" pitchFamily="49" charset="0"/>
                <a:cs typeface="Courier New" pitchFamily="49" charset="0"/>
              </a:rPr>
              <a:t>cellpadding</a:t>
            </a:r>
            <a:r>
              <a:rPr lang="en-US" sz="1800" b="0" dirty="0" smtClean="0">
                <a:latin typeface="Courier New" pitchFamily="49" charset="0"/>
                <a:cs typeface="Courier New" pitchFamily="49" charset="0"/>
              </a:rPr>
              <a:t> = “30”&gt;</a:t>
            </a:r>
          </a:p>
          <a:p>
            <a:pPr>
              <a:buNone/>
            </a:pPr>
            <a:r>
              <a:rPr lang="en-US" sz="1800" b="0" dirty="0" smtClean="0">
                <a:latin typeface="Courier New" pitchFamily="49" charset="0"/>
                <a:cs typeface="Courier New" pitchFamily="49" charset="0"/>
              </a:rPr>
              <a:t>&lt;</a:t>
            </a:r>
            <a:r>
              <a:rPr lang="en-US" sz="1800" b="0" dirty="0" err="1" smtClean="0">
                <a:latin typeface="Courier New" pitchFamily="49" charset="0"/>
                <a:cs typeface="Courier New" pitchFamily="49" charset="0"/>
              </a:rPr>
              <a:t>tr</a:t>
            </a:r>
            <a:r>
              <a:rPr lang="en-US" sz="1800" b="0" dirty="0" smtClean="0">
                <a:latin typeface="Courier New" pitchFamily="49" charset="0"/>
                <a:cs typeface="Courier New" pitchFamily="49" charset="0"/>
              </a:rPr>
              <a:t>&gt;</a:t>
            </a:r>
          </a:p>
          <a:p>
            <a:pPr>
              <a:buNone/>
            </a:pPr>
            <a:r>
              <a:rPr lang="en-US" sz="1800" b="0" dirty="0" smtClean="0">
                <a:latin typeface="Courier New" pitchFamily="49" charset="0"/>
                <a:cs typeface="Courier New" pitchFamily="49" charset="0"/>
              </a:rPr>
              <a:t>&lt;td&gt; Small spacing, &lt;/td&gt;</a:t>
            </a:r>
          </a:p>
          <a:p>
            <a:pPr>
              <a:buNone/>
            </a:pPr>
            <a:r>
              <a:rPr lang="en-US" sz="1800" b="0" dirty="0" smtClean="0">
                <a:latin typeface="Courier New" pitchFamily="49" charset="0"/>
                <a:cs typeface="Courier New" pitchFamily="49" charset="0"/>
              </a:rPr>
              <a:t>&lt;td&gt; large spacing &lt;/td&gt;</a:t>
            </a:r>
          </a:p>
          <a:p>
            <a:pPr>
              <a:buNone/>
            </a:pPr>
            <a:r>
              <a:rPr lang="en-US" sz="1800" b="0" dirty="0" smtClean="0">
                <a:latin typeface="Courier New" pitchFamily="49" charset="0"/>
                <a:cs typeface="Courier New" pitchFamily="49" charset="0"/>
              </a:rPr>
              <a:t>&lt;/</a:t>
            </a:r>
            <a:r>
              <a:rPr lang="en-US" sz="1800" b="0" dirty="0" err="1" smtClean="0">
                <a:latin typeface="Courier New" pitchFamily="49" charset="0"/>
                <a:cs typeface="Courier New" pitchFamily="49" charset="0"/>
              </a:rPr>
              <a:t>tr</a:t>
            </a:r>
            <a:r>
              <a:rPr lang="en-US" sz="1800" b="0" dirty="0" smtClean="0">
                <a:latin typeface="Courier New" pitchFamily="49" charset="0"/>
                <a:cs typeface="Courier New" pitchFamily="49" charset="0"/>
              </a:rPr>
              <a:t>&gt;</a:t>
            </a:r>
          </a:p>
          <a:p>
            <a:pPr>
              <a:buNone/>
            </a:pPr>
            <a:r>
              <a:rPr lang="en-US" sz="1800" b="0" dirty="0" smtClean="0">
                <a:latin typeface="Courier New" pitchFamily="49" charset="0"/>
                <a:cs typeface="Courier New" pitchFamily="49" charset="0"/>
              </a:rPr>
              <a:t>&lt;/table&gt;</a:t>
            </a:r>
          </a:p>
          <a:p>
            <a:pPr>
              <a:buNone/>
            </a:pPr>
            <a:r>
              <a:rPr lang="en-US" sz="1800" b="0" dirty="0" smtClean="0">
                <a:latin typeface="Courier New" pitchFamily="49" charset="0"/>
                <a:cs typeface="Courier New" pitchFamily="49" charset="0"/>
              </a:rPr>
              <a: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a:t>
            </a:r>
          </a:p>
          <a:p>
            <a:pPr>
              <a:buNone/>
            </a:pPr>
            <a:r>
              <a:rPr lang="en-US" sz="1800" b="0" dirty="0" smtClean="0">
                <a:latin typeface="Courier New" pitchFamily="49" charset="0"/>
                <a:cs typeface="Courier New" pitchFamily="49" charset="0"/>
              </a:rPr>
              <a:t>&lt;b&gt;Table 2(space=30 ,pad = 10)&lt;/b&gt;&lt;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/&gt;&lt;</a:t>
            </a:r>
            <a:r>
              <a:rPr lang="en-US" sz="1800" b="0" dirty="0" err="1" smtClean="0">
                <a:latin typeface="Courier New" pitchFamily="49" charset="0"/>
                <a:cs typeface="Courier New" pitchFamily="49" charset="0"/>
              </a:rPr>
              <a:t>br</a:t>
            </a:r>
            <a:r>
              <a:rPr lang="en-US" sz="1800" b="0" dirty="0" smtClean="0">
                <a:latin typeface="Courier New" pitchFamily="49" charset="0"/>
                <a:cs typeface="Courier New" pitchFamily="49" charset="0"/>
              </a:rPr>
              <a:t> /&gt;</a:t>
            </a:r>
          </a:p>
          <a:p>
            <a:pPr>
              <a:buNone/>
            </a:pPr>
            <a:r>
              <a:rPr lang="en-US" sz="1800" b="0" dirty="0" smtClean="0">
                <a:latin typeface="Courier New" pitchFamily="49" charset="0"/>
                <a:cs typeface="Courier New" pitchFamily="49" charset="0"/>
              </a:rPr>
              <a:t>&lt;table border = “5” </a:t>
            </a:r>
            <a:r>
              <a:rPr lang="en-US" sz="1800" b="0" dirty="0" err="1" smtClean="0">
                <a:latin typeface="Courier New" pitchFamily="49" charset="0"/>
                <a:cs typeface="Courier New" pitchFamily="49" charset="0"/>
              </a:rPr>
              <a:t>cellspacing</a:t>
            </a:r>
            <a:r>
              <a:rPr lang="en-US" sz="1800" b="0" dirty="0" smtClean="0">
                <a:latin typeface="Courier New" pitchFamily="49" charset="0"/>
                <a:cs typeface="Courier New" pitchFamily="49" charset="0"/>
              </a:rPr>
              <a:t> = “30” </a:t>
            </a:r>
            <a:r>
              <a:rPr lang="en-US" sz="1800" b="0" dirty="0" err="1" smtClean="0">
                <a:latin typeface="Courier New" pitchFamily="49" charset="0"/>
                <a:cs typeface="Courier New" pitchFamily="49" charset="0"/>
              </a:rPr>
              <a:t>cellpadding</a:t>
            </a:r>
            <a:r>
              <a:rPr lang="en-US" sz="1800" b="0" dirty="0" smtClean="0">
                <a:latin typeface="Courier New" pitchFamily="49" charset="0"/>
                <a:cs typeface="Courier New" pitchFamily="49" charset="0"/>
              </a:rPr>
              <a:t> =“10”&gt;</a:t>
            </a:r>
          </a:p>
          <a:p>
            <a:pPr>
              <a:buNone/>
            </a:pPr>
            <a:r>
              <a:rPr lang="en-US" sz="1800" b="0" dirty="0" smtClean="0">
                <a:latin typeface="Courier New" pitchFamily="49" charset="0"/>
                <a:cs typeface="Courier New" pitchFamily="49" charset="0"/>
              </a:rPr>
              <a:t>&lt;</a:t>
            </a:r>
            <a:r>
              <a:rPr lang="en-US" sz="1800" b="0" dirty="0" err="1" smtClean="0">
                <a:latin typeface="Courier New" pitchFamily="49" charset="0"/>
                <a:cs typeface="Courier New" pitchFamily="49" charset="0"/>
              </a:rPr>
              <a:t>tr</a:t>
            </a:r>
            <a:r>
              <a:rPr lang="en-US" sz="1800" b="0" dirty="0" smtClean="0">
                <a:latin typeface="Courier New" pitchFamily="49" charset="0"/>
                <a:cs typeface="Courier New" pitchFamily="49" charset="0"/>
              </a:rPr>
              <a:t>&gt;</a:t>
            </a:r>
          </a:p>
          <a:p>
            <a:pPr>
              <a:buNone/>
            </a:pPr>
            <a:r>
              <a:rPr lang="en-US" sz="1800" b="0" dirty="0" smtClean="0">
                <a:latin typeface="Courier New" pitchFamily="49" charset="0"/>
                <a:cs typeface="Courier New" pitchFamily="49" charset="0"/>
              </a:rPr>
              <a:t>&lt;td&gt;Large spacing, &lt;/td&gt;</a:t>
            </a:r>
          </a:p>
          <a:p>
            <a:pPr>
              <a:buNone/>
            </a:pPr>
            <a:r>
              <a:rPr lang="en-US" sz="1800" b="0" dirty="0" smtClean="0">
                <a:latin typeface="Courier New" pitchFamily="49" charset="0"/>
                <a:cs typeface="Courier New" pitchFamily="49" charset="0"/>
              </a:rPr>
              <a:t>&lt;td&gt; small padding&lt;/td&gt;</a:t>
            </a:r>
          </a:p>
          <a:p>
            <a:pPr>
              <a:buNone/>
            </a:pPr>
            <a:r>
              <a:rPr lang="en-US" sz="1800" b="0" dirty="0" smtClean="0">
                <a:latin typeface="Courier New" pitchFamily="49" charset="0"/>
                <a:cs typeface="Courier New" pitchFamily="49" charset="0"/>
              </a:rPr>
              <a:t>&lt;/</a:t>
            </a:r>
            <a:r>
              <a:rPr lang="en-US" sz="1800" b="0" dirty="0" err="1" smtClean="0">
                <a:latin typeface="Courier New" pitchFamily="49" charset="0"/>
                <a:cs typeface="Courier New" pitchFamily="49" charset="0"/>
              </a:rPr>
              <a:t>tr</a:t>
            </a:r>
            <a:r>
              <a:rPr lang="en-US" sz="1800" b="0" dirty="0" smtClean="0">
                <a:latin typeface="Courier New" pitchFamily="49" charset="0"/>
                <a:cs typeface="Courier New" pitchFamily="49" charset="0"/>
              </a:rPr>
              <a:t>&gt;&lt;/table&gt;&lt;/body&gt;&lt;/html&gt;</a:t>
            </a:r>
          </a:p>
          <a:p>
            <a:pPr>
              <a:buNone/>
            </a:pPr>
            <a:endParaRPr lang="en-US" sz="1800" b="0" dirty="0" smtClean="0">
              <a:latin typeface="Courier New" pitchFamily="49" charset="0"/>
              <a:cs typeface="Courier New" pitchFamily="49" charset="0"/>
            </a:endParaRPr>
          </a:p>
          <a:p>
            <a:pPr>
              <a:buNone/>
            </a:pP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endParaRPr lang="en-US" smtClean="0"/>
          </a:p>
        </p:txBody>
      </p:sp>
      <p:sp>
        <p:nvSpPr>
          <p:cNvPr id="36867" name="Content Placeholder 2"/>
          <p:cNvSpPr>
            <a:spLocks noGrp="1"/>
          </p:cNvSpPr>
          <p:nvPr>
            <p:ph idx="1"/>
          </p:nvPr>
        </p:nvSpPr>
        <p:spPr/>
        <p:txBody>
          <a:bodyPr/>
          <a:lstStyle/>
          <a:p>
            <a:endParaRPr lang="en-US" smtClean="0"/>
          </a:p>
        </p:txBody>
      </p:sp>
      <p:pic>
        <p:nvPicPr>
          <p:cNvPr id="36868" name="Picture 4" descr="fig02_23"/>
          <p:cNvPicPr>
            <a:picLocks noChangeAspect="1" noChangeArrowheads="1"/>
          </p:cNvPicPr>
          <p:nvPr/>
        </p:nvPicPr>
        <p:blipFill>
          <a:blip r:embed="rId2"/>
          <a:srcRect/>
          <a:stretch>
            <a:fillRect/>
          </a:stretch>
        </p:blipFill>
        <p:spPr bwMode="auto">
          <a:xfrm>
            <a:off x="1447800" y="1828800"/>
            <a:ext cx="5886450" cy="429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a:spcBef>
                <a:spcPct val="20000"/>
              </a:spcBef>
            </a:pPr>
            <a:r>
              <a:rPr lang="en-US" smtClean="0"/>
              <a:t>2.8 Tables </a:t>
            </a:r>
            <a:r>
              <a:rPr lang="en-US" sz="2800" smtClean="0"/>
              <a:t>(continued)</a:t>
            </a:r>
          </a:p>
        </p:txBody>
      </p:sp>
      <p:sp>
        <p:nvSpPr>
          <p:cNvPr id="4100" name="Rectangle 3"/>
          <p:cNvSpPr>
            <a:spLocks noGrp="1" noChangeArrowheads="1"/>
          </p:cNvSpPr>
          <p:nvPr>
            <p:ph type="body" idx="1"/>
          </p:nvPr>
        </p:nvSpPr>
        <p:spPr/>
        <p:txBody>
          <a:bodyPr/>
          <a:lstStyle/>
          <a:p>
            <a:pPr>
              <a:lnSpc>
                <a:spcPct val="60000"/>
              </a:lnSpc>
              <a:spcBef>
                <a:spcPct val="20000"/>
              </a:spcBef>
              <a:buSzTx/>
              <a:buFontTx/>
              <a:buNone/>
            </a:pPr>
            <a:r>
              <a:rPr lang="en-US" sz="1600" b="0" smtClean="0">
                <a:latin typeface="Courier New" pitchFamily="49" charset="0"/>
              </a:rPr>
              <a:t>&lt;table cellspacing = "50"&gt;</a:t>
            </a:r>
          </a:p>
          <a:p>
            <a:pPr>
              <a:lnSpc>
                <a:spcPct val="60000"/>
              </a:lnSpc>
              <a:spcBef>
                <a:spcPct val="20000"/>
              </a:spcBef>
              <a:buSzTx/>
              <a:buFontTx/>
              <a:buNone/>
            </a:pPr>
            <a:r>
              <a:rPr lang="en-US" sz="1600" b="0" smtClean="0">
                <a:latin typeface="Courier New" pitchFamily="49" charset="0"/>
              </a:rPr>
              <a:t>     &lt;tr&gt;</a:t>
            </a:r>
          </a:p>
          <a:p>
            <a:pPr>
              <a:lnSpc>
                <a:spcPct val="60000"/>
              </a:lnSpc>
              <a:spcBef>
                <a:spcPct val="20000"/>
              </a:spcBef>
              <a:buSzTx/>
              <a:buFontTx/>
              <a:buNone/>
            </a:pPr>
            <a:r>
              <a:rPr lang="en-US" sz="1600" b="0" smtClean="0">
                <a:latin typeface="Courier New" pitchFamily="49" charset="0"/>
              </a:rPr>
              <a:t>        &lt;td&gt; Colorado is a state of …</a:t>
            </a:r>
          </a:p>
          <a:p>
            <a:pPr>
              <a:lnSpc>
                <a:spcPct val="60000"/>
              </a:lnSpc>
              <a:spcBef>
                <a:spcPct val="20000"/>
              </a:spcBef>
              <a:buSzTx/>
              <a:buFontTx/>
              <a:buNone/>
            </a:pPr>
            <a:r>
              <a:rPr lang="en-US" sz="1600" b="0" smtClean="0">
                <a:latin typeface="Courier New" pitchFamily="49" charset="0"/>
              </a:rPr>
              <a:t>        &lt;/td&gt;</a:t>
            </a:r>
          </a:p>
          <a:p>
            <a:pPr>
              <a:lnSpc>
                <a:spcPct val="60000"/>
              </a:lnSpc>
              <a:spcBef>
                <a:spcPct val="20000"/>
              </a:spcBef>
              <a:buSzTx/>
              <a:buFontTx/>
              <a:buNone/>
            </a:pPr>
            <a:r>
              <a:rPr lang="en-US" sz="1600" b="0" smtClean="0">
                <a:latin typeface="Courier New" pitchFamily="49" charset="0"/>
              </a:rPr>
              <a:t>        &lt;td&gt; South Dakota is somewhat…</a:t>
            </a:r>
          </a:p>
          <a:p>
            <a:pPr>
              <a:lnSpc>
                <a:spcPct val="60000"/>
              </a:lnSpc>
              <a:spcBef>
                <a:spcPct val="20000"/>
              </a:spcBef>
              <a:buSzTx/>
              <a:buFontTx/>
              <a:buNone/>
            </a:pPr>
            <a:r>
              <a:rPr lang="en-US" sz="1600" b="0" smtClean="0">
                <a:latin typeface="Courier New" pitchFamily="49" charset="0"/>
              </a:rPr>
              <a:t>        &lt;/td&gt;</a:t>
            </a:r>
          </a:p>
          <a:p>
            <a:pPr>
              <a:lnSpc>
                <a:spcPct val="60000"/>
              </a:lnSpc>
              <a:spcBef>
                <a:spcPct val="20000"/>
              </a:spcBef>
              <a:buSzTx/>
              <a:buFontTx/>
              <a:buNone/>
            </a:pPr>
            <a:r>
              <a:rPr lang="en-US" sz="1600" b="0" smtClean="0">
                <a:latin typeface="Courier New" pitchFamily="49" charset="0"/>
              </a:rPr>
              <a:t>     &lt;/tr&gt;</a:t>
            </a:r>
          </a:p>
          <a:p>
            <a:pPr>
              <a:lnSpc>
                <a:spcPct val="60000"/>
              </a:lnSpc>
              <a:spcBef>
                <a:spcPct val="20000"/>
              </a:spcBef>
              <a:buSzTx/>
              <a:buFontTx/>
              <a:buNone/>
            </a:pPr>
            <a:r>
              <a:rPr lang="en-US" sz="1600" b="0" smtClean="0">
                <a:latin typeface="Courier New" pitchFamily="49" charset="0"/>
              </a:rPr>
              <a:t>  &lt;/table&gt;</a:t>
            </a: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None/>
            </a:pPr>
            <a:endParaRPr lang="en-US" sz="1600" b="0" smtClean="0">
              <a:latin typeface="Courier New" pitchFamily="49" charset="0"/>
            </a:endParaRPr>
          </a:p>
          <a:p>
            <a:pPr>
              <a:lnSpc>
                <a:spcPct val="60000"/>
              </a:lnSpc>
              <a:spcBef>
                <a:spcPct val="20000"/>
              </a:spcBef>
              <a:buSzTx/>
              <a:buFontTx/>
              <a:buChar char="-"/>
            </a:pPr>
            <a:r>
              <a:rPr lang="en-US" sz="2000" b="0" i="1" smtClean="0">
                <a:latin typeface="Arial" pitchFamily="34" charset="0"/>
              </a:rPr>
              <a:t>Table Sections</a:t>
            </a:r>
          </a:p>
          <a:p>
            <a:pPr lvl="1">
              <a:lnSpc>
                <a:spcPct val="60000"/>
              </a:lnSpc>
              <a:spcBef>
                <a:spcPct val="20000"/>
              </a:spcBef>
              <a:buSzTx/>
              <a:buFontTx/>
              <a:buChar char="-"/>
            </a:pPr>
            <a:r>
              <a:rPr lang="en-US" sz="1600" b="0" smtClean="0">
                <a:latin typeface="Arial" pitchFamily="34" charset="0"/>
              </a:rPr>
              <a:t>Header, body, and footer, which are the elements: </a:t>
            </a:r>
            <a:r>
              <a:rPr lang="en-US" sz="1400" b="0" smtClean="0">
                <a:latin typeface="Courier New" pitchFamily="49" charset="0"/>
              </a:rPr>
              <a:t>thead</a:t>
            </a:r>
            <a:r>
              <a:rPr lang="en-US" sz="1600" b="0" smtClean="0">
                <a:latin typeface="Arial" pitchFamily="34" charset="0"/>
              </a:rPr>
              <a:t>, </a:t>
            </a:r>
            <a:r>
              <a:rPr lang="en-US" sz="1400" b="0" smtClean="0">
                <a:latin typeface="Courier New" pitchFamily="49" charset="0"/>
              </a:rPr>
              <a:t>tbody</a:t>
            </a:r>
            <a:r>
              <a:rPr lang="en-US" sz="1600" b="0" smtClean="0">
                <a:latin typeface="Arial" pitchFamily="34" charset="0"/>
              </a:rPr>
              <a:t>, and </a:t>
            </a:r>
            <a:r>
              <a:rPr lang="en-US" sz="1400" b="0" smtClean="0">
                <a:latin typeface="Courier New" pitchFamily="49" charset="0"/>
              </a:rPr>
              <a:t>tfoot</a:t>
            </a:r>
          </a:p>
        </p:txBody>
      </p:sp>
      <p:graphicFrame>
        <p:nvGraphicFramePr>
          <p:cNvPr id="129028" name="Object 4"/>
          <p:cNvGraphicFramePr>
            <a:graphicFrameLocks noChangeAspect="1"/>
          </p:cNvGraphicFramePr>
          <p:nvPr/>
        </p:nvGraphicFramePr>
        <p:xfrm>
          <a:off x="3581400" y="2819400"/>
          <a:ext cx="4868863" cy="2709863"/>
        </p:xfrm>
        <a:graphic>
          <a:graphicData uri="http://schemas.openxmlformats.org/presentationml/2006/ole">
            <p:oleObj spid="_x0000_s4098" name="Document" r:id="rId3" imgW="5477400" imgH="353520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9028"/>
                                        </p:tgtEl>
                                        <p:attrNameLst>
                                          <p:attrName>style.visibility</p:attrName>
                                        </p:attrNameLst>
                                      </p:cBhvr>
                                      <p:to>
                                        <p:strVal val="visible"/>
                                      </p:to>
                                    </p:set>
                                    <p:anim calcmode="lin" valueType="num">
                                      <p:cBhvr additive="base">
                                        <p:cTn id="7" dur="500" fill="hold"/>
                                        <p:tgtEl>
                                          <p:spTgt spid="129028"/>
                                        </p:tgtEl>
                                        <p:attrNameLst>
                                          <p:attrName>ppt_x</p:attrName>
                                        </p:attrNameLst>
                                      </p:cBhvr>
                                      <p:tavLst>
                                        <p:tav tm="0">
                                          <p:val>
                                            <p:strVal val="#ppt_x"/>
                                          </p:val>
                                        </p:tav>
                                        <p:tav tm="100000">
                                          <p:val>
                                            <p:strVal val="#ppt_x"/>
                                          </p:val>
                                        </p:tav>
                                      </p:tavLst>
                                    </p:anim>
                                    <p:anim calcmode="lin" valueType="num">
                                      <p:cBhvr additive="base">
                                        <p:cTn id="8" dur="500" fill="hold"/>
                                        <p:tgtEl>
                                          <p:spTgt spid="129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spcBef>
                <a:spcPct val="20000"/>
              </a:spcBef>
            </a:pPr>
            <a:r>
              <a:rPr lang="en-US" smtClean="0"/>
              <a:t>2.9 Forms</a:t>
            </a:r>
          </a:p>
        </p:txBody>
      </p:sp>
      <p:sp>
        <p:nvSpPr>
          <p:cNvPr id="37891" name="Rectangle 3"/>
          <p:cNvSpPr>
            <a:spLocks noGrp="1" noChangeArrowheads="1"/>
          </p:cNvSpPr>
          <p:nvPr>
            <p:ph type="body" idx="1"/>
          </p:nvPr>
        </p:nvSpPr>
        <p:spPr/>
        <p:txBody>
          <a:bodyPr/>
          <a:lstStyle/>
          <a:p>
            <a:pPr>
              <a:lnSpc>
                <a:spcPct val="120000"/>
              </a:lnSpc>
              <a:spcBef>
                <a:spcPct val="20000"/>
              </a:spcBef>
              <a:buSzTx/>
            </a:pPr>
            <a:r>
              <a:rPr lang="en-US" sz="1600" b="0" dirty="0" smtClean="0">
                <a:latin typeface="Arial" pitchFamily="34" charset="0"/>
              </a:rPr>
              <a:t>A form is the usual way information is gotten from a browser to a server</a:t>
            </a:r>
          </a:p>
          <a:p>
            <a:pPr>
              <a:lnSpc>
                <a:spcPct val="120000"/>
              </a:lnSpc>
              <a:spcBef>
                <a:spcPct val="20000"/>
              </a:spcBef>
              <a:buSzTx/>
            </a:pPr>
            <a:r>
              <a:rPr lang="en-US" sz="1600" b="0" dirty="0" smtClean="0">
                <a:latin typeface="Arial" pitchFamily="34" charset="0"/>
              </a:rPr>
              <a:t>HTML has tags to create a collection of objects that implement this information gathering</a:t>
            </a:r>
          </a:p>
          <a:p>
            <a:pPr lvl="1">
              <a:lnSpc>
                <a:spcPct val="120000"/>
              </a:lnSpc>
              <a:spcBef>
                <a:spcPct val="20000"/>
              </a:spcBef>
              <a:buSzTx/>
            </a:pPr>
            <a:r>
              <a:rPr lang="en-US" sz="1600" b="0" dirty="0" smtClean="0">
                <a:latin typeface="Arial" pitchFamily="34" charset="0"/>
              </a:rPr>
              <a:t>The objects are called </a:t>
            </a:r>
            <a:r>
              <a:rPr lang="en-US" sz="1600" b="0" i="1" dirty="0" smtClean="0">
                <a:latin typeface="Arial" pitchFamily="34" charset="0"/>
              </a:rPr>
              <a:t>widgets or controls</a:t>
            </a:r>
            <a:r>
              <a:rPr lang="en-US" sz="1600" b="0" dirty="0" smtClean="0">
                <a:latin typeface="Arial" pitchFamily="34" charset="0"/>
              </a:rPr>
              <a:t> (e.g., radio buttons ,</a:t>
            </a:r>
            <a:r>
              <a:rPr lang="en-US" sz="1600" b="0" dirty="0" err="1" smtClean="0">
                <a:latin typeface="Arial" pitchFamily="34" charset="0"/>
              </a:rPr>
              <a:t>checkboxes,text</a:t>
            </a:r>
            <a:r>
              <a:rPr lang="en-US" sz="1600" b="0" dirty="0" smtClean="0">
                <a:latin typeface="Arial" pitchFamily="34" charset="0"/>
              </a:rPr>
              <a:t> ,password , reset, submit )</a:t>
            </a:r>
          </a:p>
          <a:p>
            <a:pPr lvl="1">
              <a:lnSpc>
                <a:spcPct val="120000"/>
              </a:lnSpc>
              <a:spcBef>
                <a:spcPct val="20000"/>
              </a:spcBef>
              <a:buSzTx/>
            </a:pPr>
            <a:r>
              <a:rPr lang="en-US" sz="1600" b="0" dirty="0" smtClean="0">
                <a:latin typeface="Arial" pitchFamily="34" charset="0"/>
              </a:rPr>
              <a:t>All control tags are inline tags</a:t>
            </a:r>
          </a:p>
          <a:p>
            <a:pPr lvl="1">
              <a:lnSpc>
                <a:spcPct val="120000"/>
              </a:lnSpc>
              <a:spcBef>
                <a:spcPct val="20000"/>
              </a:spcBef>
              <a:buSzTx/>
            </a:pPr>
            <a:r>
              <a:rPr lang="en-US" sz="1600" b="0" dirty="0" smtClean="0">
                <a:latin typeface="Arial" pitchFamily="34" charset="0"/>
              </a:rPr>
              <a:t>Most controls are used to gather information from the user in the form of either text or button selections</a:t>
            </a:r>
          </a:p>
          <a:p>
            <a:pPr lvl="1">
              <a:lnSpc>
                <a:spcPct val="120000"/>
              </a:lnSpc>
              <a:spcBef>
                <a:spcPct val="20000"/>
              </a:spcBef>
              <a:buSzTx/>
            </a:pPr>
            <a:r>
              <a:rPr lang="en-US" sz="1600" b="0" dirty="0" smtClean="0">
                <a:latin typeface="Arial" pitchFamily="34" charset="0"/>
              </a:rPr>
              <a:t>Every form data requires submit button</a:t>
            </a:r>
          </a:p>
          <a:p>
            <a:pPr>
              <a:lnSpc>
                <a:spcPct val="120000"/>
              </a:lnSpc>
              <a:spcBef>
                <a:spcPct val="20000"/>
              </a:spcBef>
              <a:buSzTx/>
            </a:pPr>
            <a:r>
              <a:rPr lang="en-US" sz="1600" b="0" dirty="0" smtClean="0">
                <a:latin typeface="Arial" pitchFamily="34" charset="0"/>
              </a:rPr>
              <a:t>When the Submit button of a form is clicked, the form data is encoded and  are sent to the server for processing </a:t>
            </a:r>
          </a:p>
          <a:p>
            <a:pPr>
              <a:lnSpc>
                <a:spcPct val="120000"/>
              </a:lnSpc>
              <a:spcBef>
                <a:spcPct val="20000"/>
              </a:spcBef>
              <a:buSzTx/>
              <a:buFontTx/>
              <a:buNone/>
            </a:pPr>
            <a:r>
              <a:rPr lang="en-US" sz="2000" dirty="0" smtClean="0">
                <a:latin typeface="Arial" pitchFamily="34" charset="0"/>
              </a:rPr>
              <a:t> 1. The &lt;form&gt; Tag</a:t>
            </a:r>
          </a:p>
          <a:p>
            <a:pPr>
              <a:lnSpc>
                <a:spcPct val="120000"/>
              </a:lnSpc>
              <a:spcBef>
                <a:spcPct val="20000"/>
              </a:spcBef>
              <a:buSzTx/>
            </a:pPr>
            <a:r>
              <a:rPr lang="en-US" sz="1600" b="0" dirty="0" smtClean="0">
                <a:latin typeface="Arial" pitchFamily="34" charset="0"/>
              </a:rPr>
              <a:t>All of the widgets, or components of a form are defined in the content of a </a:t>
            </a:r>
            <a:r>
              <a:rPr lang="en-US" sz="1600" b="0" dirty="0" smtClean="0">
                <a:latin typeface="Courier New" pitchFamily="49" charset="0"/>
              </a:rPr>
              <a:t>&lt;form&gt;</a:t>
            </a:r>
            <a:r>
              <a:rPr lang="en-US" sz="1600" b="0" dirty="0" smtClean="0">
                <a:latin typeface="Arial" pitchFamily="34" charset="0"/>
              </a:rPr>
              <a:t> tag</a:t>
            </a:r>
          </a:p>
          <a:p>
            <a:pPr lvl="1">
              <a:lnSpc>
                <a:spcPct val="120000"/>
              </a:lnSpc>
              <a:spcBef>
                <a:spcPct val="20000"/>
              </a:spcBef>
              <a:buSzTx/>
            </a:pPr>
            <a:r>
              <a:rPr lang="en-US" sz="1600" b="0" dirty="0" smtClean="0">
                <a:latin typeface="Arial" pitchFamily="34" charset="0"/>
              </a:rPr>
              <a:t>The only required attribute of </a:t>
            </a:r>
            <a:r>
              <a:rPr lang="en-US" sz="1600" b="0" dirty="0" smtClean="0">
                <a:latin typeface="Courier New" pitchFamily="49" charset="0"/>
              </a:rPr>
              <a:t>&lt;form&gt;</a:t>
            </a:r>
            <a:r>
              <a:rPr lang="en-US" sz="1600" b="0" dirty="0" smtClean="0">
                <a:latin typeface="Arial" pitchFamily="34" charset="0"/>
              </a:rPr>
              <a:t> is </a:t>
            </a:r>
            <a:r>
              <a:rPr lang="en-US" sz="1600" b="0" u="sng" dirty="0" smtClean="0">
                <a:latin typeface="Courier New" pitchFamily="49" charset="0"/>
              </a:rPr>
              <a:t>action</a:t>
            </a:r>
            <a:r>
              <a:rPr lang="en-US" sz="1600" b="0" dirty="0" smtClean="0">
                <a:latin typeface="Arial" pitchFamily="34" charset="0"/>
              </a:rPr>
              <a:t>, which specifies the URL of the application on the web server that is to be called when the Submit button is clicked</a:t>
            </a:r>
          </a:p>
          <a:p>
            <a:pPr lvl="1">
              <a:lnSpc>
                <a:spcPct val="120000"/>
              </a:lnSpc>
              <a:spcBef>
                <a:spcPct val="20000"/>
              </a:spcBef>
              <a:buSzTx/>
              <a:buFontTx/>
              <a:buNone/>
            </a:pPr>
            <a:r>
              <a:rPr lang="en-US" sz="1600" b="0" dirty="0" smtClean="0">
                <a:latin typeface="Courier New" pitchFamily="49" charset="0"/>
              </a:rPr>
              <a:t>action = "http://www.cs.ucp.edu/cgi-bin/survey.pl"</a:t>
            </a:r>
          </a:p>
          <a:p>
            <a:pPr lvl="2">
              <a:lnSpc>
                <a:spcPct val="120000"/>
              </a:lnSpc>
              <a:spcBef>
                <a:spcPct val="20000"/>
              </a:spcBef>
              <a:buSzTx/>
            </a:pPr>
            <a:r>
              <a:rPr lang="en-US" sz="1600" b="0" dirty="0" smtClean="0">
                <a:latin typeface="Arial" pitchFamily="34" charset="0"/>
              </a:rPr>
              <a:t>If the form has no action, the value of </a:t>
            </a:r>
            <a:r>
              <a:rPr lang="en-US" sz="1600" b="0" dirty="0" smtClean="0">
                <a:latin typeface="Courier New" pitchFamily="49" charset="0"/>
              </a:rPr>
              <a:t>action</a:t>
            </a:r>
            <a:r>
              <a:rPr lang="en-US" sz="1600" b="0" dirty="0" smtClean="0">
                <a:latin typeface="Arial" pitchFamily="34" charset="0"/>
              </a:rPr>
              <a:t> is the empty string</a:t>
            </a:r>
            <a:endParaRPr lang="en-US" sz="1600" b="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38915" name="Rectangle 3"/>
          <p:cNvSpPr>
            <a:spLocks noGrp="1" noChangeArrowheads="1"/>
          </p:cNvSpPr>
          <p:nvPr>
            <p:ph type="body" idx="1"/>
          </p:nvPr>
        </p:nvSpPr>
        <p:spPr/>
        <p:txBody>
          <a:bodyPr/>
          <a:lstStyle/>
          <a:p>
            <a:pPr marL="177800" indent="-177800">
              <a:lnSpc>
                <a:spcPct val="100000"/>
              </a:lnSpc>
              <a:spcBef>
                <a:spcPct val="20000"/>
              </a:spcBef>
              <a:buSzTx/>
            </a:pPr>
            <a:r>
              <a:rPr lang="en-US" sz="2000" b="0" dirty="0" smtClean="0"/>
              <a:t>The </a:t>
            </a:r>
            <a:r>
              <a:rPr lang="en-US" sz="2000" b="0" u="sng" dirty="0" smtClean="0"/>
              <a:t>method</a:t>
            </a:r>
            <a:r>
              <a:rPr lang="en-US" sz="2000" b="0" dirty="0" smtClean="0"/>
              <a:t> attribute of &lt;form&gt; specifies one of the two possible techniques of transferring the form data to the server, get and post</a:t>
            </a:r>
          </a:p>
          <a:p>
            <a:pPr marL="177800" indent="-177800">
              <a:lnSpc>
                <a:spcPct val="100000"/>
              </a:lnSpc>
              <a:spcBef>
                <a:spcPct val="20000"/>
              </a:spcBef>
              <a:buSzTx/>
            </a:pPr>
            <a:r>
              <a:rPr lang="en-US" sz="2000" b="0" dirty="0" smtClean="0"/>
              <a:t>The method attribute specifies how to send form-data to the server </a:t>
            </a:r>
          </a:p>
          <a:p>
            <a:pPr marL="177800" indent="-177800">
              <a:lnSpc>
                <a:spcPct val="100000"/>
              </a:lnSpc>
              <a:spcBef>
                <a:spcPct val="20000"/>
              </a:spcBef>
              <a:buSzTx/>
            </a:pPr>
            <a:r>
              <a:rPr lang="en-US" sz="2000" b="0" dirty="0" smtClean="0"/>
              <a:t>Default is get</a:t>
            </a:r>
          </a:p>
          <a:p>
            <a:pPr marL="177800" indent="-177800">
              <a:lnSpc>
                <a:spcPct val="100000"/>
              </a:lnSpc>
              <a:spcBef>
                <a:spcPct val="20000"/>
              </a:spcBef>
              <a:buSzTx/>
            </a:pPr>
            <a:r>
              <a:rPr lang="en-US" sz="2000" b="0" dirty="0" smtClean="0"/>
              <a:t>In both techniques the form data is coded into a text string when the user clicks the Submit button</a:t>
            </a:r>
          </a:p>
          <a:p>
            <a:pPr marL="177800" indent="-177800">
              <a:lnSpc>
                <a:spcPct val="100000"/>
              </a:lnSpc>
              <a:spcBef>
                <a:spcPct val="20000"/>
              </a:spcBef>
              <a:buSzTx/>
              <a:buFontTx/>
              <a:buNone/>
            </a:pPr>
            <a:r>
              <a:rPr lang="en-US" dirty="0" smtClean="0"/>
              <a:t>2. The&lt; input&gt; tag</a:t>
            </a:r>
          </a:p>
          <a:p>
            <a:pPr marL="515938" lvl="1" indent="-180975">
              <a:lnSpc>
                <a:spcPct val="100000"/>
              </a:lnSpc>
              <a:spcBef>
                <a:spcPct val="20000"/>
              </a:spcBef>
              <a:buSzTx/>
            </a:pPr>
            <a:r>
              <a:rPr lang="en-US" sz="2000" b="0" dirty="0" smtClean="0"/>
              <a:t>Many of the commonly used controls such as text ,passwords checkboxes, Reset, Submit ,radio buttons etc. are created with the  </a:t>
            </a:r>
            <a:r>
              <a:rPr lang="en-US" sz="2000" dirty="0" smtClean="0"/>
              <a:t>&lt;input&gt; </a:t>
            </a:r>
            <a:r>
              <a:rPr lang="en-US" sz="2000" b="0" dirty="0" smtClean="0"/>
              <a:t>tag</a:t>
            </a:r>
          </a:p>
          <a:p>
            <a:pPr marL="966788" lvl="2" indent="-223838">
              <a:lnSpc>
                <a:spcPct val="100000"/>
              </a:lnSpc>
              <a:spcBef>
                <a:spcPct val="20000"/>
              </a:spcBef>
              <a:buSzTx/>
            </a:pPr>
            <a:r>
              <a:rPr lang="en-US" sz="2000" b="0" dirty="0" smtClean="0"/>
              <a:t>The </a:t>
            </a:r>
            <a:r>
              <a:rPr lang="en-US" sz="2000" b="0" u="sng" dirty="0" smtClean="0"/>
              <a:t>type</a:t>
            </a:r>
            <a:r>
              <a:rPr lang="en-US" sz="2000" b="0" dirty="0" smtClean="0"/>
              <a:t> attribute of &lt;input&gt; specifies the kind of widget being created such as checkbox, text, radio button etc</a:t>
            </a:r>
          </a:p>
          <a:p>
            <a:pPr marL="966788" lvl="2" indent="-223838">
              <a:lnSpc>
                <a:spcPct val="100000"/>
              </a:lnSpc>
              <a:spcBef>
                <a:spcPct val="20000"/>
              </a:spcBef>
              <a:buSzTx/>
            </a:pPr>
            <a:r>
              <a:rPr lang="en-US" sz="2000" b="0" dirty="0" smtClean="0"/>
              <a:t>All the previously listed controls except Reset and submit also require a </a:t>
            </a:r>
            <a:r>
              <a:rPr lang="en-US" sz="2000" b="0" u="sng" dirty="0" smtClean="0"/>
              <a:t>name</a:t>
            </a:r>
            <a:r>
              <a:rPr lang="en-US" sz="2000" b="0" dirty="0" smtClean="0"/>
              <a:t> attribute which becomes the name of the value of the control within the form data.</a:t>
            </a:r>
          </a:p>
          <a:p>
            <a:pPr marL="966788" lvl="2" indent="-223838">
              <a:lnSpc>
                <a:spcPct val="100000"/>
              </a:lnSpc>
              <a:spcBef>
                <a:spcPct val="20000"/>
              </a:spcBef>
              <a:buSzTx/>
            </a:pPr>
            <a:r>
              <a:rPr lang="en-US" sz="2000" b="0" dirty="0" smtClean="0"/>
              <a:t>The controls for checkboxes and radio buttons require </a:t>
            </a:r>
            <a:r>
              <a:rPr lang="en-US" sz="2000" b="0" u="sng" dirty="0" smtClean="0"/>
              <a:t>value</a:t>
            </a:r>
            <a:r>
              <a:rPr lang="en-US" sz="2000" b="0" dirty="0" smtClean="0"/>
              <a:t> attributes which initializes the value of the control</a:t>
            </a:r>
          </a:p>
          <a:p>
            <a:pPr marL="966788" lvl="2" indent="-223838">
              <a:lnSpc>
                <a:spcPct val="100000"/>
              </a:lnSpc>
              <a:spcBef>
                <a:spcPct val="20000"/>
              </a:spcBef>
              <a:buSzTx/>
            </a:pPr>
            <a:endParaRPr lang="en-US" sz="2000" b="0" dirty="0" smtClean="0"/>
          </a:p>
          <a:p>
            <a:pPr marL="966788" lvl="2" indent="-223838">
              <a:lnSpc>
                <a:spcPct val="100000"/>
              </a:lnSpc>
              <a:spcBef>
                <a:spcPct val="20000"/>
              </a:spcBef>
              <a:buSzTx/>
            </a:pPr>
            <a:r>
              <a:rPr lang="en-US" sz="2000" b="0"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spcBef>
                <a:spcPct val="20000"/>
              </a:spcBef>
            </a:pPr>
            <a:r>
              <a:rPr lang="en-US" dirty="0" smtClean="0"/>
              <a:t> Basic Syntax </a:t>
            </a:r>
            <a:r>
              <a:rPr lang="en-US" sz="2400" dirty="0" smtClean="0"/>
              <a:t>(continued)</a:t>
            </a:r>
            <a:endParaRPr lang="en-US" sz="2800" dirty="0" smtClean="0"/>
          </a:p>
        </p:txBody>
      </p:sp>
      <p:sp>
        <p:nvSpPr>
          <p:cNvPr id="14339" name="Rectangle 3"/>
          <p:cNvSpPr>
            <a:spLocks noGrp="1" noChangeArrowheads="1"/>
          </p:cNvSpPr>
          <p:nvPr>
            <p:ph type="body" idx="1"/>
          </p:nvPr>
        </p:nvSpPr>
        <p:spPr>
          <a:xfrm>
            <a:off x="304800" y="1066800"/>
            <a:ext cx="8610600" cy="5410200"/>
          </a:xfrm>
        </p:spPr>
        <p:txBody>
          <a:bodyPr/>
          <a:lstStyle/>
          <a:p>
            <a:pPr>
              <a:lnSpc>
                <a:spcPct val="120000"/>
              </a:lnSpc>
              <a:spcBef>
                <a:spcPct val="20000"/>
              </a:spcBef>
              <a:buSzTx/>
            </a:pPr>
            <a:r>
              <a:rPr lang="en-US" b="0" dirty="0" smtClean="0">
                <a:latin typeface="Arial" pitchFamily="34" charset="0"/>
              </a:rPr>
              <a:t>Not all tags have content</a:t>
            </a:r>
          </a:p>
          <a:p>
            <a:pPr lvl="1">
              <a:lnSpc>
                <a:spcPct val="120000"/>
              </a:lnSpc>
              <a:spcBef>
                <a:spcPct val="20000"/>
              </a:spcBef>
              <a:buSzTx/>
            </a:pPr>
            <a:r>
              <a:rPr lang="en-US" sz="1800" b="0" dirty="0" smtClean="0">
                <a:latin typeface="Arial" pitchFamily="34" charset="0"/>
              </a:rPr>
              <a:t>If a tag has no content, its form is </a:t>
            </a:r>
            <a:r>
              <a:rPr lang="en-US" sz="1600" b="0" dirty="0" smtClean="0">
                <a:latin typeface="Courier New" pitchFamily="49" charset="0"/>
              </a:rPr>
              <a:t>&lt;</a:t>
            </a:r>
            <a:r>
              <a:rPr lang="en-US" sz="1800" b="0" dirty="0" smtClean="0">
                <a:latin typeface="Arial" pitchFamily="34" charset="0"/>
              </a:rPr>
              <a:t>name</a:t>
            </a:r>
            <a:r>
              <a:rPr lang="en-US" sz="1600" b="0" dirty="0" smtClean="0">
                <a:latin typeface="Courier New" pitchFamily="49" charset="0"/>
              </a:rPr>
              <a:t> /&gt;</a:t>
            </a:r>
            <a:endParaRPr lang="en-US" sz="1800" b="0" dirty="0" smtClean="0">
              <a:latin typeface="Arial" pitchFamily="34" charset="0"/>
            </a:endParaRPr>
          </a:p>
          <a:p>
            <a:pPr>
              <a:lnSpc>
                <a:spcPct val="120000"/>
              </a:lnSpc>
              <a:spcBef>
                <a:spcPct val="20000"/>
              </a:spcBef>
              <a:buSzTx/>
            </a:pPr>
            <a:r>
              <a:rPr lang="en-US" b="0" dirty="0" smtClean="0">
                <a:latin typeface="Arial" pitchFamily="34" charset="0"/>
              </a:rPr>
              <a:t>The container and its content together are called an </a:t>
            </a:r>
            <a:r>
              <a:rPr lang="en-US" b="0" i="1" dirty="0" smtClean="0">
                <a:solidFill>
                  <a:srgbClr val="FF0000"/>
                </a:solidFill>
                <a:latin typeface="Arial" pitchFamily="34" charset="0"/>
              </a:rPr>
              <a:t>element.</a:t>
            </a:r>
          </a:p>
          <a:p>
            <a:pPr>
              <a:lnSpc>
                <a:spcPct val="120000"/>
              </a:lnSpc>
              <a:spcBef>
                <a:spcPct val="20000"/>
              </a:spcBef>
              <a:buSzTx/>
            </a:pPr>
            <a:r>
              <a:rPr lang="en-US" b="0" dirty="0" smtClean="0">
                <a:latin typeface="Arial" pitchFamily="34" charset="0"/>
              </a:rPr>
              <a:t>If a tag has attributes, they appear between its name and the right bracket of the opening tag</a:t>
            </a:r>
          </a:p>
          <a:p>
            <a:pPr>
              <a:buNone/>
            </a:pPr>
            <a:r>
              <a:rPr lang="en-US" dirty="0" smtClean="0"/>
              <a:t>&lt;a </a:t>
            </a:r>
            <a:r>
              <a:rPr lang="en-US" dirty="0" err="1" smtClean="0"/>
              <a:t>href</a:t>
            </a:r>
            <a:r>
              <a:rPr lang="en-US" dirty="0" smtClean="0"/>
              <a:t>="default.html"&gt; this is a link &lt;/a&gt; </a:t>
            </a:r>
            <a:endParaRPr lang="en-US" b="0" dirty="0" smtClean="0">
              <a:latin typeface="Arial" pitchFamily="34" charset="0"/>
            </a:endParaRPr>
          </a:p>
          <a:p>
            <a:pPr>
              <a:lnSpc>
                <a:spcPct val="120000"/>
              </a:lnSpc>
              <a:spcBef>
                <a:spcPct val="20000"/>
              </a:spcBef>
              <a:buSzTx/>
            </a:pPr>
            <a:r>
              <a:rPr lang="en-US" b="0" dirty="0" smtClean="0">
                <a:solidFill>
                  <a:srgbClr val="FF0000"/>
                </a:solidFill>
                <a:latin typeface="Arial" pitchFamily="34" charset="0"/>
              </a:rPr>
              <a:t>Comment</a:t>
            </a:r>
            <a:r>
              <a:rPr lang="en-US" b="0" dirty="0" smtClean="0">
                <a:latin typeface="Arial" pitchFamily="34" charset="0"/>
              </a:rPr>
              <a:t> form: </a:t>
            </a:r>
            <a:r>
              <a:rPr lang="en-US" sz="2000" dirty="0" smtClean="0">
                <a:latin typeface="Courier New" pitchFamily="49" charset="0"/>
              </a:rPr>
              <a:t>&lt;!--</a:t>
            </a:r>
            <a:r>
              <a:rPr lang="en-US" dirty="0" smtClean="0">
                <a:latin typeface="Arial" pitchFamily="34" charset="0"/>
              </a:rPr>
              <a:t> … </a:t>
            </a:r>
            <a:r>
              <a:rPr lang="en-US" sz="2000" dirty="0" smtClean="0">
                <a:latin typeface="Courier New" pitchFamily="49" charset="0"/>
              </a:rPr>
              <a:t>--&gt;</a:t>
            </a:r>
          </a:p>
          <a:p>
            <a:pPr>
              <a:lnSpc>
                <a:spcPct val="120000"/>
              </a:lnSpc>
              <a:spcBef>
                <a:spcPct val="20000"/>
              </a:spcBef>
              <a:buSzTx/>
            </a:pPr>
            <a:r>
              <a:rPr lang="en-US" b="0" dirty="0" smtClean="0">
                <a:latin typeface="Arial" pitchFamily="34" charset="0"/>
                <a:cs typeface="Arial" pitchFamily="34" charset="0"/>
              </a:rPr>
              <a:t>Comments increases the readability of programs.</a:t>
            </a:r>
          </a:p>
          <a:p>
            <a:pPr>
              <a:lnSpc>
                <a:spcPct val="120000"/>
              </a:lnSpc>
              <a:spcBef>
                <a:spcPct val="20000"/>
              </a:spcBef>
              <a:buSzTx/>
            </a:pPr>
            <a:r>
              <a:rPr lang="en-US" b="0" dirty="0" smtClean="0">
                <a:latin typeface="Arial" pitchFamily="34" charset="0"/>
              </a:rPr>
              <a:t>Browsers ignore comments, unrecognizable tags, line breaks, multiple spaces, and tabs.</a:t>
            </a:r>
          </a:p>
          <a:p>
            <a:pPr>
              <a:lnSpc>
                <a:spcPct val="120000"/>
              </a:lnSpc>
              <a:spcBef>
                <a:spcPct val="20000"/>
              </a:spcBef>
              <a:buSzTx/>
            </a:pPr>
            <a:r>
              <a:rPr lang="en-US" b="0" dirty="0" smtClean="0">
                <a:latin typeface="Arial" pitchFamily="34" charset="0"/>
              </a:rPr>
              <a:t>Tags are suggestions to the browser, even if they are recognized by the browser.</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066800"/>
            <a:ext cx="8610600" cy="5410200"/>
          </a:xfrm>
        </p:spPr>
        <p:txBody>
          <a:bodyPr/>
          <a:lstStyle/>
          <a:p>
            <a:r>
              <a:rPr lang="en-US" sz="2000" b="0" dirty="0" smtClean="0"/>
              <a:t>Textboxes as well as most other control elements should be labeled.</a:t>
            </a:r>
          </a:p>
          <a:p>
            <a:r>
              <a:rPr lang="en-US" sz="2000" b="0" dirty="0" smtClean="0"/>
              <a:t>Labeling could be done by simply inserting text into the appropriate places in the form.</a:t>
            </a:r>
          </a:p>
          <a:p>
            <a:r>
              <a:rPr lang="en-US" sz="2000" b="0" dirty="0" smtClean="0"/>
              <a:t>For </a:t>
            </a:r>
            <a:r>
              <a:rPr lang="en-US" sz="2000" b="0" dirty="0" err="1" smtClean="0"/>
              <a:t>eg</a:t>
            </a:r>
            <a:r>
              <a:rPr lang="en-US" sz="2000" b="0" dirty="0" smtClean="0"/>
              <a:t>:</a:t>
            </a:r>
          </a:p>
          <a:p>
            <a:pPr>
              <a:buNone/>
            </a:pPr>
            <a:r>
              <a:rPr lang="en-US" sz="2000" dirty="0" smtClean="0">
                <a:latin typeface="Courier New" pitchFamily="49" charset="0"/>
                <a:cs typeface="Courier New" pitchFamily="49" charset="0"/>
              </a:rPr>
              <a:t> Phone: &lt;input type = “text” name = “phone” /&gt;</a:t>
            </a:r>
          </a:p>
          <a:p>
            <a:pPr>
              <a:buNone/>
            </a:pPr>
            <a:r>
              <a:rPr lang="en-US" sz="2000" dirty="0" smtClean="0">
                <a:latin typeface="Courier New" pitchFamily="49" charset="0"/>
                <a:cs typeface="Courier New" pitchFamily="49" charset="0"/>
              </a:rPr>
              <a:t>       or</a:t>
            </a:r>
          </a:p>
          <a:p>
            <a:pPr>
              <a:buNone/>
            </a:pPr>
            <a:r>
              <a:rPr lang="en-US" sz="2000" dirty="0" smtClean="0">
                <a:latin typeface="Courier New" pitchFamily="49" charset="0"/>
                <a:cs typeface="Courier New" pitchFamily="49" charset="0"/>
              </a:rPr>
              <a:t>&lt;label&gt; Phone: &lt;input type = “text” </a:t>
            </a:r>
          </a:p>
          <a:p>
            <a:pPr>
              <a:buNone/>
            </a:pPr>
            <a:r>
              <a:rPr lang="en-US" sz="2000" dirty="0" smtClean="0">
                <a:latin typeface="Courier New" pitchFamily="49" charset="0"/>
                <a:cs typeface="Courier New" pitchFamily="49" charset="0"/>
              </a:rPr>
              <a:t>          name = “phone” /&gt; &lt;/label&gt;</a:t>
            </a:r>
          </a:p>
          <a:p>
            <a:pPr>
              <a:buFontTx/>
              <a:buChar char="-"/>
            </a:pPr>
            <a:r>
              <a:rPr lang="en-US" sz="2000" b="0" dirty="0" smtClean="0">
                <a:cs typeface="Courier New" pitchFamily="49" charset="0"/>
              </a:rPr>
              <a:t>Second method is better.</a:t>
            </a:r>
          </a:p>
          <a:p>
            <a:pPr>
              <a:buFontTx/>
              <a:buChar char="-"/>
            </a:pPr>
            <a:r>
              <a:rPr lang="en-US" sz="2000" b="0" dirty="0" smtClean="0">
                <a:cs typeface="Courier New" pitchFamily="49" charset="0"/>
              </a:rPr>
              <a:t>If the contents of the textbox should not be displayed when it is entered by the user, a password control can be used. </a:t>
            </a:r>
          </a:p>
          <a:p>
            <a:pPr>
              <a:buFontTx/>
              <a:buChar char="-"/>
            </a:pPr>
            <a:r>
              <a:rPr lang="en-US" sz="2000" dirty="0" smtClean="0">
                <a:latin typeface="Courier New" pitchFamily="49" charset="0"/>
                <a:cs typeface="Courier New" pitchFamily="49" charset="0"/>
              </a:rPr>
              <a:t>&lt;input  type= “password” name = “</a:t>
            </a:r>
            <a:r>
              <a:rPr lang="en-US" sz="2000" dirty="0" err="1" smtClean="0">
                <a:latin typeface="Courier New" pitchFamily="49" charset="0"/>
                <a:cs typeface="Courier New" pitchFamily="49" charset="0"/>
              </a:rPr>
              <a:t>myPassword</a:t>
            </a:r>
            <a:r>
              <a:rPr lang="en-US" sz="2000" dirty="0" smtClean="0">
                <a:latin typeface="Courier New" pitchFamily="49" charset="0"/>
                <a:cs typeface="Courier New" pitchFamily="49" charset="0"/>
              </a:rPr>
              <a:t>” size = “10” </a:t>
            </a:r>
            <a:r>
              <a:rPr lang="en-US" sz="2000" dirty="0" err="1" smtClean="0">
                <a:latin typeface="Courier New" pitchFamily="49" charset="0"/>
                <a:cs typeface="Courier New" pitchFamily="49" charset="0"/>
              </a:rPr>
              <a:t>maxlength</a:t>
            </a:r>
            <a:r>
              <a:rPr lang="en-US" sz="2000" dirty="0" smtClean="0">
                <a:latin typeface="Courier New" pitchFamily="49" charset="0"/>
                <a:cs typeface="Courier New" pitchFamily="49" charset="0"/>
              </a:rPr>
              <a:t> = “10” /&gt;</a:t>
            </a:r>
          </a:p>
          <a:p>
            <a:pPr>
              <a:buFontTx/>
              <a:buChar char="-"/>
            </a:pPr>
            <a:r>
              <a:rPr lang="en-US" sz="2000" b="0" dirty="0" smtClean="0">
                <a:cs typeface="Courier New" pitchFamily="49" charset="0"/>
              </a:rPr>
              <a:t>In this case, regardless of what characters are typed into a password control, only bullets or asterisks are displayed by the browser.</a:t>
            </a:r>
          </a:p>
          <a:p>
            <a:pPr>
              <a:buFontTx/>
              <a:buChar char="-"/>
            </a:pPr>
            <a:endParaRPr lang="en-US" b="0" dirty="0" smtClean="0">
              <a:cs typeface="Courier New" pitchFamily="49" charset="0"/>
            </a:endParaRPr>
          </a:p>
          <a:p>
            <a:pPr>
              <a:buNone/>
            </a:pPr>
            <a:endParaRPr lang="en-US"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endParaRPr lang="en-US" dirty="0" smtClean="0"/>
          </a:p>
        </p:txBody>
      </p:sp>
      <p:sp>
        <p:nvSpPr>
          <p:cNvPr id="39939" name="Content Placeholder 2"/>
          <p:cNvSpPr>
            <a:spLocks noGrp="1"/>
          </p:cNvSpPr>
          <p:nvPr>
            <p:ph idx="1"/>
          </p:nvPr>
        </p:nvSpPr>
        <p:spPr/>
        <p:txBody>
          <a:bodyPr/>
          <a:lstStyle/>
          <a:p>
            <a:pPr>
              <a:buNone/>
            </a:pPr>
            <a:endParaRPr lang="en-US" dirty="0" smtClean="0"/>
          </a:p>
        </p:txBody>
      </p:sp>
      <p:sp>
        <p:nvSpPr>
          <p:cNvPr id="4" name="Rectangle 3"/>
          <p:cNvSpPr/>
          <p:nvPr/>
        </p:nvSpPr>
        <p:spPr>
          <a:xfrm>
            <a:off x="0" y="1066800"/>
            <a:ext cx="8839200" cy="5958554"/>
          </a:xfrm>
          <a:prstGeom prst="rect">
            <a:avLst/>
          </a:prstGeom>
        </p:spPr>
        <p:txBody>
          <a:bodyPr wrap="square">
            <a:spAutoFit/>
          </a:bodyPr>
          <a:lstStyle/>
          <a:p>
            <a:pPr marL="966788" lvl="2" indent="-223838">
              <a:lnSpc>
                <a:spcPct val="100000"/>
              </a:lnSpc>
              <a:spcBef>
                <a:spcPct val="20000"/>
              </a:spcBef>
              <a:buFontTx/>
              <a:buAutoNum type="arabicPeriod"/>
              <a:defRPr/>
            </a:pPr>
            <a:r>
              <a:rPr lang="en-US" sz="2400" dirty="0">
                <a:solidFill>
                  <a:srgbClr val="FF0000"/>
                </a:solidFill>
              </a:rPr>
              <a:t>Text</a:t>
            </a:r>
          </a:p>
          <a:p>
            <a:pPr marL="1314450" lvl="3" indent="-166688">
              <a:lnSpc>
                <a:spcPct val="100000"/>
              </a:lnSpc>
              <a:spcBef>
                <a:spcPct val="20000"/>
              </a:spcBef>
              <a:defRPr/>
            </a:pPr>
            <a:r>
              <a:rPr lang="en-US" sz="2000" b="0" dirty="0" smtClean="0"/>
              <a:t>- Text </a:t>
            </a:r>
            <a:r>
              <a:rPr lang="en-US" sz="2000" b="0" dirty="0"/>
              <a:t>control is often used to gather information from the user such as the user’s name or address</a:t>
            </a:r>
          </a:p>
          <a:p>
            <a:pPr marL="1314450" lvl="3" indent="-166688">
              <a:lnSpc>
                <a:spcPct val="100000"/>
              </a:lnSpc>
              <a:spcBef>
                <a:spcPct val="20000"/>
              </a:spcBef>
              <a:defRPr/>
            </a:pPr>
            <a:r>
              <a:rPr lang="en-US" sz="2000" b="0" dirty="0" smtClean="0"/>
              <a:t>- Creates </a:t>
            </a:r>
            <a:r>
              <a:rPr lang="en-US" sz="2000" b="0" dirty="0"/>
              <a:t>a horizontal box for text input</a:t>
            </a:r>
          </a:p>
          <a:p>
            <a:pPr marL="1314450" lvl="3" indent="-166688">
              <a:lnSpc>
                <a:spcPct val="100000"/>
              </a:lnSpc>
              <a:spcBef>
                <a:spcPct val="20000"/>
              </a:spcBef>
              <a:defRPr/>
            </a:pPr>
            <a:r>
              <a:rPr lang="en-US" sz="2000" b="0" dirty="0" smtClean="0"/>
              <a:t>- Default </a:t>
            </a:r>
            <a:r>
              <a:rPr lang="en-US" sz="2000" b="0" dirty="0"/>
              <a:t>size is 20; it can be changed with the size attribute</a:t>
            </a:r>
          </a:p>
          <a:p>
            <a:pPr marL="1314450" lvl="3" indent="-166688">
              <a:lnSpc>
                <a:spcPct val="100000"/>
              </a:lnSpc>
              <a:spcBef>
                <a:spcPct val="20000"/>
              </a:spcBef>
              <a:defRPr/>
            </a:pPr>
            <a:r>
              <a:rPr lang="en-US" sz="2000" b="0" dirty="0"/>
              <a:t>If more characters are entered than will fit, the box is scrolled (shifted) left</a:t>
            </a:r>
          </a:p>
          <a:p>
            <a:pPr marL="1219200" lvl="2" indent="-304800">
              <a:lnSpc>
                <a:spcPct val="110000"/>
              </a:lnSpc>
              <a:spcBef>
                <a:spcPct val="20000"/>
              </a:spcBef>
              <a:defRPr/>
            </a:pPr>
            <a:r>
              <a:rPr lang="en-US" sz="1600" b="0" dirty="0">
                <a:latin typeface="Courier New" pitchFamily="49" charset="0"/>
              </a:rPr>
              <a:t>&lt;input type = "text" name = "Phone" </a:t>
            </a:r>
          </a:p>
          <a:p>
            <a:pPr marL="1219200" lvl="2" indent="-304800">
              <a:lnSpc>
                <a:spcPct val="110000"/>
              </a:lnSpc>
              <a:spcBef>
                <a:spcPct val="20000"/>
              </a:spcBef>
              <a:defRPr/>
            </a:pPr>
            <a:r>
              <a:rPr lang="en-US" sz="1600" b="0" dirty="0">
                <a:latin typeface="Courier New" pitchFamily="49" charset="0"/>
              </a:rPr>
              <a:t>       size = “25</a:t>
            </a:r>
            <a:r>
              <a:rPr lang="en-US" sz="1600" b="0" dirty="0" smtClean="0">
                <a:latin typeface="Courier New" pitchFamily="49" charset="0"/>
              </a:rPr>
              <a:t>“ /&gt;</a:t>
            </a:r>
            <a:endParaRPr lang="en-US" b="0" dirty="0"/>
          </a:p>
          <a:p>
            <a:pPr marL="762000" lvl="1" indent="-304800">
              <a:lnSpc>
                <a:spcPct val="110000"/>
              </a:lnSpc>
              <a:spcBef>
                <a:spcPct val="20000"/>
              </a:spcBef>
              <a:defRPr/>
            </a:pPr>
            <a:r>
              <a:rPr lang="en-US" b="0" dirty="0"/>
              <a:t>If you don’t want to allow the user to type more characters than will fit, set </a:t>
            </a:r>
            <a:r>
              <a:rPr lang="en-US" sz="1600" b="0" dirty="0" err="1">
                <a:latin typeface="Courier New" pitchFamily="49" charset="0"/>
              </a:rPr>
              <a:t>maxlength</a:t>
            </a:r>
            <a:r>
              <a:rPr lang="en-US" b="0" dirty="0"/>
              <a:t>, which causes excess input to be ignored</a:t>
            </a:r>
          </a:p>
          <a:p>
            <a:pPr marL="1219200" lvl="2" indent="-304800">
              <a:lnSpc>
                <a:spcPct val="110000"/>
              </a:lnSpc>
              <a:spcBef>
                <a:spcPct val="20000"/>
              </a:spcBef>
              <a:defRPr/>
            </a:pPr>
            <a:r>
              <a:rPr lang="en-US" sz="1600" b="0" dirty="0" smtClean="0">
                <a:latin typeface="Courier New" pitchFamily="49" charset="0"/>
              </a:rPr>
              <a:t>&lt;</a:t>
            </a:r>
            <a:r>
              <a:rPr lang="en-US" sz="1600" b="0" dirty="0">
                <a:latin typeface="Courier New" pitchFamily="49" charset="0"/>
              </a:rPr>
              <a:t>input type = "text" name = "Phone" </a:t>
            </a:r>
          </a:p>
          <a:p>
            <a:pPr marL="1219200" lvl="2" indent="-304800">
              <a:lnSpc>
                <a:spcPct val="110000"/>
              </a:lnSpc>
              <a:spcBef>
                <a:spcPct val="20000"/>
              </a:spcBef>
              <a:defRPr/>
            </a:pPr>
            <a:r>
              <a:rPr lang="en-US" sz="1600" b="0" dirty="0">
                <a:latin typeface="Courier New" pitchFamily="49" charset="0"/>
              </a:rPr>
              <a:t>       size = “25“ </a:t>
            </a:r>
            <a:r>
              <a:rPr lang="en-US" sz="1600" b="0" dirty="0" err="1">
                <a:latin typeface="Courier New" pitchFamily="49" charset="0"/>
              </a:rPr>
              <a:t>maxlength</a:t>
            </a:r>
            <a:r>
              <a:rPr lang="en-US" sz="1600" b="0" dirty="0">
                <a:latin typeface="Courier New" pitchFamily="49" charset="0"/>
              </a:rPr>
              <a:t> =“25” </a:t>
            </a:r>
            <a:r>
              <a:rPr lang="en-US" sz="1600" b="0" dirty="0" smtClean="0">
                <a:latin typeface="Courier New" pitchFamily="49" charset="0"/>
              </a:rPr>
              <a:t>/&gt;</a:t>
            </a:r>
            <a:endParaRPr lang="en-US" b="0" dirty="0"/>
          </a:p>
          <a:p>
            <a:pPr marL="762000" lvl="1" indent="-304800">
              <a:lnSpc>
                <a:spcPct val="110000"/>
              </a:lnSpc>
              <a:spcBef>
                <a:spcPct val="20000"/>
              </a:spcBef>
              <a:defRPr/>
            </a:pPr>
            <a:endParaRPr lang="en-US" b="0" dirty="0"/>
          </a:p>
          <a:p>
            <a:pPr marL="762000" lvl="1" indent="-304800">
              <a:lnSpc>
                <a:spcPct val="110000"/>
              </a:lnSpc>
              <a:spcBef>
                <a:spcPct val="20000"/>
              </a:spcBef>
              <a:defRPr/>
            </a:pPr>
            <a:endParaRPr lang="en-US" b="0" dirty="0"/>
          </a:p>
          <a:p>
            <a:pPr marL="1314450" lvl="3" indent="-166688">
              <a:lnSpc>
                <a:spcPct val="100000"/>
              </a:lnSpc>
              <a:spcBef>
                <a:spcPct val="20000"/>
              </a:spcBef>
              <a:defRPr/>
            </a:pPr>
            <a:endParaRPr lang="en-US" sz="2000" b="0" dirty="0"/>
          </a:p>
          <a:p>
            <a:pPr marL="1314450" lvl="3" indent="-166688">
              <a:lnSpc>
                <a:spcPct val="100000"/>
              </a:lnSpc>
              <a:spcBef>
                <a:spcPct val="20000"/>
              </a:spcBef>
              <a:defRPr/>
            </a:pPr>
            <a:endParaRPr lang="en-US" sz="2000" b="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40963" name="Rectangle 3"/>
          <p:cNvSpPr>
            <a:spLocks noGrp="1" noChangeArrowheads="1"/>
          </p:cNvSpPr>
          <p:nvPr>
            <p:ph type="body" idx="1"/>
          </p:nvPr>
        </p:nvSpPr>
        <p:spPr/>
        <p:txBody>
          <a:bodyPr/>
          <a:lstStyle/>
          <a:p>
            <a:pPr marL="762000" lvl="1" indent="-304800">
              <a:lnSpc>
                <a:spcPct val="110000"/>
              </a:lnSpc>
              <a:spcBef>
                <a:spcPct val="20000"/>
              </a:spcBef>
              <a:buSzTx/>
            </a:pPr>
            <a:endParaRPr lang="en-US" sz="1800" b="0" dirty="0" smtClean="0">
              <a:latin typeface="Arial" pitchFamily="34" charset="0"/>
            </a:endParaRPr>
          </a:p>
          <a:p>
            <a:pPr marL="381000" indent="-381000">
              <a:lnSpc>
                <a:spcPct val="110000"/>
              </a:lnSpc>
              <a:spcBef>
                <a:spcPct val="20000"/>
              </a:spcBef>
              <a:buSzTx/>
              <a:buFontTx/>
              <a:buNone/>
            </a:pPr>
            <a:r>
              <a:rPr lang="en-US" b="0" i="1" dirty="0" smtClean="0">
                <a:solidFill>
                  <a:srgbClr val="FF0000"/>
                </a:solidFill>
                <a:latin typeface="Arial" pitchFamily="34" charset="0"/>
              </a:rPr>
              <a:t>2. </a:t>
            </a:r>
            <a:r>
              <a:rPr lang="en-US" b="0" dirty="0" smtClean="0">
                <a:solidFill>
                  <a:srgbClr val="FF0000"/>
                </a:solidFill>
                <a:latin typeface="Arial" pitchFamily="34" charset="0"/>
              </a:rPr>
              <a:t>Checkboxes</a:t>
            </a:r>
            <a:r>
              <a:rPr lang="en-US" b="0" i="1" dirty="0" smtClean="0">
                <a:solidFill>
                  <a:srgbClr val="FF0000"/>
                </a:solidFill>
                <a:latin typeface="Arial" pitchFamily="34" charset="0"/>
              </a:rPr>
              <a:t> </a:t>
            </a:r>
            <a:r>
              <a:rPr lang="en-US" b="0" dirty="0" smtClean="0">
                <a:latin typeface="Arial" pitchFamily="34" charset="0"/>
              </a:rPr>
              <a:t>- to collect multiple choice input</a:t>
            </a:r>
          </a:p>
          <a:p>
            <a:pPr marL="762000" lvl="1" indent="-304800">
              <a:lnSpc>
                <a:spcPct val="110000"/>
              </a:lnSpc>
              <a:spcBef>
                <a:spcPct val="20000"/>
              </a:spcBef>
              <a:buSzTx/>
            </a:pPr>
            <a:r>
              <a:rPr lang="en-US" sz="2400" b="0" dirty="0" smtClean="0"/>
              <a:t>Every checkbox requires a name attribute and value attribute, which is the widget’s value in the form data when the checkbox is ‘checked’</a:t>
            </a:r>
          </a:p>
          <a:p>
            <a:pPr marL="1219200" lvl="2" indent="-304800">
              <a:lnSpc>
                <a:spcPct val="110000"/>
              </a:lnSpc>
              <a:spcBef>
                <a:spcPct val="20000"/>
              </a:spcBef>
              <a:buSzTx/>
            </a:pPr>
            <a:r>
              <a:rPr lang="en-US" b="0" dirty="0" smtClean="0"/>
              <a:t>A checkbox that is not ‘checked’ (off) contribute no value to the form data</a:t>
            </a:r>
          </a:p>
          <a:p>
            <a:pPr marL="762000" lvl="1" indent="-304800">
              <a:lnSpc>
                <a:spcPct val="110000"/>
              </a:lnSpc>
              <a:spcBef>
                <a:spcPct val="20000"/>
              </a:spcBef>
              <a:buSzTx/>
            </a:pPr>
            <a:r>
              <a:rPr lang="en-US" sz="2400" b="0" dirty="0" smtClean="0"/>
              <a:t>By default, no checkbox is initially ‘checked’</a:t>
            </a:r>
          </a:p>
          <a:p>
            <a:pPr marL="762000" lvl="1" indent="-304800">
              <a:lnSpc>
                <a:spcPct val="110000"/>
              </a:lnSpc>
              <a:spcBef>
                <a:spcPct val="20000"/>
              </a:spcBef>
              <a:buSzTx/>
            </a:pPr>
            <a:r>
              <a:rPr lang="en-US" sz="2400" b="0" dirty="0" smtClean="0"/>
              <a:t>To initialize a checkbox to ‘checked’, the checked attribute of checkbox must be set to "checked"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a:spcBef>
                <a:spcPct val="20000"/>
              </a:spcBef>
            </a:pPr>
            <a:r>
              <a:rPr lang="en-US" smtClean="0"/>
              <a:t>2.9 Forms</a:t>
            </a:r>
            <a:r>
              <a:rPr lang="en-US" sz="2800" smtClean="0"/>
              <a:t> (continued)</a:t>
            </a:r>
          </a:p>
        </p:txBody>
      </p:sp>
      <p:sp>
        <p:nvSpPr>
          <p:cNvPr id="5124" name="Rectangle 3"/>
          <p:cNvSpPr>
            <a:spLocks noGrp="1" noChangeArrowheads="1"/>
          </p:cNvSpPr>
          <p:nvPr>
            <p:ph type="body" idx="1"/>
          </p:nvPr>
        </p:nvSpPr>
        <p:spPr/>
        <p:txBody>
          <a:bodyPr/>
          <a:lstStyle/>
          <a:p>
            <a:pPr>
              <a:lnSpc>
                <a:spcPct val="80000"/>
              </a:lnSpc>
              <a:spcBef>
                <a:spcPct val="20000"/>
              </a:spcBef>
              <a:buSzTx/>
            </a:pPr>
            <a:r>
              <a:rPr lang="en-US" sz="1600" b="0" i="1" dirty="0" smtClean="0"/>
              <a:t>Widgets </a:t>
            </a:r>
            <a:r>
              <a:rPr lang="en-US" sz="1600" b="0" dirty="0" smtClean="0"/>
              <a:t>(continued)</a:t>
            </a:r>
          </a:p>
          <a:p>
            <a:pPr>
              <a:lnSpc>
                <a:spcPct val="80000"/>
              </a:lnSpc>
              <a:spcBef>
                <a:spcPct val="20000"/>
              </a:spcBef>
              <a:buSzTx/>
              <a:buFontTx/>
              <a:buNone/>
            </a:pPr>
            <a:r>
              <a:rPr lang="en-US" sz="1600" b="0" dirty="0" smtClean="0"/>
              <a:t>Grocery Checklist</a:t>
            </a:r>
          </a:p>
          <a:p>
            <a:pPr>
              <a:lnSpc>
                <a:spcPct val="80000"/>
              </a:lnSpc>
              <a:spcBef>
                <a:spcPct val="20000"/>
              </a:spcBef>
              <a:buSzTx/>
              <a:buFontTx/>
              <a:buNone/>
            </a:pPr>
            <a:r>
              <a:rPr lang="en-US" sz="1600" b="0" dirty="0" smtClean="0"/>
              <a:t>&lt;form action = ""&gt;</a:t>
            </a:r>
          </a:p>
          <a:p>
            <a:pPr>
              <a:lnSpc>
                <a:spcPct val="80000"/>
              </a:lnSpc>
              <a:spcBef>
                <a:spcPct val="20000"/>
              </a:spcBef>
              <a:buSzTx/>
              <a:buFontTx/>
              <a:buNone/>
            </a:pPr>
            <a:r>
              <a:rPr lang="en-US" sz="1600" b="0" dirty="0" smtClean="0"/>
              <a:t>  &lt;p&gt;</a:t>
            </a:r>
          </a:p>
          <a:p>
            <a:pPr>
              <a:lnSpc>
                <a:spcPct val="80000"/>
              </a:lnSpc>
              <a:spcBef>
                <a:spcPct val="20000"/>
              </a:spcBef>
              <a:buSzTx/>
              <a:buFontTx/>
              <a:buNone/>
            </a:pPr>
            <a:r>
              <a:rPr lang="en-US" sz="1600" b="0" dirty="0" smtClean="0"/>
              <a:t>  &lt;input type = "checkbox"  name ="groceries"</a:t>
            </a:r>
          </a:p>
          <a:p>
            <a:pPr>
              <a:lnSpc>
                <a:spcPct val="80000"/>
              </a:lnSpc>
              <a:spcBef>
                <a:spcPct val="20000"/>
              </a:spcBef>
              <a:buSzTx/>
              <a:buFontTx/>
              <a:buNone/>
            </a:pPr>
            <a:r>
              <a:rPr lang="en-US" sz="1600" b="0" dirty="0" smtClean="0"/>
              <a:t>         value = "milk"  checked = "checked"&gt;</a:t>
            </a:r>
          </a:p>
          <a:p>
            <a:pPr>
              <a:lnSpc>
                <a:spcPct val="80000"/>
              </a:lnSpc>
              <a:spcBef>
                <a:spcPct val="20000"/>
              </a:spcBef>
              <a:buSzTx/>
              <a:buFontTx/>
              <a:buNone/>
            </a:pPr>
            <a:r>
              <a:rPr lang="en-US" sz="1600" b="0" dirty="0" smtClean="0"/>
              <a:t>   Milk</a:t>
            </a:r>
          </a:p>
          <a:p>
            <a:pPr>
              <a:lnSpc>
                <a:spcPct val="80000"/>
              </a:lnSpc>
              <a:spcBef>
                <a:spcPct val="20000"/>
              </a:spcBef>
              <a:buSzTx/>
              <a:buFontTx/>
              <a:buNone/>
            </a:pPr>
            <a:r>
              <a:rPr lang="en-US" sz="1600" b="0" dirty="0" smtClean="0"/>
              <a:t>  &lt;input type = "checkbox"  name ="groceries"</a:t>
            </a:r>
          </a:p>
          <a:p>
            <a:pPr>
              <a:lnSpc>
                <a:spcPct val="80000"/>
              </a:lnSpc>
              <a:spcBef>
                <a:spcPct val="20000"/>
              </a:spcBef>
              <a:buSzTx/>
              <a:buFontTx/>
              <a:buNone/>
            </a:pPr>
            <a:r>
              <a:rPr lang="en-US" sz="1600" b="0" dirty="0" smtClean="0"/>
              <a:t>         value = "bread"&gt;</a:t>
            </a:r>
          </a:p>
          <a:p>
            <a:pPr>
              <a:lnSpc>
                <a:spcPct val="80000"/>
              </a:lnSpc>
              <a:spcBef>
                <a:spcPct val="20000"/>
              </a:spcBef>
              <a:buSzTx/>
              <a:buFontTx/>
              <a:buNone/>
            </a:pPr>
            <a:r>
              <a:rPr lang="en-US" sz="1600" b="0" dirty="0" smtClean="0"/>
              <a:t>   Bread</a:t>
            </a:r>
          </a:p>
          <a:p>
            <a:pPr>
              <a:lnSpc>
                <a:spcPct val="80000"/>
              </a:lnSpc>
              <a:spcBef>
                <a:spcPct val="20000"/>
              </a:spcBef>
              <a:buSzTx/>
              <a:buFontTx/>
              <a:buNone/>
            </a:pPr>
            <a:r>
              <a:rPr lang="en-US" sz="1600" b="0" dirty="0" smtClean="0"/>
              <a:t>  &lt;input type = "checkbox"  name = "groceries"</a:t>
            </a:r>
          </a:p>
          <a:p>
            <a:pPr>
              <a:lnSpc>
                <a:spcPct val="80000"/>
              </a:lnSpc>
              <a:spcBef>
                <a:spcPct val="20000"/>
              </a:spcBef>
              <a:buSzTx/>
              <a:buFontTx/>
              <a:buNone/>
            </a:pPr>
            <a:r>
              <a:rPr lang="en-US" sz="1600" b="0" dirty="0" smtClean="0"/>
              <a:t>         value= "eggs"&gt; </a:t>
            </a:r>
          </a:p>
          <a:p>
            <a:pPr>
              <a:lnSpc>
                <a:spcPct val="80000"/>
              </a:lnSpc>
              <a:spcBef>
                <a:spcPct val="20000"/>
              </a:spcBef>
              <a:buSzTx/>
              <a:buFontTx/>
              <a:buNone/>
            </a:pPr>
            <a:r>
              <a:rPr lang="en-US" sz="1600" b="0" dirty="0" smtClean="0"/>
              <a:t>   Eggs</a:t>
            </a:r>
          </a:p>
          <a:p>
            <a:pPr>
              <a:lnSpc>
                <a:spcPct val="80000"/>
              </a:lnSpc>
              <a:spcBef>
                <a:spcPct val="20000"/>
              </a:spcBef>
              <a:buSzTx/>
              <a:buFontTx/>
              <a:buNone/>
            </a:pPr>
            <a:r>
              <a:rPr lang="en-US" sz="1600" b="0" dirty="0" smtClean="0"/>
              <a:t>  &lt;/p&gt;</a:t>
            </a:r>
          </a:p>
          <a:p>
            <a:pPr>
              <a:lnSpc>
                <a:spcPct val="80000"/>
              </a:lnSpc>
              <a:spcBef>
                <a:spcPct val="20000"/>
              </a:spcBef>
              <a:buSzTx/>
              <a:buFontTx/>
              <a:buNone/>
            </a:pPr>
            <a:r>
              <a:rPr lang="en-US" sz="1600" b="0" dirty="0" smtClean="0"/>
              <a:t>&lt;/form&gt;</a:t>
            </a:r>
          </a:p>
          <a:p>
            <a:pPr>
              <a:lnSpc>
                <a:spcPct val="80000"/>
              </a:lnSpc>
              <a:spcBef>
                <a:spcPct val="20000"/>
              </a:spcBef>
              <a:buSzTx/>
              <a:buFontTx/>
              <a:buNone/>
            </a:pPr>
            <a:endParaRPr lang="en-US" sz="1600" b="0" dirty="0" smtClean="0"/>
          </a:p>
          <a:p>
            <a:pPr>
              <a:lnSpc>
                <a:spcPct val="80000"/>
              </a:lnSpc>
              <a:spcBef>
                <a:spcPct val="20000"/>
              </a:spcBef>
              <a:buSzTx/>
              <a:buFontTx/>
              <a:buNone/>
            </a:pPr>
            <a:endParaRPr lang="en-US" sz="1600" b="0" dirty="0" smtClean="0"/>
          </a:p>
          <a:p>
            <a:pPr>
              <a:lnSpc>
                <a:spcPct val="80000"/>
              </a:lnSpc>
              <a:spcBef>
                <a:spcPct val="20000"/>
              </a:spcBef>
              <a:buSzTx/>
              <a:buFontTx/>
              <a:buNone/>
            </a:pPr>
            <a:endParaRPr lang="en-US" sz="1600" b="0" dirty="0" smtClean="0"/>
          </a:p>
          <a:p>
            <a:pPr>
              <a:lnSpc>
                <a:spcPct val="80000"/>
              </a:lnSpc>
              <a:spcBef>
                <a:spcPct val="20000"/>
              </a:spcBef>
              <a:buSzTx/>
              <a:buFontTx/>
              <a:buNone/>
            </a:pPr>
            <a:r>
              <a:rPr lang="en-US" sz="1800" dirty="0" smtClean="0">
                <a:solidFill>
                  <a:srgbClr val="FF0000"/>
                </a:solidFill>
              </a:rPr>
              <a:t>3</a:t>
            </a:r>
            <a:r>
              <a:rPr lang="en-US" sz="1600" b="0" i="1" dirty="0" smtClean="0">
                <a:solidFill>
                  <a:srgbClr val="FF0000"/>
                </a:solidFill>
              </a:rPr>
              <a:t>. </a:t>
            </a:r>
            <a:r>
              <a:rPr lang="en-US" sz="2000" u="sng" dirty="0" smtClean="0">
                <a:solidFill>
                  <a:srgbClr val="FF0000"/>
                </a:solidFill>
              </a:rPr>
              <a:t>Radio Buttons </a:t>
            </a:r>
            <a:r>
              <a:rPr lang="en-US" sz="1600" b="0" dirty="0" smtClean="0"/>
              <a:t>– Closely related to checkbox buttons except that  only one  radio button can be ‘checked’ at a time</a:t>
            </a:r>
          </a:p>
          <a:p>
            <a:pPr lvl="2">
              <a:lnSpc>
                <a:spcPct val="80000"/>
              </a:lnSpc>
              <a:spcBef>
                <a:spcPct val="20000"/>
              </a:spcBef>
              <a:buSzTx/>
            </a:pPr>
            <a:r>
              <a:rPr lang="en-US" sz="1600" b="0" dirty="0" smtClean="0"/>
              <a:t>Every button in a radio button group MUST have the same name</a:t>
            </a:r>
          </a:p>
        </p:txBody>
      </p:sp>
      <p:graphicFrame>
        <p:nvGraphicFramePr>
          <p:cNvPr id="133124" name="Object 4"/>
          <p:cNvGraphicFramePr>
            <a:graphicFrameLocks noChangeAspect="1"/>
          </p:cNvGraphicFramePr>
          <p:nvPr/>
        </p:nvGraphicFramePr>
        <p:xfrm>
          <a:off x="2667000" y="3886200"/>
          <a:ext cx="5867400" cy="1143000"/>
        </p:xfrm>
        <a:graphic>
          <a:graphicData uri="http://schemas.openxmlformats.org/presentationml/2006/ole">
            <p:oleObj spid="_x0000_s5122" name="Document" r:id="rId3" imgW="4543746" imgH="839702"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24"/>
                                        </p:tgtEl>
                                        <p:attrNameLst>
                                          <p:attrName>style.visibility</p:attrName>
                                        </p:attrNameLst>
                                      </p:cBhvr>
                                      <p:to>
                                        <p:strVal val="visible"/>
                                      </p:to>
                                    </p:set>
                                    <p:anim calcmode="lin" valueType="num">
                                      <p:cBhvr additive="base">
                                        <p:cTn id="7" dur="500" fill="hold"/>
                                        <p:tgtEl>
                                          <p:spTgt spid="133124"/>
                                        </p:tgtEl>
                                        <p:attrNameLst>
                                          <p:attrName>ppt_x</p:attrName>
                                        </p:attrNameLst>
                                      </p:cBhvr>
                                      <p:tavLst>
                                        <p:tav tm="0">
                                          <p:val>
                                            <p:strVal val="#ppt_x"/>
                                          </p:val>
                                        </p:tav>
                                        <p:tav tm="100000">
                                          <p:val>
                                            <p:strVal val="#ppt_x"/>
                                          </p:val>
                                        </p:tav>
                                      </p:tavLst>
                                    </p:anim>
                                    <p:anim calcmode="lin" valueType="num">
                                      <p:cBhvr additive="base">
                                        <p:cTn id="8" dur="500" fill="hold"/>
                                        <p:tgtEl>
                                          <p:spTgt spid="133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6148" name="Rectangle 3"/>
          <p:cNvSpPr>
            <a:spLocks noGrp="1" noChangeArrowheads="1"/>
          </p:cNvSpPr>
          <p:nvPr>
            <p:ph type="body" idx="1"/>
          </p:nvPr>
        </p:nvSpPr>
        <p:spPr/>
        <p:txBody>
          <a:bodyPr/>
          <a:lstStyle/>
          <a:p>
            <a:pPr>
              <a:lnSpc>
                <a:spcPct val="100000"/>
              </a:lnSpc>
              <a:spcBef>
                <a:spcPct val="20000"/>
              </a:spcBef>
              <a:buSzTx/>
            </a:pPr>
            <a:r>
              <a:rPr lang="en-US" sz="1800" b="0" i="1" smtClean="0">
                <a:latin typeface="Arial" pitchFamily="34" charset="0"/>
              </a:rPr>
              <a:t>Widgets </a:t>
            </a:r>
            <a:r>
              <a:rPr lang="en-US" sz="1800" b="0" smtClean="0">
                <a:latin typeface="Arial" pitchFamily="34" charset="0"/>
              </a:rPr>
              <a:t>(continued)</a:t>
            </a:r>
          </a:p>
          <a:p>
            <a:pPr>
              <a:lnSpc>
                <a:spcPct val="80000"/>
              </a:lnSpc>
              <a:spcBef>
                <a:spcPct val="20000"/>
              </a:spcBef>
              <a:buSzTx/>
              <a:buFontTx/>
              <a:buNone/>
            </a:pPr>
            <a:r>
              <a:rPr lang="en-US" b="0" i="1" smtClean="0">
                <a:latin typeface="Arial" pitchFamily="34" charset="0"/>
              </a:rPr>
              <a:t>3. </a:t>
            </a:r>
            <a:r>
              <a:rPr lang="en-US" sz="1800" b="0" i="1" smtClean="0">
                <a:latin typeface="Arial" pitchFamily="34" charset="0"/>
              </a:rPr>
              <a:t>Radio Buttons</a:t>
            </a:r>
            <a:r>
              <a:rPr lang="en-US" sz="1800" b="0" smtClean="0">
                <a:latin typeface="Arial" pitchFamily="34" charset="0"/>
              </a:rPr>
              <a:t> (continued)</a:t>
            </a:r>
          </a:p>
          <a:p>
            <a:pPr lvl="1">
              <a:lnSpc>
                <a:spcPct val="80000"/>
              </a:lnSpc>
              <a:spcBef>
                <a:spcPct val="20000"/>
              </a:spcBef>
              <a:buSzTx/>
            </a:pPr>
            <a:r>
              <a:rPr lang="en-US" sz="1400" b="0" smtClean="0">
                <a:latin typeface="Arial" pitchFamily="34" charset="0"/>
              </a:rPr>
              <a:t>If no button in a radio button group is ‘pressed’, the browser often ‘presses’ the first one</a:t>
            </a:r>
          </a:p>
          <a:p>
            <a:pPr>
              <a:lnSpc>
                <a:spcPct val="100000"/>
              </a:lnSpc>
              <a:spcBef>
                <a:spcPct val="20000"/>
              </a:spcBef>
              <a:buSzTx/>
              <a:buFontTx/>
              <a:buNone/>
            </a:pPr>
            <a:r>
              <a:rPr lang="en-US" sz="1600" b="0" smtClean="0">
                <a:latin typeface="Courier New" pitchFamily="49" charset="0"/>
              </a:rPr>
              <a:t>Age Category</a:t>
            </a:r>
          </a:p>
          <a:p>
            <a:pPr>
              <a:lnSpc>
                <a:spcPct val="100000"/>
              </a:lnSpc>
              <a:spcBef>
                <a:spcPct val="20000"/>
              </a:spcBef>
              <a:buSzTx/>
              <a:buFontTx/>
              <a:buNone/>
            </a:pPr>
            <a:r>
              <a:rPr lang="en-US" sz="1600" b="0" smtClean="0">
                <a:latin typeface="Courier New" pitchFamily="49" charset="0"/>
              </a:rPr>
              <a:t>&lt;form action = ""&gt;</a:t>
            </a:r>
          </a:p>
          <a:p>
            <a:pPr>
              <a:lnSpc>
                <a:spcPct val="100000"/>
              </a:lnSpc>
              <a:spcBef>
                <a:spcPct val="20000"/>
              </a:spcBef>
              <a:buSzTx/>
              <a:buFontTx/>
              <a:buNone/>
            </a:pPr>
            <a:r>
              <a:rPr lang="en-US" sz="1600" b="0" smtClean="0">
                <a:latin typeface="Courier New" pitchFamily="49" charset="0"/>
              </a:rPr>
              <a:t>  &lt;p&gt;</a:t>
            </a:r>
          </a:p>
          <a:p>
            <a:pPr>
              <a:lnSpc>
                <a:spcPct val="100000"/>
              </a:lnSpc>
              <a:spcBef>
                <a:spcPct val="20000"/>
              </a:spcBef>
              <a:buSzTx/>
              <a:buFontTx/>
              <a:buNone/>
            </a:pPr>
            <a:r>
              <a:rPr lang="en-US" sz="1600" b="0" smtClean="0">
                <a:latin typeface="Courier New" pitchFamily="49" charset="0"/>
              </a:rPr>
              <a:t>  &lt;input type = "radio"  name = "age"  </a:t>
            </a:r>
          </a:p>
          <a:p>
            <a:pPr>
              <a:lnSpc>
                <a:spcPct val="100000"/>
              </a:lnSpc>
              <a:spcBef>
                <a:spcPct val="20000"/>
              </a:spcBef>
              <a:buSzTx/>
              <a:buFontTx/>
              <a:buNone/>
            </a:pPr>
            <a:r>
              <a:rPr lang="en-US" sz="1600" b="0" smtClean="0">
                <a:latin typeface="Courier New" pitchFamily="49" charset="0"/>
              </a:rPr>
              <a:t>   value = "under20" checked = "checked"&gt; 0-19</a:t>
            </a:r>
          </a:p>
          <a:p>
            <a:pPr>
              <a:lnSpc>
                <a:spcPct val="100000"/>
              </a:lnSpc>
              <a:spcBef>
                <a:spcPct val="20000"/>
              </a:spcBef>
              <a:buSzTx/>
              <a:buFontTx/>
              <a:buNone/>
            </a:pPr>
            <a:r>
              <a:rPr lang="en-US" sz="1600" b="0" smtClean="0">
                <a:latin typeface="Courier New" pitchFamily="49" charset="0"/>
              </a:rPr>
              <a:t>  &lt;input type = "radio"  name = "age"  </a:t>
            </a:r>
          </a:p>
          <a:p>
            <a:pPr>
              <a:lnSpc>
                <a:spcPct val="100000"/>
              </a:lnSpc>
              <a:spcBef>
                <a:spcPct val="20000"/>
              </a:spcBef>
              <a:buSzTx/>
              <a:buFontTx/>
              <a:buNone/>
            </a:pPr>
            <a:r>
              <a:rPr lang="en-US" sz="1600" b="0" smtClean="0">
                <a:latin typeface="Courier New" pitchFamily="49" charset="0"/>
              </a:rPr>
              <a:t>         value = "20-35"&gt; 20-35</a:t>
            </a:r>
          </a:p>
          <a:p>
            <a:pPr>
              <a:lnSpc>
                <a:spcPct val="100000"/>
              </a:lnSpc>
              <a:spcBef>
                <a:spcPct val="20000"/>
              </a:spcBef>
              <a:buSzTx/>
              <a:buFontTx/>
              <a:buNone/>
            </a:pPr>
            <a:r>
              <a:rPr lang="en-US" sz="1600" b="0" smtClean="0">
                <a:latin typeface="Courier New" pitchFamily="49" charset="0"/>
              </a:rPr>
              <a:t>  &lt;input type = "radio"  name = "age"  </a:t>
            </a:r>
          </a:p>
          <a:p>
            <a:pPr>
              <a:lnSpc>
                <a:spcPct val="100000"/>
              </a:lnSpc>
              <a:spcBef>
                <a:spcPct val="20000"/>
              </a:spcBef>
              <a:buSzTx/>
              <a:buFontTx/>
              <a:buNone/>
            </a:pPr>
            <a:r>
              <a:rPr lang="en-US" sz="1600" b="0" smtClean="0">
                <a:latin typeface="Courier New" pitchFamily="49" charset="0"/>
              </a:rPr>
              <a:t>         value = "36-50"&gt; 36-50</a:t>
            </a:r>
          </a:p>
          <a:p>
            <a:pPr>
              <a:lnSpc>
                <a:spcPct val="100000"/>
              </a:lnSpc>
              <a:spcBef>
                <a:spcPct val="20000"/>
              </a:spcBef>
              <a:buSzTx/>
              <a:buFontTx/>
              <a:buNone/>
            </a:pPr>
            <a:r>
              <a:rPr lang="en-US" sz="1600" b="0" smtClean="0">
                <a:latin typeface="Courier New" pitchFamily="49" charset="0"/>
              </a:rPr>
              <a:t>  &lt;input type = "radio"  name = "age"  </a:t>
            </a:r>
          </a:p>
          <a:p>
            <a:pPr>
              <a:lnSpc>
                <a:spcPct val="100000"/>
              </a:lnSpc>
              <a:spcBef>
                <a:spcPct val="20000"/>
              </a:spcBef>
              <a:buSzTx/>
              <a:buFontTx/>
              <a:buNone/>
            </a:pPr>
            <a:r>
              <a:rPr lang="en-US" sz="1600" b="0" smtClean="0">
                <a:latin typeface="Courier New" pitchFamily="49" charset="0"/>
              </a:rPr>
              <a:t>         value = "over50"&gt; Over 50</a:t>
            </a:r>
          </a:p>
          <a:p>
            <a:pPr>
              <a:lnSpc>
                <a:spcPct val="100000"/>
              </a:lnSpc>
              <a:spcBef>
                <a:spcPct val="20000"/>
              </a:spcBef>
              <a:buSzTx/>
              <a:buFontTx/>
              <a:buNone/>
            </a:pPr>
            <a:r>
              <a:rPr lang="en-US" sz="1600" b="0" smtClean="0">
                <a:latin typeface="Courier New" pitchFamily="49" charset="0"/>
              </a:rPr>
              <a:t>  &lt;/p&gt;</a:t>
            </a:r>
          </a:p>
          <a:p>
            <a:pPr>
              <a:lnSpc>
                <a:spcPct val="100000"/>
              </a:lnSpc>
              <a:spcBef>
                <a:spcPct val="20000"/>
              </a:spcBef>
              <a:buSzTx/>
              <a:buFontTx/>
              <a:buNone/>
            </a:pPr>
            <a:r>
              <a:rPr lang="en-US" sz="1600" b="0" smtClean="0">
                <a:latin typeface="Courier New" pitchFamily="49" charset="0"/>
              </a:rPr>
              <a:t>&lt;/form&gt;</a:t>
            </a:r>
            <a:endParaRPr lang="en-US" sz="1800" b="0" smtClean="0">
              <a:latin typeface="Arial" pitchFamily="34" charset="0"/>
            </a:endParaRPr>
          </a:p>
        </p:txBody>
      </p:sp>
      <p:graphicFrame>
        <p:nvGraphicFramePr>
          <p:cNvPr id="6146" name="Object 5"/>
          <p:cNvGraphicFramePr>
            <a:graphicFrameLocks noChangeAspect="1"/>
          </p:cNvGraphicFramePr>
          <p:nvPr/>
        </p:nvGraphicFramePr>
        <p:xfrm>
          <a:off x="2209800" y="5410200"/>
          <a:ext cx="5715000" cy="925513"/>
        </p:xfrm>
        <a:graphic>
          <a:graphicData uri="http://schemas.openxmlformats.org/presentationml/2006/ole">
            <p:oleObj spid="_x0000_s6146" name="Document" r:id="rId3" imgW="5477400" imgH="925920" progId="Word.Document.8">
              <p:embed/>
            </p:oleObj>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41987" name="Rectangle 3"/>
          <p:cNvSpPr>
            <a:spLocks noGrp="1" noChangeArrowheads="1"/>
          </p:cNvSpPr>
          <p:nvPr>
            <p:ph type="body" idx="1"/>
          </p:nvPr>
        </p:nvSpPr>
        <p:spPr>
          <a:xfrm>
            <a:off x="533400" y="1143000"/>
            <a:ext cx="8610600" cy="4876800"/>
          </a:xfrm>
        </p:spPr>
        <p:txBody>
          <a:bodyPr/>
          <a:lstStyle/>
          <a:p>
            <a:pPr>
              <a:lnSpc>
                <a:spcPct val="100000"/>
              </a:lnSpc>
              <a:spcBef>
                <a:spcPct val="20000"/>
              </a:spcBef>
              <a:buSzTx/>
              <a:buFontTx/>
              <a:buNone/>
            </a:pPr>
            <a:r>
              <a:rPr lang="en-US" b="0" i="1" u="sng" dirty="0" smtClean="0">
                <a:solidFill>
                  <a:srgbClr val="FF0000"/>
                </a:solidFill>
                <a:latin typeface="Arial" pitchFamily="34" charset="0"/>
              </a:rPr>
              <a:t>4.</a:t>
            </a:r>
            <a:r>
              <a:rPr lang="en-US" sz="3600" b="0" i="1" u="sng" dirty="0" smtClean="0">
                <a:solidFill>
                  <a:srgbClr val="FF0000"/>
                </a:solidFill>
                <a:latin typeface="Arial" pitchFamily="34" charset="0"/>
              </a:rPr>
              <a:t> </a:t>
            </a:r>
            <a:r>
              <a:rPr lang="en-US" b="0" u="sng" dirty="0" smtClean="0">
                <a:solidFill>
                  <a:srgbClr val="FF0000"/>
                </a:solidFill>
                <a:latin typeface="Arial" pitchFamily="34" charset="0"/>
              </a:rPr>
              <a:t>Menus </a:t>
            </a:r>
            <a:r>
              <a:rPr lang="en-US" b="0" dirty="0" smtClean="0">
                <a:latin typeface="Arial" pitchFamily="34" charset="0"/>
              </a:rPr>
              <a:t>- created with </a:t>
            </a:r>
            <a:r>
              <a:rPr lang="en-US" u="sng" dirty="0" smtClean="0">
                <a:latin typeface="Courier New" pitchFamily="49" charset="0"/>
              </a:rPr>
              <a:t>&lt;select&gt;</a:t>
            </a:r>
            <a:r>
              <a:rPr lang="en-US" u="sng" dirty="0" smtClean="0">
                <a:latin typeface="Arial" pitchFamily="34" charset="0"/>
              </a:rPr>
              <a:t> </a:t>
            </a:r>
            <a:r>
              <a:rPr lang="en-US" b="0" dirty="0" smtClean="0">
                <a:latin typeface="Arial" pitchFamily="34" charset="0"/>
              </a:rPr>
              <a:t>tags</a:t>
            </a:r>
          </a:p>
          <a:p>
            <a:pPr>
              <a:lnSpc>
                <a:spcPct val="100000"/>
              </a:lnSpc>
              <a:spcBef>
                <a:spcPct val="20000"/>
              </a:spcBef>
              <a:buSzTx/>
              <a:buFontTx/>
              <a:buNone/>
            </a:pPr>
            <a:endParaRPr lang="en-US" b="0" dirty="0" smtClean="0">
              <a:latin typeface="Arial" pitchFamily="34" charset="0"/>
            </a:endParaRPr>
          </a:p>
          <a:p>
            <a:pPr>
              <a:lnSpc>
                <a:spcPct val="100000"/>
              </a:lnSpc>
              <a:spcBef>
                <a:spcPct val="20000"/>
              </a:spcBef>
              <a:buSzTx/>
            </a:pPr>
            <a:r>
              <a:rPr lang="en-US" b="0" dirty="0" smtClean="0"/>
              <a:t>There are two kinds of menus, those that behave like checkboxes and those that behave like radio buttons (the default)</a:t>
            </a:r>
          </a:p>
          <a:p>
            <a:pPr>
              <a:lnSpc>
                <a:spcPct val="100000"/>
              </a:lnSpc>
              <a:spcBef>
                <a:spcPct val="20000"/>
              </a:spcBef>
              <a:buSzTx/>
            </a:pPr>
            <a:r>
              <a:rPr lang="en-US" b="0" dirty="0" smtClean="0"/>
              <a:t>A menu is specified with &lt;select&gt; tag</a:t>
            </a:r>
          </a:p>
          <a:p>
            <a:pPr>
              <a:lnSpc>
                <a:spcPct val="100000"/>
              </a:lnSpc>
              <a:spcBef>
                <a:spcPct val="20000"/>
              </a:spcBef>
              <a:buSzTx/>
            </a:pPr>
            <a:r>
              <a:rPr lang="en-US" b="0" dirty="0" smtClean="0"/>
              <a:t>The name attribute of &lt;select&gt; is required</a:t>
            </a:r>
          </a:p>
          <a:p>
            <a:pPr>
              <a:lnSpc>
                <a:spcPct val="100000"/>
              </a:lnSpc>
              <a:spcBef>
                <a:spcPct val="20000"/>
              </a:spcBef>
              <a:buSzTx/>
            </a:pPr>
            <a:r>
              <a:rPr lang="en-US" b="0" dirty="0" smtClean="0"/>
              <a:t>The size attribute of &lt;select&gt; can be included to specify the number of menu items to be displayed (the default is 1)</a:t>
            </a:r>
          </a:p>
          <a:p>
            <a:pPr lvl="1">
              <a:lnSpc>
                <a:spcPct val="100000"/>
              </a:lnSpc>
              <a:spcBef>
                <a:spcPct val="20000"/>
              </a:spcBef>
              <a:buSzTx/>
            </a:pPr>
            <a:r>
              <a:rPr lang="en-US" sz="2400" b="0" dirty="0" smtClean="0"/>
              <a:t>If size is set to &gt; 1 or if multiple is specified, the menu is displayed as a pop-up menu</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43011" name="Rectangle 3"/>
          <p:cNvSpPr>
            <a:spLocks noGrp="1" noChangeArrowheads="1"/>
          </p:cNvSpPr>
          <p:nvPr>
            <p:ph type="body" idx="1"/>
          </p:nvPr>
        </p:nvSpPr>
        <p:spPr/>
        <p:txBody>
          <a:bodyPr/>
          <a:lstStyle/>
          <a:p>
            <a:pPr>
              <a:lnSpc>
                <a:spcPct val="70000"/>
              </a:lnSpc>
              <a:spcBef>
                <a:spcPct val="20000"/>
              </a:spcBef>
              <a:buSzTx/>
            </a:pPr>
            <a:r>
              <a:rPr lang="en-US" b="0" i="1" smtClean="0">
                <a:latin typeface="Arial" pitchFamily="34" charset="0"/>
              </a:rPr>
              <a:t>Widgets </a:t>
            </a:r>
            <a:r>
              <a:rPr lang="en-US" b="0" smtClean="0">
                <a:latin typeface="Arial" pitchFamily="34" charset="0"/>
              </a:rPr>
              <a:t>(continued)</a:t>
            </a:r>
          </a:p>
          <a:p>
            <a:pPr>
              <a:lnSpc>
                <a:spcPct val="70000"/>
              </a:lnSpc>
              <a:spcBef>
                <a:spcPct val="20000"/>
              </a:spcBef>
              <a:buSzTx/>
              <a:buFontTx/>
              <a:buNone/>
            </a:pPr>
            <a:r>
              <a:rPr lang="en-US" sz="4400" b="0" i="1" smtClean="0">
                <a:latin typeface="Arial" pitchFamily="34" charset="0"/>
              </a:rPr>
              <a:t> </a:t>
            </a:r>
            <a:r>
              <a:rPr lang="en-US" b="0" smtClean="0">
                <a:latin typeface="Arial" pitchFamily="34" charset="0"/>
              </a:rPr>
              <a:t>Menus (continued)</a:t>
            </a:r>
          </a:p>
          <a:p>
            <a:pPr lvl="1">
              <a:lnSpc>
                <a:spcPct val="70000"/>
              </a:lnSpc>
              <a:spcBef>
                <a:spcPct val="20000"/>
              </a:spcBef>
              <a:buSzTx/>
            </a:pPr>
            <a:r>
              <a:rPr lang="en-US" sz="2000" b="0" smtClean="0"/>
              <a:t>Each item of a menu is specified with an &lt;option&gt; tag, whose pure text content (no tags) is the value of the item</a:t>
            </a:r>
          </a:p>
          <a:p>
            <a:pPr lvl="1">
              <a:lnSpc>
                <a:spcPct val="70000"/>
              </a:lnSpc>
              <a:spcBef>
                <a:spcPct val="20000"/>
              </a:spcBef>
              <a:buSzTx/>
            </a:pPr>
            <a:r>
              <a:rPr lang="en-US" sz="2000" b="0" smtClean="0"/>
              <a:t>An &lt;option&gt; tag can include the selected attribute, which when assigned "selected” specifies that the item is preselected</a:t>
            </a:r>
          </a:p>
          <a:p>
            <a:pPr>
              <a:lnSpc>
                <a:spcPct val="70000"/>
              </a:lnSpc>
              <a:spcBef>
                <a:spcPct val="20000"/>
              </a:spcBef>
              <a:buSzTx/>
              <a:buFontTx/>
              <a:buNone/>
            </a:pPr>
            <a:r>
              <a:rPr lang="en-US" sz="2000" b="0" smtClean="0"/>
              <a:t>Grocery Menu - milk, bread, eggs, cheese</a:t>
            </a:r>
          </a:p>
          <a:p>
            <a:pPr>
              <a:lnSpc>
                <a:spcPct val="70000"/>
              </a:lnSpc>
              <a:spcBef>
                <a:spcPct val="20000"/>
              </a:spcBef>
              <a:buSzTx/>
              <a:buFontTx/>
              <a:buNone/>
            </a:pPr>
            <a:r>
              <a:rPr lang="en-US" sz="2000" b="0" smtClean="0"/>
              <a:t>&lt;form action = ""&gt;</a:t>
            </a:r>
          </a:p>
          <a:p>
            <a:pPr>
              <a:lnSpc>
                <a:spcPct val="70000"/>
              </a:lnSpc>
              <a:spcBef>
                <a:spcPct val="20000"/>
              </a:spcBef>
              <a:buSzTx/>
              <a:buFontTx/>
              <a:buNone/>
            </a:pPr>
            <a:r>
              <a:rPr lang="en-US" sz="2000" b="0" smtClean="0"/>
              <a:t>  &lt;p&gt;</a:t>
            </a:r>
          </a:p>
          <a:p>
            <a:pPr>
              <a:lnSpc>
                <a:spcPct val="70000"/>
              </a:lnSpc>
              <a:spcBef>
                <a:spcPct val="20000"/>
              </a:spcBef>
              <a:buSzTx/>
              <a:buFontTx/>
              <a:buNone/>
            </a:pPr>
            <a:r>
              <a:rPr lang="en-US" sz="2000" b="0" smtClean="0"/>
              <a:t>    With size = 1 (the default)</a:t>
            </a:r>
          </a:p>
          <a:p>
            <a:pPr>
              <a:lnSpc>
                <a:spcPct val="70000"/>
              </a:lnSpc>
              <a:spcBef>
                <a:spcPct val="20000"/>
              </a:spcBef>
              <a:buSzTx/>
              <a:buFontTx/>
              <a:buNone/>
            </a:pPr>
            <a:r>
              <a:rPr lang="en-US" sz="2000" b="0" smtClean="0"/>
              <a:t>    &lt;select name = "groceries"&gt; </a:t>
            </a:r>
          </a:p>
          <a:p>
            <a:pPr>
              <a:lnSpc>
                <a:spcPct val="70000"/>
              </a:lnSpc>
              <a:spcBef>
                <a:spcPct val="20000"/>
              </a:spcBef>
              <a:buSzTx/>
              <a:buFontTx/>
              <a:buNone/>
            </a:pPr>
            <a:r>
              <a:rPr lang="en-US" sz="2000" b="0" smtClean="0"/>
              <a:t>      &lt;option&gt; milk &lt;/option&gt;</a:t>
            </a:r>
          </a:p>
          <a:p>
            <a:pPr>
              <a:lnSpc>
                <a:spcPct val="70000"/>
              </a:lnSpc>
              <a:spcBef>
                <a:spcPct val="20000"/>
              </a:spcBef>
              <a:buSzTx/>
              <a:buFontTx/>
              <a:buNone/>
            </a:pPr>
            <a:r>
              <a:rPr lang="en-US" sz="2000" b="0" smtClean="0"/>
              <a:t>      &lt;option&gt; bread &lt;/option&gt;</a:t>
            </a:r>
          </a:p>
          <a:p>
            <a:pPr>
              <a:lnSpc>
                <a:spcPct val="70000"/>
              </a:lnSpc>
              <a:spcBef>
                <a:spcPct val="20000"/>
              </a:spcBef>
              <a:buSzTx/>
              <a:buFontTx/>
              <a:buNone/>
            </a:pPr>
            <a:r>
              <a:rPr lang="en-US" sz="2000" b="0" smtClean="0"/>
              <a:t>      &lt;option&gt; eggs &lt;/option&gt;</a:t>
            </a:r>
          </a:p>
          <a:p>
            <a:pPr>
              <a:lnSpc>
                <a:spcPct val="70000"/>
              </a:lnSpc>
              <a:spcBef>
                <a:spcPct val="20000"/>
              </a:spcBef>
              <a:buSzTx/>
              <a:buFontTx/>
              <a:buNone/>
            </a:pPr>
            <a:r>
              <a:rPr lang="en-US" sz="2000" b="0" smtClean="0"/>
              <a:t>      &lt;option&gt; cheese &lt;/option&gt;</a:t>
            </a:r>
          </a:p>
          <a:p>
            <a:pPr>
              <a:lnSpc>
                <a:spcPct val="70000"/>
              </a:lnSpc>
              <a:spcBef>
                <a:spcPct val="20000"/>
              </a:spcBef>
              <a:buSzTx/>
              <a:buFontTx/>
              <a:buNone/>
            </a:pPr>
            <a:r>
              <a:rPr lang="en-US" sz="2000" b="0" smtClean="0"/>
              <a:t>    &lt;/select&gt;</a:t>
            </a:r>
          </a:p>
          <a:p>
            <a:pPr>
              <a:lnSpc>
                <a:spcPct val="70000"/>
              </a:lnSpc>
              <a:spcBef>
                <a:spcPct val="20000"/>
              </a:spcBef>
              <a:buSzTx/>
              <a:buFontTx/>
              <a:buNone/>
            </a:pPr>
            <a:r>
              <a:rPr lang="en-US" sz="2000" b="0" smtClean="0"/>
              <a:t>  &lt;/p&gt;</a:t>
            </a:r>
          </a:p>
          <a:p>
            <a:pPr>
              <a:lnSpc>
                <a:spcPct val="70000"/>
              </a:lnSpc>
              <a:spcBef>
                <a:spcPct val="20000"/>
              </a:spcBef>
              <a:buSzTx/>
              <a:buFontTx/>
              <a:buNone/>
            </a:pPr>
            <a:r>
              <a:rPr lang="en-US" sz="2000" b="0" smtClean="0"/>
              <a:t>&lt;/form&gt;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7174" name="Rectangle 3"/>
          <p:cNvSpPr>
            <a:spLocks noGrp="1" noChangeArrowheads="1"/>
          </p:cNvSpPr>
          <p:nvPr>
            <p:ph type="body" idx="1"/>
          </p:nvPr>
        </p:nvSpPr>
        <p:spPr/>
        <p:txBody>
          <a:bodyPr/>
          <a:lstStyle/>
          <a:p>
            <a:pPr>
              <a:lnSpc>
                <a:spcPct val="100000"/>
              </a:lnSpc>
              <a:spcBef>
                <a:spcPct val="20000"/>
              </a:spcBef>
              <a:buSzTx/>
              <a:buFontTx/>
              <a:buChar char="-"/>
            </a:pPr>
            <a:r>
              <a:rPr lang="en-US" sz="1400" b="0" i="1" smtClean="0">
                <a:latin typeface="Arial" pitchFamily="34" charset="0"/>
              </a:rPr>
              <a:t>Widgets </a:t>
            </a:r>
            <a:r>
              <a:rPr lang="en-US" sz="1400" b="0" smtClean="0">
                <a:latin typeface="Arial" pitchFamily="34" charset="0"/>
              </a:rPr>
              <a:t>(continued)</a:t>
            </a:r>
          </a:p>
          <a:p>
            <a:pPr>
              <a:lnSpc>
                <a:spcPct val="100000"/>
              </a:lnSpc>
              <a:spcBef>
                <a:spcPct val="20000"/>
              </a:spcBef>
              <a:buSzTx/>
              <a:buFontTx/>
              <a:buChar char="-"/>
            </a:pPr>
            <a:endParaRPr lang="en-US" sz="1400" b="0" smtClean="0">
              <a:latin typeface="Arial" pitchFamily="34" charset="0"/>
            </a:endParaRPr>
          </a:p>
          <a:p>
            <a:pPr>
              <a:lnSpc>
                <a:spcPct val="100000"/>
              </a:lnSpc>
              <a:spcBef>
                <a:spcPct val="20000"/>
              </a:spcBef>
              <a:buSzTx/>
              <a:buFontTx/>
              <a:buChar char="-"/>
            </a:pPr>
            <a:endParaRPr lang="en-US" sz="1400" b="0" smtClean="0">
              <a:latin typeface="Arial" pitchFamily="34" charset="0"/>
            </a:endParaRPr>
          </a:p>
          <a:p>
            <a:pPr>
              <a:lnSpc>
                <a:spcPct val="100000"/>
              </a:lnSpc>
              <a:spcBef>
                <a:spcPct val="20000"/>
              </a:spcBef>
              <a:buSzTx/>
              <a:buFontTx/>
              <a:buChar char="-"/>
            </a:pPr>
            <a:endParaRPr lang="en-US" sz="1400" b="0" smtClean="0">
              <a:latin typeface="Arial" pitchFamily="34" charset="0"/>
            </a:endParaRPr>
          </a:p>
          <a:p>
            <a:pPr>
              <a:lnSpc>
                <a:spcPct val="100000"/>
              </a:lnSpc>
              <a:spcBef>
                <a:spcPct val="20000"/>
              </a:spcBef>
              <a:buSzTx/>
              <a:buFontTx/>
              <a:buChar char="-"/>
            </a:pPr>
            <a:endParaRPr lang="en-US" sz="1400" b="0" smtClean="0">
              <a:latin typeface="Arial" pitchFamily="34" charset="0"/>
            </a:endParaRPr>
          </a:p>
          <a:p>
            <a:pPr>
              <a:lnSpc>
                <a:spcPct val="100000"/>
              </a:lnSpc>
              <a:spcBef>
                <a:spcPct val="20000"/>
              </a:spcBef>
              <a:buSzTx/>
              <a:buFontTx/>
              <a:buChar char="-"/>
            </a:pPr>
            <a:endParaRPr lang="en-US" sz="1400" b="0" smtClean="0">
              <a:latin typeface="Arial" pitchFamily="34" charset="0"/>
            </a:endParaRPr>
          </a:p>
          <a:p>
            <a:pPr>
              <a:lnSpc>
                <a:spcPct val="100000"/>
              </a:lnSpc>
              <a:spcBef>
                <a:spcPct val="20000"/>
              </a:spcBef>
              <a:buSzTx/>
              <a:buFontTx/>
              <a:buChar char="-"/>
            </a:pPr>
            <a:endParaRPr lang="en-US" sz="1400" b="0" smtClean="0">
              <a:latin typeface="Arial" pitchFamily="34" charset="0"/>
            </a:endParaRPr>
          </a:p>
          <a:p>
            <a:pPr>
              <a:spcBef>
                <a:spcPct val="20000"/>
              </a:spcBef>
              <a:buSzTx/>
            </a:pPr>
            <a:r>
              <a:rPr lang="en-US" sz="1400" b="0" smtClean="0">
                <a:latin typeface="Arial" pitchFamily="34" charset="0"/>
              </a:rPr>
              <a:t>After clicking the menu:</a:t>
            </a:r>
          </a:p>
          <a:p>
            <a:pPr>
              <a:lnSpc>
                <a:spcPct val="100000"/>
              </a:lnSpc>
              <a:spcBef>
                <a:spcPct val="20000"/>
              </a:spcBef>
              <a:buSzTx/>
              <a:buFontTx/>
              <a:buChar char="-"/>
            </a:pPr>
            <a:endParaRPr lang="en-US" sz="1400" b="0" smtClean="0">
              <a:latin typeface="Arial" pitchFamily="34" charset="0"/>
            </a:endParaRPr>
          </a:p>
          <a:p>
            <a:pPr>
              <a:spcBef>
                <a:spcPct val="20000"/>
              </a:spcBef>
            </a:pPr>
            <a:endParaRPr lang="en-US" sz="1800" b="0" smtClean="0"/>
          </a:p>
          <a:p>
            <a:pPr>
              <a:spcBef>
                <a:spcPct val="20000"/>
              </a:spcBef>
            </a:pPr>
            <a:endParaRPr lang="en-US" sz="1800" b="0" smtClean="0"/>
          </a:p>
          <a:p>
            <a:pPr>
              <a:spcBef>
                <a:spcPct val="20000"/>
              </a:spcBef>
            </a:pPr>
            <a:endParaRPr lang="en-US" sz="1800" b="0" smtClean="0"/>
          </a:p>
          <a:p>
            <a:pPr>
              <a:spcBef>
                <a:spcPct val="20000"/>
              </a:spcBef>
            </a:pPr>
            <a:endParaRPr lang="en-US" sz="1800" b="0" smtClean="0"/>
          </a:p>
          <a:p>
            <a:pPr>
              <a:spcBef>
                <a:spcPct val="20000"/>
              </a:spcBef>
            </a:pPr>
            <a:endParaRPr lang="en-US" sz="1800" b="0" smtClean="0"/>
          </a:p>
          <a:p>
            <a:pPr>
              <a:spcBef>
                <a:spcPct val="20000"/>
              </a:spcBef>
              <a:buSzTx/>
            </a:pPr>
            <a:r>
              <a:rPr lang="en-US" sz="1400" b="0" smtClean="0">
                <a:latin typeface="Arial" pitchFamily="34" charset="0"/>
              </a:rPr>
              <a:t>After changing </a:t>
            </a:r>
            <a:r>
              <a:rPr lang="en-US" sz="1200" b="0" smtClean="0">
                <a:latin typeface="Courier New" pitchFamily="49" charset="0"/>
              </a:rPr>
              <a:t>size</a:t>
            </a:r>
            <a:r>
              <a:rPr lang="en-US" sz="1400" b="0" smtClean="0">
                <a:latin typeface="Arial" pitchFamily="34" charset="0"/>
              </a:rPr>
              <a:t> to 2:</a:t>
            </a:r>
          </a:p>
          <a:p>
            <a:pPr>
              <a:spcBef>
                <a:spcPct val="20000"/>
              </a:spcBef>
              <a:buSzTx/>
            </a:pPr>
            <a:endParaRPr lang="en-US" sz="1400" b="0" smtClean="0">
              <a:latin typeface="Arial" pitchFamily="34" charset="0"/>
            </a:endParaRPr>
          </a:p>
          <a:p>
            <a:pPr>
              <a:spcBef>
                <a:spcPct val="20000"/>
              </a:spcBef>
            </a:pPr>
            <a:endParaRPr lang="en-US" sz="1800" b="0" smtClean="0"/>
          </a:p>
        </p:txBody>
      </p:sp>
      <p:graphicFrame>
        <p:nvGraphicFramePr>
          <p:cNvPr id="7170" name="Object 4"/>
          <p:cNvGraphicFramePr>
            <a:graphicFrameLocks noChangeAspect="1"/>
          </p:cNvGraphicFramePr>
          <p:nvPr/>
        </p:nvGraphicFramePr>
        <p:xfrm>
          <a:off x="2971800" y="1295400"/>
          <a:ext cx="5867400" cy="1371600"/>
        </p:xfrm>
        <a:graphic>
          <a:graphicData uri="http://schemas.openxmlformats.org/presentationml/2006/ole">
            <p:oleObj spid="_x0000_s7170" name="Document" r:id="rId3" imgW="5153040" imgH="1287360" progId="Word.Document.8">
              <p:embed/>
            </p:oleObj>
          </a:graphicData>
        </a:graphic>
      </p:graphicFrame>
      <p:graphicFrame>
        <p:nvGraphicFramePr>
          <p:cNvPr id="137221" name="Object 5"/>
          <p:cNvGraphicFramePr>
            <a:graphicFrameLocks noChangeAspect="1"/>
          </p:cNvGraphicFramePr>
          <p:nvPr/>
        </p:nvGraphicFramePr>
        <p:xfrm>
          <a:off x="3048000" y="2819400"/>
          <a:ext cx="5791200" cy="1676400"/>
        </p:xfrm>
        <a:graphic>
          <a:graphicData uri="http://schemas.openxmlformats.org/presentationml/2006/ole">
            <p:oleObj spid="_x0000_s7171" name="Document" r:id="rId4" imgW="5153760" imgH="1656360" progId="Word.Document.8">
              <p:embed/>
            </p:oleObj>
          </a:graphicData>
        </a:graphic>
      </p:graphicFrame>
      <p:graphicFrame>
        <p:nvGraphicFramePr>
          <p:cNvPr id="137222" name="Object 6"/>
          <p:cNvGraphicFramePr>
            <a:graphicFrameLocks noChangeAspect="1"/>
          </p:cNvGraphicFramePr>
          <p:nvPr/>
        </p:nvGraphicFramePr>
        <p:xfrm>
          <a:off x="3124200" y="4762500"/>
          <a:ext cx="5715000" cy="1409700"/>
        </p:xfrm>
        <a:graphic>
          <a:graphicData uri="http://schemas.openxmlformats.org/presentationml/2006/ole">
            <p:oleObj spid="_x0000_s7172" name="Document" r:id="rId5" imgW="5153760" imgH="126324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7221"/>
                                        </p:tgtEl>
                                        <p:attrNameLst>
                                          <p:attrName>style.visibility</p:attrName>
                                        </p:attrNameLst>
                                      </p:cBhvr>
                                      <p:to>
                                        <p:strVal val="visible"/>
                                      </p:to>
                                    </p:set>
                                    <p:anim calcmode="lin" valueType="num">
                                      <p:cBhvr additive="base">
                                        <p:cTn id="7" dur="500" fill="hold"/>
                                        <p:tgtEl>
                                          <p:spTgt spid="137221"/>
                                        </p:tgtEl>
                                        <p:attrNameLst>
                                          <p:attrName>ppt_x</p:attrName>
                                        </p:attrNameLst>
                                      </p:cBhvr>
                                      <p:tavLst>
                                        <p:tav tm="0">
                                          <p:val>
                                            <p:strVal val="#ppt_x"/>
                                          </p:val>
                                        </p:tav>
                                        <p:tav tm="100000">
                                          <p:val>
                                            <p:strVal val="#ppt_x"/>
                                          </p:val>
                                        </p:tav>
                                      </p:tavLst>
                                    </p:anim>
                                    <p:anim calcmode="lin" valueType="num">
                                      <p:cBhvr additive="base">
                                        <p:cTn id="8" dur="500" fill="hold"/>
                                        <p:tgtEl>
                                          <p:spTgt spid="1372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137222"/>
                                        </p:tgtEl>
                                        <p:attrNameLst>
                                          <p:attrName>style.visibility</p:attrName>
                                        </p:attrNameLst>
                                      </p:cBhvr>
                                      <p:to>
                                        <p:strVal val="visible"/>
                                      </p:to>
                                    </p:set>
                                    <p:anim calcmode="lin" valueType="num">
                                      <p:cBhvr additive="base">
                                        <p:cTn id="13" dur="500" fill="hold"/>
                                        <p:tgtEl>
                                          <p:spTgt spid="137222"/>
                                        </p:tgtEl>
                                        <p:attrNameLst>
                                          <p:attrName>ppt_x</p:attrName>
                                        </p:attrNameLst>
                                      </p:cBhvr>
                                      <p:tavLst>
                                        <p:tav tm="0">
                                          <p:val>
                                            <p:strVal val="1+#ppt_w/2"/>
                                          </p:val>
                                        </p:tav>
                                        <p:tav tm="100000">
                                          <p:val>
                                            <p:strVal val="#ppt_x"/>
                                          </p:val>
                                        </p:tav>
                                      </p:tavLst>
                                    </p:anim>
                                    <p:anim calcmode="lin" valueType="num">
                                      <p:cBhvr additive="base">
                                        <p:cTn id="14" dur="500" fill="hold"/>
                                        <p:tgtEl>
                                          <p:spTgt spid="137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8196" name="Rectangle 3"/>
          <p:cNvSpPr>
            <a:spLocks noGrp="1" noChangeArrowheads="1"/>
          </p:cNvSpPr>
          <p:nvPr>
            <p:ph type="body" idx="1"/>
          </p:nvPr>
        </p:nvSpPr>
        <p:spPr/>
        <p:txBody>
          <a:bodyPr/>
          <a:lstStyle/>
          <a:p>
            <a:pPr>
              <a:lnSpc>
                <a:spcPct val="100000"/>
              </a:lnSpc>
              <a:spcBef>
                <a:spcPct val="20000"/>
              </a:spcBef>
              <a:buSzTx/>
              <a:buFontTx/>
              <a:buNone/>
            </a:pPr>
            <a:r>
              <a:rPr lang="en-US" b="0" u="sng" dirty="0" smtClean="0">
                <a:solidFill>
                  <a:srgbClr val="FF0000"/>
                </a:solidFill>
                <a:latin typeface="Arial" pitchFamily="34" charset="0"/>
              </a:rPr>
              <a:t>5</a:t>
            </a:r>
            <a:r>
              <a:rPr lang="en-US" b="0" u="sng" dirty="0" smtClean="0">
                <a:solidFill>
                  <a:srgbClr val="FF0000"/>
                </a:solidFill>
              </a:rPr>
              <a:t>. Text areas </a:t>
            </a:r>
            <a:r>
              <a:rPr lang="en-US" sz="2800" b="0" dirty="0" smtClean="0"/>
              <a:t>- created with </a:t>
            </a:r>
            <a:r>
              <a:rPr lang="en-US" sz="2800" u="sng" dirty="0" smtClean="0"/>
              <a:t>&lt;</a:t>
            </a:r>
            <a:r>
              <a:rPr lang="en-US" sz="2800" u="sng" dirty="0" err="1" smtClean="0"/>
              <a:t>textarea</a:t>
            </a:r>
            <a:r>
              <a:rPr lang="en-US" sz="2800" u="sng" dirty="0" smtClean="0"/>
              <a:t>&gt;  Tag</a:t>
            </a:r>
          </a:p>
          <a:p>
            <a:pPr>
              <a:lnSpc>
                <a:spcPct val="100000"/>
              </a:lnSpc>
              <a:spcBef>
                <a:spcPct val="20000"/>
              </a:spcBef>
              <a:buSzTx/>
              <a:buFontTx/>
              <a:buNone/>
            </a:pPr>
            <a:r>
              <a:rPr lang="en-US" sz="2000" b="0" dirty="0" smtClean="0"/>
              <a:t>         - it is used when multiline text area is needed</a:t>
            </a:r>
          </a:p>
          <a:p>
            <a:pPr lvl="1">
              <a:lnSpc>
                <a:spcPct val="100000"/>
              </a:lnSpc>
              <a:spcBef>
                <a:spcPct val="20000"/>
              </a:spcBef>
              <a:buSzTx/>
            </a:pPr>
            <a:r>
              <a:rPr lang="en-US" sz="2000" b="0" dirty="0" smtClean="0"/>
              <a:t>Usually include the rows and cols attributes to specify the size of the text area</a:t>
            </a:r>
          </a:p>
          <a:p>
            <a:pPr lvl="1">
              <a:lnSpc>
                <a:spcPct val="100000"/>
              </a:lnSpc>
              <a:spcBef>
                <a:spcPct val="20000"/>
              </a:spcBef>
              <a:buSzTx/>
            </a:pPr>
            <a:r>
              <a:rPr lang="en-US" sz="2000" b="0" dirty="0" smtClean="0"/>
              <a:t>Default text can be included as the content of &lt;</a:t>
            </a:r>
            <a:r>
              <a:rPr lang="en-US" sz="2000" b="0" dirty="0" err="1" smtClean="0"/>
              <a:t>textarea</a:t>
            </a:r>
            <a:r>
              <a:rPr lang="en-US" sz="2000" b="0" dirty="0" smtClean="0"/>
              <a:t>&gt;</a:t>
            </a:r>
          </a:p>
          <a:p>
            <a:pPr lvl="1">
              <a:lnSpc>
                <a:spcPct val="100000"/>
              </a:lnSpc>
              <a:spcBef>
                <a:spcPct val="20000"/>
              </a:spcBef>
              <a:buSzTx/>
              <a:buFontTx/>
              <a:buNone/>
            </a:pPr>
            <a:r>
              <a:rPr lang="en-US" sz="2000" b="0" u="sng" dirty="0" smtClean="0"/>
              <a:t>Example</a:t>
            </a:r>
          </a:p>
          <a:p>
            <a:pPr lvl="1">
              <a:lnSpc>
                <a:spcPct val="100000"/>
              </a:lnSpc>
              <a:spcBef>
                <a:spcPct val="20000"/>
              </a:spcBef>
              <a:buSzTx/>
              <a:buFontTx/>
              <a:buNone/>
            </a:pPr>
            <a:r>
              <a:rPr lang="en-US" sz="2000" b="0" dirty="0" smtClean="0"/>
              <a:t>&lt;body&gt; &lt;p&gt;</a:t>
            </a:r>
          </a:p>
          <a:p>
            <a:pPr>
              <a:lnSpc>
                <a:spcPct val="100000"/>
              </a:lnSpc>
              <a:spcBef>
                <a:spcPct val="20000"/>
              </a:spcBef>
              <a:buSzTx/>
              <a:buFontTx/>
              <a:buNone/>
            </a:pPr>
            <a:r>
              <a:rPr lang="en-US" sz="2000" b="0" dirty="0" smtClean="0"/>
              <a:t>Please provide your employment aspirations</a:t>
            </a:r>
          </a:p>
          <a:p>
            <a:pPr>
              <a:lnSpc>
                <a:spcPct val="100000"/>
              </a:lnSpc>
              <a:spcBef>
                <a:spcPct val="20000"/>
              </a:spcBef>
              <a:buSzTx/>
              <a:buFontTx/>
              <a:buNone/>
            </a:pPr>
            <a:r>
              <a:rPr lang="en-US" sz="2000" b="0" dirty="0" smtClean="0"/>
              <a:t>&lt;form action = ""&gt;</a:t>
            </a:r>
          </a:p>
          <a:p>
            <a:pPr>
              <a:lnSpc>
                <a:spcPct val="100000"/>
              </a:lnSpc>
              <a:spcBef>
                <a:spcPct val="20000"/>
              </a:spcBef>
              <a:buSzTx/>
              <a:buFontTx/>
              <a:buNone/>
            </a:pPr>
            <a:r>
              <a:rPr lang="en-US" sz="2000" b="0" dirty="0" smtClean="0"/>
              <a:t>   &lt;p&gt;</a:t>
            </a:r>
          </a:p>
          <a:p>
            <a:pPr>
              <a:lnSpc>
                <a:spcPct val="100000"/>
              </a:lnSpc>
              <a:spcBef>
                <a:spcPct val="20000"/>
              </a:spcBef>
              <a:buSzTx/>
              <a:buFontTx/>
              <a:buNone/>
            </a:pPr>
            <a:r>
              <a:rPr lang="en-US" sz="2000" b="0" dirty="0" smtClean="0"/>
              <a:t>   &lt;</a:t>
            </a:r>
            <a:r>
              <a:rPr lang="en-US" sz="2000" b="0" dirty="0" err="1" smtClean="0"/>
              <a:t>textarea</a:t>
            </a:r>
            <a:r>
              <a:rPr lang="en-US" sz="2000" b="0" dirty="0" smtClean="0"/>
              <a:t>  name = "aspirations"  rows = "3”</a:t>
            </a:r>
          </a:p>
          <a:p>
            <a:pPr>
              <a:lnSpc>
                <a:spcPct val="100000"/>
              </a:lnSpc>
              <a:spcBef>
                <a:spcPct val="20000"/>
              </a:spcBef>
              <a:buSzTx/>
              <a:buFontTx/>
              <a:buNone/>
            </a:pPr>
            <a:r>
              <a:rPr lang="en-US" sz="2000" b="0" dirty="0" smtClean="0"/>
              <a:t>             cols = "40"&gt;</a:t>
            </a:r>
          </a:p>
          <a:p>
            <a:pPr>
              <a:lnSpc>
                <a:spcPct val="100000"/>
              </a:lnSpc>
              <a:spcBef>
                <a:spcPct val="20000"/>
              </a:spcBef>
              <a:buSzTx/>
              <a:buFontTx/>
              <a:buNone/>
            </a:pPr>
            <a:r>
              <a:rPr lang="en-US" sz="2000" b="0" dirty="0" smtClean="0"/>
              <a:t>   (Be brief and concise) </a:t>
            </a:r>
          </a:p>
          <a:p>
            <a:pPr>
              <a:lnSpc>
                <a:spcPct val="100000"/>
              </a:lnSpc>
              <a:spcBef>
                <a:spcPct val="20000"/>
              </a:spcBef>
              <a:buSzTx/>
              <a:buFontTx/>
              <a:buNone/>
            </a:pPr>
            <a:r>
              <a:rPr lang="en-US" sz="2000" b="0" dirty="0" smtClean="0"/>
              <a:t>   &lt;/</a:t>
            </a:r>
            <a:r>
              <a:rPr lang="en-US" sz="2000" b="0" dirty="0" err="1" smtClean="0"/>
              <a:t>textarea</a:t>
            </a:r>
            <a:r>
              <a:rPr lang="en-US" sz="2000" b="0" dirty="0" smtClean="0"/>
              <a:t>&gt;</a:t>
            </a:r>
          </a:p>
          <a:p>
            <a:pPr>
              <a:lnSpc>
                <a:spcPct val="100000"/>
              </a:lnSpc>
              <a:spcBef>
                <a:spcPct val="20000"/>
              </a:spcBef>
              <a:buSzTx/>
              <a:buFontTx/>
              <a:buNone/>
            </a:pPr>
            <a:r>
              <a:rPr lang="en-US" sz="2000" b="0" dirty="0" smtClean="0"/>
              <a:t>   &lt;/p&gt;</a:t>
            </a:r>
          </a:p>
          <a:p>
            <a:pPr>
              <a:lnSpc>
                <a:spcPct val="100000"/>
              </a:lnSpc>
              <a:spcBef>
                <a:spcPct val="20000"/>
              </a:spcBef>
              <a:buSzTx/>
              <a:buFontTx/>
              <a:buNone/>
            </a:pPr>
            <a:r>
              <a:rPr lang="en-US" sz="2000" b="0" dirty="0" smtClean="0"/>
              <a:t>&lt;/form&gt;</a:t>
            </a:r>
          </a:p>
        </p:txBody>
      </p:sp>
      <p:graphicFrame>
        <p:nvGraphicFramePr>
          <p:cNvPr id="138244" name="Object 4"/>
          <p:cNvGraphicFramePr>
            <a:graphicFrameLocks noChangeAspect="1"/>
          </p:cNvGraphicFramePr>
          <p:nvPr/>
        </p:nvGraphicFramePr>
        <p:xfrm>
          <a:off x="3429000" y="5153025"/>
          <a:ext cx="5324475" cy="1247775"/>
        </p:xfrm>
        <a:graphic>
          <a:graphicData uri="http://schemas.openxmlformats.org/presentationml/2006/ole">
            <p:oleObj spid="_x0000_s8194" name="Document" r:id="rId3" imgW="5477400" imgH="1283040"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8244"/>
                                        </p:tgtEl>
                                        <p:attrNameLst>
                                          <p:attrName>style.visibility</p:attrName>
                                        </p:attrNameLst>
                                      </p:cBhvr>
                                      <p:to>
                                        <p:strVal val="visible"/>
                                      </p:to>
                                    </p:set>
                                    <p:anim calcmode="lin" valueType="num">
                                      <p:cBhvr additive="base">
                                        <p:cTn id="7" dur="500" fill="hold"/>
                                        <p:tgtEl>
                                          <p:spTgt spid="138244"/>
                                        </p:tgtEl>
                                        <p:attrNameLst>
                                          <p:attrName>ppt_x</p:attrName>
                                        </p:attrNameLst>
                                      </p:cBhvr>
                                      <p:tavLst>
                                        <p:tav tm="0">
                                          <p:val>
                                            <p:strVal val="1+#ppt_w/2"/>
                                          </p:val>
                                        </p:tav>
                                        <p:tav tm="100000">
                                          <p:val>
                                            <p:strVal val="#ppt_x"/>
                                          </p:val>
                                        </p:tav>
                                      </p:tavLst>
                                    </p:anim>
                                    <p:anim calcmode="lin" valueType="num">
                                      <p:cBhvr additive="base">
                                        <p:cTn id="8" dur="500" fill="hold"/>
                                        <p:tgtEl>
                                          <p:spTgt spid="138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spcBef>
                <a:spcPct val="20000"/>
              </a:spcBef>
            </a:pPr>
            <a:r>
              <a:rPr lang="en-US" smtClean="0"/>
              <a:t>2.9 Forms </a:t>
            </a:r>
            <a:r>
              <a:rPr lang="en-US" sz="2800" smtClean="0"/>
              <a:t>(continued)</a:t>
            </a:r>
          </a:p>
        </p:txBody>
      </p:sp>
      <p:sp>
        <p:nvSpPr>
          <p:cNvPr id="44035" name="Rectangle 3"/>
          <p:cNvSpPr>
            <a:spLocks noGrp="1" noChangeArrowheads="1"/>
          </p:cNvSpPr>
          <p:nvPr>
            <p:ph type="body" idx="1"/>
          </p:nvPr>
        </p:nvSpPr>
        <p:spPr/>
        <p:txBody>
          <a:bodyPr/>
          <a:lstStyle/>
          <a:p>
            <a:pPr marL="457200" indent="-457200">
              <a:lnSpc>
                <a:spcPct val="120000"/>
              </a:lnSpc>
              <a:spcBef>
                <a:spcPct val="20000"/>
              </a:spcBef>
              <a:buSzTx/>
            </a:pPr>
            <a:r>
              <a:rPr lang="en-US" b="0" i="1" dirty="0" smtClean="0">
                <a:latin typeface="Arial" pitchFamily="34" charset="0"/>
              </a:rPr>
              <a:t>Widgets </a:t>
            </a:r>
            <a:r>
              <a:rPr lang="en-US" b="0" dirty="0" smtClean="0">
                <a:latin typeface="Arial" pitchFamily="34" charset="0"/>
              </a:rPr>
              <a:t>(continued)</a:t>
            </a:r>
          </a:p>
          <a:p>
            <a:pPr marL="457200" indent="-457200">
              <a:lnSpc>
                <a:spcPct val="120000"/>
              </a:lnSpc>
              <a:spcBef>
                <a:spcPct val="20000"/>
              </a:spcBef>
              <a:buSzTx/>
              <a:buFontTx/>
              <a:buNone/>
            </a:pPr>
            <a:r>
              <a:rPr lang="en-US" b="0" i="1" u="sng" dirty="0" smtClean="0">
                <a:solidFill>
                  <a:srgbClr val="FF0000"/>
                </a:solidFill>
                <a:latin typeface="Arial" pitchFamily="34" charset="0"/>
              </a:rPr>
              <a:t>5. </a:t>
            </a:r>
            <a:r>
              <a:rPr lang="en-US" b="0" u="sng" dirty="0" smtClean="0">
                <a:solidFill>
                  <a:srgbClr val="FF0000"/>
                </a:solidFill>
                <a:latin typeface="Arial" pitchFamily="34" charset="0"/>
              </a:rPr>
              <a:t>Reset and Submit buttons</a:t>
            </a:r>
            <a:r>
              <a:rPr lang="en-US" b="0" u="sng" dirty="0" smtClean="0">
                <a:latin typeface="Arial" pitchFamily="34" charset="0"/>
              </a:rPr>
              <a:t>(The Action Buttons)</a:t>
            </a:r>
          </a:p>
          <a:p>
            <a:pPr marL="800100" lvl="1" indent="-342900">
              <a:lnSpc>
                <a:spcPct val="120000"/>
              </a:lnSpc>
              <a:spcBef>
                <a:spcPct val="20000"/>
              </a:spcBef>
              <a:buSzTx/>
            </a:pPr>
            <a:r>
              <a:rPr lang="en-US" sz="2000" b="0" dirty="0" smtClean="0">
                <a:latin typeface="Arial" pitchFamily="34" charset="0"/>
              </a:rPr>
              <a:t>Both are created with </a:t>
            </a:r>
            <a:r>
              <a:rPr lang="en-US" sz="2000" b="0" dirty="0" smtClean="0">
                <a:latin typeface="Courier New" pitchFamily="49" charset="0"/>
              </a:rPr>
              <a:t>&lt;input&gt; tag.</a:t>
            </a:r>
            <a:endParaRPr lang="en-US" sz="2000" b="0" dirty="0" smtClean="0">
              <a:latin typeface="Arial" pitchFamily="34" charset="0"/>
            </a:endParaRPr>
          </a:p>
          <a:p>
            <a:pPr marL="457200" indent="-457200">
              <a:lnSpc>
                <a:spcPct val="120000"/>
              </a:lnSpc>
              <a:spcBef>
                <a:spcPct val="20000"/>
              </a:spcBef>
              <a:buSzTx/>
              <a:buFontTx/>
              <a:buNone/>
            </a:pPr>
            <a:r>
              <a:rPr lang="en-US" sz="2000" b="0" dirty="0" smtClean="0">
                <a:latin typeface="Courier New" pitchFamily="49" charset="0"/>
              </a:rPr>
              <a:t>&lt;input type = "reset"  value = "Reset Form"&gt;</a:t>
            </a:r>
          </a:p>
          <a:p>
            <a:pPr marL="457200" indent="-457200">
              <a:lnSpc>
                <a:spcPct val="120000"/>
              </a:lnSpc>
              <a:spcBef>
                <a:spcPct val="20000"/>
              </a:spcBef>
              <a:buSzTx/>
              <a:buFontTx/>
              <a:buNone/>
            </a:pPr>
            <a:r>
              <a:rPr lang="en-US" sz="2000" b="0" dirty="0" smtClean="0">
                <a:latin typeface="Courier New" pitchFamily="49" charset="0"/>
              </a:rPr>
              <a:t>&lt;input type = "submit”  value = "Submit Form"&gt;</a:t>
            </a:r>
          </a:p>
          <a:p>
            <a:pPr marL="457200" indent="-457200">
              <a:lnSpc>
                <a:spcPct val="120000"/>
              </a:lnSpc>
              <a:spcBef>
                <a:spcPct val="20000"/>
              </a:spcBef>
              <a:buSzTx/>
            </a:pPr>
            <a:r>
              <a:rPr lang="en-US" sz="2000" b="0" dirty="0" smtClean="0">
                <a:latin typeface="Arial" pitchFamily="34" charset="0"/>
              </a:rPr>
              <a:t>Submit has two actions:</a:t>
            </a:r>
          </a:p>
          <a:p>
            <a:pPr marL="800100" lvl="1" indent="-342900">
              <a:lnSpc>
                <a:spcPct val="120000"/>
              </a:lnSpc>
              <a:spcBef>
                <a:spcPct val="20000"/>
              </a:spcBef>
              <a:buSzTx/>
              <a:buFontTx/>
              <a:buAutoNum type="arabicPeriod"/>
            </a:pPr>
            <a:r>
              <a:rPr lang="en-US" sz="2000" b="0" dirty="0" smtClean="0">
                <a:latin typeface="Arial" pitchFamily="34" charset="0"/>
              </a:rPr>
              <a:t>Encode the data of the form and send to the server.</a:t>
            </a:r>
          </a:p>
          <a:p>
            <a:pPr marL="800100" lvl="1" indent="-342900">
              <a:lnSpc>
                <a:spcPct val="120000"/>
              </a:lnSpc>
              <a:spcBef>
                <a:spcPct val="20000"/>
              </a:spcBef>
              <a:buSzTx/>
              <a:buFontTx/>
              <a:buAutoNum type="arabicPeriod"/>
            </a:pPr>
            <a:r>
              <a:rPr lang="en-US" sz="2000" b="0" dirty="0" smtClean="0">
                <a:latin typeface="Arial" pitchFamily="34" charset="0"/>
              </a:rPr>
              <a:t>Request that the server execute the server-resident program specified as the value of the </a:t>
            </a:r>
            <a:r>
              <a:rPr lang="en-US" sz="2000" b="0" dirty="0" smtClean="0">
                <a:latin typeface="Courier New" pitchFamily="49" charset="0"/>
              </a:rPr>
              <a:t>action</a:t>
            </a:r>
            <a:r>
              <a:rPr lang="en-US" sz="2000" b="0" dirty="0" smtClean="0">
                <a:latin typeface="Arial" pitchFamily="34" charset="0"/>
              </a:rPr>
              <a:t> attribute of </a:t>
            </a:r>
            <a:r>
              <a:rPr lang="en-US" sz="2000" b="0" dirty="0" smtClean="0">
                <a:latin typeface="Courier New" pitchFamily="49" charset="0"/>
              </a:rPr>
              <a:t>&lt;form&gt;</a:t>
            </a:r>
            <a:endParaRPr lang="en-US" sz="2000" b="0" dirty="0" smtClean="0">
              <a:latin typeface="Arial" pitchFamily="34" charset="0"/>
            </a:endParaRPr>
          </a:p>
          <a:p>
            <a:pPr marL="800100" lvl="1" indent="-342900">
              <a:lnSpc>
                <a:spcPct val="120000"/>
              </a:lnSpc>
              <a:spcBef>
                <a:spcPct val="20000"/>
              </a:spcBef>
              <a:buSzTx/>
            </a:pPr>
            <a:r>
              <a:rPr lang="en-US" sz="2000" b="0" dirty="0" smtClean="0">
                <a:latin typeface="Arial" pitchFamily="34" charset="0"/>
              </a:rPr>
              <a:t>A Submit button is required in every form</a:t>
            </a:r>
          </a:p>
          <a:p>
            <a:pPr marL="457200" indent="-457200">
              <a:lnSpc>
                <a:spcPct val="120000"/>
              </a:lnSpc>
              <a:spcBef>
                <a:spcPct val="20000"/>
              </a:spcBef>
              <a:buSzTx/>
              <a:buFontTx/>
              <a:buNone/>
            </a:pPr>
            <a:r>
              <a:rPr lang="en-US" sz="2000" b="0" dirty="0" smtClean="0">
                <a:latin typeface="Arial" pitchFamily="34" charset="0"/>
              </a:rPr>
              <a:t>--&gt; SHOW </a:t>
            </a:r>
            <a:r>
              <a:rPr lang="en-US" sz="2000" b="0" dirty="0" smtClean="0">
                <a:latin typeface="Courier New" pitchFamily="49" charset="0"/>
              </a:rPr>
              <a:t>popcorn.html</a:t>
            </a:r>
            <a:r>
              <a:rPr lang="en-US" sz="2000" b="0" dirty="0" smtClean="0">
                <a:latin typeface="Arial" pitchFamily="34" charset="0"/>
              </a:rPr>
              <a:t> and display it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Document structure</a:t>
            </a:r>
            <a:endParaRPr lang="en-US" dirty="0"/>
          </a:p>
        </p:txBody>
      </p:sp>
      <p:sp>
        <p:nvSpPr>
          <p:cNvPr id="3" name="Content Placeholder 2"/>
          <p:cNvSpPr>
            <a:spLocks noGrp="1"/>
          </p:cNvSpPr>
          <p:nvPr>
            <p:ph idx="1"/>
          </p:nvPr>
        </p:nvSpPr>
        <p:spPr/>
        <p:txBody>
          <a:bodyPr/>
          <a:lstStyle/>
          <a:p>
            <a:endParaRPr lang="en-US" sz="2000" b="0" dirty="0" smtClean="0"/>
          </a:p>
          <a:p>
            <a:pPr>
              <a:buNone/>
            </a:pPr>
            <a:r>
              <a:rPr lang="en-US" sz="2000" b="0" dirty="0" smtClean="0"/>
              <a:t>&lt;!DOCTYPE html&gt; </a:t>
            </a:r>
          </a:p>
          <a:p>
            <a:pPr>
              <a:buNone/>
            </a:pPr>
            <a:r>
              <a:rPr lang="en-US" sz="2000" b="0" dirty="0" smtClean="0"/>
              <a:t>&lt;html&gt;          &lt;! -- defines the whole HTML document -- &gt; </a:t>
            </a:r>
          </a:p>
          <a:p>
            <a:pPr>
              <a:buNone/>
            </a:pPr>
            <a:r>
              <a:rPr lang="en-US" sz="2000" b="0" dirty="0" smtClean="0"/>
              <a:t>    &lt;head&gt;      &lt;!--</a:t>
            </a:r>
            <a:r>
              <a:rPr lang="en-US" sz="2000" b="0" i="1" dirty="0" smtClean="0"/>
              <a:t>information about the page --&gt;</a:t>
            </a:r>
          </a:p>
          <a:p>
            <a:pPr>
              <a:buNone/>
            </a:pPr>
            <a:r>
              <a:rPr lang="en-US" sz="2000" b="0" dirty="0" smtClean="0"/>
              <a:t>     &lt;title&gt;Page Title &lt;/title&gt;</a:t>
            </a:r>
          </a:p>
          <a:p>
            <a:pPr>
              <a:buNone/>
            </a:pPr>
            <a:r>
              <a:rPr lang="en-US" sz="2000" b="0" dirty="0" smtClean="0"/>
              <a:t>    &lt;/head&gt; </a:t>
            </a:r>
          </a:p>
          <a:p>
            <a:pPr>
              <a:buNone/>
            </a:pPr>
            <a:r>
              <a:rPr lang="en-US" sz="2000" b="0" dirty="0" smtClean="0"/>
              <a:t>  &lt;body&gt;           &lt;! -- defines the body of the HTML doc. -- &gt; </a:t>
            </a:r>
          </a:p>
          <a:p>
            <a:pPr>
              <a:buNone/>
            </a:pPr>
            <a:r>
              <a:rPr lang="en-US" sz="2000" b="0" i="1" dirty="0" smtClean="0"/>
              <a:t>    page contents </a:t>
            </a:r>
          </a:p>
          <a:p>
            <a:pPr>
              <a:buNone/>
            </a:pPr>
            <a:r>
              <a:rPr lang="en-US" sz="2000" b="0" dirty="0" smtClean="0"/>
              <a:t>  &lt;/body&gt; </a:t>
            </a:r>
          </a:p>
          <a:p>
            <a:pPr>
              <a:buNone/>
            </a:pPr>
            <a:r>
              <a:rPr lang="en-US" sz="2000" b="0" dirty="0" smtClean="0"/>
              <a:t>&lt;/html&gt; </a:t>
            </a:r>
          </a:p>
          <a:p>
            <a:pPr>
              <a:buNone/>
            </a:pPr>
            <a:endParaRPr lang="en-US" sz="2000" b="0" dirty="0" smtClean="0"/>
          </a:p>
          <a:p>
            <a:pPr>
              <a:buNone/>
            </a:pPr>
            <a:r>
              <a:rPr lang="en-US" sz="2000" b="0" dirty="0" smtClean="0"/>
              <a:t>The header describes the page and the body contains the page's contents </a:t>
            </a:r>
          </a:p>
          <a:p>
            <a:pPr>
              <a:buNone/>
            </a:pPr>
            <a:r>
              <a:rPr lang="en-US" sz="2000" b="0" dirty="0" smtClean="0"/>
              <a:t>An HTML page is saved into a file ending with extension .html </a:t>
            </a:r>
          </a:p>
          <a:p>
            <a:endParaRPr lang="en-US" sz="2000" b="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spcBef>
                <a:spcPct val="20000"/>
              </a:spcBef>
            </a:pPr>
            <a:r>
              <a:rPr lang="en-US" smtClean="0"/>
              <a:t>2.10 Frames</a:t>
            </a:r>
          </a:p>
        </p:txBody>
      </p:sp>
      <p:sp>
        <p:nvSpPr>
          <p:cNvPr id="45059" name="Rectangle 3"/>
          <p:cNvSpPr>
            <a:spLocks noGrp="1" noChangeArrowheads="1"/>
          </p:cNvSpPr>
          <p:nvPr>
            <p:ph type="body" idx="1"/>
          </p:nvPr>
        </p:nvSpPr>
        <p:spPr/>
        <p:txBody>
          <a:bodyPr/>
          <a:lstStyle/>
          <a:p>
            <a:pPr>
              <a:lnSpc>
                <a:spcPct val="100000"/>
              </a:lnSpc>
              <a:spcBef>
                <a:spcPct val="20000"/>
              </a:spcBef>
              <a:buSzTx/>
              <a:buFont typeface="Times" pitchFamily="1" charset="0"/>
              <a:buChar char="•"/>
            </a:pPr>
            <a:r>
              <a:rPr lang="en-US" sz="2000" b="0" dirty="0" smtClean="0">
                <a:latin typeface="Arial" pitchFamily="34" charset="0"/>
              </a:rPr>
              <a:t>Frames are rectangular sections of the display window, each of which can display a different document</a:t>
            </a:r>
          </a:p>
          <a:p>
            <a:pPr>
              <a:lnSpc>
                <a:spcPct val="100000"/>
              </a:lnSpc>
              <a:spcBef>
                <a:spcPct val="20000"/>
              </a:spcBef>
              <a:buSzTx/>
              <a:buFont typeface="Times" pitchFamily="1" charset="0"/>
              <a:buChar char="•"/>
            </a:pPr>
            <a:r>
              <a:rPr lang="en-US" sz="2000" b="0" dirty="0" smtClean="0">
                <a:latin typeface="Arial" pitchFamily="34" charset="0"/>
              </a:rPr>
              <a:t>Because frames are no longer part of XHTML, you cannot validate a document that includes frames</a:t>
            </a:r>
          </a:p>
          <a:p>
            <a:pPr>
              <a:lnSpc>
                <a:spcPct val="100000"/>
              </a:lnSpc>
              <a:spcBef>
                <a:spcPct val="20000"/>
              </a:spcBef>
              <a:buSzTx/>
              <a:buFont typeface="Times" pitchFamily="1" charset="0"/>
              <a:buChar char="•"/>
            </a:pPr>
            <a:r>
              <a:rPr lang="en-US" sz="1800" b="0" dirty="0" smtClean="0">
                <a:latin typeface="Arial" pitchFamily="34" charset="0"/>
              </a:rPr>
              <a:t>The </a:t>
            </a:r>
            <a:r>
              <a:rPr lang="en-US" sz="1800" b="0" dirty="0" smtClean="0">
                <a:latin typeface="Courier New" pitchFamily="49" charset="0"/>
              </a:rPr>
              <a:t>&lt;frameset&gt;</a:t>
            </a:r>
            <a:r>
              <a:rPr lang="en-US" sz="1800" b="0" dirty="0" smtClean="0">
                <a:latin typeface="Arial" pitchFamily="34" charset="0"/>
              </a:rPr>
              <a:t> tag specifies the number of frames and their layout in the window</a:t>
            </a:r>
          </a:p>
          <a:p>
            <a:pPr lvl="1">
              <a:lnSpc>
                <a:spcPct val="100000"/>
              </a:lnSpc>
              <a:spcBef>
                <a:spcPct val="20000"/>
              </a:spcBef>
              <a:buSzTx/>
              <a:buFont typeface="Times" pitchFamily="1" charset="0"/>
              <a:buChar char="•"/>
            </a:pPr>
            <a:r>
              <a:rPr lang="en-US" sz="1800" b="0" dirty="0" smtClean="0">
                <a:latin typeface="Courier New" pitchFamily="49" charset="0"/>
              </a:rPr>
              <a:t>&lt;frameset&gt;</a:t>
            </a:r>
            <a:r>
              <a:rPr lang="en-US" sz="1800" b="0" dirty="0" smtClean="0">
                <a:latin typeface="Arial" pitchFamily="34" charset="0"/>
              </a:rPr>
              <a:t> takes the place of </a:t>
            </a:r>
            <a:r>
              <a:rPr lang="en-US" sz="1800" b="0" dirty="0" smtClean="0">
                <a:latin typeface="Courier New" pitchFamily="49" charset="0"/>
              </a:rPr>
              <a:t>&lt;body&gt;</a:t>
            </a:r>
            <a:endParaRPr lang="en-US" sz="1800" b="0" dirty="0" smtClean="0">
              <a:latin typeface="Arial" pitchFamily="34" charset="0"/>
            </a:endParaRPr>
          </a:p>
          <a:p>
            <a:pPr lvl="1">
              <a:lnSpc>
                <a:spcPct val="100000"/>
              </a:lnSpc>
              <a:spcBef>
                <a:spcPct val="20000"/>
              </a:spcBef>
              <a:buSzTx/>
              <a:buFont typeface="Times" pitchFamily="1" charset="0"/>
              <a:buChar char="•"/>
            </a:pPr>
            <a:r>
              <a:rPr lang="en-US" sz="1800" b="0" dirty="0" smtClean="0">
                <a:latin typeface="Arial" pitchFamily="34" charset="0"/>
              </a:rPr>
              <a:t>Cannot have both in the same document</a:t>
            </a:r>
          </a:p>
          <a:p>
            <a:pPr lvl="1">
              <a:lnSpc>
                <a:spcPct val="100000"/>
              </a:lnSpc>
              <a:spcBef>
                <a:spcPct val="20000"/>
              </a:spcBef>
              <a:buSzTx/>
              <a:buFont typeface="Times" pitchFamily="1" charset="0"/>
              <a:buChar char="•"/>
            </a:pPr>
            <a:r>
              <a:rPr lang="en-US" sz="1800" b="0" dirty="0" smtClean="0">
                <a:latin typeface="Courier New" pitchFamily="49" charset="0"/>
              </a:rPr>
              <a:t>&lt;frameset&gt;</a:t>
            </a:r>
            <a:r>
              <a:rPr lang="en-US" sz="1800" b="0" dirty="0" smtClean="0">
                <a:latin typeface="Arial" pitchFamily="34" charset="0"/>
              </a:rPr>
              <a:t> must have either a </a:t>
            </a:r>
            <a:r>
              <a:rPr lang="en-US" sz="1800" b="0" dirty="0" smtClean="0">
                <a:latin typeface="Courier New" pitchFamily="49" charset="0"/>
              </a:rPr>
              <a:t>rows</a:t>
            </a:r>
            <a:r>
              <a:rPr lang="en-US" sz="1800" b="0" dirty="0" smtClean="0">
                <a:latin typeface="Arial" pitchFamily="34" charset="0"/>
              </a:rPr>
              <a:t> attribute or a </a:t>
            </a:r>
            <a:r>
              <a:rPr lang="en-US" sz="1800" b="0" dirty="0" smtClean="0">
                <a:latin typeface="Courier New" pitchFamily="49" charset="0"/>
              </a:rPr>
              <a:t>cols</a:t>
            </a:r>
            <a:r>
              <a:rPr lang="en-US" sz="1800" b="0" dirty="0" smtClean="0">
                <a:latin typeface="Arial" pitchFamily="34" charset="0"/>
              </a:rPr>
              <a:t> attribute, or both (usually the case)</a:t>
            </a:r>
          </a:p>
          <a:p>
            <a:pPr lvl="1">
              <a:lnSpc>
                <a:spcPct val="100000"/>
              </a:lnSpc>
              <a:spcBef>
                <a:spcPct val="20000"/>
              </a:spcBef>
              <a:buSzTx/>
              <a:buFont typeface="Times" pitchFamily="1" charset="0"/>
              <a:buChar char="•"/>
            </a:pPr>
            <a:r>
              <a:rPr lang="en-US" sz="1800" b="0" dirty="0" smtClean="0">
                <a:latin typeface="Arial" pitchFamily="34" charset="0"/>
              </a:rPr>
              <a:t>The possible values for </a:t>
            </a:r>
            <a:r>
              <a:rPr lang="en-US" sz="1800" b="0" dirty="0" smtClean="0">
                <a:latin typeface="Courier New" pitchFamily="49" charset="0"/>
              </a:rPr>
              <a:t>rows</a:t>
            </a:r>
            <a:r>
              <a:rPr lang="en-US" sz="1800" b="0" dirty="0" smtClean="0">
                <a:latin typeface="Arial" pitchFamily="34" charset="0"/>
              </a:rPr>
              <a:t> and </a:t>
            </a:r>
            <a:r>
              <a:rPr lang="en-US" sz="1800" b="0" dirty="0" smtClean="0">
                <a:latin typeface="Courier New" pitchFamily="49" charset="0"/>
              </a:rPr>
              <a:t>cols</a:t>
            </a:r>
            <a:r>
              <a:rPr lang="en-US" sz="1800" b="0" dirty="0" smtClean="0">
                <a:latin typeface="Arial" pitchFamily="34" charset="0"/>
              </a:rPr>
              <a:t> are numbers, percentages, and asterisks</a:t>
            </a:r>
          </a:p>
          <a:p>
            <a:pPr lvl="2">
              <a:lnSpc>
                <a:spcPct val="100000"/>
              </a:lnSpc>
              <a:spcBef>
                <a:spcPct val="20000"/>
              </a:spcBef>
              <a:buSzTx/>
              <a:buFont typeface="Times" pitchFamily="1" charset="0"/>
              <a:buChar char="•"/>
            </a:pPr>
            <a:r>
              <a:rPr lang="en-US" sz="1800" b="0" dirty="0" smtClean="0">
                <a:latin typeface="Arial" pitchFamily="34" charset="0"/>
              </a:rPr>
              <a:t>A number value specifies the row height in pixels </a:t>
            </a:r>
          </a:p>
          <a:p>
            <a:pPr lvl="2">
              <a:lnSpc>
                <a:spcPct val="100000"/>
              </a:lnSpc>
              <a:spcBef>
                <a:spcPct val="20000"/>
              </a:spcBef>
              <a:buSzTx/>
              <a:buFont typeface="Times" pitchFamily="1" charset="0"/>
              <a:buChar char="•"/>
            </a:pPr>
            <a:r>
              <a:rPr lang="en-US" sz="1800" b="0" dirty="0" smtClean="0">
                <a:latin typeface="Arial" pitchFamily="34" charset="0"/>
              </a:rPr>
              <a:t>A percentage specifies the percentage of total window height for the row</a:t>
            </a:r>
          </a:p>
          <a:p>
            <a:pPr lvl="2">
              <a:lnSpc>
                <a:spcPct val="100000"/>
              </a:lnSpc>
              <a:spcBef>
                <a:spcPct val="20000"/>
              </a:spcBef>
              <a:buSzTx/>
              <a:buFont typeface="Times" pitchFamily="1" charset="0"/>
              <a:buChar char="•"/>
            </a:pPr>
            <a:r>
              <a:rPr lang="en-US" sz="1800" b="0" dirty="0" smtClean="0">
                <a:latin typeface="Arial" pitchFamily="34" charset="0"/>
              </a:rPr>
              <a:t>An asterisk after some other specification gives the remainder of the height of the window</a:t>
            </a:r>
          </a:p>
          <a:p>
            <a:pPr lvl="2">
              <a:lnSpc>
                <a:spcPct val="100000"/>
              </a:lnSpc>
              <a:spcBef>
                <a:spcPct val="20000"/>
              </a:spcBef>
              <a:buSzTx/>
              <a:buNone/>
            </a:pPr>
            <a:r>
              <a:rPr lang="en-US" sz="1800" b="0" dirty="0" smtClean="0">
                <a:latin typeface="Arial" pitchFamily="34" charset="0"/>
              </a:rPr>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spcBef>
                <a:spcPct val="20000"/>
              </a:spcBef>
            </a:pPr>
            <a:r>
              <a:rPr lang="en-US" smtClean="0"/>
              <a:t>2.10 Frames </a:t>
            </a:r>
            <a:r>
              <a:rPr lang="en-US" sz="2800" smtClean="0"/>
              <a:t>(continued)</a:t>
            </a:r>
          </a:p>
        </p:txBody>
      </p:sp>
      <p:sp>
        <p:nvSpPr>
          <p:cNvPr id="46083" name="Rectangle 3"/>
          <p:cNvSpPr>
            <a:spLocks noGrp="1" noChangeArrowheads="1"/>
          </p:cNvSpPr>
          <p:nvPr>
            <p:ph type="body" idx="1"/>
          </p:nvPr>
        </p:nvSpPr>
        <p:spPr/>
        <p:txBody>
          <a:bodyPr/>
          <a:lstStyle/>
          <a:p>
            <a:pPr lvl="1">
              <a:lnSpc>
                <a:spcPct val="80000"/>
              </a:lnSpc>
              <a:spcBef>
                <a:spcPct val="20000"/>
              </a:spcBef>
              <a:buSzTx/>
            </a:pPr>
            <a:r>
              <a:rPr lang="en-US" sz="1800" b="0" dirty="0" smtClean="0">
                <a:latin typeface="Arial" pitchFamily="34" charset="0"/>
              </a:rPr>
              <a:t>Examples:</a:t>
            </a:r>
          </a:p>
          <a:p>
            <a:pPr lvl="1">
              <a:lnSpc>
                <a:spcPct val="80000"/>
              </a:lnSpc>
              <a:spcBef>
                <a:spcPct val="20000"/>
              </a:spcBef>
              <a:buSzTx/>
              <a:buFontTx/>
              <a:buNone/>
            </a:pPr>
            <a:endParaRPr lang="en-US" sz="1800" b="0" dirty="0" smtClean="0">
              <a:latin typeface="Arial" pitchFamily="34" charset="0"/>
            </a:endParaRPr>
          </a:p>
          <a:p>
            <a:pPr lvl="1">
              <a:lnSpc>
                <a:spcPct val="80000"/>
              </a:lnSpc>
              <a:spcBef>
                <a:spcPct val="20000"/>
              </a:spcBef>
              <a:buSzTx/>
              <a:buFontTx/>
              <a:buNone/>
            </a:pPr>
            <a:r>
              <a:rPr lang="en-US" sz="1600" dirty="0" smtClean="0">
                <a:latin typeface="Courier New" pitchFamily="49" charset="0"/>
              </a:rPr>
              <a:t>&lt;frameset rows = "150, 200, 300"&gt;</a:t>
            </a:r>
          </a:p>
          <a:p>
            <a:pPr lvl="1">
              <a:lnSpc>
                <a:spcPct val="80000"/>
              </a:lnSpc>
              <a:spcBef>
                <a:spcPct val="20000"/>
              </a:spcBef>
              <a:buSzTx/>
              <a:buFontTx/>
              <a:buNone/>
            </a:pPr>
            <a:endParaRPr lang="en-US" sz="1600" dirty="0" smtClean="0">
              <a:latin typeface="Courier New" pitchFamily="49" charset="0"/>
            </a:endParaRPr>
          </a:p>
          <a:p>
            <a:pPr lvl="1">
              <a:lnSpc>
                <a:spcPct val="80000"/>
              </a:lnSpc>
              <a:spcBef>
                <a:spcPct val="20000"/>
              </a:spcBef>
              <a:buSzTx/>
              <a:buFontTx/>
              <a:buNone/>
            </a:pPr>
            <a:r>
              <a:rPr lang="en-US" sz="1600" dirty="0" smtClean="0">
                <a:latin typeface="Courier New" pitchFamily="49" charset="0"/>
              </a:rPr>
              <a:t>&lt;frameset rows = "25%, 50%, 25%"&gt;</a:t>
            </a:r>
          </a:p>
          <a:p>
            <a:pPr lvl="1">
              <a:lnSpc>
                <a:spcPct val="80000"/>
              </a:lnSpc>
              <a:spcBef>
                <a:spcPct val="20000"/>
              </a:spcBef>
              <a:buSzTx/>
              <a:buFontTx/>
              <a:buNone/>
            </a:pPr>
            <a:endParaRPr lang="en-US" sz="1600" dirty="0" smtClean="0">
              <a:latin typeface="Courier New" pitchFamily="49" charset="0"/>
            </a:endParaRPr>
          </a:p>
          <a:p>
            <a:pPr lvl="1">
              <a:lnSpc>
                <a:spcPct val="80000"/>
              </a:lnSpc>
              <a:spcBef>
                <a:spcPct val="20000"/>
              </a:spcBef>
              <a:buSzTx/>
              <a:buFontTx/>
              <a:buNone/>
            </a:pPr>
            <a:r>
              <a:rPr lang="en-US" sz="1600" dirty="0" smtClean="0">
                <a:latin typeface="Courier New" pitchFamily="49" charset="0"/>
              </a:rPr>
              <a:t>&lt;frameset rows = "50%, 20%, *" &gt;</a:t>
            </a:r>
          </a:p>
          <a:p>
            <a:pPr lvl="1">
              <a:lnSpc>
                <a:spcPct val="80000"/>
              </a:lnSpc>
              <a:spcBef>
                <a:spcPct val="20000"/>
              </a:spcBef>
              <a:buSzTx/>
              <a:buFontTx/>
              <a:buNone/>
            </a:pPr>
            <a:endParaRPr lang="en-US" sz="1600" dirty="0" smtClean="0">
              <a:latin typeface="Courier New" pitchFamily="49" charset="0"/>
            </a:endParaRPr>
          </a:p>
          <a:p>
            <a:pPr lvl="1">
              <a:lnSpc>
                <a:spcPct val="80000"/>
              </a:lnSpc>
              <a:spcBef>
                <a:spcPct val="20000"/>
              </a:spcBef>
              <a:buSzTx/>
              <a:buFontTx/>
              <a:buNone/>
            </a:pPr>
            <a:r>
              <a:rPr lang="en-US" sz="1600" dirty="0" smtClean="0">
                <a:latin typeface="Courier New" pitchFamily="49" charset="0"/>
              </a:rPr>
              <a:t>&lt;frameset rows = "50%, 25%, 25%" cols = "40%, *"&gt;</a:t>
            </a:r>
          </a:p>
          <a:p>
            <a:pPr lvl="1">
              <a:lnSpc>
                <a:spcPct val="80000"/>
              </a:lnSpc>
              <a:spcBef>
                <a:spcPct val="20000"/>
              </a:spcBef>
              <a:buSzTx/>
              <a:buFontTx/>
              <a:buNone/>
            </a:pPr>
            <a:endParaRPr lang="en-US" sz="1600" dirty="0" smtClean="0">
              <a:latin typeface="Courier New" pitchFamily="49" charset="0"/>
            </a:endParaRPr>
          </a:p>
          <a:p>
            <a:pPr>
              <a:lnSpc>
                <a:spcPct val="80000"/>
              </a:lnSpc>
              <a:spcBef>
                <a:spcPct val="20000"/>
              </a:spcBef>
              <a:buSzTx/>
            </a:pPr>
            <a:r>
              <a:rPr lang="en-US" sz="1800" b="0" dirty="0" smtClean="0">
                <a:latin typeface="Arial" pitchFamily="34" charset="0"/>
              </a:rPr>
              <a:t>The </a:t>
            </a:r>
            <a:r>
              <a:rPr lang="en-US" sz="1800" dirty="0" smtClean="0">
                <a:latin typeface="Courier New" pitchFamily="49" charset="0"/>
              </a:rPr>
              <a:t>&lt;frame&gt;</a:t>
            </a:r>
            <a:r>
              <a:rPr lang="en-US" sz="1800" dirty="0" smtClean="0">
                <a:latin typeface="Arial" pitchFamily="34" charset="0"/>
              </a:rPr>
              <a:t> </a:t>
            </a:r>
            <a:r>
              <a:rPr lang="en-US" sz="1800" b="0" dirty="0" smtClean="0">
                <a:latin typeface="Arial" pitchFamily="34" charset="0"/>
              </a:rPr>
              <a:t>tag specifies the content of a frame</a:t>
            </a:r>
          </a:p>
          <a:p>
            <a:pPr>
              <a:lnSpc>
                <a:spcPct val="80000"/>
              </a:lnSpc>
              <a:spcBef>
                <a:spcPct val="20000"/>
              </a:spcBef>
              <a:buSzTx/>
            </a:pPr>
            <a:r>
              <a:rPr lang="en-US" sz="1800" b="0" dirty="0" smtClean="0">
                <a:latin typeface="Arial" pitchFamily="34" charset="0"/>
              </a:rPr>
              <a:t>The first  </a:t>
            </a:r>
            <a:r>
              <a:rPr lang="en-US" sz="1800" dirty="0" smtClean="0">
                <a:latin typeface="Courier New" pitchFamily="49" charset="0"/>
              </a:rPr>
              <a:t>&lt;frame&gt;</a:t>
            </a:r>
            <a:r>
              <a:rPr lang="en-US" sz="1800" dirty="0" smtClean="0">
                <a:latin typeface="Arial" pitchFamily="34" charset="0"/>
              </a:rPr>
              <a:t> </a:t>
            </a:r>
            <a:r>
              <a:rPr lang="en-US" sz="1800" b="0" dirty="0" smtClean="0">
                <a:latin typeface="Arial" pitchFamily="34" charset="0"/>
              </a:rPr>
              <a:t>tag in a </a:t>
            </a:r>
            <a:r>
              <a:rPr lang="en-US" sz="1800" dirty="0" smtClean="0">
                <a:latin typeface="Courier New" pitchFamily="49" charset="0"/>
              </a:rPr>
              <a:t>&lt;frameset&gt;</a:t>
            </a:r>
            <a:r>
              <a:rPr lang="en-US" sz="1800" dirty="0" smtClean="0">
                <a:latin typeface="Arial" pitchFamily="34" charset="0"/>
              </a:rPr>
              <a:t> </a:t>
            </a:r>
            <a:r>
              <a:rPr lang="en-US" sz="1800" b="0" dirty="0" smtClean="0">
                <a:latin typeface="Arial" pitchFamily="34" charset="0"/>
              </a:rPr>
              <a:t>specifies the content of the first frame, etc.</a:t>
            </a:r>
          </a:p>
          <a:p>
            <a:pPr lvl="1">
              <a:lnSpc>
                <a:spcPct val="80000"/>
              </a:lnSpc>
              <a:spcBef>
                <a:spcPct val="20000"/>
              </a:spcBef>
              <a:buSzTx/>
            </a:pPr>
            <a:r>
              <a:rPr lang="en-US" sz="1800" b="0" dirty="0" smtClean="0">
                <a:latin typeface="Arial" pitchFamily="34" charset="0"/>
              </a:rPr>
              <a:t>Row-major order is used</a:t>
            </a:r>
          </a:p>
          <a:p>
            <a:pPr lvl="1">
              <a:lnSpc>
                <a:spcPct val="80000"/>
              </a:lnSpc>
              <a:spcBef>
                <a:spcPct val="20000"/>
              </a:spcBef>
              <a:buSzTx/>
            </a:pPr>
            <a:r>
              <a:rPr lang="en-US" sz="1800" b="0" dirty="0" smtClean="0">
                <a:latin typeface="Arial" pitchFamily="34" charset="0"/>
              </a:rPr>
              <a:t> Content of each frame is specified with the  </a:t>
            </a:r>
            <a:r>
              <a:rPr lang="en-US" sz="1800" dirty="0" err="1" smtClean="0">
                <a:latin typeface="Courier New" pitchFamily="49" charset="0"/>
              </a:rPr>
              <a:t>src</a:t>
            </a:r>
            <a:r>
              <a:rPr lang="en-US" sz="1800" b="0" dirty="0" smtClean="0">
                <a:latin typeface="Arial" pitchFamily="34" charset="0"/>
              </a:rPr>
              <a:t>  attribute   </a:t>
            </a:r>
          </a:p>
          <a:p>
            <a:pPr lvl="1">
              <a:lnSpc>
                <a:spcPct val="80000"/>
              </a:lnSpc>
              <a:spcBef>
                <a:spcPct val="20000"/>
              </a:spcBef>
              <a:buSzTx/>
            </a:pPr>
            <a:r>
              <a:rPr lang="en-US" sz="1800" b="0" dirty="0" smtClean="0">
                <a:latin typeface="Arial" pitchFamily="34" charset="0"/>
              </a:rPr>
              <a:t>Without a </a:t>
            </a:r>
            <a:r>
              <a:rPr lang="en-US" sz="1800" dirty="0" err="1" smtClean="0">
                <a:latin typeface="Courier New" pitchFamily="49" charset="0"/>
              </a:rPr>
              <a:t>src</a:t>
            </a:r>
            <a:r>
              <a:rPr lang="en-US" sz="1800" b="0" dirty="0" smtClean="0">
                <a:latin typeface="Arial" pitchFamily="34" charset="0"/>
              </a:rPr>
              <a:t> attribute, the frame will be empty (such a frame CANNOT be filled later)</a:t>
            </a:r>
          </a:p>
          <a:p>
            <a:pPr>
              <a:lnSpc>
                <a:spcPct val="80000"/>
              </a:lnSpc>
              <a:spcBef>
                <a:spcPct val="20000"/>
              </a:spcBef>
              <a:buSzTx/>
            </a:pPr>
            <a:r>
              <a:rPr lang="en-US" sz="1800" b="0" dirty="0" smtClean="0">
                <a:latin typeface="Arial" pitchFamily="34" charset="0"/>
              </a:rPr>
              <a:t>If </a:t>
            </a:r>
            <a:r>
              <a:rPr lang="en-US" sz="1800" dirty="0" smtClean="0">
                <a:latin typeface="Courier New" pitchFamily="49" charset="0"/>
              </a:rPr>
              <a:t>&lt;frameset&gt;</a:t>
            </a:r>
            <a:r>
              <a:rPr lang="en-US" sz="1800" dirty="0" smtClean="0">
                <a:latin typeface="Arial" pitchFamily="34" charset="0"/>
              </a:rPr>
              <a:t> </a:t>
            </a:r>
            <a:r>
              <a:rPr lang="en-US" sz="1800" b="0" dirty="0" smtClean="0">
                <a:latin typeface="Arial" pitchFamily="34" charset="0"/>
              </a:rPr>
              <a:t>has fewer </a:t>
            </a:r>
            <a:r>
              <a:rPr lang="en-US" sz="1800" dirty="0" smtClean="0">
                <a:latin typeface="Courier New" pitchFamily="49" charset="0"/>
              </a:rPr>
              <a:t>&lt;frame&gt;</a:t>
            </a:r>
            <a:r>
              <a:rPr lang="en-US" sz="1800" dirty="0" smtClean="0">
                <a:latin typeface="Arial" pitchFamily="34" charset="0"/>
              </a:rPr>
              <a:t> </a:t>
            </a:r>
            <a:r>
              <a:rPr lang="en-US" sz="1800" b="0" dirty="0" smtClean="0">
                <a:latin typeface="Arial" pitchFamily="34" charset="0"/>
              </a:rPr>
              <a:t>tags than frames, the extra frames are empty</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spcBef>
                <a:spcPct val="20000"/>
              </a:spcBef>
            </a:pPr>
            <a:r>
              <a:rPr lang="en-US" smtClean="0"/>
              <a:t>2.10 Frames </a:t>
            </a:r>
            <a:r>
              <a:rPr lang="en-US" sz="2800" smtClean="0"/>
              <a:t>(continued)</a:t>
            </a:r>
          </a:p>
        </p:txBody>
      </p:sp>
      <p:sp>
        <p:nvSpPr>
          <p:cNvPr id="47107" name="Rectangle 3"/>
          <p:cNvSpPr>
            <a:spLocks noGrp="1" noChangeArrowheads="1"/>
          </p:cNvSpPr>
          <p:nvPr>
            <p:ph type="body" idx="1"/>
          </p:nvPr>
        </p:nvSpPr>
        <p:spPr/>
        <p:txBody>
          <a:bodyPr/>
          <a:lstStyle/>
          <a:p>
            <a:pPr>
              <a:lnSpc>
                <a:spcPct val="120000"/>
              </a:lnSpc>
              <a:spcBef>
                <a:spcPct val="20000"/>
              </a:spcBef>
              <a:buSzTx/>
            </a:pPr>
            <a:r>
              <a:rPr lang="en-US" b="0" smtClean="0">
                <a:latin typeface="Arial" pitchFamily="34" charset="0"/>
              </a:rPr>
              <a:t>Scrollbars are implicitly included if needed (they are needed if the specified document will not fit)</a:t>
            </a:r>
          </a:p>
          <a:p>
            <a:pPr>
              <a:lnSpc>
                <a:spcPct val="120000"/>
              </a:lnSpc>
              <a:spcBef>
                <a:spcPct val="20000"/>
              </a:spcBef>
              <a:buSzTx/>
            </a:pPr>
            <a:r>
              <a:rPr lang="en-US" b="0" smtClean="0">
                <a:latin typeface="Arial" pitchFamily="34" charset="0"/>
              </a:rPr>
              <a:t>If a  </a:t>
            </a:r>
            <a:r>
              <a:rPr lang="en-US" b="0" smtClean="0"/>
              <a:t>name</a:t>
            </a:r>
            <a:r>
              <a:rPr lang="en-US" b="0" smtClean="0">
                <a:latin typeface="Arial" pitchFamily="34" charset="0"/>
              </a:rPr>
              <a:t> attribute is included, the content of the frame can be changed later (by selection of a link in some other frame)</a:t>
            </a:r>
          </a:p>
          <a:p>
            <a:pPr>
              <a:lnSpc>
                <a:spcPct val="120000"/>
              </a:lnSpc>
              <a:spcBef>
                <a:spcPct val="20000"/>
              </a:spcBef>
              <a:buSzTx/>
              <a:buFontTx/>
              <a:buNone/>
            </a:pPr>
            <a:r>
              <a:rPr lang="en-US" b="0" smtClean="0">
                <a:latin typeface="Arial" pitchFamily="34" charset="0"/>
                <a:sym typeface="Wingdings" pitchFamily="2" charset="2"/>
              </a:rPr>
              <a:t>SHOW</a:t>
            </a:r>
            <a:r>
              <a:rPr lang="en-US" sz="2000" b="0" smtClean="0">
                <a:latin typeface="Courier New" pitchFamily="49" charset="0"/>
                <a:sym typeface="Wingdings" pitchFamily="2" charset="2"/>
              </a:rPr>
              <a:t> </a:t>
            </a:r>
            <a:r>
              <a:rPr lang="en-US" sz="2000" b="0" smtClean="0">
                <a:latin typeface="Courier New" pitchFamily="49" charset="0"/>
              </a:rPr>
              <a:t>frames.html</a:t>
            </a:r>
          </a:p>
          <a:p>
            <a:pPr>
              <a:lnSpc>
                <a:spcPct val="120000"/>
              </a:lnSpc>
              <a:spcBef>
                <a:spcPct val="20000"/>
              </a:spcBef>
              <a:buSzTx/>
            </a:pPr>
            <a:r>
              <a:rPr lang="en-US" b="0" smtClean="0">
                <a:latin typeface="Arial" pitchFamily="34" charset="0"/>
              </a:rPr>
              <a:t>Note: the </a:t>
            </a:r>
            <a:r>
              <a:rPr lang="en-US" sz="2000" b="0" smtClean="0">
                <a:latin typeface="Courier New" pitchFamily="49" charset="0"/>
              </a:rPr>
              <a:t>Frameset</a:t>
            </a:r>
            <a:r>
              <a:rPr lang="en-US" b="0" smtClean="0">
                <a:latin typeface="Arial" pitchFamily="34" charset="0"/>
              </a:rPr>
              <a:t> standard must be specified in the </a:t>
            </a:r>
            <a:r>
              <a:rPr lang="en-US" sz="2000" b="0" smtClean="0">
                <a:latin typeface="Courier New" pitchFamily="49" charset="0"/>
              </a:rPr>
              <a:t>DOCTYPE</a:t>
            </a:r>
            <a:r>
              <a:rPr lang="en-US" b="0" smtClean="0">
                <a:latin typeface="Arial" pitchFamily="34" charset="0"/>
              </a:rPr>
              <a:t> declaration</a:t>
            </a:r>
            <a:endParaRPr lang="en-US" sz="3200" b="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gn="ctr"/>
            <a:r>
              <a:rPr lang="en-US" sz="2400" dirty="0" smtClean="0">
                <a:solidFill>
                  <a:srgbClr val="FF0000"/>
                </a:solidFill>
              </a:rPr>
              <a:t>Frames.html</a:t>
            </a:r>
          </a:p>
        </p:txBody>
      </p:sp>
      <p:sp>
        <p:nvSpPr>
          <p:cNvPr id="48131" name="Content Placeholder 2"/>
          <p:cNvSpPr>
            <a:spLocks noGrp="1"/>
          </p:cNvSpPr>
          <p:nvPr>
            <p:ph idx="1"/>
          </p:nvPr>
        </p:nvSpPr>
        <p:spPr/>
        <p:txBody>
          <a:bodyPr/>
          <a:lstStyle/>
          <a:p>
            <a:pPr>
              <a:buFontTx/>
              <a:buNone/>
            </a:pPr>
            <a:endParaRPr lang="en-IN"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&lt;?xml version = "1.0" encoding = "utf-8"?&gt;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&lt;!DOCTYPE html PUBLIC "-//W3C/DTD XHTML 1.0 Frameset//EN" "http://www.w3.org/TR/xhtmll/DTD/xhtmll-frameset.dtd"&gt;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 frames.html</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An example to illustrate frames —&gt;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&lt;html xmlns = "http://www.w3.org/1999/xhtml"&gt;&lt;head&gt;&lt;title&gt; Frames &lt;/title&gt;&lt;/head&gt;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&lt;frameset cols = "20%, *"&gt;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&lt;frame src = "contents.html" /&gt;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&lt;frame src = "fruits.html" name = "descriptions"/&gt;&lt;/frameset&gt;</a:t>
            </a:r>
            <a:endParaRPr lang="en-US" sz="1800" b="0" smtClean="0">
              <a:latin typeface="Courier New" pitchFamily="49" charset="0"/>
              <a:cs typeface="Courier New" pitchFamily="49" charset="0"/>
            </a:endParaRPr>
          </a:p>
          <a:p>
            <a:pPr>
              <a:buFontTx/>
              <a:buNone/>
            </a:pPr>
            <a:r>
              <a:rPr lang="en-IN" sz="1800" b="0" smtClean="0">
                <a:latin typeface="Courier New" pitchFamily="49" charset="0"/>
                <a:cs typeface="Courier New" pitchFamily="49" charset="0"/>
              </a:rPr>
              <a:t>  &lt;/html&gt;</a:t>
            </a:r>
            <a:endParaRPr lang="en-US" sz="1800" b="0" smtClean="0">
              <a:latin typeface="Courier New" pitchFamily="49" charset="0"/>
              <a:cs typeface="Courier New" pitchFamily="49" charset="0"/>
            </a:endParaRPr>
          </a:p>
          <a:p>
            <a:endParaRPr lang="en-US"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2000" dirty="0" smtClean="0"/>
              <a:t>List of links to the fruit description document - </a:t>
            </a:r>
            <a:r>
              <a:rPr lang="en-US" sz="2000" dirty="0" smtClean="0">
                <a:solidFill>
                  <a:srgbClr val="FF0000"/>
                </a:solidFill>
              </a:rPr>
              <a:t>contents.html</a:t>
            </a:r>
            <a:r>
              <a:rPr lang="en-US" sz="2000" dirty="0" smtClean="0"/>
              <a:t> </a:t>
            </a:r>
          </a:p>
        </p:txBody>
      </p:sp>
      <p:sp>
        <p:nvSpPr>
          <p:cNvPr id="49155" name="Content Placeholder 2"/>
          <p:cNvSpPr>
            <a:spLocks noGrp="1"/>
          </p:cNvSpPr>
          <p:nvPr>
            <p:ph idx="1"/>
          </p:nvPr>
        </p:nvSpPr>
        <p:spPr/>
        <p:txBody>
          <a:bodyPr/>
          <a:lstStyle/>
          <a:p>
            <a:pPr>
              <a:buFontTx/>
              <a:buNone/>
            </a:pPr>
            <a:r>
              <a:rPr lang="en-IN" sz="1600" b="0" smtClean="0">
                <a:latin typeface="Courier New" pitchFamily="49" charset="0"/>
                <a:cs typeface="Courier New" pitchFamily="49" charset="0"/>
              </a:rPr>
              <a:t> &lt;?xml version = "1.0" encoding = "utf-8"?&gt;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&lt;!DOCTYPE html PUBLIC "-//W3C//DTD XHTML 1.0 Transitional//EN" "http://www.w3.org/TR/xhtmll/DTD/xhtmll-transitional.dtd"&gt;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 contents.html</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The contents of the first frame of frames.html,</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which is the table of contents for the second frame --&gt;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&lt;html&gt;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&lt;head&gt;&lt;title&gt; Table of Contents Frame &lt;/title&gt;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&lt;/head&gt;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&lt;body&gt;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&lt;h4&gt; Fruits &lt;/h4&gt;&lt;ul&gt;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&lt;li&gt;&lt;a href = "apples.html" target = "descriptions”&gt; apples &lt;/a&gt;</a:t>
            </a:r>
          </a:p>
          <a:p>
            <a:pPr>
              <a:buFontTx/>
              <a:buNone/>
            </a:pPr>
            <a:r>
              <a:rPr lang="en-IN" sz="1600" b="0" smtClean="0">
                <a:latin typeface="Courier New" pitchFamily="49" charset="0"/>
                <a:cs typeface="Courier New" pitchFamily="49" charset="0"/>
              </a:rPr>
              <a:t> &lt;/li&gt;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&lt;li&gt;&lt;a href = "bananas.html" target = "descriptions”&gt; bananas &lt;/a&gt;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&lt;/li&gt;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&lt;li&gt;&lt;a href = "oranges.html" target = "descriptions”&gt;oranges &lt;/a&gt;</a:t>
            </a:r>
            <a:endParaRPr lang="en-US" sz="1600" b="0" smtClean="0">
              <a:latin typeface="Courier New" pitchFamily="49" charset="0"/>
              <a:cs typeface="Courier New" pitchFamily="49" charset="0"/>
            </a:endParaRPr>
          </a:p>
          <a:p>
            <a:pPr>
              <a:buFontTx/>
              <a:buNone/>
            </a:pPr>
            <a:r>
              <a:rPr lang="en-IN" sz="1600" b="0" smtClean="0">
                <a:latin typeface="Courier New" pitchFamily="49" charset="0"/>
                <a:cs typeface="Courier New" pitchFamily="49" charset="0"/>
              </a:rPr>
              <a:t> &lt;/li&gt;&lt;/ul&gt;&lt;/body&gt;&lt;/html&gt;</a:t>
            </a:r>
            <a:endParaRPr lang="en-US" sz="1600" b="0" smtClean="0">
              <a:latin typeface="Courier New" pitchFamily="49" charset="0"/>
              <a:cs typeface="Courier New" pitchFamily="49" charset="0"/>
            </a:endParaRPr>
          </a:p>
          <a:p>
            <a:endParaRPr lang="en-US" sz="1600" b="0" smtClean="0">
              <a:latin typeface="Courier New" pitchFamily="49" charset="0"/>
              <a:cs typeface="Courier New" pitchFamily="49" charset="0"/>
            </a:endParaRPr>
          </a:p>
          <a:p>
            <a:endParaRPr lang="en-US"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z="2400" dirty="0" smtClean="0"/>
              <a:t>Initial document displayed in the second frame-</a:t>
            </a:r>
            <a:r>
              <a:rPr lang="en-US" sz="2400" dirty="0" smtClean="0">
                <a:solidFill>
                  <a:srgbClr val="FF0000"/>
                </a:solidFill>
              </a:rPr>
              <a:t>fruits.html</a:t>
            </a:r>
          </a:p>
        </p:txBody>
      </p:sp>
      <p:sp>
        <p:nvSpPr>
          <p:cNvPr id="50179" name="Content Placeholder 2"/>
          <p:cNvSpPr>
            <a:spLocks noGrp="1"/>
          </p:cNvSpPr>
          <p:nvPr>
            <p:ph idx="1"/>
          </p:nvPr>
        </p:nvSpPr>
        <p:spPr/>
        <p:txBody>
          <a:bodyPr/>
          <a:lstStyle/>
          <a:p>
            <a:endParaRPr lang="en-US" smtClean="0"/>
          </a:p>
        </p:txBody>
      </p:sp>
      <p:sp>
        <p:nvSpPr>
          <p:cNvPr id="50180" name="Rectangle 3"/>
          <p:cNvSpPr>
            <a:spLocks noChangeArrowheads="1"/>
          </p:cNvSpPr>
          <p:nvPr/>
        </p:nvSpPr>
        <p:spPr bwMode="auto">
          <a:xfrm>
            <a:off x="304800" y="1638300"/>
            <a:ext cx="8382000" cy="4708525"/>
          </a:xfrm>
          <a:prstGeom prst="rect">
            <a:avLst/>
          </a:prstGeom>
          <a:noFill/>
          <a:ln w="9525">
            <a:noFill/>
            <a:miter lim="800000"/>
            <a:headEnd/>
            <a:tailEnd/>
          </a:ln>
        </p:spPr>
        <p:txBody>
          <a:bodyPr>
            <a:spAutoFit/>
          </a:bodyPr>
          <a:lstStyle/>
          <a:p>
            <a:pPr>
              <a:lnSpc>
                <a:spcPct val="100000"/>
              </a:lnSpc>
            </a:pPr>
            <a:r>
              <a:rPr lang="en-IN" sz="2000" b="0">
                <a:latin typeface="Courier New" pitchFamily="49" charset="0"/>
                <a:cs typeface="Courier New" pitchFamily="49" charset="0"/>
              </a:rPr>
              <a:t>&lt;?xml version = "1.0" encoding = "utf-8"?&gt;&lt;!DOCTYPE html PUBLIC "-//W3C//DTD XHTML 1.1//EN" "http://www.w3.org/TR/xhtmlll/DTD/xhtmlll.dtd"&gt;</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&lt;!— fruits.html</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The initial contents of the second frame</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of frames.html - a general description of fruit --&gt;</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chtml xmlns = "http://www.w3.org/1999/xhtml"&gt;</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&lt;head&gt;&lt;title&gt; General Information on Fruits &lt;/title&gt;&lt;/head&gt;</a:t>
            </a:r>
            <a:endParaRPr lang="en-US" sz="2000" b="0">
              <a:latin typeface="Courier New" pitchFamily="49" charset="0"/>
              <a:cs typeface="Courier New" pitchFamily="49" charset="0"/>
            </a:endParaRPr>
          </a:p>
          <a:p>
            <a:pPr>
              <a:lnSpc>
                <a:spcPct val="100000"/>
              </a:lnSpc>
            </a:pPr>
            <a:r>
              <a:rPr lang="en-IN" sz="2000" b="0">
                <a:latin typeface="Courier New" pitchFamily="49" charset="0"/>
                <a:cs typeface="Courier New" pitchFamily="49" charset="0"/>
              </a:rPr>
              <a:t>&lt;body&gt;&lt;p&gt;</a:t>
            </a:r>
          </a:p>
          <a:p>
            <a:pPr>
              <a:lnSpc>
                <a:spcPct val="100000"/>
              </a:lnSpc>
            </a:pPr>
            <a:r>
              <a:rPr lang="en-IN" sz="2000" b="0">
                <a:latin typeface="Courier New" pitchFamily="49" charset="0"/>
                <a:cs typeface="Courier New" pitchFamily="49" charset="0"/>
              </a:rPr>
              <a:t>A fruit is the mature ovary in a flowering plant.a fruit is clssified by several characteristcs.</a:t>
            </a:r>
          </a:p>
          <a:p>
            <a:pPr>
              <a:lnSpc>
                <a:spcPct val="100000"/>
              </a:lnSpc>
            </a:pPr>
            <a:r>
              <a:rPr lang="en-IN" sz="2000" b="0">
                <a:latin typeface="Courier New" pitchFamily="49" charset="0"/>
                <a:cs typeface="Courier New" pitchFamily="49" charset="0"/>
              </a:rPr>
              <a:t>&lt;/p&gt;</a:t>
            </a:r>
          </a:p>
          <a:p>
            <a:pPr>
              <a:lnSpc>
                <a:spcPct val="100000"/>
              </a:lnSpc>
            </a:pPr>
            <a:r>
              <a:rPr lang="en-IN" sz="2000" b="0">
                <a:latin typeface="Courier New" pitchFamily="49" charset="0"/>
                <a:cs typeface="Courier New" pitchFamily="49" charset="0"/>
              </a:rPr>
              <a:t>&lt;/body&gt;</a:t>
            </a:r>
          </a:p>
          <a:p>
            <a:pPr>
              <a:lnSpc>
                <a:spcPct val="100000"/>
              </a:lnSpc>
            </a:pPr>
            <a:r>
              <a:rPr lang="en-IN" sz="2000" b="0">
                <a:latin typeface="Courier New" pitchFamily="49" charset="0"/>
                <a:cs typeface="Courier New" pitchFamily="49" charset="0"/>
              </a:rPr>
              <a:t>&lt;/html&gt;</a:t>
            </a:r>
            <a:endParaRPr lang="en-US" sz="2000" b="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endParaRPr lang="en-US" smtClean="0"/>
          </a:p>
        </p:txBody>
      </p:sp>
      <p:sp>
        <p:nvSpPr>
          <p:cNvPr id="51203" name="Content Placeholder 2"/>
          <p:cNvSpPr>
            <a:spLocks noGrp="1"/>
          </p:cNvSpPr>
          <p:nvPr>
            <p:ph idx="1"/>
          </p:nvPr>
        </p:nvSpPr>
        <p:spPr/>
        <p:txBody>
          <a:bodyPr/>
          <a:lstStyle/>
          <a:p>
            <a:pPr>
              <a:spcBef>
                <a:spcPct val="20000"/>
              </a:spcBef>
              <a:buSzTx/>
            </a:pPr>
            <a:r>
              <a:rPr lang="en-US" b="0" smtClean="0">
                <a:latin typeface="Arial" pitchFamily="34" charset="0"/>
              </a:rPr>
              <a:t>Nested frames - to divide the screen in more interesting ways</a:t>
            </a:r>
          </a:p>
          <a:p>
            <a:pPr>
              <a:spcBef>
                <a:spcPct val="20000"/>
              </a:spcBef>
              <a:buSzTx/>
              <a:buFontTx/>
              <a:buNone/>
            </a:pPr>
            <a:r>
              <a:rPr lang="en-US" b="0" smtClean="0">
                <a:latin typeface="Arial" pitchFamily="34" charset="0"/>
                <a:sym typeface="Wingdings" pitchFamily="2" charset="2"/>
              </a:rPr>
              <a:t> SHOW</a:t>
            </a:r>
            <a:r>
              <a:rPr lang="en-US" sz="2000" b="0" smtClean="0">
                <a:latin typeface="Courier New" pitchFamily="49" charset="0"/>
                <a:sym typeface="Wingdings" pitchFamily="2" charset="2"/>
              </a:rPr>
              <a:t> </a:t>
            </a:r>
            <a:r>
              <a:rPr lang="en-US" sz="2000" b="0" smtClean="0">
                <a:latin typeface="Courier New" pitchFamily="49" charset="0"/>
              </a:rPr>
              <a:t>nested_frames.html</a:t>
            </a:r>
          </a:p>
          <a:p>
            <a:pPr>
              <a:lnSpc>
                <a:spcPct val="100000"/>
              </a:lnSpc>
              <a:spcBef>
                <a:spcPct val="20000"/>
              </a:spcBef>
              <a:buSzTx/>
              <a:buFontTx/>
              <a:buNone/>
            </a:pPr>
            <a:r>
              <a:rPr lang="en-US" sz="2000" b="0" smtClean="0">
                <a:latin typeface="Courier New" pitchFamily="49" charset="0"/>
              </a:rPr>
              <a:t>    </a:t>
            </a:r>
          </a:p>
          <a:p>
            <a:endParaRPr 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US" smtClean="0"/>
          </a:p>
        </p:txBody>
      </p:sp>
      <p:sp>
        <p:nvSpPr>
          <p:cNvPr id="52227" name="Content Placeholder 2"/>
          <p:cNvSpPr>
            <a:spLocks noGrp="1"/>
          </p:cNvSpPr>
          <p:nvPr>
            <p:ph idx="1"/>
          </p:nvPr>
        </p:nvSpPr>
        <p:spPr/>
        <p:txBody>
          <a:bodyPr/>
          <a:lstStyle/>
          <a:p>
            <a:pPr>
              <a:buFontTx/>
              <a:buNone/>
            </a:pPr>
            <a:r>
              <a:rPr lang="en-IN" sz="2000" b="0" smtClean="0">
                <a:latin typeface="Courier New" pitchFamily="49" charset="0"/>
                <a:cs typeface="Courier New" pitchFamily="49" charset="0"/>
              </a:rPr>
              <a:t> &lt;?xml version = "1.0" encoding = "utf-8"?&gt;</a:t>
            </a:r>
            <a:endParaRPr lang="en-US" sz="2000" b="0" smtClean="0">
              <a:latin typeface="Courier New" pitchFamily="49" charset="0"/>
              <a:cs typeface="Courier New" pitchFamily="49" charset="0"/>
            </a:endParaRPr>
          </a:p>
          <a:p>
            <a:pPr>
              <a:buFontTx/>
              <a:buNone/>
            </a:pPr>
            <a:r>
              <a:rPr lang="en-IN" sz="2000" b="0" smtClean="0">
                <a:latin typeface="Courier New" pitchFamily="49" charset="0"/>
                <a:cs typeface="Courier New" pitchFamily="49" charset="0"/>
              </a:rPr>
              <a:t> &lt;!DOCTYPE html PUBLIC "-//W3C//DTD XHTML 1.0 Frameset//EN" "http://www.w3.org/TR/xhtml1/DTD/xhtml1-frameset.dtd"&gt;</a:t>
            </a:r>
            <a:endParaRPr lang="en-US" sz="2000" b="0" smtClean="0">
              <a:latin typeface="Courier New" pitchFamily="49" charset="0"/>
              <a:cs typeface="Courier New" pitchFamily="49" charset="0"/>
            </a:endParaRPr>
          </a:p>
          <a:p>
            <a:pPr>
              <a:buFontTx/>
              <a:buNone/>
            </a:pPr>
            <a:r>
              <a:rPr lang="en-IN" sz="2000" b="0" smtClean="0">
                <a:latin typeface="Courier New" pitchFamily="49" charset="0"/>
                <a:cs typeface="Courier New" pitchFamily="49" charset="0"/>
              </a:rPr>
              <a:t> &lt;!— nested_frames.html An example to illustrate nested frames</a:t>
            </a:r>
            <a:endParaRPr lang="en-US" sz="2000" b="0" smtClean="0">
              <a:latin typeface="Courier New" pitchFamily="49" charset="0"/>
              <a:cs typeface="Courier New" pitchFamily="49" charset="0"/>
            </a:endParaRPr>
          </a:p>
          <a:p>
            <a:pPr>
              <a:buFontTx/>
              <a:buNone/>
            </a:pPr>
            <a:r>
              <a:rPr lang="en-IN" sz="2000" b="0" smtClean="0">
                <a:latin typeface="Courier New" pitchFamily="49" charset="0"/>
                <a:cs typeface="Courier New" pitchFamily="49" charset="0"/>
              </a:rPr>
              <a:t> &lt;html xmlns = "http://www.w3.org/1999/xhtml"&gt;&lt;head&gt;&lt;title&gt; Nested frames &lt;/title&gt;&lt;/head&gt;</a:t>
            </a:r>
          </a:p>
          <a:p>
            <a:pPr>
              <a:buFontTx/>
              <a:buNone/>
            </a:pPr>
            <a:r>
              <a:rPr lang="en-IN" sz="2000" b="0" smtClean="0">
                <a:latin typeface="Courier New" pitchFamily="49" charset="0"/>
                <a:cs typeface="Courier New" pitchFamily="49" charset="0"/>
              </a:rPr>
              <a:t>   &lt;frameset cols = "40%,*"&gt;</a:t>
            </a:r>
          </a:p>
          <a:p>
            <a:pPr>
              <a:buFontTx/>
              <a:buNone/>
            </a:pPr>
            <a:r>
              <a:rPr lang="en-IN" sz="2000" b="0" smtClean="0">
                <a:latin typeface="Courier New" pitchFamily="49" charset="0"/>
                <a:cs typeface="Courier New" pitchFamily="49" charset="0"/>
              </a:rPr>
              <a:t>    &lt;frameset rows = "50%, *"&gt;</a:t>
            </a:r>
            <a:endParaRPr lang="en-US" sz="2000" b="0" smtClean="0">
              <a:latin typeface="Courier New" pitchFamily="49" charset="0"/>
              <a:cs typeface="Courier New" pitchFamily="49" charset="0"/>
            </a:endParaRPr>
          </a:p>
          <a:p>
            <a:pPr>
              <a:buFontTx/>
              <a:buNone/>
            </a:pPr>
            <a:r>
              <a:rPr lang="en-IN" sz="2000" b="0" smtClean="0">
                <a:latin typeface="Courier New" pitchFamily="49" charset="0"/>
                <a:cs typeface="Courier New" pitchFamily="49" charset="0"/>
              </a:rPr>
              <a:t> &lt;frame src = "framel.html" /&gt;&lt;frame src = "frame2.html" /&gt;&lt;/frameset&gt;</a:t>
            </a:r>
            <a:endParaRPr lang="en-US" sz="2000" b="0" smtClean="0">
              <a:latin typeface="Courier New" pitchFamily="49" charset="0"/>
              <a:cs typeface="Courier New" pitchFamily="49" charset="0"/>
            </a:endParaRPr>
          </a:p>
          <a:p>
            <a:pPr>
              <a:buFontTx/>
              <a:buNone/>
            </a:pPr>
            <a:r>
              <a:rPr lang="en-IN" sz="2000" b="0" smtClean="0">
                <a:latin typeface="Courier New" pitchFamily="49" charset="0"/>
                <a:cs typeface="Courier New" pitchFamily="49" charset="0"/>
              </a:rPr>
              <a:t> &lt;frameset rows = "20%, 35%, *"&gt;&lt;frame src = "frame3.html" /&gt;&lt;frame src = "frame4.html" /&gt;&lt;frame src = "frame5.html" /&gt;&lt;/frameset&gt;&lt;/frameset&gt;&lt;/html&gt;</a:t>
            </a:r>
            <a:endParaRPr lang="en-US" sz="2000" b="0" smtClean="0">
              <a:latin typeface="Courier New" pitchFamily="49" charset="0"/>
              <a:cs typeface="Courier New" pitchFamily="49" charset="0"/>
            </a:endParaRPr>
          </a:p>
          <a:p>
            <a:endParaRPr lang="en-US" sz="2000" b="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endParaRPr lang="en-US" smtClean="0"/>
          </a:p>
        </p:txBody>
      </p:sp>
      <p:pic>
        <p:nvPicPr>
          <p:cNvPr id="53251" name="Content Placeholder 3"/>
          <p:cNvPicPr>
            <a:picLocks noGrp="1"/>
          </p:cNvPicPr>
          <p:nvPr>
            <p:ph idx="1"/>
          </p:nvPr>
        </p:nvPicPr>
        <p:blipFill>
          <a:blip r:embed="rId2"/>
          <a:srcRect/>
          <a:stretch>
            <a:fillRect/>
          </a:stretch>
        </p:blipFill>
        <p:spPr>
          <a:xfrm>
            <a:off x="1781175" y="1547813"/>
            <a:ext cx="5657850" cy="4295775"/>
          </a:xfr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spcBef>
                <a:spcPct val="20000"/>
              </a:spcBef>
            </a:pPr>
            <a:endParaRPr lang="en-US" sz="2800" smtClean="0"/>
          </a:p>
        </p:txBody>
      </p:sp>
      <p:sp>
        <p:nvSpPr>
          <p:cNvPr id="54275" name="Rectangle 3"/>
          <p:cNvSpPr>
            <a:spLocks noGrp="1" noChangeArrowheads="1"/>
          </p:cNvSpPr>
          <p:nvPr>
            <p:ph type="body" idx="1"/>
          </p:nvPr>
        </p:nvSpPr>
        <p:spPr/>
        <p:txBody>
          <a:bodyPr/>
          <a:lstStyle/>
          <a:p>
            <a:pPr>
              <a:spcBef>
                <a:spcPct val="20000"/>
              </a:spcBef>
              <a:buSzTx/>
              <a:buFontTx/>
              <a:buNone/>
            </a:pPr>
            <a:endParaRPr lang="en-US" sz="1800" b="0" smtClean="0">
              <a:latin typeface="Courier New" pitchFamily="49" charset="0"/>
            </a:endParaRPr>
          </a:p>
          <a:p>
            <a:pPr>
              <a:lnSpc>
                <a:spcPct val="100000"/>
              </a:lnSpc>
              <a:spcBef>
                <a:spcPct val="20000"/>
              </a:spcBef>
              <a:buSzTx/>
              <a:buFontTx/>
              <a:buNone/>
            </a:pPr>
            <a:endParaRPr lang="en-US" sz="1800" smtClean="0">
              <a:latin typeface="Courier New" pitchFamily="49" charset="0"/>
            </a:endParaRPr>
          </a:p>
          <a:p>
            <a:pPr>
              <a:lnSpc>
                <a:spcPct val="100000"/>
              </a:lnSpc>
              <a:spcBef>
                <a:spcPct val="20000"/>
              </a:spcBef>
              <a:buSzTx/>
              <a:buFontTx/>
              <a:buNone/>
            </a:pPr>
            <a:r>
              <a:rPr lang="en-US" sz="2600" smtClean="0">
                <a:solidFill>
                  <a:schemeClr val="tx2"/>
                </a:solidFill>
                <a:latin typeface="Arial" pitchFamily="34" charset="0"/>
              </a:rPr>
              <a:t>2.11 Syntactic Differences between HTML &amp; XHTML</a:t>
            </a:r>
          </a:p>
          <a:p>
            <a:pPr>
              <a:lnSpc>
                <a:spcPct val="100000"/>
              </a:lnSpc>
              <a:spcBef>
                <a:spcPct val="20000"/>
              </a:spcBef>
              <a:buSzTx/>
            </a:pPr>
            <a:r>
              <a:rPr lang="en-US" b="0" smtClean="0">
                <a:latin typeface="Arial" pitchFamily="34" charset="0"/>
              </a:rPr>
              <a:t>Case sensitivity</a:t>
            </a:r>
          </a:p>
          <a:p>
            <a:pPr>
              <a:lnSpc>
                <a:spcPct val="100000"/>
              </a:lnSpc>
              <a:spcBef>
                <a:spcPct val="20000"/>
              </a:spcBef>
              <a:buSzTx/>
            </a:pPr>
            <a:r>
              <a:rPr lang="en-US" b="0" smtClean="0">
                <a:latin typeface="Arial" pitchFamily="34" charset="0"/>
              </a:rPr>
              <a:t>Closing tags</a:t>
            </a:r>
          </a:p>
          <a:p>
            <a:pPr>
              <a:lnSpc>
                <a:spcPct val="100000"/>
              </a:lnSpc>
              <a:spcBef>
                <a:spcPct val="20000"/>
              </a:spcBef>
              <a:buSzTx/>
            </a:pPr>
            <a:r>
              <a:rPr lang="en-US" b="0" smtClean="0">
                <a:latin typeface="Arial" pitchFamily="34" charset="0"/>
              </a:rPr>
              <a:t>Quoted attribute values</a:t>
            </a:r>
          </a:p>
          <a:p>
            <a:pPr>
              <a:lnSpc>
                <a:spcPct val="100000"/>
              </a:lnSpc>
              <a:spcBef>
                <a:spcPct val="20000"/>
              </a:spcBef>
              <a:buSzTx/>
            </a:pPr>
            <a:r>
              <a:rPr lang="en-US" b="0" smtClean="0">
                <a:latin typeface="Arial" pitchFamily="34" charset="0"/>
              </a:rPr>
              <a:t>Explicit attribute values</a:t>
            </a:r>
          </a:p>
          <a:p>
            <a:pPr>
              <a:lnSpc>
                <a:spcPct val="100000"/>
              </a:lnSpc>
              <a:spcBef>
                <a:spcPct val="20000"/>
              </a:spcBef>
              <a:buSzTx/>
            </a:pPr>
            <a:r>
              <a:rPr lang="en-US" sz="2000" b="0" smtClean="0">
                <a:latin typeface="Courier New" pitchFamily="49" charset="0"/>
              </a:rPr>
              <a:t>id</a:t>
            </a:r>
            <a:r>
              <a:rPr lang="en-US" b="0" smtClean="0">
                <a:latin typeface="Arial" pitchFamily="34" charset="0"/>
              </a:rPr>
              <a:t> and </a:t>
            </a:r>
            <a:r>
              <a:rPr lang="en-US" sz="2000" b="0" smtClean="0">
                <a:latin typeface="Courier New" pitchFamily="49" charset="0"/>
              </a:rPr>
              <a:t>name</a:t>
            </a:r>
            <a:r>
              <a:rPr lang="en-US" b="0" smtClean="0">
                <a:latin typeface="Arial" pitchFamily="34" charset="0"/>
              </a:rPr>
              <a:t> attributes</a:t>
            </a:r>
          </a:p>
          <a:p>
            <a:pPr>
              <a:lnSpc>
                <a:spcPct val="100000"/>
              </a:lnSpc>
              <a:spcBef>
                <a:spcPct val="20000"/>
              </a:spcBef>
              <a:buSzTx/>
            </a:pPr>
            <a:r>
              <a:rPr lang="en-US" b="0" smtClean="0">
                <a:latin typeface="Arial" pitchFamily="34" charset="0"/>
              </a:rPr>
              <a:t>Element nesting</a:t>
            </a:r>
            <a:endParaRPr lang="en-US" sz="2000" smtClean="0">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sz="quarter" idx="1"/>
          </p:nvPr>
        </p:nvSpPr>
        <p:spPr/>
        <p:txBody>
          <a:bodyPr/>
          <a:lstStyle/>
          <a:p>
            <a:r>
              <a:rPr lang="en-US" dirty="0" err="1" smtClean="0"/>
              <a:t>eXtensible</a:t>
            </a:r>
            <a:r>
              <a:rPr lang="en-US" dirty="0" smtClean="0"/>
              <a:t> Hypertext Markup Language</a:t>
            </a:r>
            <a:endParaRPr lang="en-US" dirty="0"/>
          </a:p>
        </p:txBody>
      </p:sp>
      <p:sp>
        <p:nvSpPr>
          <p:cNvPr id="6" name="Title 5"/>
          <p:cNvSpPr>
            <a:spLocks noGrp="1"/>
          </p:cNvSpPr>
          <p:nvPr>
            <p:ph type="ctrTitle" sz="quarter"/>
          </p:nvPr>
        </p:nvSpPr>
        <p:spPr/>
        <p:txBody>
          <a:bodyPr/>
          <a:lstStyle/>
          <a:p>
            <a:r>
              <a:rPr lang="en-US" dirty="0" smtClean="0"/>
              <a:t>XHTML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0" dirty="0" smtClean="0"/>
              <a:t>XHTML is in many ways similar to HTML, but is designed to work with the new </a:t>
            </a:r>
            <a:r>
              <a:rPr lang="en-US" b="0" dirty="0" err="1" smtClean="0"/>
              <a:t>eXtensibleMarkup</a:t>
            </a:r>
            <a:r>
              <a:rPr lang="en-US" b="0" dirty="0" smtClean="0"/>
              <a:t> Language, or XML. </a:t>
            </a:r>
          </a:p>
          <a:p>
            <a:r>
              <a:rPr lang="en-US" b="0" dirty="0" smtClean="0"/>
              <a:t>XML is a structured set of rules for how one might define any kind of data to be shared on the web .</a:t>
            </a:r>
          </a:p>
          <a:p>
            <a:r>
              <a:rPr lang="en-US" dirty="0" smtClean="0"/>
              <a:t>Features of XHTML </a:t>
            </a:r>
          </a:p>
          <a:p>
            <a:r>
              <a:rPr lang="en-US" b="0" dirty="0" smtClean="0"/>
              <a:t>* XHTML elements must be properly nested </a:t>
            </a:r>
          </a:p>
          <a:p>
            <a:r>
              <a:rPr lang="en-US" b="0" dirty="0" smtClean="0"/>
              <a:t>* XHTML requires strict adherence to coding rules</a:t>
            </a:r>
          </a:p>
          <a:p>
            <a:r>
              <a:rPr lang="en-US" b="0" dirty="0" smtClean="0"/>
              <a:t> XHTML elements must always be properly closed </a:t>
            </a:r>
          </a:p>
          <a:p>
            <a:r>
              <a:rPr lang="en-US" b="0" dirty="0" smtClean="0"/>
              <a:t>* XHTML elements must be in lowercase </a:t>
            </a:r>
          </a:p>
          <a:p>
            <a:r>
              <a:rPr lang="en-US" b="0" dirty="0" smtClean="0"/>
              <a:t>* XHTML documents must have one root element </a:t>
            </a:r>
          </a:p>
          <a:p>
            <a:r>
              <a:rPr lang="en-US" b="0" dirty="0" smtClean="0"/>
              <a:t>* Attribute names must be in lower case </a:t>
            </a:r>
            <a:endParaRPr lang="en-US" b="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spcBef>
                <a:spcPct val="20000"/>
              </a:spcBef>
            </a:pPr>
            <a:r>
              <a:rPr lang="en-US" dirty="0" smtClean="0"/>
              <a:t> XHTML Document Structure</a:t>
            </a:r>
            <a:endParaRPr lang="en-US" sz="2400" dirty="0" smtClean="0">
              <a:solidFill>
                <a:schemeClr val="tx1"/>
              </a:solidFill>
            </a:endParaRPr>
          </a:p>
        </p:txBody>
      </p:sp>
      <p:sp>
        <p:nvSpPr>
          <p:cNvPr id="15363" name="Rectangle 3"/>
          <p:cNvSpPr>
            <a:spLocks noGrp="1" noChangeArrowheads="1"/>
          </p:cNvSpPr>
          <p:nvPr>
            <p:ph type="body" idx="1"/>
          </p:nvPr>
        </p:nvSpPr>
        <p:spPr/>
        <p:txBody>
          <a:bodyPr/>
          <a:lstStyle/>
          <a:p>
            <a:pPr marL="225425" indent="-225425">
              <a:lnSpc>
                <a:spcPct val="110000"/>
              </a:lnSpc>
              <a:spcBef>
                <a:spcPct val="20000"/>
              </a:spcBef>
              <a:buSzTx/>
            </a:pPr>
            <a:r>
              <a:rPr lang="en-US" sz="2000" b="0" dirty="0" smtClean="0">
                <a:latin typeface="Arial" pitchFamily="34" charset="0"/>
              </a:rPr>
              <a:t>Every XHTML document must begin with:</a:t>
            </a:r>
          </a:p>
          <a:p>
            <a:pPr lvl="1">
              <a:lnSpc>
                <a:spcPct val="110000"/>
              </a:lnSpc>
              <a:spcBef>
                <a:spcPct val="20000"/>
              </a:spcBef>
              <a:buSzTx/>
              <a:buFontTx/>
              <a:buNone/>
            </a:pPr>
            <a:r>
              <a:rPr lang="en-US" sz="2000" b="0" dirty="0" smtClean="0">
                <a:latin typeface="Courier New" pitchFamily="49" charset="0"/>
              </a:rPr>
              <a:t>&lt;?xml version = ″1.0″ encoding =“utf-8”?&gt;</a:t>
            </a:r>
          </a:p>
          <a:p>
            <a:pPr lvl="1">
              <a:lnSpc>
                <a:spcPct val="110000"/>
              </a:lnSpc>
              <a:spcBef>
                <a:spcPct val="20000"/>
              </a:spcBef>
              <a:buSzTx/>
              <a:buFontTx/>
              <a:buNone/>
            </a:pPr>
            <a:r>
              <a:rPr lang="en-US" sz="2000" b="0" dirty="0" smtClean="0">
                <a:latin typeface="Courier New" pitchFamily="49" charset="0"/>
              </a:rPr>
              <a:t>&lt;!DOCTYPE html PUBLIC ″-//w3c//DTD XHTML 1.1//EN″</a:t>
            </a:r>
          </a:p>
          <a:p>
            <a:pPr lvl="1">
              <a:lnSpc>
                <a:spcPct val="110000"/>
              </a:lnSpc>
              <a:spcBef>
                <a:spcPct val="20000"/>
              </a:spcBef>
              <a:buSzTx/>
              <a:buFontTx/>
              <a:buNone/>
            </a:pPr>
            <a:r>
              <a:rPr lang="en-US" sz="2000" b="0" dirty="0" smtClean="0">
                <a:latin typeface="Courier New" pitchFamily="49" charset="0"/>
              </a:rPr>
              <a:t>  http://www.w3.org/TR/xhtml11/DTD/xhtml11.dtd&gt;</a:t>
            </a:r>
          </a:p>
          <a:p>
            <a:pPr marL="225425" indent="-225425">
              <a:lnSpc>
                <a:spcPct val="110000"/>
              </a:lnSpc>
              <a:spcBef>
                <a:spcPct val="20000"/>
              </a:spcBef>
              <a:buSzTx/>
            </a:pPr>
            <a:r>
              <a:rPr lang="en-US" sz="2000" b="0" dirty="0" smtClean="0">
                <a:latin typeface="Courier New" pitchFamily="49" charset="0"/>
              </a:rPr>
              <a:t>&lt;html&gt;</a:t>
            </a:r>
            <a:r>
              <a:rPr lang="en-US" sz="2000" b="0" dirty="0" smtClean="0">
                <a:latin typeface="Arial" pitchFamily="34" charset="0"/>
              </a:rPr>
              <a:t>, </a:t>
            </a:r>
            <a:r>
              <a:rPr lang="en-US" sz="2000" b="0" dirty="0" smtClean="0">
                <a:latin typeface="Courier New" pitchFamily="49" charset="0"/>
              </a:rPr>
              <a:t>&lt;head&gt;</a:t>
            </a:r>
            <a:r>
              <a:rPr lang="en-US" sz="2000" b="0" dirty="0" smtClean="0">
                <a:latin typeface="Arial" pitchFamily="34" charset="0"/>
              </a:rPr>
              <a:t>, </a:t>
            </a:r>
            <a:r>
              <a:rPr lang="en-US" sz="2000" b="0" dirty="0" smtClean="0">
                <a:latin typeface="Courier New" pitchFamily="49" charset="0"/>
              </a:rPr>
              <a:t>&lt;title&gt;</a:t>
            </a:r>
            <a:r>
              <a:rPr lang="en-US" sz="2000" b="0" dirty="0" smtClean="0">
                <a:latin typeface="Arial" pitchFamily="34" charset="0"/>
              </a:rPr>
              <a:t>, and </a:t>
            </a:r>
            <a:r>
              <a:rPr lang="en-US" sz="2000" b="0" dirty="0" smtClean="0">
                <a:latin typeface="Courier New" pitchFamily="49" charset="0"/>
              </a:rPr>
              <a:t>&lt;body&gt;</a:t>
            </a:r>
            <a:r>
              <a:rPr lang="en-US" sz="2000" b="0" dirty="0" smtClean="0">
                <a:latin typeface="Arial" pitchFamily="34" charset="0"/>
              </a:rPr>
              <a:t> are required in every document  </a:t>
            </a:r>
          </a:p>
          <a:p>
            <a:pPr marL="225425" indent="-225425">
              <a:lnSpc>
                <a:spcPct val="110000"/>
              </a:lnSpc>
              <a:spcBef>
                <a:spcPct val="20000"/>
              </a:spcBef>
              <a:buSzTx/>
            </a:pPr>
            <a:r>
              <a:rPr lang="en-US" sz="2000" b="0" dirty="0" smtClean="0">
                <a:latin typeface="Arial" pitchFamily="34" charset="0"/>
              </a:rPr>
              <a:t>The whole document must have </a:t>
            </a:r>
            <a:r>
              <a:rPr lang="en-US" sz="2000" b="0" dirty="0" smtClean="0">
                <a:latin typeface="Courier New" pitchFamily="49" charset="0"/>
              </a:rPr>
              <a:t>&lt;html&gt;</a:t>
            </a:r>
            <a:r>
              <a:rPr lang="en-US" sz="2000" b="0" dirty="0" smtClean="0">
                <a:latin typeface="Arial" pitchFamily="34" charset="0"/>
              </a:rPr>
              <a:t> as its root</a:t>
            </a:r>
          </a:p>
          <a:p>
            <a:pPr marL="225425" indent="-225425">
              <a:lnSpc>
                <a:spcPct val="110000"/>
              </a:lnSpc>
              <a:spcBef>
                <a:spcPct val="20000"/>
              </a:spcBef>
              <a:buSzTx/>
            </a:pPr>
            <a:r>
              <a:rPr lang="en-US" sz="2000" b="0" dirty="0" smtClean="0">
                <a:latin typeface="Courier New" pitchFamily="49" charset="0"/>
              </a:rPr>
              <a:t>html</a:t>
            </a:r>
            <a:r>
              <a:rPr lang="en-US" sz="2000" b="0" dirty="0" smtClean="0">
                <a:latin typeface="Arial" pitchFamily="34" charset="0"/>
              </a:rPr>
              <a:t> must have the </a:t>
            </a:r>
            <a:r>
              <a:rPr lang="en-US" sz="2000" b="0" dirty="0" err="1" smtClean="0">
                <a:latin typeface="Courier New" pitchFamily="49" charset="0"/>
              </a:rPr>
              <a:t>xmlns</a:t>
            </a:r>
            <a:r>
              <a:rPr lang="en-US" sz="2000" b="0" dirty="0" smtClean="0">
                <a:latin typeface="Arial" pitchFamily="34" charset="0"/>
              </a:rPr>
              <a:t> attribute:</a:t>
            </a:r>
          </a:p>
          <a:p>
            <a:pPr marL="225425" indent="-225425">
              <a:lnSpc>
                <a:spcPct val="110000"/>
              </a:lnSpc>
              <a:spcBef>
                <a:spcPct val="20000"/>
              </a:spcBef>
              <a:buSzTx/>
              <a:buFontTx/>
              <a:buNone/>
            </a:pPr>
            <a:r>
              <a:rPr lang="en-US" sz="2000" b="0" dirty="0" smtClean="0">
                <a:latin typeface="Arial" pitchFamily="34" charset="0"/>
              </a:rPr>
              <a:t>   </a:t>
            </a:r>
            <a:r>
              <a:rPr lang="en-US" sz="2000" b="0" dirty="0" smtClean="0">
                <a:latin typeface="Courier New" pitchFamily="49" charset="0"/>
              </a:rPr>
              <a:t>&lt;html </a:t>
            </a:r>
            <a:r>
              <a:rPr lang="en-US" sz="2000" b="0" dirty="0" err="1" smtClean="0">
                <a:latin typeface="Courier New" pitchFamily="49" charset="0"/>
              </a:rPr>
              <a:t>xmlns</a:t>
            </a:r>
            <a:r>
              <a:rPr lang="en-US" sz="2000" b="0" dirty="0" smtClean="0">
                <a:latin typeface="Courier New" pitchFamily="49" charset="0"/>
              </a:rPr>
              <a:t> = ″http://www.w3.org/1999/xhtml″&gt;</a:t>
            </a:r>
          </a:p>
          <a:p>
            <a:pPr marL="225425" indent="-225425">
              <a:lnSpc>
                <a:spcPct val="110000"/>
              </a:lnSpc>
              <a:spcBef>
                <a:spcPct val="20000"/>
              </a:spcBef>
              <a:buSzTx/>
            </a:pPr>
            <a:r>
              <a:rPr lang="en-US" sz="2000" b="0" dirty="0" smtClean="0">
                <a:latin typeface="Arial" pitchFamily="34" charset="0"/>
              </a:rPr>
              <a:t>A document consists of a head and a body .</a:t>
            </a:r>
          </a:p>
          <a:p>
            <a:pPr marL="225425" indent="-225425">
              <a:lnSpc>
                <a:spcPct val="110000"/>
              </a:lnSpc>
              <a:spcBef>
                <a:spcPct val="20000"/>
              </a:spcBef>
              <a:buSzTx/>
            </a:pPr>
            <a:r>
              <a:rPr lang="en-US" sz="2000" b="0" dirty="0" smtClean="0">
                <a:latin typeface="Arial" pitchFamily="34" charset="0"/>
              </a:rPr>
              <a:t>The </a:t>
            </a:r>
            <a:r>
              <a:rPr lang="en-US" sz="2000" b="0" dirty="0" smtClean="0">
                <a:latin typeface="Courier New" pitchFamily="49" charset="0"/>
              </a:rPr>
              <a:t>&lt;title&gt;</a:t>
            </a:r>
            <a:r>
              <a:rPr lang="en-US" sz="2000" b="0" dirty="0" smtClean="0">
                <a:latin typeface="Arial" pitchFamily="34" charset="0"/>
              </a:rPr>
              <a:t> tag is used to give the document a title, which is normally displayed in the browser’s window title bar (at the top of the display)</a:t>
            </a:r>
          </a:p>
          <a:p>
            <a:pPr marL="225425" indent="-225425">
              <a:lnSpc>
                <a:spcPct val="110000"/>
              </a:lnSpc>
              <a:spcBef>
                <a:spcPct val="20000"/>
              </a:spcBef>
              <a:buSzTx/>
              <a:buNone/>
            </a:pPr>
            <a:endParaRPr lang="en-US" sz="2000" b="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Blank Presentatio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3471</TotalTime>
  <Pages>5</Pages>
  <Words>6685</Words>
  <Application>Microsoft PowerPoint 4.0</Application>
  <PresentationFormat>Letter Paper (8.5x11 in)</PresentationFormat>
  <Paragraphs>807</Paragraphs>
  <Slides>69</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1" baseType="lpstr">
      <vt:lpstr>Blank Presentation</vt:lpstr>
      <vt:lpstr>Document</vt:lpstr>
      <vt:lpstr>Chapter 2</vt:lpstr>
      <vt:lpstr>2.1 Origins and Evolution of HTML</vt:lpstr>
      <vt:lpstr>  HTML Versions</vt:lpstr>
      <vt:lpstr>Slide 4</vt:lpstr>
      <vt:lpstr> Basic Syntax (continued)</vt:lpstr>
      <vt:lpstr>HTML Document structure</vt:lpstr>
      <vt:lpstr>XHTML</vt:lpstr>
      <vt:lpstr>Slide 8</vt:lpstr>
      <vt:lpstr> XHTML Document Structure</vt:lpstr>
      <vt:lpstr>DOCTYPE  and xmlns</vt:lpstr>
      <vt:lpstr>  Basic Text Markup</vt:lpstr>
      <vt:lpstr> Basic Text Markup</vt:lpstr>
      <vt:lpstr>2.4 Basic Text Markup (continued)</vt:lpstr>
      <vt:lpstr> 3.Preserving whitespaces</vt:lpstr>
      <vt:lpstr>   4. Headings </vt:lpstr>
      <vt:lpstr>2.4 Basic Text Markup (continued)</vt:lpstr>
      <vt:lpstr>Slide 17</vt:lpstr>
      <vt:lpstr>Slide 18</vt:lpstr>
      <vt:lpstr>Slide 19</vt:lpstr>
      <vt:lpstr>Display of blockquote.html</vt:lpstr>
      <vt:lpstr>Slide 21</vt:lpstr>
      <vt:lpstr>2.4 Basic Text Markup (continued)</vt:lpstr>
      <vt:lpstr>Slide 23</vt:lpstr>
      <vt:lpstr>Slide 24</vt:lpstr>
      <vt:lpstr>2.4 Basic Text Markup (continued)</vt:lpstr>
      <vt:lpstr>Slide 26</vt:lpstr>
      <vt:lpstr>2.5 Images</vt:lpstr>
      <vt:lpstr>2.5 Images (continued)</vt:lpstr>
      <vt:lpstr>2.5 Images (continued)</vt:lpstr>
      <vt:lpstr>2.6 Hypertext Links</vt:lpstr>
      <vt:lpstr>2.6 Hypertext Links (continued)</vt:lpstr>
      <vt:lpstr>2.6 Hypertext Links (continued)</vt:lpstr>
      <vt:lpstr>2.6 Hypertext Links (continued)</vt:lpstr>
      <vt:lpstr>2.7 Lists</vt:lpstr>
      <vt:lpstr>2.7 Lists (continued)</vt:lpstr>
      <vt:lpstr>2.7 Lists (continued)</vt:lpstr>
      <vt:lpstr>2.8 Tables</vt:lpstr>
      <vt:lpstr>2.8 Tables (continued)</vt:lpstr>
      <vt:lpstr>2.8 Tables (colspan)</vt:lpstr>
      <vt:lpstr>2.8 Tables (rowspan)</vt:lpstr>
      <vt:lpstr>2.8 Tables (align and valign Attributes)</vt:lpstr>
      <vt:lpstr>Slide 42</vt:lpstr>
      <vt:lpstr>Slide 43</vt:lpstr>
      <vt:lpstr>The cellpadding and cellspacing attributes</vt:lpstr>
      <vt:lpstr> cellspacing and cellpadding</vt:lpstr>
      <vt:lpstr>Slide 46</vt:lpstr>
      <vt:lpstr>2.8 Tables (continued)</vt:lpstr>
      <vt:lpstr>2.9 Forms</vt:lpstr>
      <vt:lpstr>2.9 Forms (continued)</vt:lpstr>
      <vt:lpstr>Slide 50</vt:lpstr>
      <vt:lpstr>Slide 51</vt:lpstr>
      <vt:lpstr>2.9 Forms (continued)</vt:lpstr>
      <vt:lpstr>2.9 Forms (continued)</vt:lpstr>
      <vt:lpstr>2.9 Forms (continued)</vt:lpstr>
      <vt:lpstr>2.9 Forms (continued)</vt:lpstr>
      <vt:lpstr>2.9 Forms (continued)</vt:lpstr>
      <vt:lpstr>2.9 Forms (continued)</vt:lpstr>
      <vt:lpstr>2.9 Forms (continued)</vt:lpstr>
      <vt:lpstr>2.9 Forms (continued)</vt:lpstr>
      <vt:lpstr>2.10 Frames</vt:lpstr>
      <vt:lpstr>2.10 Frames (continued)</vt:lpstr>
      <vt:lpstr>2.10 Frames (continued)</vt:lpstr>
      <vt:lpstr>Frames.html</vt:lpstr>
      <vt:lpstr>List of links to the fruit description document - contents.html </vt:lpstr>
      <vt:lpstr>Initial document displayed in the second frame-fruits.html</vt:lpstr>
      <vt:lpstr>Slide 66</vt:lpstr>
      <vt:lpstr>Slide 67</vt:lpstr>
      <vt:lpstr>Slide 68</vt:lpstr>
      <vt:lpstr>Slide 69</vt:lpstr>
    </vt:vector>
  </TitlesOfParts>
  <Company>©2008 Pearson Addison-Wesley. All rights reserved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subject>Introductions to XHTML</dc:subject>
  <dc:creator>Robert Sebesta</dc:creator>
  <cp:lastModifiedBy>csfac125</cp:lastModifiedBy>
  <cp:revision>146</cp:revision>
  <cp:lastPrinted>2002-08-21T03:16:13Z</cp:lastPrinted>
  <dcterms:created xsi:type="dcterms:W3CDTF">2007-04-26T20:44:15Z</dcterms:created>
  <dcterms:modified xsi:type="dcterms:W3CDTF">2018-01-23T05:18:27Z</dcterms:modified>
</cp:coreProperties>
</file>