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notesMasterIdLst>
    <p:notesMasterId r:id="rId92"/>
  </p:notesMasterIdLst>
  <p:handoutMasterIdLst>
    <p:handoutMasterId r:id="rId93"/>
  </p:handoutMasterIdLst>
  <p:sldIdLst>
    <p:sldId id="256" r:id="rId2"/>
    <p:sldId id="428" r:id="rId3"/>
    <p:sldId id="286" r:id="rId4"/>
    <p:sldId id="258" r:id="rId5"/>
    <p:sldId id="418" r:id="rId6"/>
    <p:sldId id="419" r:id="rId7"/>
    <p:sldId id="420" r:id="rId8"/>
    <p:sldId id="292" r:id="rId9"/>
    <p:sldId id="425" r:id="rId10"/>
    <p:sldId id="422" r:id="rId11"/>
    <p:sldId id="421" r:id="rId12"/>
    <p:sldId id="427" r:id="rId13"/>
    <p:sldId id="423" r:id="rId14"/>
    <p:sldId id="437" r:id="rId15"/>
    <p:sldId id="294" r:id="rId16"/>
    <p:sldId id="295" r:id="rId17"/>
    <p:sldId id="296" r:id="rId18"/>
    <p:sldId id="297" r:id="rId19"/>
    <p:sldId id="298" r:id="rId20"/>
    <p:sldId id="300" r:id="rId21"/>
    <p:sldId id="304" r:id="rId22"/>
    <p:sldId id="305" r:id="rId23"/>
    <p:sldId id="306" r:id="rId24"/>
    <p:sldId id="381" r:id="rId25"/>
    <p:sldId id="314" r:id="rId26"/>
    <p:sldId id="316" r:id="rId27"/>
    <p:sldId id="317" r:id="rId28"/>
    <p:sldId id="319" r:id="rId29"/>
    <p:sldId id="320" r:id="rId30"/>
    <p:sldId id="321" r:id="rId31"/>
    <p:sldId id="322" r:id="rId32"/>
    <p:sldId id="323" r:id="rId33"/>
    <p:sldId id="318" r:id="rId34"/>
    <p:sldId id="430" r:id="rId35"/>
    <p:sldId id="315" r:id="rId36"/>
    <p:sldId id="409" r:id="rId37"/>
    <p:sldId id="408" r:id="rId38"/>
    <p:sldId id="412" r:id="rId39"/>
    <p:sldId id="413" r:id="rId40"/>
    <p:sldId id="383" r:id="rId41"/>
    <p:sldId id="382" r:id="rId42"/>
    <p:sldId id="325" r:id="rId43"/>
    <p:sldId id="326" r:id="rId44"/>
    <p:sldId id="327" r:id="rId45"/>
    <p:sldId id="328" r:id="rId46"/>
    <p:sldId id="329" r:id="rId47"/>
    <p:sldId id="330" r:id="rId48"/>
    <p:sldId id="331" r:id="rId49"/>
    <p:sldId id="332" r:id="rId50"/>
    <p:sldId id="333" r:id="rId51"/>
    <p:sldId id="334" r:id="rId52"/>
    <p:sldId id="335" r:id="rId53"/>
    <p:sldId id="336" r:id="rId54"/>
    <p:sldId id="337" r:id="rId55"/>
    <p:sldId id="338" r:id="rId56"/>
    <p:sldId id="438" r:id="rId57"/>
    <p:sldId id="439" r:id="rId58"/>
    <p:sldId id="440" r:id="rId59"/>
    <p:sldId id="441" r:id="rId60"/>
    <p:sldId id="442" r:id="rId61"/>
    <p:sldId id="443" r:id="rId62"/>
    <p:sldId id="444" r:id="rId63"/>
    <p:sldId id="445" r:id="rId64"/>
    <p:sldId id="446" r:id="rId65"/>
    <p:sldId id="447" r:id="rId66"/>
    <p:sldId id="448" r:id="rId67"/>
    <p:sldId id="449" r:id="rId68"/>
    <p:sldId id="394" r:id="rId69"/>
    <p:sldId id="386" r:id="rId70"/>
    <p:sldId id="388" r:id="rId71"/>
    <p:sldId id="387" r:id="rId72"/>
    <p:sldId id="389" r:id="rId73"/>
    <p:sldId id="431" r:id="rId74"/>
    <p:sldId id="411" r:id="rId75"/>
    <p:sldId id="410" r:id="rId76"/>
    <p:sldId id="451" r:id="rId77"/>
    <p:sldId id="452" r:id="rId78"/>
    <p:sldId id="453" r:id="rId79"/>
    <p:sldId id="450" r:id="rId80"/>
    <p:sldId id="392" r:id="rId81"/>
    <p:sldId id="416" r:id="rId82"/>
    <p:sldId id="405" r:id="rId83"/>
    <p:sldId id="406" r:id="rId84"/>
    <p:sldId id="407" r:id="rId85"/>
    <p:sldId id="393" r:id="rId86"/>
    <p:sldId id="415" r:id="rId87"/>
    <p:sldId id="432" r:id="rId88"/>
    <p:sldId id="433" r:id="rId89"/>
    <p:sldId id="435" r:id="rId90"/>
    <p:sldId id="436" r:id="rId9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D6009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8267" autoAdjust="0"/>
    <p:restoredTop sz="94728" autoAdjust="0"/>
  </p:normalViewPr>
  <p:slideViewPr>
    <p:cSldViewPr>
      <p:cViewPr>
        <p:scale>
          <a:sx n="62" d="100"/>
          <a:sy n="62" d="100"/>
        </p:scale>
        <p:origin x="-322" y="5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6" d="100"/>
        <a:sy n="56" d="100"/>
      </p:scale>
      <p:origin x="0" y="0"/>
    </p:cViewPr>
  </p:sorterViewPr>
  <p:notesViewPr>
    <p:cSldViewPr>
      <p:cViewPr varScale="1">
        <p:scale>
          <a:sx n="45" d="100"/>
          <a:sy n="45" d="100"/>
        </p:scale>
        <p:origin x="-2107" y="-67"/>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CDADDC-2038-4F34-8672-3E31826ACB93}" type="datetimeFigureOut">
              <a:rPr lang="en-US" smtClean="0"/>
              <a:pPr/>
              <a:t>10/14/2015</a:t>
            </a:fld>
            <a:endParaRPr lang="en-IN"/>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40313E-2FBA-43F1-9975-AE14163693FB}" type="slidenum">
              <a:rPr lang="en-IN" smtClean="0"/>
              <a:pPr/>
              <a:t>‹#›</a:t>
            </a:fld>
            <a:endParaRPr lang="en-IN"/>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C8CDF9-636E-47E9-B7BD-62DAC598D674}" type="datetimeFigureOut">
              <a:rPr lang="en-IN" smtClean="0"/>
              <a:pPr/>
              <a:t>14-10-2015</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8B557D-ED53-4B70-9A2D-9F03E8A3EB8C}" type="slidenum">
              <a:rPr lang="en-IN" smtClean="0"/>
              <a:pPr/>
              <a:t>‹#›</a:t>
            </a:fld>
            <a:endParaRPr lang="en-IN"/>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E28B557D-ED53-4B70-9A2D-9F03E8A3EB8C}" type="slidenum">
              <a:rPr lang="en-IN" smtClean="0"/>
              <a:pPr/>
              <a:t>1</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5" name="Slide Number Placeholder 4"/>
          <p:cNvSpPr>
            <a:spLocks noGrp="1"/>
          </p:cNvSpPr>
          <p:nvPr>
            <p:ph type="sldNum" sz="quarter" idx="11"/>
          </p:nvPr>
        </p:nvSpPr>
        <p:spPr/>
        <p:txBody>
          <a:bodyPr/>
          <a:lstStyle/>
          <a:p>
            <a:fld id="{E28B557D-ED53-4B70-9A2D-9F03E8A3EB8C}" type="slidenum">
              <a:rPr lang="en-IN" smtClean="0"/>
              <a:pPr/>
              <a:t>2</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D976B3-A751-4C27-8C13-973C47074EC8}" type="slidenum">
              <a:rPr lang="en-US"/>
              <a:pPr/>
              <a:t>64</a:t>
            </a:fld>
            <a:endParaRPr lang="en-US"/>
          </a:p>
        </p:txBody>
      </p:sp>
      <p:sp>
        <p:nvSpPr>
          <p:cNvPr id="1204226" name="Rectangle 2"/>
          <p:cNvSpPr>
            <a:spLocks noGrp="1" noRot="1" noChangeAspect="1" noChangeArrowheads="1" noTextEdit="1"/>
          </p:cNvSpPr>
          <p:nvPr>
            <p:ph type="sldImg"/>
          </p:nvPr>
        </p:nvSpPr>
        <p:spPr>
          <a:ln/>
        </p:spPr>
      </p:sp>
      <p:sp>
        <p:nvSpPr>
          <p:cNvPr id="120422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609600" y="3962400"/>
            <a:ext cx="8001000" cy="2438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US" altLang="en-US"/>
          </a:p>
        </p:txBody>
      </p:sp>
      <p:sp>
        <p:nvSpPr>
          <p:cNvPr id="17" name="Footer Placeholder 16"/>
          <p:cNvSpPr>
            <a:spLocks noGrp="1"/>
          </p:cNvSpPr>
          <p:nvPr>
            <p:ph type="ftr" sz="quarter" idx="11"/>
          </p:nvPr>
        </p:nvSpPr>
        <p:spPr/>
        <p:txBody>
          <a:bodyPr/>
          <a:lstStyle/>
          <a:p>
            <a:pPr>
              <a:defRPr/>
            </a:pPr>
            <a:endParaRPr lang="en-US" alt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C6AE642C-77E8-4B45-819F-215E8700699C}" type="slidenum">
              <a:rPr lang="en-US" altLang="en-US" smtClean="0"/>
              <a:pPr>
                <a:defRPr/>
              </a:pPr>
              <a:t>‹#›</a:t>
            </a:fld>
            <a:endParaRPr lang="en-US" alt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7EF1DA40-16D9-49B3-A448-6F8533B9B5D3}" type="slidenum">
              <a:rPr lang="en-US" altLang="en-US" smtClean="0"/>
              <a:pPr>
                <a:defRPr/>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pPr>
              <a:defRPr/>
            </a:pPr>
            <a:fld id="{EB7CCBB9-0435-4BE1-A59E-DBD4DF0D53AE}" type="slidenum">
              <a:rPr lang="en-US" altLang="en-US" smtClean="0"/>
              <a:pPr>
                <a:defRPr/>
              </a:pPr>
              <a:t>‹#›</a:t>
            </a:fld>
            <a:endParaRPr lang="en-US" alt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59EE44BB-FDA5-4D5C-BA84-60B8B109548B}"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41C0CB8F-4136-46AB-A8BD-00AEA9DA6AA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a:xfrm>
            <a:off x="4361688" y="1026372"/>
            <a:ext cx="457200" cy="441325"/>
          </a:xfrm>
        </p:spPr>
        <p:txBody>
          <a:bodyPr/>
          <a:lstStyle/>
          <a:p>
            <a:pPr>
              <a:defRPr/>
            </a:pPr>
            <a:fld id="{75DDE784-94BD-4076-99CB-063D7AA6980E}" type="slidenum">
              <a:rPr lang="en-US" altLang="en-US" smtClean="0"/>
              <a:pPr>
                <a:defRPr/>
              </a:pPr>
              <a:t>‹#›</a:t>
            </a:fld>
            <a:endParaRPr lang="en-US" alt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pPr>
              <a:defRPr/>
            </a:pPr>
            <a:endParaRPr lang="en-US" altLang="en-US"/>
          </a:p>
        </p:txBody>
      </p:sp>
      <p:sp>
        <p:nvSpPr>
          <p:cNvPr id="4" name="Date Placeholder 3"/>
          <p:cNvSpPr>
            <a:spLocks noGrp="1"/>
          </p:cNvSpPr>
          <p:nvPr>
            <p:ph type="dt" sz="half" idx="10"/>
          </p:nvPr>
        </p:nvSpPr>
        <p:spPr/>
        <p:txBody>
          <a:bodyPr/>
          <a:lstStyle/>
          <a:p>
            <a:pPr>
              <a:defRPr/>
            </a:pPr>
            <a:endParaRPr lang="en-US" alt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FD4B9C24-E2E7-427F-B21C-C88F0512A024}" type="slidenum">
              <a:rPr lang="en-US" altLang="en-US" smtClean="0"/>
              <a:pPr>
                <a:defRPr/>
              </a:pPr>
              <a:t>‹#›</a:t>
            </a:fld>
            <a:endParaRPr lang="en-US" alt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9186A70F-CA3D-449A-8EC5-6BC4F4E265AE}" type="slidenum">
              <a:rPr lang="en-US" altLang="en-US" smtClean="0"/>
              <a:pPr>
                <a:defRPr/>
              </a:pPr>
              <a:t>‹#›</a:t>
            </a:fld>
            <a:endParaRPr lang="en-US" alt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a:xfrm>
            <a:off x="304800" y="6409944"/>
            <a:ext cx="3581400" cy="365760"/>
          </a:xfrm>
        </p:spPr>
        <p:txBody>
          <a:bodyPr/>
          <a:lstStyle/>
          <a:p>
            <a:pPr>
              <a:defRPr/>
            </a:pPr>
            <a:endParaRPr lang="en-US" alt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defRPr/>
            </a:pPr>
            <a:fld id="{61617FB7-329C-4922-BC80-76A3AA14AC7C}" type="slidenum">
              <a:rPr lang="en-US" altLang="en-US" smtClean="0"/>
              <a:pPr>
                <a:defRPr/>
              </a:pPr>
              <a:t>‹#›</a:t>
            </a:fld>
            <a:endParaRPr lang="en-US" alt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a:xfrm>
            <a:off x="4343400" y="1036020"/>
            <a:ext cx="457200" cy="441325"/>
          </a:xfrm>
        </p:spPr>
        <p:txBody>
          <a:bodyPr/>
          <a:lstStyle/>
          <a:p>
            <a:pPr>
              <a:defRPr/>
            </a:pPr>
            <a:fld id="{5C67799A-B36F-4B3B-915F-6ADBAA533AA9}" type="slidenum">
              <a:rPr lang="en-US" altLang="en-US" smtClean="0"/>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pPr>
              <a:defRPr/>
            </a:pPr>
            <a:fld id="{7B16EF99-8D91-4F92-B6B3-202513B99678}" type="slidenum">
              <a:rPr lang="en-US" altLang="en-US" smtClean="0"/>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pPr>
              <a:defRPr/>
            </a:pPr>
            <a:fld id="{8315812E-650F-48BE-949A-93D24C2C775C}" type="slidenum">
              <a:rPr lang="en-US" altLang="en-US" smtClean="0"/>
              <a:pPr>
                <a:defRPr/>
              </a:pPr>
              <a:t>‹#›</a:t>
            </a:fld>
            <a:endParaRPr lang="en-US" alt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a:xfrm>
            <a:off x="301752" y="6410848"/>
            <a:ext cx="3383280" cy="365760"/>
          </a:xfrm>
        </p:spPr>
        <p:txBody>
          <a:bodyPr/>
          <a:lstStyle/>
          <a:p>
            <a:pPr>
              <a:defRPr/>
            </a:pPr>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pPr>
              <a:defRPr/>
            </a:pPr>
            <a:fld id="{9D8AB6B4-9D19-44FC-8E22-A637F11DE57F}" type="slidenum">
              <a:rPr lang="en-US" altLang="en-US" smtClean="0"/>
              <a:pPr>
                <a:defRPr/>
              </a:pPr>
              <a:t>‹#›</a:t>
            </a:fld>
            <a:endParaRPr lang="en-US" alt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a:defRPr/>
            </a:pPr>
            <a:endParaRPr lang="en-US" altLang="en-US"/>
          </a:p>
        </p:txBody>
      </p:sp>
      <p:sp>
        <p:nvSpPr>
          <p:cNvPr id="6" name="Footer Placeholder 5"/>
          <p:cNvSpPr>
            <a:spLocks noGrp="1"/>
          </p:cNvSpPr>
          <p:nvPr>
            <p:ph type="ftr" sz="quarter" idx="11"/>
          </p:nvPr>
        </p:nvSpPr>
        <p:spPr>
          <a:xfrm>
            <a:off x="301752" y="6410848"/>
            <a:ext cx="3584448" cy="365760"/>
          </a:xfrm>
        </p:spPr>
        <p:txBody>
          <a:bodyPr/>
          <a:lstStyle/>
          <a:p>
            <a:pPr>
              <a:defRPr/>
            </a:pPr>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p>
          <a:p>
            <a:pPr lvl="4" eaLnBrk="1" latinLnBrk="0" hangingPunct="1"/>
            <a:endParaRPr kumimoji="0" lang="en-US" dirty="0"/>
          </a:p>
        </p:txBody>
      </p:sp>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0" y="654843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endParaRPr lang="en-US" altLang="en-US"/>
          </a:p>
        </p:txBody>
      </p:sp>
      <p:sp>
        <p:nvSpPr>
          <p:cNvPr id="3" name="Footer Placeholder 2"/>
          <p:cNvSpPr>
            <a:spLocks noGrp="1"/>
          </p:cNvSpPr>
          <p:nvPr>
            <p:ph type="ftr" sz="quarter" idx="3"/>
          </p:nvPr>
        </p:nvSpPr>
        <p:spPr>
          <a:xfrm>
            <a:off x="381000" y="6492240"/>
            <a:ext cx="3581400" cy="365760"/>
          </a:xfrm>
          <a:prstGeom prst="rect">
            <a:avLst/>
          </a:prstGeom>
        </p:spPr>
        <p:txBody>
          <a:bodyPr vert="horz"/>
          <a:lstStyle>
            <a:lvl1pPr algn="l" eaLnBrk="1" latinLnBrk="0" hangingPunct="1">
              <a:defRPr kumimoji="0" sz="1200">
                <a:solidFill>
                  <a:srgbClr val="FFFFFF"/>
                </a:solidFill>
              </a:defRPr>
            </a:lvl1pPr>
          </a:lstStyle>
          <a:p>
            <a:pPr>
              <a:defRPr/>
            </a:pPr>
            <a:endParaRPr lang="en-US" alt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D4C0A348-6643-4D7E-BA99-4CA1506D146B}" type="slidenum">
              <a:rPr lang="en-US" altLang="en-US" smtClean="0"/>
              <a:pPr>
                <a:defRPr/>
              </a:pPr>
              <a:t>‹#›</a:t>
            </a:fld>
            <a:endParaRPr lang="en-US" alt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Lst>
  <p:hf sldNum="0"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None/>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Computer_program" TargetMode="External"/><Relationship Id="rId2" Type="http://schemas.openxmlformats.org/officeDocument/2006/relationships/hyperlink" Target="https://en.wikipedia.org/wiki/Computer_bu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5.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6.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7.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16.wmf"/><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16.wmf"/><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16.wmf"/><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image" Target="../media/image16.wmf"/><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6.xml"/><Relationship Id="rId1" Type="http://schemas.openxmlformats.org/officeDocument/2006/relationships/vmlDrawing" Target="../drawings/vmlDrawing12.vml"/><Relationship Id="rId6" Type="http://schemas.openxmlformats.org/officeDocument/2006/relationships/image" Target="../media/image16.wmf"/><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image" Target="../media/image16.wmf"/><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image" Target="../media/image16.wmf"/><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www.codewithc.com/wp-content/uploads/2014/07/fibonacci-series-generate.png" TargetMode="External"/><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8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4191000"/>
            <a:ext cx="8610600" cy="1752600"/>
          </a:xfrm>
        </p:spPr>
        <p:txBody>
          <a:bodyPr>
            <a:noAutofit/>
          </a:bodyPr>
          <a:lstStyle/>
          <a:p>
            <a:r>
              <a:rPr lang="en-US" sz="4000" i="1" dirty="0" smtClean="0">
                <a:solidFill>
                  <a:schemeClr val="tx1">
                    <a:lumMod val="75000"/>
                  </a:schemeClr>
                </a:solidFill>
                <a:effectLst>
                  <a:outerShdw blurRad="38100" dist="38100" dir="2700000" algn="tl">
                    <a:srgbClr val="C0C0C0"/>
                  </a:outerShdw>
                </a:effectLst>
                <a:latin typeface="Monotype Corsiva" pitchFamily="66" charset="0"/>
              </a:rPr>
              <a:t>Problem Solving Techniques</a:t>
            </a:r>
            <a:endParaRPr lang="en-IN" sz="4000" dirty="0"/>
          </a:p>
        </p:txBody>
      </p:sp>
      <p:sp>
        <p:nvSpPr>
          <p:cNvPr id="2050" name="Rectangle 2"/>
          <p:cNvSpPr>
            <a:spLocks noGrp="1" noChangeArrowheads="1"/>
          </p:cNvSpPr>
          <p:nvPr>
            <p:ph type="ctrTitle"/>
          </p:nvPr>
        </p:nvSpPr>
        <p:spPr/>
        <p:txBody>
          <a:bodyPr>
            <a:normAutofit fontScale="90000"/>
          </a:bodyPr>
          <a:lstStyle/>
          <a:p>
            <a:pPr eaLnBrk="1" hangingPunct="1">
              <a:defRPr/>
            </a:pPr>
            <a:r>
              <a:rPr lang="en-US" sz="5800" b="1" dirty="0" smtClean="0">
                <a:solidFill>
                  <a:schemeClr val="tx1">
                    <a:lumMod val="75000"/>
                  </a:schemeClr>
                </a:solidFill>
                <a:effectLst>
                  <a:outerShdw blurRad="38100" dist="38100" dir="2700000" algn="tl">
                    <a:srgbClr val="C0C0C0"/>
                  </a:outerShdw>
                </a:effectLst>
                <a:latin typeface="Times New Roman" pitchFamily="18" charset="0"/>
                <a:cs typeface="Times New Roman" pitchFamily="18" charset="0"/>
              </a:rPr>
              <a:t>MODULE 2</a:t>
            </a:r>
            <a:r>
              <a:rPr lang="en-US" sz="5800" b="1" i="1" dirty="0" smtClean="0">
                <a:solidFill>
                  <a:schemeClr val="tx1">
                    <a:lumMod val="75000"/>
                  </a:schemeClr>
                </a:solidFill>
                <a:effectLst>
                  <a:outerShdw blurRad="38100" dist="38100" dir="2700000" algn="tl">
                    <a:srgbClr val="C0C0C0"/>
                  </a:outerShdw>
                </a:effectLst>
                <a:latin typeface="Monotype Corsiva" pitchFamily="66" charset="0"/>
              </a:rPr>
              <a:t/>
            </a:r>
            <a:br>
              <a:rPr lang="en-US" sz="5800" b="1" i="1" dirty="0" smtClean="0">
                <a:solidFill>
                  <a:schemeClr val="tx1">
                    <a:lumMod val="75000"/>
                  </a:schemeClr>
                </a:solidFill>
                <a:effectLst>
                  <a:outerShdw blurRad="38100" dist="38100" dir="2700000" algn="tl">
                    <a:srgbClr val="C0C0C0"/>
                  </a:outerShdw>
                </a:effectLst>
                <a:latin typeface="Monotype Corsiva" pitchFamily="66" charset="0"/>
              </a:rPr>
            </a:br>
            <a:endParaRPr lang="en-US" sz="5800" b="1" i="1" dirty="0" smtClean="0">
              <a:solidFill>
                <a:schemeClr val="tx1">
                  <a:lumMod val="75000"/>
                </a:schemeClr>
              </a:solidFill>
              <a:effectLst>
                <a:outerShdw blurRad="38100" dist="38100" dir="2700000" algn="tl">
                  <a:srgbClr val="C0C0C0"/>
                </a:outerShdw>
              </a:effectLst>
              <a:latin typeface="Monotype Corsiva" pitchFamily="66"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4000" b="1" u="sng" smtClean="0">
                <a:latin typeface="Arial" charset="0"/>
              </a:rPr>
              <a:t>Flowchart</a:t>
            </a:r>
            <a:r>
              <a:rPr lang="en-US" sz="4000" b="1" smtClean="0">
                <a:latin typeface="Arial" charset="0"/>
              </a:rPr>
              <a:t>:</a:t>
            </a:r>
          </a:p>
        </p:txBody>
      </p:sp>
      <p:sp>
        <p:nvSpPr>
          <p:cNvPr id="14339" name="Rectangle 3"/>
          <p:cNvSpPr>
            <a:spLocks noGrp="1" noChangeArrowheads="1"/>
          </p:cNvSpPr>
          <p:nvPr>
            <p:ph sz="quarter" idx="1"/>
          </p:nvPr>
        </p:nvSpPr>
        <p:spPr/>
        <p:txBody>
          <a:bodyPr/>
          <a:lstStyle/>
          <a:p>
            <a:pPr eaLnBrk="1" hangingPunct="1">
              <a:buFont typeface="Wingdings" pitchFamily="2" charset="2"/>
              <a:buNone/>
            </a:pPr>
            <a:r>
              <a:rPr lang="en-US" sz="3200" b="1" u="sng" smtClean="0"/>
              <a:t>What is a Flowchart?</a:t>
            </a:r>
            <a:endParaRPr lang="en-US" sz="3200" smtClean="0"/>
          </a:p>
          <a:p>
            <a:pPr eaLnBrk="1" hangingPunct="1"/>
            <a:r>
              <a:rPr lang="en-US" sz="2400" smtClean="0"/>
              <a:t>The </a:t>
            </a:r>
            <a:r>
              <a:rPr lang="en-US" sz="2400" b="1" smtClean="0"/>
              <a:t>flowchart</a:t>
            </a:r>
            <a:r>
              <a:rPr lang="en-US" sz="2400" smtClean="0"/>
              <a:t> is a means of visually presenting the flow of control through an information processing systems, the operations performed within the system and the sequence in which they are performed. </a:t>
            </a:r>
          </a:p>
          <a:p>
            <a:pPr eaLnBrk="1" hangingPunct="1"/>
            <a:r>
              <a:rPr lang="en-US" sz="2400" smtClean="0"/>
              <a:t>It is a graphic representation of how a process works, showing, at a minimum, the sequence of steps. </a:t>
            </a:r>
          </a:p>
          <a:p>
            <a:pPr eaLnBrk="1" hangingPunct="1"/>
            <a:r>
              <a:rPr lang="en-US" sz="2400" smtClean="0"/>
              <a:t>Flowcharts are generally drawn in the early stages of formulating computer solutions.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CODING</a:t>
            </a:r>
            <a:endParaRPr lang="en-IN" dirty="0"/>
          </a:p>
        </p:txBody>
      </p:sp>
      <p:sp>
        <p:nvSpPr>
          <p:cNvPr id="3" name="Content Placeholder 2"/>
          <p:cNvSpPr>
            <a:spLocks noGrp="1"/>
          </p:cNvSpPr>
          <p:nvPr>
            <p:ph sz="quarter" idx="1"/>
          </p:nvPr>
        </p:nvSpPr>
        <p:spPr/>
        <p:txBody>
          <a:bodyPr>
            <a:normAutofit/>
          </a:bodyPr>
          <a:lstStyle/>
          <a:p>
            <a:pPr>
              <a:buNone/>
            </a:pPr>
            <a:endParaRPr lang="en-IN" dirty="0" smtClean="0"/>
          </a:p>
          <a:p>
            <a:pPr>
              <a:buNone/>
            </a:pPr>
            <a:r>
              <a:rPr lang="en-IN" dirty="0" smtClean="0"/>
              <a:t>		Program coding is nothing but group of lines(instructions sets) in a language syntax which written correctly will produce a particular result. </a:t>
            </a:r>
          </a:p>
          <a:p>
            <a:pPr>
              <a:buNone/>
            </a:pPr>
            <a:endParaRPr lang="en-IN"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Features of a </a:t>
            </a:r>
            <a:r>
              <a:rPr lang="en-IN" smtClean="0"/>
              <a:t>good program</a:t>
            </a:r>
            <a:endParaRPr lang="en-IN" dirty="0"/>
          </a:p>
        </p:txBody>
      </p:sp>
      <p:sp>
        <p:nvSpPr>
          <p:cNvPr id="3" name="Content Placeholder 2"/>
          <p:cNvSpPr>
            <a:spLocks noGrp="1"/>
          </p:cNvSpPr>
          <p:nvPr>
            <p:ph sz="quarter" idx="1"/>
          </p:nvPr>
        </p:nvSpPr>
        <p:spPr>
          <a:xfrm>
            <a:off x="301752" y="1447800"/>
            <a:ext cx="8503920" cy="5257800"/>
          </a:xfrm>
        </p:spPr>
        <p:txBody>
          <a:bodyPr>
            <a:normAutofit fontScale="62500" lnSpcReduction="20000"/>
          </a:bodyPr>
          <a:lstStyle/>
          <a:p>
            <a:r>
              <a:rPr lang="en-IN" dirty="0" smtClean="0"/>
              <a:t>1. </a:t>
            </a:r>
            <a:r>
              <a:rPr lang="en-IN" b="1" i="1" dirty="0" smtClean="0"/>
              <a:t>Readability</a:t>
            </a:r>
            <a:r>
              <a:rPr lang="en-IN" i="1" dirty="0" smtClean="0"/>
              <a:t>:</a:t>
            </a:r>
            <a:r>
              <a:rPr lang="en-IN" dirty="0" smtClean="0"/>
              <a:t> A good high-level language will allow programs to be written in some ways that resemble a quite-English description of the underlying algorithms. I</a:t>
            </a:r>
          </a:p>
          <a:p>
            <a:pPr>
              <a:buNone/>
            </a:pPr>
            <a:r>
              <a:rPr lang="en-IN" dirty="0" smtClean="0"/>
              <a:t/>
            </a:r>
            <a:br>
              <a:rPr lang="en-IN" dirty="0" smtClean="0"/>
            </a:br>
            <a:r>
              <a:rPr lang="en-IN" dirty="0" smtClean="0"/>
              <a:t>2. </a:t>
            </a:r>
            <a:r>
              <a:rPr lang="en-IN" b="1" i="1" dirty="0" smtClean="0"/>
              <a:t>Portability</a:t>
            </a:r>
            <a:r>
              <a:rPr lang="en-IN" i="1" dirty="0" smtClean="0"/>
              <a:t>:</a:t>
            </a:r>
            <a:r>
              <a:rPr lang="en-IN" dirty="0" smtClean="0"/>
              <a:t> High-level languages, being essentially machine independent, should be able to develop portable software. </a:t>
            </a:r>
          </a:p>
          <a:p>
            <a:pPr>
              <a:buNone/>
            </a:pPr>
            <a:r>
              <a:rPr lang="en-IN" dirty="0" smtClean="0"/>
              <a:t/>
            </a:r>
            <a:br>
              <a:rPr lang="en-IN" dirty="0" smtClean="0"/>
            </a:br>
            <a:r>
              <a:rPr lang="en-IN" dirty="0" smtClean="0"/>
              <a:t>3. </a:t>
            </a:r>
            <a:r>
              <a:rPr lang="en-IN" b="1" i="1" dirty="0" smtClean="0"/>
              <a:t>Brevity</a:t>
            </a:r>
            <a:r>
              <a:rPr lang="en-IN" i="1" dirty="0" smtClean="0"/>
              <a:t>:</a:t>
            </a:r>
            <a:r>
              <a:rPr lang="en-IN" dirty="0" smtClean="0"/>
              <a:t> Language should have the ability to implement the algorithm with less amount of code.  </a:t>
            </a:r>
          </a:p>
          <a:p>
            <a:pPr>
              <a:buNone/>
            </a:pPr>
            <a:r>
              <a:rPr lang="en-IN" dirty="0" smtClean="0"/>
              <a:t/>
            </a:r>
            <a:br>
              <a:rPr lang="en-IN" dirty="0" smtClean="0"/>
            </a:br>
            <a:r>
              <a:rPr lang="en-IN" dirty="0" smtClean="0"/>
              <a:t>4. </a:t>
            </a:r>
            <a:r>
              <a:rPr lang="en-IN" b="1" i="1" dirty="0" smtClean="0"/>
              <a:t>Error checking</a:t>
            </a:r>
            <a:r>
              <a:rPr lang="en-IN" i="1" dirty="0" smtClean="0"/>
              <a:t>:</a:t>
            </a:r>
            <a:r>
              <a:rPr lang="en-IN" dirty="0" smtClean="0"/>
              <a:t> Being human, a programmer is likely to make many mistakes in the development of a computer program. Many high-level languages enforce a great deal of error checking both at compile-time and at run-time. </a:t>
            </a:r>
          </a:p>
          <a:p>
            <a:pPr>
              <a:buNone/>
            </a:pPr>
            <a:r>
              <a:rPr lang="en-IN" dirty="0" smtClean="0"/>
              <a:t/>
            </a:r>
            <a:br>
              <a:rPr lang="en-IN" dirty="0" smtClean="0"/>
            </a:br>
            <a:r>
              <a:rPr lang="en-IN" dirty="0" smtClean="0"/>
              <a:t>5. </a:t>
            </a:r>
            <a:r>
              <a:rPr lang="en-IN" b="1" i="1" dirty="0" smtClean="0"/>
              <a:t>Cost:</a:t>
            </a:r>
            <a:r>
              <a:rPr lang="en-IN" dirty="0" smtClean="0"/>
              <a:t> The ultimate cost of a programming language is a function of many of its characteristics. </a:t>
            </a:r>
          </a:p>
          <a:p>
            <a:pPr>
              <a:buNone/>
            </a:pPr>
            <a:r>
              <a:rPr lang="en-IN" dirty="0" smtClean="0"/>
              <a:t/>
            </a:r>
            <a:br>
              <a:rPr lang="en-IN" dirty="0" smtClean="0"/>
            </a:br>
            <a:r>
              <a:rPr lang="en-IN" dirty="0" smtClean="0"/>
              <a:t>6. </a:t>
            </a:r>
            <a:r>
              <a:rPr lang="en-IN" b="1" i="1" dirty="0" smtClean="0"/>
              <a:t>Familiar notation</a:t>
            </a:r>
            <a:r>
              <a:rPr lang="en-IN" i="1" dirty="0" smtClean="0"/>
              <a:t>:</a:t>
            </a:r>
            <a:r>
              <a:rPr lang="en-IN" dirty="0" smtClean="0"/>
              <a:t> A language should have familiar notation, so it can be understood by most of the programmers. </a:t>
            </a:r>
          </a:p>
          <a:p>
            <a:pPr>
              <a:buNone/>
            </a:pPr>
            <a:r>
              <a:rPr lang="en-IN" dirty="0" smtClean="0"/>
              <a:t/>
            </a:r>
            <a:br>
              <a:rPr lang="en-IN" dirty="0" smtClean="0"/>
            </a:br>
            <a:r>
              <a:rPr lang="en-IN" dirty="0" smtClean="0"/>
              <a:t>7. </a:t>
            </a:r>
            <a:r>
              <a:rPr lang="en-IN" b="1" i="1" dirty="0" smtClean="0"/>
              <a:t>Modularity</a:t>
            </a:r>
            <a:r>
              <a:rPr lang="en-IN" i="1" dirty="0" smtClean="0"/>
              <a:t>:</a:t>
            </a:r>
            <a:r>
              <a:rPr lang="en-IN" dirty="0" smtClean="0"/>
              <a:t> It is desirable that programs can be developed in the language as a collection of separately compiled modules, with appropriate mechanisms for ensuring self-consistency between these modules. </a:t>
            </a:r>
            <a:br>
              <a:rPr lang="en-IN" dirty="0" smtClean="0"/>
            </a:br>
            <a:endParaRPr lang="en-IN"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Debugging</a:t>
            </a:r>
            <a:endParaRPr lang="en-IN" dirty="0"/>
          </a:p>
        </p:txBody>
      </p:sp>
      <p:sp>
        <p:nvSpPr>
          <p:cNvPr id="3" name="Content Placeholder 2"/>
          <p:cNvSpPr>
            <a:spLocks noGrp="1"/>
          </p:cNvSpPr>
          <p:nvPr>
            <p:ph sz="quarter" idx="1"/>
          </p:nvPr>
        </p:nvSpPr>
        <p:spPr/>
        <p:txBody>
          <a:bodyPr/>
          <a:lstStyle/>
          <a:p>
            <a:r>
              <a:rPr lang="en-IN" b="1" dirty="0" smtClean="0"/>
              <a:t>Debugging</a:t>
            </a:r>
            <a:r>
              <a:rPr lang="en-IN" dirty="0" smtClean="0"/>
              <a:t> is a methodical process of finding and reducing the number of </a:t>
            </a:r>
            <a:r>
              <a:rPr lang="en-IN" dirty="0" smtClean="0">
                <a:hlinkClick r:id="rId2" tooltip="Computer bug"/>
              </a:rPr>
              <a:t>bugs</a:t>
            </a:r>
            <a:r>
              <a:rPr lang="en-IN" dirty="0" smtClean="0"/>
              <a:t>, or defects, in a </a:t>
            </a:r>
            <a:r>
              <a:rPr lang="en-IN" dirty="0" smtClean="0">
                <a:hlinkClick r:id="rId3" tooltip="Computer program"/>
              </a:rPr>
              <a:t>computer program</a:t>
            </a:r>
            <a:r>
              <a:rPr lang="en-IN" dirty="0" smtClean="0"/>
              <a:t> thus making it behave as expected.</a:t>
            </a:r>
            <a:endParaRPr lang="en-IN"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lstStyle/>
          <a:p>
            <a:endParaRPr lang="en-IN" dirty="0" smtClean="0"/>
          </a:p>
          <a:p>
            <a:endParaRPr lang="en-IN" dirty="0" smtClean="0"/>
          </a:p>
          <a:p>
            <a:endParaRPr lang="en-IN" dirty="0" smtClean="0"/>
          </a:p>
          <a:p>
            <a:pPr lvl="1">
              <a:buNone/>
            </a:pPr>
            <a:r>
              <a:rPr lang="en-IN" sz="2800" dirty="0" smtClean="0"/>
              <a:t>PROMBLEM SOLVING </a:t>
            </a:r>
          </a:p>
          <a:p>
            <a:pPr lvl="1"/>
            <a:r>
              <a:rPr lang="en-IN" sz="2800" dirty="0" smtClean="0"/>
              <a:t>TOP DOWN DESIGN</a:t>
            </a:r>
            <a:br>
              <a:rPr lang="en-IN" sz="2800" dirty="0" smtClean="0"/>
            </a:br>
            <a:r>
              <a:rPr lang="en-IN" sz="2800" dirty="0" smtClean="0"/>
              <a:t>MODULAR  DEVELOPMENT</a:t>
            </a:r>
            <a:endParaRPr lang="en-IN" sz="28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sz="half" idx="1"/>
          </p:nvPr>
        </p:nvSpPr>
        <p:spPr>
          <a:xfrm>
            <a:off x="495300" y="3048000"/>
            <a:ext cx="8153400" cy="3078163"/>
          </a:xfrm>
        </p:spPr>
        <p:txBody>
          <a:bodyPr/>
          <a:lstStyle/>
          <a:p>
            <a:pPr marL="517525" indent="-288925">
              <a:lnSpc>
                <a:spcPct val="100000"/>
              </a:lnSpc>
              <a:spcBef>
                <a:spcPct val="60000"/>
              </a:spcBef>
            </a:pPr>
            <a:r>
              <a:rPr lang="en-US" altLang="ja-JP" sz="2400">
                <a:ea typeface="ＭＳ Ｐゴシック" charset="-128"/>
              </a:rPr>
              <a:t>a problem is broken into parts</a:t>
            </a:r>
          </a:p>
          <a:p>
            <a:pPr marL="517525" indent="-288925">
              <a:lnSpc>
                <a:spcPct val="100000"/>
              </a:lnSpc>
              <a:spcBef>
                <a:spcPct val="60000"/>
              </a:spcBef>
            </a:pPr>
            <a:r>
              <a:rPr lang="en-US" altLang="ja-JP" sz="2400">
                <a:ea typeface="ＭＳ Ｐゴシック" charset="-128"/>
              </a:rPr>
              <a:t>those parts are solved individually </a:t>
            </a:r>
          </a:p>
          <a:p>
            <a:pPr marL="517525" indent="-288925">
              <a:lnSpc>
                <a:spcPct val="100000"/>
              </a:lnSpc>
              <a:spcBef>
                <a:spcPct val="60000"/>
              </a:spcBef>
            </a:pPr>
            <a:r>
              <a:rPr lang="en-US" altLang="ja-JP" sz="2400">
                <a:ea typeface="ＭＳ Ｐゴシック" charset="-128"/>
              </a:rPr>
              <a:t>the smaller solutions are assembled into a big solution </a:t>
            </a:r>
          </a:p>
        </p:txBody>
      </p:sp>
      <p:sp>
        <p:nvSpPr>
          <p:cNvPr id="15365" name="Rectangle 5"/>
          <p:cNvSpPr>
            <a:spLocks noChangeArrowheads="1"/>
          </p:cNvSpPr>
          <p:nvPr/>
        </p:nvSpPr>
        <p:spPr bwMode="auto">
          <a:xfrm>
            <a:off x="304800" y="304800"/>
            <a:ext cx="8839200" cy="990600"/>
          </a:xfrm>
          <a:prstGeom prst="rect">
            <a:avLst/>
          </a:prstGeom>
          <a:noFill/>
          <a:ln w="9525">
            <a:noFill/>
            <a:miter lim="800000"/>
            <a:headEnd/>
            <a:tailEnd/>
          </a:ln>
          <a:effectLst/>
        </p:spPr>
        <p:txBody>
          <a:bodyPr/>
          <a:lstStyle/>
          <a:p>
            <a:pPr eaLnBrk="1" hangingPunct="1">
              <a:spcBef>
                <a:spcPct val="75000"/>
              </a:spcBef>
            </a:pPr>
            <a:r>
              <a:rPr lang="en-US" sz="2800" b="1" dirty="0">
                <a:solidFill>
                  <a:srgbClr val="D60093"/>
                </a:solidFill>
              </a:rPr>
              <a:t>It’s easier to </a:t>
            </a:r>
            <a:r>
              <a:rPr lang="en-US" sz="2800" b="1" dirty="0"/>
              <a:t>solve small problems </a:t>
            </a:r>
            <a:r>
              <a:rPr lang="en-US" sz="2800" b="1" dirty="0">
                <a:solidFill>
                  <a:srgbClr val="D60093"/>
                </a:solidFill>
              </a:rPr>
              <a:t> </a:t>
            </a:r>
            <a:r>
              <a:rPr lang="en-US" sz="2800" b="1" dirty="0" smtClean="0">
                <a:solidFill>
                  <a:srgbClr val="D60093"/>
                </a:solidFill>
              </a:rPr>
              <a:t>than </a:t>
            </a:r>
            <a:r>
              <a:rPr lang="en-US" sz="2800" b="1" dirty="0">
                <a:solidFill>
                  <a:srgbClr val="D60093"/>
                </a:solidFill>
              </a:rPr>
              <a:t>it is to solve big ones.</a:t>
            </a:r>
          </a:p>
        </p:txBody>
      </p:sp>
      <p:sp>
        <p:nvSpPr>
          <p:cNvPr id="15367" name="Rectangle 7"/>
          <p:cNvSpPr>
            <a:spLocks noChangeArrowheads="1"/>
          </p:cNvSpPr>
          <p:nvPr/>
        </p:nvSpPr>
        <p:spPr bwMode="auto">
          <a:xfrm>
            <a:off x="457200" y="2057400"/>
            <a:ext cx="8229600" cy="1295400"/>
          </a:xfrm>
          <a:prstGeom prst="rect">
            <a:avLst/>
          </a:prstGeom>
          <a:noFill/>
          <a:ln w="9525">
            <a:noFill/>
            <a:miter lim="800000"/>
            <a:headEnd/>
            <a:tailEnd/>
          </a:ln>
          <a:effectLst/>
        </p:spPr>
        <p:txBody>
          <a:bodyPr/>
          <a:lstStyle/>
          <a:p>
            <a:pPr eaLnBrk="1" hangingPunct="1">
              <a:spcBef>
                <a:spcPct val="60000"/>
              </a:spcBef>
            </a:pPr>
            <a:r>
              <a:rPr lang="en-US" altLang="ja-JP" sz="2400" dirty="0">
                <a:ea typeface="ＭＳ Ｐゴシック" charset="-128"/>
              </a:rPr>
              <a:t>Computer programmers use a divide and conquer approach to problem solving: </a:t>
            </a:r>
            <a:endParaRPr lang="en-US" sz="2800" dirty="0"/>
          </a:p>
        </p:txBody>
      </p:sp>
      <p:sp>
        <p:nvSpPr>
          <p:cNvPr id="15368" name="Text Box 8"/>
          <p:cNvSpPr txBox="1">
            <a:spLocks noChangeArrowheads="1"/>
          </p:cNvSpPr>
          <p:nvPr/>
        </p:nvSpPr>
        <p:spPr bwMode="auto">
          <a:xfrm>
            <a:off x="457200" y="4953000"/>
            <a:ext cx="8153400" cy="877163"/>
          </a:xfrm>
          <a:prstGeom prst="rect">
            <a:avLst/>
          </a:prstGeom>
          <a:noFill/>
          <a:ln w="9525">
            <a:noFill/>
            <a:miter lim="800000"/>
            <a:headEnd/>
            <a:tailEnd/>
          </a:ln>
          <a:effectLst/>
        </p:spPr>
        <p:txBody>
          <a:bodyPr>
            <a:spAutoFit/>
          </a:bodyPr>
          <a:lstStyle/>
          <a:p>
            <a:pPr eaLnBrk="1" hangingPunct="1">
              <a:spcBef>
                <a:spcPct val="60000"/>
              </a:spcBef>
            </a:pPr>
            <a:r>
              <a:rPr lang="en-US" altLang="ja-JP" sz="2400" dirty="0">
                <a:ea typeface="ＭＳ Ｐゴシック" charset="-128"/>
              </a:rPr>
              <a:t>These techniques are known as </a:t>
            </a:r>
            <a:r>
              <a:rPr lang="en-US" altLang="ja-JP" sz="2400" b="1" i="1" dirty="0">
                <a:solidFill>
                  <a:schemeClr val="accent3">
                    <a:lumMod val="75000"/>
                  </a:schemeClr>
                </a:solidFill>
                <a:ea typeface="ＭＳ Ｐゴシック" charset="-128"/>
              </a:rPr>
              <a:t>top-down design</a:t>
            </a:r>
            <a:r>
              <a:rPr lang="en-US" altLang="ja-JP" sz="2400" dirty="0">
                <a:solidFill>
                  <a:schemeClr val="accent3">
                    <a:lumMod val="75000"/>
                  </a:schemeClr>
                </a:solidFill>
                <a:ea typeface="ＭＳ Ｐゴシック" charset="-128"/>
              </a:rPr>
              <a:t> </a:t>
            </a:r>
            <a:endParaRPr lang="en-US" sz="2400" dirty="0">
              <a:solidFill>
                <a:schemeClr val="accent3">
                  <a:lumMod val="75000"/>
                </a:schemeClr>
              </a:solidFill>
            </a:endParaRPr>
          </a:p>
          <a:p>
            <a:pPr eaLnBrk="1" hangingPunct="1">
              <a:spcBef>
                <a:spcPct val="50000"/>
              </a:spcBef>
            </a:pPr>
            <a:endParaRPr lang="en-US" dirty="0"/>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Top-Down Design</a:t>
            </a:r>
          </a:p>
        </p:txBody>
      </p:sp>
      <p:sp>
        <p:nvSpPr>
          <p:cNvPr id="17411" name="Rectangle 3"/>
          <p:cNvSpPr>
            <a:spLocks noGrp="1" noChangeArrowheads="1"/>
          </p:cNvSpPr>
          <p:nvPr>
            <p:ph sz="quarter" idx="1"/>
          </p:nvPr>
        </p:nvSpPr>
        <p:spPr>
          <a:xfrm>
            <a:off x="1143000" y="1828800"/>
            <a:ext cx="7543800" cy="4297363"/>
          </a:xfrm>
        </p:spPr>
        <p:txBody>
          <a:bodyPr/>
          <a:lstStyle/>
          <a:p>
            <a:pPr marL="0" indent="0">
              <a:buFontTx/>
              <a:buNone/>
            </a:pPr>
            <a:r>
              <a:rPr lang="en-US" b="1" i="1" dirty="0"/>
              <a:t>Top-down design</a:t>
            </a:r>
            <a:r>
              <a:rPr lang="en-US" dirty="0"/>
              <a:t> is the process of designing a solution to a problem by systematically breaking a problem into </a:t>
            </a:r>
            <a:r>
              <a:rPr lang="en-US" i="1" u="sng" dirty="0"/>
              <a:t>smaller</a:t>
            </a:r>
            <a:r>
              <a:rPr lang="en-US" u="sng" dirty="0"/>
              <a:t>,</a:t>
            </a:r>
            <a:r>
              <a:rPr lang="en-US" dirty="0"/>
              <a:t> more </a:t>
            </a:r>
            <a:r>
              <a:rPr lang="en-US" i="1" u="sng" dirty="0"/>
              <a:t>manageable parts.</a:t>
            </a:r>
          </a:p>
          <a:p>
            <a:pPr marL="0" indent="0">
              <a:buFontTx/>
              <a:buNone/>
            </a:pP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381000" y="0"/>
            <a:ext cx="8229600" cy="685800"/>
          </a:xfrm>
        </p:spPr>
        <p:txBody>
          <a:bodyPr/>
          <a:lstStyle/>
          <a:p>
            <a:r>
              <a:rPr lang="en-US" dirty="0"/>
              <a:t>Top-Down Design</a:t>
            </a:r>
          </a:p>
        </p:txBody>
      </p:sp>
      <p:sp>
        <p:nvSpPr>
          <p:cNvPr id="22533" name="Rectangle 5"/>
          <p:cNvSpPr>
            <a:spLocks noGrp="1" noChangeArrowheads="1"/>
          </p:cNvSpPr>
          <p:nvPr>
            <p:ph type="body" sz="half" idx="1"/>
          </p:nvPr>
        </p:nvSpPr>
        <p:spPr>
          <a:xfrm>
            <a:off x="457200" y="1600200"/>
            <a:ext cx="3733800" cy="4525963"/>
          </a:xfrm>
        </p:spPr>
        <p:txBody>
          <a:bodyPr/>
          <a:lstStyle/>
          <a:p>
            <a:pPr marL="0" indent="0">
              <a:buFontTx/>
              <a:buNone/>
            </a:pPr>
            <a:r>
              <a:rPr lang="en-US" sz="2800"/>
              <a:t>First, start with a clear statement of the problem or concept  </a:t>
            </a:r>
            <a:br>
              <a:rPr lang="en-US" sz="2800"/>
            </a:br>
            <a:r>
              <a:rPr lang="en-US" sz="2800"/>
              <a:t> </a:t>
            </a:r>
            <a:r>
              <a:rPr lang="en-US" sz="2800">
                <a:cs typeface="Arial" charset="0"/>
              </a:rPr>
              <a:t>– a </a:t>
            </a:r>
            <a:r>
              <a:rPr lang="en-US" sz="2800"/>
              <a:t>single big idea.</a:t>
            </a:r>
          </a:p>
        </p:txBody>
      </p:sp>
      <p:graphicFrame>
        <p:nvGraphicFramePr>
          <p:cNvPr id="22545" name="Object 17"/>
          <p:cNvGraphicFramePr>
            <a:graphicFrameLocks noChangeAspect="1"/>
          </p:cNvGraphicFramePr>
          <p:nvPr>
            <p:ph sz="half" idx="2"/>
          </p:nvPr>
        </p:nvGraphicFramePr>
        <p:xfrm>
          <a:off x="4038600" y="2057400"/>
          <a:ext cx="4953000" cy="3509963"/>
        </p:xfrm>
        <a:graphic>
          <a:graphicData uri="http://schemas.openxmlformats.org/presentationml/2006/ole">
            <p:oleObj spid="_x0000_s43010" name="Visio" r:id="rId3" imgW="5434584" imgH="3850640" progId="">
              <p:embed/>
            </p:oleObj>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IN"/>
          </a:p>
        </p:txBody>
      </p:sp>
      <p:sp>
        <p:nvSpPr>
          <p:cNvPr id="26630" name="Rectangle 6"/>
          <p:cNvSpPr>
            <a:spLocks noGrp="1" noChangeArrowheads="1"/>
          </p:cNvSpPr>
          <p:nvPr>
            <p:ph type="body" sz="half" idx="1"/>
          </p:nvPr>
        </p:nvSpPr>
        <p:spPr>
          <a:xfrm>
            <a:off x="304800" y="1600200"/>
            <a:ext cx="3657600" cy="4525963"/>
          </a:xfrm>
          <a:noFill/>
          <a:ln/>
        </p:spPr>
        <p:txBody>
          <a:bodyPr/>
          <a:lstStyle/>
          <a:p>
            <a:pPr marL="0" indent="0">
              <a:buFontTx/>
              <a:buNone/>
            </a:pPr>
            <a:r>
              <a:rPr lang="en-US" sz="2800"/>
              <a:t>Next, break it down into several parts.</a:t>
            </a:r>
          </a:p>
          <a:p>
            <a:pPr marL="0" indent="0">
              <a:buFontTx/>
              <a:buNone/>
            </a:pPr>
            <a:endParaRPr lang="en-US" sz="2800"/>
          </a:p>
        </p:txBody>
      </p:sp>
      <p:graphicFrame>
        <p:nvGraphicFramePr>
          <p:cNvPr id="26628" name="Object 4"/>
          <p:cNvGraphicFramePr>
            <a:graphicFrameLocks noChangeAspect="1"/>
          </p:cNvGraphicFramePr>
          <p:nvPr>
            <p:ph sz="half" idx="2"/>
          </p:nvPr>
        </p:nvGraphicFramePr>
        <p:xfrm>
          <a:off x="4038600" y="2057400"/>
          <a:ext cx="4953000" cy="3509963"/>
        </p:xfrm>
        <a:graphic>
          <a:graphicData uri="http://schemas.openxmlformats.org/presentationml/2006/ole">
            <p:oleObj spid="_x0000_s44034" name="Visio" r:id="rId3" imgW="5434584" imgH="3850640" progId="">
              <p:embed/>
            </p:oleObj>
          </a:graphicData>
        </a:graphic>
      </p:graphicFrame>
      <p:sp>
        <p:nvSpPr>
          <p:cNvPr id="7" name="Rectangle 4"/>
          <p:cNvSpPr txBox="1">
            <a:spLocks noChangeArrowheads="1"/>
          </p:cNvSpPr>
          <p:nvPr/>
        </p:nvSpPr>
        <p:spPr>
          <a:xfrm>
            <a:off x="381000" y="0"/>
            <a:ext cx="8229600" cy="8382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Top-Down Design</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N"/>
          </a:p>
        </p:txBody>
      </p:sp>
      <p:sp>
        <p:nvSpPr>
          <p:cNvPr id="27651" name="Rectangle 3"/>
          <p:cNvSpPr>
            <a:spLocks noGrp="1" noChangeArrowheads="1"/>
          </p:cNvSpPr>
          <p:nvPr>
            <p:ph type="body" sz="half" idx="1"/>
          </p:nvPr>
        </p:nvSpPr>
        <p:spPr>
          <a:xfrm>
            <a:off x="304800" y="1600200"/>
            <a:ext cx="3657600" cy="4525963"/>
          </a:xfrm>
        </p:spPr>
        <p:txBody>
          <a:bodyPr/>
          <a:lstStyle/>
          <a:p>
            <a:pPr marL="0" indent="0">
              <a:buFontTx/>
              <a:buNone/>
            </a:pPr>
            <a:r>
              <a:rPr lang="en-US" sz="2800"/>
              <a:t>Next, break it down into several parts.</a:t>
            </a:r>
          </a:p>
          <a:p>
            <a:pPr marL="0" indent="0">
              <a:buFontTx/>
              <a:buNone/>
            </a:pPr>
            <a:r>
              <a:rPr lang="en-US" altLang="ja-JP" sz="2800">
                <a:ea typeface="ＭＳ Ｐゴシック" charset="-128"/>
              </a:rPr>
              <a:t>If any of those parts can be further broken down, then the process continues…</a:t>
            </a:r>
            <a:endParaRPr lang="en-US" sz="2800"/>
          </a:p>
        </p:txBody>
      </p:sp>
      <p:graphicFrame>
        <p:nvGraphicFramePr>
          <p:cNvPr id="27652" name="Object 4"/>
          <p:cNvGraphicFramePr>
            <a:graphicFrameLocks noChangeAspect="1"/>
          </p:cNvGraphicFramePr>
          <p:nvPr>
            <p:ph sz="half" idx="2"/>
          </p:nvPr>
        </p:nvGraphicFramePr>
        <p:xfrm>
          <a:off x="4038600" y="2057400"/>
          <a:ext cx="4953000" cy="3509963"/>
        </p:xfrm>
        <a:graphic>
          <a:graphicData uri="http://schemas.openxmlformats.org/presentationml/2006/ole">
            <p:oleObj spid="_x0000_s45058" name="Visio" r:id="rId3" imgW="5434584" imgH="3850640" progId="">
              <p:embed/>
            </p:oleObj>
          </a:graphicData>
        </a:graphic>
      </p:graphicFrame>
      <p:sp>
        <p:nvSpPr>
          <p:cNvPr id="6" name="Rectangle 4"/>
          <p:cNvSpPr txBox="1">
            <a:spLocks noChangeArrowheads="1"/>
          </p:cNvSpPr>
          <p:nvPr/>
        </p:nvSpPr>
        <p:spPr>
          <a:xfrm>
            <a:off x="381000" y="0"/>
            <a:ext cx="8229600" cy="8382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Top-Down Design</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Syllabus</a:t>
            </a:r>
            <a:endParaRPr lang="en-IN" dirty="0"/>
          </a:p>
        </p:txBody>
      </p:sp>
      <p:sp>
        <p:nvSpPr>
          <p:cNvPr id="3" name="Content Placeholder 2"/>
          <p:cNvSpPr>
            <a:spLocks noGrp="1"/>
          </p:cNvSpPr>
          <p:nvPr>
            <p:ph sz="quarter" idx="1"/>
          </p:nvPr>
        </p:nvSpPr>
        <p:spPr/>
        <p:txBody>
          <a:bodyPr>
            <a:normAutofit fontScale="70000" lnSpcReduction="20000"/>
          </a:bodyPr>
          <a:lstStyle/>
          <a:p>
            <a:pPr algn="just">
              <a:buNone/>
            </a:pPr>
            <a:r>
              <a:rPr lang="en-IN" dirty="0" smtClean="0"/>
              <a:t>Problem Solving strategies – Problem analysis – formal definition of</a:t>
            </a:r>
          </a:p>
          <a:p>
            <a:pPr algn="just">
              <a:buNone/>
            </a:pPr>
            <a:r>
              <a:rPr lang="en-IN" dirty="0" smtClean="0"/>
              <a:t>problem – Solution – top- down design – breaking a problem into sub</a:t>
            </a:r>
          </a:p>
          <a:p>
            <a:pPr algn="just">
              <a:buNone/>
            </a:pPr>
            <a:r>
              <a:rPr lang="en-IN" dirty="0" smtClean="0"/>
              <a:t>problems- overview of the solution to the sub problems by writing step by</a:t>
            </a:r>
          </a:p>
          <a:p>
            <a:pPr algn="just">
              <a:buNone/>
            </a:pPr>
            <a:r>
              <a:rPr lang="en-IN" dirty="0" smtClean="0"/>
              <a:t>step procedure (algorithm) - representation of procedure by flowchart -</a:t>
            </a:r>
          </a:p>
          <a:p>
            <a:pPr algn="just">
              <a:buNone/>
            </a:pPr>
            <a:r>
              <a:rPr lang="en-IN" dirty="0" smtClean="0"/>
              <a:t>Implementation of algorithms – use procedures to achieve modularity. (This</a:t>
            </a:r>
          </a:p>
          <a:p>
            <a:pPr algn="just">
              <a:buNone/>
            </a:pPr>
            <a:r>
              <a:rPr lang="en-IN" dirty="0" smtClean="0"/>
              <a:t>part should initially look into problems in general instead of looking into</a:t>
            </a:r>
          </a:p>
          <a:p>
            <a:pPr algn="just">
              <a:buNone/>
            </a:pPr>
            <a:r>
              <a:rPr lang="en-IN" dirty="0" smtClean="0"/>
              <a:t>computer-solvable problems alone.)</a:t>
            </a:r>
          </a:p>
          <a:p>
            <a:pPr algn="just">
              <a:buNone/>
            </a:pPr>
            <a:r>
              <a:rPr lang="en-IN" dirty="0" smtClean="0"/>
              <a:t>Examples for algorithms and flow charts - at least 10 problems (starting</a:t>
            </a:r>
          </a:p>
          <a:p>
            <a:pPr algn="just">
              <a:buNone/>
            </a:pPr>
            <a:r>
              <a:rPr lang="en-IN" dirty="0" smtClean="0"/>
              <a:t>with non numerical examples, and numeric problems like factorial, largest</a:t>
            </a:r>
          </a:p>
          <a:p>
            <a:pPr algn="just">
              <a:buNone/>
            </a:pPr>
            <a:r>
              <a:rPr lang="en-IN" dirty="0" smtClean="0"/>
              <a:t>among three numbers, largest among N, Fibonacci etc.) must be discussed in</a:t>
            </a:r>
          </a:p>
          <a:p>
            <a:pPr algn="just">
              <a:buNone/>
            </a:pPr>
            <a:r>
              <a:rPr lang="en-IN" dirty="0" smtClean="0"/>
              <a:t>detail. (Class assignments and/or tutorials may be used to strengthen</a:t>
            </a:r>
          </a:p>
          <a:p>
            <a:pPr algn="just">
              <a:buNone/>
            </a:pPr>
            <a:r>
              <a:rPr lang="en-IN" dirty="0" smtClean="0"/>
              <a:t>understanding of this part. Chapters 4 and 5 of used for the teaching-learning process.)</a:t>
            </a:r>
          </a:p>
          <a:p>
            <a:pPr algn="just">
              <a:buNone/>
            </a:pPr>
            <a:endParaRPr lang="en-IN"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N"/>
          </a:p>
        </p:txBody>
      </p:sp>
      <p:sp>
        <p:nvSpPr>
          <p:cNvPr id="29699" name="Rectangle 3"/>
          <p:cNvSpPr>
            <a:spLocks noGrp="1" noChangeArrowheads="1"/>
          </p:cNvSpPr>
          <p:nvPr>
            <p:ph type="body" sz="half" idx="1"/>
          </p:nvPr>
        </p:nvSpPr>
        <p:spPr>
          <a:xfrm>
            <a:off x="0" y="1600200"/>
            <a:ext cx="4038600" cy="4525963"/>
          </a:xfrm>
        </p:spPr>
        <p:txBody>
          <a:bodyPr/>
          <a:lstStyle/>
          <a:p>
            <a:pPr marL="0" indent="0">
              <a:lnSpc>
                <a:spcPct val="115000"/>
              </a:lnSpc>
              <a:buFontTx/>
              <a:buNone/>
            </a:pPr>
            <a:r>
              <a:rPr lang="en-US" altLang="ja-JP" sz="2800">
                <a:ea typeface="ＭＳ Ｐゴシック" charset="-128"/>
              </a:rPr>
              <a:t>… and so on.</a:t>
            </a:r>
          </a:p>
          <a:p>
            <a:pPr marL="0" indent="0">
              <a:buFontTx/>
              <a:buNone/>
            </a:pPr>
            <a:endParaRPr lang="en-US" sz="2800"/>
          </a:p>
        </p:txBody>
      </p:sp>
      <p:graphicFrame>
        <p:nvGraphicFramePr>
          <p:cNvPr id="29700" name="Object 4"/>
          <p:cNvGraphicFramePr>
            <a:graphicFrameLocks noChangeAspect="1"/>
          </p:cNvGraphicFramePr>
          <p:nvPr>
            <p:ph sz="half" idx="2"/>
          </p:nvPr>
        </p:nvGraphicFramePr>
        <p:xfrm>
          <a:off x="4038600" y="2057400"/>
          <a:ext cx="4953000" cy="3509963"/>
        </p:xfrm>
        <a:graphic>
          <a:graphicData uri="http://schemas.openxmlformats.org/presentationml/2006/ole">
            <p:oleObj spid="_x0000_s46082" name="Visio" r:id="rId3" imgW="5431536" imgH="3847592" progId="">
              <p:embed/>
            </p:oleObj>
          </a:graphicData>
        </a:graphic>
      </p:graphicFrame>
      <p:sp>
        <p:nvSpPr>
          <p:cNvPr id="6" name="Rectangle 4"/>
          <p:cNvSpPr txBox="1">
            <a:spLocks noChangeArrowheads="1"/>
          </p:cNvSpPr>
          <p:nvPr/>
        </p:nvSpPr>
        <p:spPr>
          <a:xfrm>
            <a:off x="381000" y="0"/>
            <a:ext cx="8229600" cy="8382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Top-Down Design</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4638"/>
            <a:ext cx="8229600" cy="715962"/>
          </a:xfrm>
        </p:spPr>
        <p:txBody>
          <a:bodyPr/>
          <a:lstStyle/>
          <a:p>
            <a:r>
              <a:rPr lang="en-US" dirty="0"/>
              <a:t>Top-Down Design</a:t>
            </a:r>
          </a:p>
        </p:txBody>
      </p:sp>
      <p:sp>
        <p:nvSpPr>
          <p:cNvPr id="31748" name="Rectangle 4"/>
          <p:cNvSpPr>
            <a:spLocks noGrp="1" noChangeArrowheads="1"/>
          </p:cNvSpPr>
          <p:nvPr>
            <p:ph type="body" sz="half" idx="1"/>
          </p:nvPr>
        </p:nvSpPr>
        <p:spPr>
          <a:xfrm>
            <a:off x="76200" y="1600200"/>
            <a:ext cx="4419600" cy="4525963"/>
          </a:xfrm>
          <a:noFill/>
          <a:ln/>
        </p:spPr>
        <p:txBody>
          <a:bodyPr>
            <a:normAutofit/>
          </a:bodyPr>
          <a:lstStyle/>
          <a:p>
            <a:pPr marL="0" indent="0">
              <a:lnSpc>
                <a:spcPct val="100000"/>
              </a:lnSpc>
              <a:buFontTx/>
              <a:buNone/>
            </a:pPr>
            <a:r>
              <a:rPr lang="en-US" altLang="ja-JP" sz="2800">
                <a:ea typeface="ＭＳ Ｐゴシック" charset="-128"/>
              </a:rPr>
              <a:t>The leaf nodes represent modules that need to </a:t>
            </a:r>
            <a:br>
              <a:rPr lang="en-US" altLang="ja-JP" sz="2800">
                <a:ea typeface="ＭＳ Ｐゴシック" charset="-128"/>
              </a:rPr>
            </a:br>
            <a:r>
              <a:rPr lang="en-US" altLang="ja-JP" sz="2800">
                <a:ea typeface="ＭＳ Ｐゴシック" charset="-128"/>
              </a:rPr>
              <a:t>be developed and then recombined to create </a:t>
            </a:r>
            <a:br>
              <a:rPr lang="en-US" altLang="ja-JP" sz="2800">
                <a:ea typeface="ＭＳ Ｐゴシック" charset="-128"/>
              </a:rPr>
            </a:br>
            <a:r>
              <a:rPr lang="en-US" altLang="ja-JP" sz="2800">
                <a:ea typeface="ＭＳ Ｐゴシック" charset="-128"/>
              </a:rPr>
              <a:t>the overall solution to</a:t>
            </a:r>
            <a:br>
              <a:rPr lang="en-US" altLang="ja-JP" sz="2800">
                <a:ea typeface="ＭＳ Ｐゴシック" charset="-128"/>
              </a:rPr>
            </a:br>
            <a:r>
              <a:rPr lang="en-US" altLang="ja-JP" sz="2800">
                <a:ea typeface="ＭＳ Ｐゴシック" charset="-128"/>
              </a:rPr>
              <a:t>the original problem.</a:t>
            </a:r>
          </a:p>
          <a:p>
            <a:pPr marL="0" indent="0">
              <a:lnSpc>
                <a:spcPct val="100000"/>
              </a:lnSpc>
              <a:spcBef>
                <a:spcPct val="20000"/>
              </a:spcBef>
              <a:buFontTx/>
              <a:buNone/>
            </a:pPr>
            <a:endParaRPr lang="en-US" altLang="ja-JP" sz="2800">
              <a:ea typeface="ＭＳ Ｐゴシック" charset="-128"/>
            </a:endParaRPr>
          </a:p>
          <a:p>
            <a:pPr marL="0" indent="0">
              <a:lnSpc>
                <a:spcPct val="100000"/>
              </a:lnSpc>
              <a:spcBef>
                <a:spcPct val="50000"/>
              </a:spcBef>
              <a:buFontTx/>
              <a:buNone/>
            </a:pPr>
            <a:r>
              <a:rPr lang="en-US" altLang="ja-JP" sz="2800">
                <a:ea typeface="ＭＳ Ｐゴシック" charset="-128"/>
              </a:rPr>
              <a:t>Top-down design leads to </a:t>
            </a:r>
            <a:r>
              <a:rPr lang="en-US" altLang="ja-JP" sz="2800" b="1" i="1">
                <a:ea typeface="ＭＳ Ｐゴシック" charset="-128"/>
              </a:rPr>
              <a:t>modular</a:t>
            </a:r>
            <a:r>
              <a:rPr lang="en-US" altLang="ja-JP" sz="2800">
                <a:ea typeface="ＭＳ Ｐゴシック" charset="-128"/>
              </a:rPr>
              <a:t> </a:t>
            </a:r>
            <a:r>
              <a:rPr lang="en-US" altLang="ja-JP" sz="2800" b="1" i="1">
                <a:ea typeface="ＭＳ Ｐゴシック" charset="-128"/>
              </a:rPr>
              <a:t>development</a:t>
            </a:r>
            <a:r>
              <a:rPr lang="en-US" altLang="ja-JP" sz="2800">
                <a:ea typeface="ＭＳ Ｐゴシック" charset="-128"/>
              </a:rPr>
              <a:t>.</a:t>
            </a:r>
          </a:p>
          <a:p>
            <a:pPr marL="0" indent="0">
              <a:buFontTx/>
              <a:buNone/>
            </a:pPr>
            <a:endParaRPr lang="en-US" sz="2800"/>
          </a:p>
        </p:txBody>
      </p:sp>
      <p:graphicFrame>
        <p:nvGraphicFramePr>
          <p:cNvPr id="31747" name="Object 3"/>
          <p:cNvGraphicFramePr>
            <a:graphicFrameLocks noChangeAspect="1"/>
          </p:cNvGraphicFramePr>
          <p:nvPr>
            <p:ph sz="half" idx="2"/>
          </p:nvPr>
        </p:nvGraphicFramePr>
        <p:xfrm>
          <a:off x="4038600" y="2057400"/>
          <a:ext cx="4953000" cy="3509963"/>
        </p:xfrm>
        <a:graphic>
          <a:graphicData uri="http://schemas.openxmlformats.org/presentationml/2006/ole">
            <p:oleObj spid="_x0000_s50178" name="Visio" r:id="rId3" imgW="5434584" imgH="3850640" progId="">
              <p:embed/>
            </p:oleObj>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715962"/>
          </a:xfrm>
        </p:spPr>
        <p:txBody>
          <a:bodyPr>
            <a:normAutofit/>
          </a:bodyPr>
          <a:lstStyle/>
          <a:p>
            <a:r>
              <a:rPr lang="en-US" dirty="0"/>
              <a:t>Modular Development </a:t>
            </a:r>
          </a:p>
        </p:txBody>
      </p:sp>
      <p:sp>
        <p:nvSpPr>
          <p:cNvPr id="32781" name="Rectangle 13"/>
          <p:cNvSpPr>
            <a:spLocks noGrp="1" noChangeArrowheads="1"/>
          </p:cNvSpPr>
          <p:nvPr>
            <p:ph type="body" sz="half" idx="1"/>
          </p:nvPr>
        </p:nvSpPr>
        <p:spPr>
          <a:xfrm>
            <a:off x="76200" y="1600200"/>
            <a:ext cx="4038600" cy="4525963"/>
          </a:xfrm>
          <a:noFill/>
          <a:ln/>
        </p:spPr>
        <p:txBody>
          <a:bodyPr/>
          <a:lstStyle/>
          <a:p>
            <a:pPr marL="0" indent="0">
              <a:lnSpc>
                <a:spcPct val="115000"/>
              </a:lnSpc>
              <a:buFontTx/>
              <a:buNone/>
            </a:pPr>
            <a:r>
              <a:rPr lang="en-US" sz="2800" b="1" i="1"/>
              <a:t>Modular development </a:t>
            </a:r>
            <a:r>
              <a:rPr lang="en-US" sz="2800"/>
              <a:t>is the process of developing software modules individually…</a:t>
            </a:r>
          </a:p>
        </p:txBody>
      </p:sp>
      <p:graphicFrame>
        <p:nvGraphicFramePr>
          <p:cNvPr id="32774" name="Object 6"/>
          <p:cNvGraphicFramePr>
            <a:graphicFrameLocks noChangeAspect="1"/>
          </p:cNvGraphicFramePr>
          <p:nvPr>
            <p:ph sz="half" idx="2"/>
          </p:nvPr>
        </p:nvGraphicFramePr>
        <p:xfrm>
          <a:off x="4038600" y="2057400"/>
          <a:ext cx="4953000" cy="3509963"/>
        </p:xfrm>
        <a:graphic>
          <a:graphicData uri="http://schemas.openxmlformats.org/presentationml/2006/ole">
            <p:oleObj spid="_x0000_s51202" name="Visio" r:id="rId3" imgW="5434584" imgH="3850640" progId="">
              <p:embed/>
            </p:oleObj>
          </a:graphicData>
        </a:graphic>
      </p:graphicFrame>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639762"/>
          </a:xfrm>
        </p:spPr>
        <p:txBody>
          <a:bodyPr/>
          <a:lstStyle/>
          <a:p>
            <a:r>
              <a:rPr lang="en-US" dirty="0"/>
              <a:t>Modular Development </a:t>
            </a:r>
          </a:p>
        </p:txBody>
      </p:sp>
      <p:sp>
        <p:nvSpPr>
          <p:cNvPr id="33796" name="Rectangle 4"/>
          <p:cNvSpPr>
            <a:spLocks noGrp="1" noChangeArrowheads="1"/>
          </p:cNvSpPr>
          <p:nvPr>
            <p:ph type="body" sz="half" idx="1"/>
          </p:nvPr>
        </p:nvSpPr>
        <p:spPr>
          <a:xfrm>
            <a:off x="76200" y="1600200"/>
            <a:ext cx="4038600" cy="4525963"/>
          </a:xfrm>
          <a:noFill/>
          <a:ln/>
        </p:spPr>
        <p:txBody>
          <a:bodyPr>
            <a:normAutofit lnSpcReduction="10000"/>
          </a:bodyPr>
          <a:lstStyle/>
          <a:p>
            <a:pPr marL="0" indent="0">
              <a:lnSpc>
                <a:spcPct val="115000"/>
              </a:lnSpc>
              <a:buFontTx/>
              <a:buNone/>
            </a:pPr>
            <a:r>
              <a:rPr lang="en-US" sz="2800" b="1" i="1"/>
              <a:t>Modular development </a:t>
            </a:r>
            <a:r>
              <a:rPr lang="en-US" sz="2800"/>
              <a:t>is the process of developing software modules individually…</a:t>
            </a:r>
          </a:p>
          <a:p>
            <a:pPr marL="0" indent="0">
              <a:lnSpc>
                <a:spcPct val="115000"/>
              </a:lnSpc>
              <a:buFontTx/>
              <a:buNone/>
            </a:pPr>
            <a:r>
              <a:rPr lang="en-US" sz="2800"/>
              <a:t>…then combining the modules to form a solution to an overall  problem.</a:t>
            </a:r>
          </a:p>
        </p:txBody>
      </p:sp>
      <p:graphicFrame>
        <p:nvGraphicFramePr>
          <p:cNvPr id="33795" name="Object 3"/>
          <p:cNvGraphicFramePr>
            <a:graphicFrameLocks noChangeAspect="1"/>
          </p:cNvGraphicFramePr>
          <p:nvPr>
            <p:ph sz="half" idx="2"/>
          </p:nvPr>
        </p:nvGraphicFramePr>
        <p:xfrm>
          <a:off x="4038600" y="2057400"/>
          <a:ext cx="4953000" cy="3509963"/>
        </p:xfrm>
        <a:graphic>
          <a:graphicData uri="http://schemas.openxmlformats.org/presentationml/2006/ole">
            <p:oleObj spid="_x0000_s52226" name="Visio" r:id="rId3" imgW="5434584" imgH="3850640" progId="">
              <p:embed/>
            </p:oleObj>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Text Box 3"/>
          <p:cNvSpPr txBox="1">
            <a:spLocks noChangeArrowheads="1"/>
          </p:cNvSpPr>
          <p:nvPr/>
        </p:nvSpPr>
        <p:spPr bwMode="auto">
          <a:xfrm>
            <a:off x="1985963" y="2605088"/>
            <a:ext cx="5343525" cy="1433512"/>
          </a:xfrm>
          <a:prstGeom prst="rect">
            <a:avLst/>
          </a:prstGeom>
          <a:noFill/>
          <a:ln w="9525">
            <a:noFill/>
            <a:miter lim="800000"/>
            <a:headEnd/>
            <a:tailEnd/>
          </a:ln>
          <a:effectLst/>
        </p:spPr>
        <p:txBody>
          <a:bodyPr wrap="none">
            <a:spAutoFit/>
          </a:bodyPr>
          <a:lstStyle/>
          <a:p>
            <a:pPr algn="ctr"/>
            <a:r>
              <a:rPr lang="en-US" altLang="zh-TW" sz="8800" b="1" i="1">
                <a:solidFill>
                  <a:srgbClr val="FF0066"/>
                </a:solidFill>
                <a:ea typeface="新細明體" charset="-120"/>
              </a:rPr>
              <a:t>Algorithms</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5" name="Text Box 1029"/>
          <p:cNvSpPr txBox="1">
            <a:spLocks noChangeArrowheads="1"/>
          </p:cNvSpPr>
          <p:nvPr/>
        </p:nvSpPr>
        <p:spPr bwMode="auto">
          <a:xfrm>
            <a:off x="1676400" y="76200"/>
            <a:ext cx="6399213" cy="1066800"/>
          </a:xfrm>
          <a:prstGeom prst="rect">
            <a:avLst/>
          </a:prstGeom>
          <a:noFill/>
          <a:ln w="9525">
            <a:noFill/>
            <a:miter lim="800000"/>
            <a:headEnd/>
            <a:tailEnd/>
          </a:ln>
          <a:effectLst/>
        </p:spPr>
        <p:txBody>
          <a:bodyPr wrap="none">
            <a:spAutoFit/>
          </a:bodyPr>
          <a:lstStyle/>
          <a:p>
            <a:pPr algn="ctr"/>
            <a:r>
              <a:rPr lang="en-US" altLang="zh-TW" sz="3200" b="1" dirty="0">
                <a:solidFill>
                  <a:schemeClr val="accent2"/>
                </a:solidFill>
                <a:ea typeface="新細明體" charset="-120"/>
              </a:rPr>
              <a:t>Informal definition of an algorithm </a:t>
            </a:r>
          </a:p>
          <a:p>
            <a:pPr algn="ctr"/>
            <a:r>
              <a:rPr lang="en-US" altLang="zh-TW" sz="3200" b="1" dirty="0">
                <a:solidFill>
                  <a:schemeClr val="accent2"/>
                </a:solidFill>
                <a:ea typeface="新細明體" charset="-120"/>
              </a:rPr>
              <a:t>used in a computer</a:t>
            </a:r>
          </a:p>
        </p:txBody>
      </p:sp>
      <p:pic>
        <p:nvPicPr>
          <p:cNvPr id="61448" name="Picture 1032"/>
          <p:cNvPicPr>
            <a:picLocks noChangeAspect="1" noChangeArrowheads="1"/>
          </p:cNvPicPr>
          <p:nvPr/>
        </p:nvPicPr>
        <p:blipFill>
          <a:blip r:embed="rId2"/>
          <a:srcRect/>
          <a:stretch>
            <a:fillRect/>
          </a:stretch>
        </p:blipFill>
        <p:spPr bwMode="auto">
          <a:xfrm>
            <a:off x="1168400" y="1863725"/>
            <a:ext cx="6805613" cy="31305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Algorithm to print hello world</a:t>
            </a:r>
            <a:endParaRPr lang="en-IN" dirty="0"/>
          </a:p>
        </p:txBody>
      </p:sp>
      <p:sp>
        <p:nvSpPr>
          <p:cNvPr id="3" name="Content Placeholder 2"/>
          <p:cNvSpPr>
            <a:spLocks noGrp="1"/>
          </p:cNvSpPr>
          <p:nvPr>
            <p:ph sz="quarter" idx="1"/>
          </p:nvPr>
        </p:nvSpPr>
        <p:spPr/>
        <p:txBody>
          <a:bodyPr/>
          <a:lstStyle/>
          <a:p>
            <a:r>
              <a:rPr lang="en-IN" dirty="0" smtClean="0"/>
              <a:t>Step 1:start</a:t>
            </a:r>
          </a:p>
          <a:p>
            <a:r>
              <a:rPr lang="en-IN" dirty="0" smtClean="0"/>
              <a:t>Step 2: Display “hello world”</a:t>
            </a:r>
          </a:p>
          <a:p>
            <a:r>
              <a:rPr lang="en-IN" dirty="0" smtClean="0"/>
              <a:t>Step 2:stop</a:t>
            </a:r>
            <a:endParaRPr lang="en-IN"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Sum of two numbers</a:t>
            </a:r>
            <a:endParaRPr lang="en-IN" b="1" dirty="0"/>
          </a:p>
        </p:txBody>
      </p:sp>
      <p:sp>
        <p:nvSpPr>
          <p:cNvPr id="3" name="Content Placeholder 2"/>
          <p:cNvSpPr>
            <a:spLocks noGrp="1"/>
          </p:cNvSpPr>
          <p:nvPr>
            <p:ph sz="quarter" idx="1"/>
          </p:nvPr>
        </p:nvSpPr>
        <p:spPr>
          <a:xfrm>
            <a:off x="301752" y="1527048"/>
            <a:ext cx="8503920" cy="4949952"/>
          </a:xfrm>
        </p:spPr>
        <p:txBody>
          <a:bodyPr/>
          <a:lstStyle/>
          <a:p>
            <a:r>
              <a:rPr lang="en-IN" dirty="0" smtClean="0"/>
              <a:t>Step 1:start</a:t>
            </a:r>
          </a:p>
          <a:p>
            <a:r>
              <a:rPr lang="en-IN" dirty="0" smtClean="0"/>
              <a:t>Step 2 :Declare variables num1,num2,sum</a:t>
            </a:r>
          </a:p>
          <a:p>
            <a:r>
              <a:rPr lang="en-IN" dirty="0" smtClean="0"/>
              <a:t>Step 3:Read values num1 and num2</a:t>
            </a:r>
          </a:p>
          <a:p>
            <a:r>
              <a:rPr lang="en-IN" dirty="0" smtClean="0"/>
              <a:t>Step 4: Add num1 and num2 and assign result to sum</a:t>
            </a:r>
          </a:p>
          <a:p>
            <a:pPr>
              <a:buNone/>
            </a:pPr>
            <a:r>
              <a:rPr lang="en-IN" dirty="0" smtClean="0"/>
              <a:t>		sum</a:t>
            </a:r>
            <a:r>
              <a:rPr lang="en-IN" dirty="0" smtClean="0">
                <a:sym typeface="Wingdings" pitchFamily="2" charset="2"/>
              </a:rPr>
              <a:t>num1+num2</a:t>
            </a:r>
            <a:endParaRPr lang="en-IN" dirty="0" smtClean="0"/>
          </a:p>
          <a:p>
            <a:r>
              <a:rPr lang="en-IN" dirty="0" smtClean="0"/>
              <a:t>Step 5:Display sum</a:t>
            </a:r>
          </a:p>
          <a:p>
            <a:r>
              <a:rPr lang="en-IN" dirty="0" smtClean="0"/>
              <a:t>Step 6:stop</a:t>
            </a:r>
            <a:endParaRPr lang="en-I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Average of two numbers</a:t>
            </a:r>
            <a:endParaRPr lang="en-IN" b="1" dirty="0"/>
          </a:p>
        </p:txBody>
      </p:sp>
      <p:sp>
        <p:nvSpPr>
          <p:cNvPr id="3" name="Content Placeholder 2"/>
          <p:cNvSpPr>
            <a:spLocks noGrp="1"/>
          </p:cNvSpPr>
          <p:nvPr>
            <p:ph sz="quarter" idx="1"/>
          </p:nvPr>
        </p:nvSpPr>
        <p:spPr>
          <a:xfrm>
            <a:off x="457200" y="1143000"/>
            <a:ext cx="8229600" cy="5105400"/>
          </a:xfrm>
        </p:spPr>
        <p:txBody>
          <a:bodyPr/>
          <a:lstStyle/>
          <a:p>
            <a:endParaRPr lang="en-IN" dirty="0" smtClean="0"/>
          </a:p>
          <a:p>
            <a:r>
              <a:rPr lang="en-IN" dirty="0" smtClean="0"/>
              <a:t>Step 1:start</a:t>
            </a:r>
          </a:p>
          <a:p>
            <a:r>
              <a:rPr lang="en-IN" dirty="0" smtClean="0"/>
              <a:t>Step 2 :Declare variables num1,num2,avg</a:t>
            </a:r>
          </a:p>
          <a:p>
            <a:r>
              <a:rPr lang="en-IN" dirty="0" smtClean="0"/>
              <a:t>Step 3:Read values num1 and num2</a:t>
            </a:r>
          </a:p>
          <a:p>
            <a:r>
              <a:rPr lang="en-IN" dirty="0" smtClean="0"/>
              <a:t>Step 4: Add num1 and num2 and assign result to sum</a:t>
            </a:r>
          </a:p>
          <a:p>
            <a:r>
              <a:rPr lang="en-IN" dirty="0" smtClean="0"/>
              <a:t>Step5:Divide the result by 2</a:t>
            </a:r>
          </a:p>
          <a:p>
            <a:pPr>
              <a:buNone/>
            </a:pPr>
            <a:r>
              <a:rPr lang="en-IN" dirty="0" smtClean="0">
                <a:sym typeface="Wingdings" pitchFamily="2" charset="2"/>
              </a:rPr>
              <a:t>		</a:t>
            </a:r>
            <a:r>
              <a:rPr lang="en-IN" dirty="0" err="1" smtClean="0">
                <a:sym typeface="Wingdings" pitchFamily="2" charset="2"/>
              </a:rPr>
              <a:t>avg</a:t>
            </a:r>
            <a:r>
              <a:rPr lang="en-IN" dirty="0" smtClean="0">
                <a:sym typeface="Wingdings" pitchFamily="2" charset="2"/>
              </a:rPr>
              <a:t>(num1+num2)/2</a:t>
            </a:r>
            <a:endParaRPr lang="en-IN" dirty="0" smtClean="0"/>
          </a:p>
          <a:p>
            <a:r>
              <a:rPr lang="en-IN" dirty="0" smtClean="0"/>
              <a:t>Step 5:Display </a:t>
            </a:r>
            <a:r>
              <a:rPr lang="en-IN" dirty="0" err="1" smtClean="0"/>
              <a:t>avg</a:t>
            </a:r>
            <a:endParaRPr lang="en-IN" dirty="0" smtClean="0"/>
          </a:p>
          <a:p>
            <a:r>
              <a:rPr lang="en-IN" dirty="0" smtClean="0"/>
              <a:t>Step 6:stop</a:t>
            </a:r>
            <a:endParaRPr lang="en-I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Largest number</a:t>
            </a:r>
            <a:endParaRPr lang="en-IN" b="1" dirty="0"/>
          </a:p>
        </p:txBody>
      </p:sp>
      <p:sp>
        <p:nvSpPr>
          <p:cNvPr id="3" name="Content Placeholder 2"/>
          <p:cNvSpPr>
            <a:spLocks noGrp="1"/>
          </p:cNvSpPr>
          <p:nvPr>
            <p:ph sz="quarter" idx="1"/>
          </p:nvPr>
        </p:nvSpPr>
        <p:spPr/>
        <p:txBody>
          <a:bodyPr/>
          <a:lstStyle/>
          <a:p>
            <a:r>
              <a:rPr lang="en-IN" dirty="0" smtClean="0"/>
              <a:t>Step 1:start</a:t>
            </a:r>
          </a:p>
          <a:p>
            <a:r>
              <a:rPr lang="en-IN" dirty="0" smtClean="0"/>
              <a:t>Step 2 :Declare variables num1,num2,larg</a:t>
            </a:r>
          </a:p>
          <a:p>
            <a:r>
              <a:rPr lang="en-IN" dirty="0" smtClean="0"/>
              <a:t>Step 3:Read values num1 and num2</a:t>
            </a:r>
          </a:p>
          <a:p>
            <a:r>
              <a:rPr lang="en-IN" dirty="0" smtClean="0"/>
              <a:t>Step 4: if num1 is greater than num2 </a:t>
            </a:r>
          </a:p>
          <a:p>
            <a:pPr lvl="1">
              <a:buNone/>
            </a:pPr>
            <a:r>
              <a:rPr lang="en-IN" dirty="0" smtClean="0"/>
              <a:t>	                    </a:t>
            </a:r>
            <a:r>
              <a:rPr lang="en-IN" sz="2700" dirty="0" smtClean="0"/>
              <a:t>then display num1 is larger</a:t>
            </a:r>
          </a:p>
          <a:p>
            <a:pPr lvl="1">
              <a:buNone/>
            </a:pPr>
            <a:r>
              <a:rPr lang="en-IN" sz="2700" dirty="0" smtClean="0"/>
              <a:t>              else display num2 is larger</a:t>
            </a:r>
          </a:p>
          <a:p>
            <a:r>
              <a:rPr lang="en-IN" dirty="0" smtClean="0"/>
              <a:t>Step 5:stop</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algn="ctr" eaLnBrk="1" hangingPunct="1"/>
            <a:r>
              <a:rPr lang="en-US" sz="5000" b="1" smtClean="0">
                <a:latin typeface="Arial" charset="0"/>
              </a:rPr>
              <a:t>Contents</a:t>
            </a:r>
          </a:p>
        </p:txBody>
      </p:sp>
      <p:sp>
        <p:nvSpPr>
          <p:cNvPr id="35843" name="Rectangle 3"/>
          <p:cNvSpPr>
            <a:spLocks noGrp="1" noChangeArrowheads="1"/>
          </p:cNvSpPr>
          <p:nvPr>
            <p:ph sz="quarter" idx="1"/>
          </p:nvPr>
        </p:nvSpPr>
        <p:spPr>
          <a:xfrm>
            <a:off x="457200" y="1219200"/>
            <a:ext cx="8229600" cy="4911725"/>
          </a:xfrm>
        </p:spPr>
        <p:txBody>
          <a:bodyPr/>
          <a:lstStyle/>
          <a:p>
            <a:pPr marL="571500" indent="-571500" eaLnBrk="1" hangingPunct="1">
              <a:defRPr/>
            </a:pPr>
            <a:endParaRPr lang="en-US" sz="2400" b="1" u="sng" dirty="0" smtClean="0"/>
          </a:p>
          <a:p>
            <a:pPr marL="571500" indent="-571500" eaLnBrk="1" hangingPunct="1">
              <a:buNone/>
              <a:defRPr/>
            </a:pPr>
            <a:r>
              <a:rPr lang="en-US" sz="2400" b="1" u="sng" dirty="0" smtClean="0"/>
              <a:t> Topic:</a:t>
            </a:r>
            <a:r>
              <a:rPr lang="en-US" sz="2000" dirty="0" smtClean="0"/>
              <a:t> </a:t>
            </a:r>
            <a:r>
              <a:rPr lang="en-US" sz="2400" dirty="0" smtClean="0"/>
              <a:t>Problem Solving Techniques</a:t>
            </a:r>
            <a:r>
              <a:rPr lang="en-US" sz="2400" b="1" u="sng" dirty="0" smtClean="0">
                <a:effectLst>
                  <a:outerShdw blurRad="38100" dist="38100" dir="2700000" algn="tl">
                    <a:srgbClr val="C0C0C0"/>
                  </a:outerShdw>
                </a:effectLst>
              </a:rPr>
              <a:t> </a:t>
            </a:r>
          </a:p>
          <a:p>
            <a:pPr marL="571500" indent="-571500" eaLnBrk="1" hangingPunct="1">
              <a:defRPr/>
            </a:pPr>
            <a:endParaRPr lang="en-US" sz="2400" b="1" u="sng" dirty="0" smtClean="0">
              <a:effectLst>
                <a:outerShdw blurRad="38100" dist="38100" dir="2700000" algn="tl">
                  <a:srgbClr val="C0C0C0"/>
                </a:outerShdw>
              </a:effectLst>
            </a:endParaRPr>
          </a:p>
          <a:p>
            <a:pPr marL="571500" indent="-571500" eaLnBrk="1" hangingPunct="1">
              <a:defRPr/>
            </a:pPr>
            <a:r>
              <a:rPr lang="en-US" sz="2400" b="1" u="sng" dirty="0" smtClean="0">
                <a:effectLst>
                  <a:outerShdw blurRad="38100" dist="38100" dir="2700000" algn="tl">
                    <a:srgbClr val="C0C0C0"/>
                  </a:outerShdw>
                </a:effectLst>
              </a:rPr>
              <a:t>We will learn</a:t>
            </a:r>
          </a:p>
          <a:p>
            <a:pPr marL="1404938" lvl="3" indent="-381000" eaLnBrk="1" hangingPunct="1">
              <a:buSzTx/>
              <a:buFont typeface="Wingdings" pitchFamily="2" charset="2"/>
              <a:buAutoNum type="arabicPeriod"/>
              <a:defRPr/>
            </a:pPr>
            <a:r>
              <a:rPr lang="en-US" sz="2200" dirty="0" smtClean="0">
                <a:effectLst>
                  <a:outerShdw blurRad="38100" dist="38100" dir="2700000" algn="tl">
                    <a:srgbClr val="C0C0C0"/>
                  </a:outerShdw>
                </a:effectLst>
              </a:rPr>
              <a:t>Problem Statement.</a:t>
            </a:r>
          </a:p>
          <a:p>
            <a:pPr marL="1404938" lvl="3" indent="-381000" eaLnBrk="1" hangingPunct="1">
              <a:buSzTx/>
              <a:buFont typeface="Wingdings" pitchFamily="2" charset="2"/>
              <a:buAutoNum type="arabicPeriod"/>
              <a:defRPr/>
            </a:pPr>
            <a:r>
              <a:rPr lang="en-US" sz="2200" dirty="0" smtClean="0">
                <a:effectLst>
                  <a:outerShdw blurRad="38100" dist="38100" dir="2700000" algn="tl">
                    <a:srgbClr val="C0C0C0"/>
                  </a:outerShdw>
                </a:effectLst>
              </a:rPr>
              <a:t>Algorithm</a:t>
            </a:r>
          </a:p>
          <a:p>
            <a:pPr marL="1722438" lvl="4" indent="-381000" eaLnBrk="1" hangingPunct="1">
              <a:buSzPct val="60000"/>
              <a:buFont typeface="Wingdings" pitchFamily="2" charset="2"/>
              <a:buChar char="n"/>
              <a:defRPr/>
            </a:pPr>
            <a:r>
              <a:rPr lang="en-US" sz="2400" dirty="0" smtClean="0">
                <a:effectLst>
                  <a:outerShdw blurRad="38100" dist="38100" dir="2700000" algn="tl">
                    <a:srgbClr val="C0C0C0"/>
                  </a:outerShdw>
                </a:effectLst>
              </a:rPr>
              <a:t>Types, Example</a:t>
            </a:r>
          </a:p>
          <a:p>
            <a:pPr marL="1404938" lvl="3" indent="-381000" eaLnBrk="1" hangingPunct="1">
              <a:buSzTx/>
              <a:buFont typeface="Wingdings" pitchFamily="2" charset="2"/>
              <a:buAutoNum type="arabicPeriod"/>
              <a:defRPr/>
            </a:pPr>
            <a:r>
              <a:rPr lang="en-US" sz="2400" dirty="0" smtClean="0">
                <a:effectLst>
                  <a:outerShdw blurRad="38100" dist="38100" dir="2700000" algn="tl">
                    <a:srgbClr val="C0C0C0"/>
                  </a:outerShdw>
                </a:effectLst>
              </a:rPr>
              <a:t>Flowchart</a:t>
            </a:r>
          </a:p>
          <a:p>
            <a:pPr marL="1722438" lvl="4" indent="-381000" eaLnBrk="1" hangingPunct="1">
              <a:buSzPct val="60000"/>
              <a:buFont typeface="Wingdings" pitchFamily="2" charset="2"/>
              <a:buChar char="n"/>
              <a:defRPr/>
            </a:pPr>
            <a:r>
              <a:rPr lang="en-US" sz="2400" dirty="0" smtClean="0">
                <a:effectLst>
                  <a:outerShdw blurRad="38100" dist="38100" dir="2700000" algn="tl">
                    <a:srgbClr val="C0C0C0"/>
                  </a:outerShdw>
                </a:effectLst>
              </a:rPr>
              <a:t>Symbols, Examples.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Sum of first n numbers</a:t>
            </a:r>
            <a:endParaRPr lang="en-IN" b="1" dirty="0"/>
          </a:p>
        </p:txBody>
      </p:sp>
      <p:sp>
        <p:nvSpPr>
          <p:cNvPr id="3" name="Content Placeholder 2"/>
          <p:cNvSpPr>
            <a:spLocks noGrp="1"/>
          </p:cNvSpPr>
          <p:nvPr>
            <p:ph sz="quarter" idx="1"/>
          </p:nvPr>
        </p:nvSpPr>
        <p:spPr>
          <a:xfrm>
            <a:off x="457200" y="1219200"/>
            <a:ext cx="8229600" cy="5638800"/>
          </a:xfrm>
        </p:spPr>
        <p:txBody>
          <a:bodyPr/>
          <a:lstStyle/>
          <a:p>
            <a:r>
              <a:rPr lang="en-IN" dirty="0" smtClean="0"/>
              <a:t>Step 1:start</a:t>
            </a:r>
          </a:p>
          <a:p>
            <a:r>
              <a:rPr lang="en-IN" dirty="0" smtClean="0"/>
              <a:t>Step 2 :Declare variables n ,</a:t>
            </a:r>
            <a:r>
              <a:rPr lang="en-IN" dirty="0" err="1" smtClean="0"/>
              <a:t>count,sum</a:t>
            </a:r>
            <a:endParaRPr lang="en-IN" dirty="0" smtClean="0"/>
          </a:p>
          <a:p>
            <a:r>
              <a:rPr lang="en-IN" dirty="0" smtClean="0"/>
              <a:t>Step 3:Set variables count =1 and sum=0</a:t>
            </a:r>
          </a:p>
          <a:p>
            <a:r>
              <a:rPr lang="en-IN" dirty="0" smtClean="0"/>
              <a:t>Step 4:Read value of n</a:t>
            </a:r>
          </a:p>
          <a:p>
            <a:r>
              <a:rPr lang="en-IN" dirty="0" smtClean="0"/>
              <a:t>Step 5: </a:t>
            </a:r>
            <a:r>
              <a:rPr lang="en-IN" dirty="0" smtClean="0">
                <a:solidFill>
                  <a:schemeClr val="accent3">
                    <a:lumMod val="75000"/>
                  </a:schemeClr>
                </a:solidFill>
              </a:rPr>
              <a:t>Repeat</a:t>
            </a:r>
            <a:r>
              <a:rPr lang="en-IN" dirty="0" smtClean="0"/>
              <a:t> steps 5.1 and 5.2 </a:t>
            </a:r>
            <a:r>
              <a:rPr lang="en-IN" dirty="0" smtClean="0">
                <a:solidFill>
                  <a:schemeClr val="accent3">
                    <a:lumMod val="75000"/>
                  </a:schemeClr>
                </a:solidFill>
              </a:rPr>
              <a:t>until</a:t>
            </a:r>
            <a:r>
              <a:rPr lang="en-IN" dirty="0" smtClean="0"/>
              <a:t> count 		less than or equal to n </a:t>
            </a:r>
          </a:p>
          <a:p>
            <a:pPr lvl="1">
              <a:buNone/>
            </a:pPr>
            <a:r>
              <a:rPr lang="en-IN" dirty="0" smtClean="0"/>
              <a:t>                 </a:t>
            </a:r>
            <a:r>
              <a:rPr lang="en-IN" sz="2500" dirty="0" smtClean="0"/>
              <a:t>Step 5.1 : </a:t>
            </a:r>
            <a:r>
              <a:rPr lang="en-IN" sz="2500" dirty="0" err="1" smtClean="0"/>
              <a:t>sum</a:t>
            </a:r>
            <a:r>
              <a:rPr lang="en-IN" sz="2500" dirty="0" err="1" smtClean="0">
                <a:sym typeface="Wingdings" pitchFamily="2" charset="2"/>
              </a:rPr>
              <a:t>sum+count</a:t>
            </a:r>
            <a:endParaRPr lang="en-IN" sz="2500" dirty="0" smtClean="0">
              <a:sym typeface="Wingdings" pitchFamily="2" charset="2"/>
            </a:endParaRPr>
          </a:p>
          <a:p>
            <a:pPr lvl="1">
              <a:buNone/>
            </a:pPr>
            <a:r>
              <a:rPr lang="en-IN" sz="2500" dirty="0" smtClean="0">
                <a:sym typeface="Wingdings" pitchFamily="2" charset="2"/>
              </a:rPr>
              <a:t>               Step 5.2: countcount+1</a:t>
            </a:r>
          </a:p>
          <a:p>
            <a:r>
              <a:rPr lang="en-IN" dirty="0" smtClean="0">
                <a:sym typeface="Wingdings" pitchFamily="2" charset="2"/>
              </a:rPr>
              <a:t>Step 6:Display sum</a:t>
            </a:r>
          </a:p>
          <a:p>
            <a:r>
              <a:rPr lang="en-IN" dirty="0" smtClean="0">
                <a:sym typeface="Wingdings" pitchFamily="2" charset="2"/>
              </a:rPr>
              <a:t>Step 7:stop</a:t>
            </a:r>
            <a:endParaRPr lang="en-IN"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27"/>
          <p:cNvSpPr>
            <a:spLocks noChangeArrowheads="1"/>
          </p:cNvSpPr>
          <p:nvPr/>
        </p:nvSpPr>
        <p:spPr bwMode="auto">
          <a:xfrm>
            <a:off x="1701800" y="3124200"/>
            <a:ext cx="4724370" cy="769441"/>
          </a:xfrm>
          <a:prstGeom prst="rect">
            <a:avLst/>
          </a:prstGeom>
          <a:noFill/>
          <a:ln w="9525">
            <a:noFill/>
            <a:miter lim="800000"/>
            <a:headEnd/>
            <a:tailEnd/>
          </a:ln>
          <a:effectLst>
            <a:outerShdw dist="35921" dir="2700000" algn="ctr" rotWithShape="0">
              <a:schemeClr val="bg2"/>
            </a:outerShdw>
          </a:effectLst>
        </p:spPr>
        <p:txBody>
          <a:bodyPr wrap="none">
            <a:spAutoFit/>
          </a:bodyPr>
          <a:lstStyle/>
          <a:p>
            <a:pPr algn="ctr"/>
            <a:r>
              <a:rPr lang="en-US" altLang="zh-TW" sz="4400" b="1" i="1" dirty="0">
                <a:solidFill>
                  <a:schemeClr val="accent3">
                    <a:lumMod val="75000"/>
                  </a:schemeClr>
                </a:solidFill>
                <a:effectLst>
                  <a:outerShdw blurRad="38100" dist="38100" dir="2700000" algn="tl">
                    <a:srgbClr val="C0C0C0"/>
                  </a:outerShdw>
                </a:effectLst>
                <a:latin typeface="Times" charset="0"/>
                <a:ea typeface="新細明體" charset="-120"/>
              </a:rPr>
              <a:t>THREE CONSTRUCTS</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p:cNvSpPr txBox="1">
            <a:spLocks noChangeArrowheads="1"/>
          </p:cNvSpPr>
          <p:nvPr/>
        </p:nvSpPr>
        <p:spPr bwMode="auto">
          <a:xfrm>
            <a:off x="2909888" y="76200"/>
            <a:ext cx="3109912" cy="579438"/>
          </a:xfrm>
          <a:prstGeom prst="rect">
            <a:avLst/>
          </a:prstGeom>
          <a:noFill/>
          <a:ln w="9525">
            <a:noFill/>
            <a:miter lim="800000"/>
            <a:headEnd/>
            <a:tailEnd/>
          </a:ln>
          <a:effectLst/>
        </p:spPr>
        <p:txBody>
          <a:bodyPr wrap="none">
            <a:spAutoFit/>
          </a:bodyPr>
          <a:lstStyle/>
          <a:p>
            <a:r>
              <a:rPr lang="en-US" altLang="zh-TW" sz="3200" b="1">
                <a:solidFill>
                  <a:schemeClr val="accent2"/>
                </a:solidFill>
                <a:ea typeface="新細明體" charset="-120"/>
              </a:rPr>
              <a:t>Three constructs</a:t>
            </a:r>
          </a:p>
        </p:txBody>
      </p:sp>
      <p:pic>
        <p:nvPicPr>
          <p:cNvPr id="21512" name="Picture 8"/>
          <p:cNvPicPr>
            <a:picLocks noChangeAspect="1" noChangeArrowheads="1"/>
          </p:cNvPicPr>
          <p:nvPr/>
        </p:nvPicPr>
        <p:blipFill>
          <a:blip r:embed="rId2"/>
          <a:srcRect/>
          <a:stretch>
            <a:fillRect/>
          </a:stretch>
        </p:blipFill>
        <p:spPr bwMode="auto">
          <a:xfrm>
            <a:off x="835025" y="1079500"/>
            <a:ext cx="7623175" cy="48641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Try...</a:t>
            </a:r>
            <a:endParaRPr lang="en-IN" dirty="0"/>
          </a:p>
        </p:txBody>
      </p:sp>
      <p:sp>
        <p:nvSpPr>
          <p:cNvPr id="3" name="Content Placeholder 2"/>
          <p:cNvSpPr>
            <a:spLocks noGrp="1"/>
          </p:cNvSpPr>
          <p:nvPr>
            <p:ph sz="quarter" idx="1"/>
          </p:nvPr>
        </p:nvSpPr>
        <p:spPr>
          <a:xfrm>
            <a:off x="457200" y="1143000"/>
            <a:ext cx="8229600" cy="4987925"/>
          </a:xfrm>
        </p:spPr>
        <p:txBody>
          <a:bodyPr>
            <a:normAutofit lnSpcReduction="10000"/>
          </a:bodyPr>
          <a:lstStyle/>
          <a:p>
            <a:endParaRPr lang="en-US" sz="3200" b="1" dirty="0" smtClean="0"/>
          </a:p>
          <a:p>
            <a:r>
              <a:rPr lang="en-US" sz="3200" b="1" dirty="0" smtClean="0"/>
              <a:t>Write an algorithm </a:t>
            </a:r>
          </a:p>
          <a:p>
            <a:pPr>
              <a:buNone/>
            </a:pPr>
            <a:r>
              <a:rPr lang="en-US" sz="3200" b="1" dirty="0" smtClean="0"/>
              <a:t>	</a:t>
            </a:r>
            <a:r>
              <a:rPr lang="en-US" dirty="0" smtClean="0"/>
              <a:t>1.that will read the two sides of a rectangle and calculate its area.</a:t>
            </a:r>
            <a:r>
              <a:rPr lang="en-IN" dirty="0" smtClean="0"/>
              <a:t> </a:t>
            </a:r>
          </a:p>
          <a:p>
            <a:pPr>
              <a:buNone/>
            </a:pPr>
            <a:endParaRPr lang="en-IN" dirty="0" smtClean="0"/>
          </a:p>
          <a:p>
            <a:pPr>
              <a:buNone/>
            </a:pPr>
            <a:r>
              <a:rPr lang="en-IN" dirty="0" smtClean="0"/>
              <a:t>	2.to check whether a number is even or odd</a:t>
            </a:r>
          </a:p>
          <a:p>
            <a:pPr>
              <a:buNone/>
            </a:pPr>
            <a:endParaRPr lang="en-IN" dirty="0" smtClean="0"/>
          </a:p>
          <a:p>
            <a:pPr>
              <a:buNone/>
            </a:pPr>
            <a:r>
              <a:rPr lang="en-IN" dirty="0" smtClean="0"/>
              <a:t>	3.to find factorial of a number</a:t>
            </a:r>
          </a:p>
          <a:p>
            <a:pPr>
              <a:buNone/>
            </a:pPr>
            <a:r>
              <a:rPr lang="en-IN" dirty="0" smtClean="0"/>
              <a:t>			(n!=1*2*3*.....*n)</a:t>
            </a:r>
          </a:p>
          <a:p>
            <a:pPr>
              <a:buNone/>
            </a:pPr>
            <a:r>
              <a:rPr lang="en-IN" dirty="0" smtClean="0"/>
              <a:t>			</a:t>
            </a:r>
            <a:r>
              <a:rPr lang="en-IN" dirty="0" err="1" smtClean="0"/>
              <a:t>eg</a:t>
            </a:r>
            <a:r>
              <a:rPr lang="en-IN" dirty="0" smtClean="0"/>
              <a:t> </a:t>
            </a:r>
            <a:r>
              <a:rPr lang="en-IN" dirty="0" smtClean="0">
                <a:sym typeface="Wingdings" pitchFamily="2" charset="2"/>
              </a:rPr>
              <a:t></a:t>
            </a:r>
            <a:r>
              <a:rPr lang="en-IN" dirty="0" smtClean="0"/>
              <a:t>5!=1*2*3*4*5=120</a:t>
            </a:r>
          </a:p>
          <a:p>
            <a:pPr>
              <a:buNone/>
            </a:pPr>
            <a:endParaRPr lang="en-IN"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Factorial of a number</a:t>
            </a:r>
            <a:endParaRPr lang="en-IN" b="1" dirty="0"/>
          </a:p>
        </p:txBody>
      </p:sp>
      <p:sp>
        <p:nvSpPr>
          <p:cNvPr id="3" name="Content Placeholder 2"/>
          <p:cNvSpPr>
            <a:spLocks noGrp="1"/>
          </p:cNvSpPr>
          <p:nvPr>
            <p:ph sz="quarter" idx="1"/>
          </p:nvPr>
        </p:nvSpPr>
        <p:spPr>
          <a:xfrm>
            <a:off x="457200" y="1219200"/>
            <a:ext cx="8229600" cy="5638800"/>
          </a:xfrm>
        </p:spPr>
        <p:txBody>
          <a:bodyPr/>
          <a:lstStyle/>
          <a:p>
            <a:r>
              <a:rPr lang="en-IN" dirty="0" smtClean="0"/>
              <a:t>Step 1:start</a:t>
            </a:r>
          </a:p>
          <a:p>
            <a:r>
              <a:rPr lang="en-IN" dirty="0" smtClean="0"/>
              <a:t>Step 2 :Declare variables n ,</a:t>
            </a:r>
            <a:r>
              <a:rPr lang="en-IN" dirty="0" err="1" smtClean="0"/>
              <a:t>count,fact</a:t>
            </a:r>
            <a:endParaRPr lang="en-IN" dirty="0" smtClean="0"/>
          </a:p>
          <a:p>
            <a:r>
              <a:rPr lang="en-IN" dirty="0" smtClean="0"/>
              <a:t>Step 3:Set variables count =1 and fact=1</a:t>
            </a:r>
          </a:p>
          <a:p>
            <a:r>
              <a:rPr lang="en-IN" dirty="0" smtClean="0"/>
              <a:t>Step 4:Read value of n</a:t>
            </a:r>
          </a:p>
          <a:p>
            <a:r>
              <a:rPr lang="en-IN" dirty="0" smtClean="0"/>
              <a:t>Step 5: </a:t>
            </a:r>
            <a:r>
              <a:rPr lang="en-IN" dirty="0" smtClean="0">
                <a:solidFill>
                  <a:schemeClr val="accent3">
                    <a:lumMod val="75000"/>
                  </a:schemeClr>
                </a:solidFill>
              </a:rPr>
              <a:t>Repeat</a:t>
            </a:r>
            <a:r>
              <a:rPr lang="en-IN" dirty="0" smtClean="0"/>
              <a:t> steps 5.1 and 5.2 </a:t>
            </a:r>
            <a:r>
              <a:rPr lang="en-IN" dirty="0" smtClean="0">
                <a:solidFill>
                  <a:schemeClr val="accent3">
                    <a:lumMod val="75000"/>
                  </a:schemeClr>
                </a:solidFill>
              </a:rPr>
              <a:t>until</a:t>
            </a:r>
            <a:r>
              <a:rPr lang="en-IN" dirty="0" smtClean="0"/>
              <a:t> count 		less than or equal to n </a:t>
            </a:r>
          </a:p>
          <a:p>
            <a:pPr lvl="1">
              <a:buNone/>
            </a:pPr>
            <a:r>
              <a:rPr lang="en-IN" dirty="0" smtClean="0"/>
              <a:t>                 </a:t>
            </a:r>
            <a:r>
              <a:rPr lang="en-IN" sz="2500" dirty="0" smtClean="0"/>
              <a:t>Step 5.1 : </a:t>
            </a:r>
            <a:r>
              <a:rPr lang="en-IN" sz="2500" dirty="0" err="1" smtClean="0"/>
              <a:t>fact</a:t>
            </a:r>
            <a:r>
              <a:rPr lang="en-IN" sz="2500" dirty="0" err="1" smtClean="0">
                <a:sym typeface="Wingdings" pitchFamily="2" charset="2"/>
              </a:rPr>
              <a:t>fact</a:t>
            </a:r>
            <a:r>
              <a:rPr lang="en-IN" sz="2500" dirty="0" smtClean="0">
                <a:sym typeface="Wingdings" pitchFamily="2" charset="2"/>
              </a:rPr>
              <a:t>*count</a:t>
            </a:r>
          </a:p>
          <a:p>
            <a:pPr lvl="1">
              <a:buNone/>
            </a:pPr>
            <a:r>
              <a:rPr lang="en-IN" sz="2500" dirty="0" smtClean="0">
                <a:sym typeface="Wingdings" pitchFamily="2" charset="2"/>
              </a:rPr>
              <a:t>               Step 5.2: countcount+1</a:t>
            </a:r>
          </a:p>
          <a:p>
            <a:r>
              <a:rPr lang="en-IN" dirty="0" smtClean="0">
                <a:sym typeface="Wingdings" pitchFamily="2" charset="2"/>
              </a:rPr>
              <a:t>Step 6:Display fact</a:t>
            </a:r>
          </a:p>
          <a:p>
            <a:r>
              <a:rPr lang="en-IN" dirty="0" smtClean="0">
                <a:sym typeface="Wingdings" pitchFamily="2" charset="2"/>
              </a:rPr>
              <a:t>Step 7:stop</a:t>
            </a:r>
            <a:endParaRPr lang="en-IN"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Do...</a:t>
            </a:r>
            <a:endParaRPr lang="en-IN" dirty="0"/>
          </a:p>
        </p:txBody>
      </p:sp>
      <p:sp>
        <p:nvSpPr>
          <p:cNvPr id="3" name="Content Placeholder 2"/>
          <p:cNvSpPr>
            <a:spLocks noGrp="1"/>
          </p:cNvSpPr>
          <p:nvPr>
            <p:ph sz="quarter" idx="1"/>
          </p:nvPr>
        </p:nvSpPr>
        <p:spPr/>
        <p:txBody>
          <a:bodyPr/>
          <a:lstStyle/>
          <a:p>
            <a:r>
              <a:rPr lang="en-IN" dirty="0" smtClean="0"/>
              <a:t>Reverse a number</a:t>
            </a:r>
          </a:p>
          <a:p>
            <a:r>
              <a:rPr lang="en-IN" dirty="0" smtClean="0"/>
              <a:t>Prime or not</a:t>
            </a:r>
          </a:p>
          <a:p>
            <a:r>
              <a:rPr lang="en-IN" dirty="0" smtClean="0"/>
              <a:t>Fibonacci</a:t>
            </a:r>
          </a:p>
          <a:p>
            <a:r>
              <a:rPr lang="en-IN" dirty="0" smtClean="0"/>
              <a:t>Average heights of boys and girls in a class</a:t>
            </a:r>
            <a:endParaRPr lang="en-IN"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Advantages of using an algorithm</a:t>
            </a:r>
            <a:endParaRPr lang="en-IN" dirty="0"/>
          </a:p>
        </p:txBody>
      </p:sp>
      <p:sp>
        <p:nvSpPr>
          <p:cNvPr id="3" name="Content Placeholder 2"/>
          <p:cNvSpPr>
            <a:spLocks noGrp="1"/>
          </p:cNvSpPr>
          <p:nvPr>
            <p:ph sz="quarter" idx="1"/>
          </p:nvPr>
        </p:nvSpPr>
        <p:spPr/>
        <p:txBody>
          <a:bodyPr>
            <a:normAutofit/>
          </a:bodyPr>
          <a:lstStyle/>
          <a:p>
            <a:pPr fontAlgn="base"/>
            <a:r>
              <a:rPr lang="en-IN" dirty="0" smtClean="0"/>
              <a:t>Very easy to understand</a:t>
            </a:r>
          </a:p>
          <a:p>
            <a:pPr fontAlgn="base"/>
            <a:r>
              <a:rPr lang="en-IN" dirty="0" smtClean="0"/>
              <a:t>Simple to implement</a:t>
            </a:r>
          </a:p>
          <a:p>
            <a:pPr fontAlgn="base"/>
            <a:r>
              <a:rPr lang="en-IN" dirty="0" smtClean="0"/>
              <a:t>it has got a definite procedure.</a:t>
            </a:r>
          </a:p>
          <a:p>
            <a:pPr fontAlgn="base"/>
            <a:r>
              <a:rPr lang="en-IN" dirty="0" smtClean="0"/>
              <a:t>it is independent of programming language.</a:t>
            </a:r>
          </a:p>
          <a:p>
            <a:pPr fontAlgn="base"/>
            <a:r>
              <a:rPr lang="en-IN" dirty="0" smtClean="0"/>
              <a:t>it is easy to debug as every step is got its own logical sequence.</a:t>
            </a:r>
          </a:p>
          <a:p>
            <a:r>
              <a:rPr lang="en-IN" dirty="0" smtClean="0"/>
              <a:t> Intuitive approach of trial and error.</a:t>
            </a:r>
          </a:p>
          <a:p>
            <a:r>
              <a:rPr lang="en-IN" dirty="0" smtClean="0"/>
              <a:t> Code size is usually small.</a:t>
            </a:r>
            <a:endParaRPr lang="en-IN"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
            </a:r>
            <a:br>
              <a:rPr lang="en-IN" b="1" dirty="0" smtClean="0"/>
            </a:br>
            <a:r>
              <a:rPr lang="en-IN" b="1" dirty="0" smtClean="0"/>
              <a:t>Disadvantages of algorithm</a:t>
            </a:r>
            <a:endParaRPr lang="en-IN" dirty="0"/>
          </a:p>
        </p:txBody>
      </p:sp>
      <p:sp>
        <p:nvSpPr>
          <p:cNvPr id="3" name="Content Placeholder 2"/>
          <p:cNvSpPr>
            <a:spLocks noGrp="1"/>
          </p:cNvSpPr>
          <p:nvPr>
            <p:ph sz="quarter" idx="1"/>
          </p:nvPr>
        </p:nvSpPr>
        <p:spPr/>
        <p:txBody>
          <a:bodyPr>
            <a:normAutofit/>
          </a:bodyPr>
          <a:lstStyle/>
          <a:p>
            <a:pPr fontAlgn="base">
              <a:buNone/>
            </a:pPr>
            <a:endParaRPr lang="en-IN" dirty="0" smtClean="0"/>
          </a:p>
          <a:p>
            <a:pPr fontAlgn="base"/>
            <a:r>
              <a:rPr lang="en-IN" dirty="0" smtClean="0"/>
              <a:t>Inefficient when there is lots of branching from one state.</a:t>
            </a:r>
          </a:p>
          <a:p>
            <a:pPr fontAlgn="base"/>
            <a:r>
              <a:rPr lang="en-IN" dirty="0" smtClean="0"/>
              <a:t>Multiple function calls are expensive. </a:t>
            </a:r>
          </a:p>
          <a:p>
            <a:pPr fontAlgn="base"/>
            <a:r>
              <a:rPr lang="en-IN" dirty="0" smtClean="0"/>
              <a:t>Requires large amount of space as the each function state needs to be stored.</a:t>
            </a:r>
          </a:p>
          <a:p>
            <a:pPr fontAlgn="base"/>
            <a:r>
              <a:rPr lang="en-IN" dirty="0" smtClean="0"/>
              <a:t>it is time consuming &amp; cumbersome as an algorithm is developed first which is converted into flowchart &amp;then into a computer program.</a:t>
            </a:r>
            <a:endParaRPr lang="en-IN"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Text Box 3"/>
          <p:cNvSpPr txBox="1">
            <a:spLocks noChangeArrowheads="1"/>
          </p:cNvSpPr>
          <p:nvPr/>
        </p:nvSpPr>
        <p:spPr bwMode="auto">
          <a:xfrm>
            <a:off x="1985963" y="2605088"/>
            <a:ext cx="5516255" cy="1446550"/>
          </a:xfrm>
          <a:prstGeom prst="rect">
            <a:avLst/>
          </a:prstGeom>
          <a:noFill/>
          <a:ln w="9525">
            <a:noFill/>
            <a:miter lim="800000"/>
            <a:headEnd/>
            <a:tailEnd/>
          </a:ln>
          <a:effectLst/>
        </p:spPr>
        <p:txBody>
          <a:bodyPr wrap="none">
            <a:spAutoFit/>
          </a:bodyPr>
          <a:lstStyle/>
          <a:p>
            <a:pPr algn="ctr"/>
            <a:r>
              <a:rPr lang="en-US" altLang="zh-TW" sz="8800" b="1" i="1" dirty="0" smtClean="0">
                <a:solidFill>
                  <a:srgbClr val="FF0066"/>
                </a:solidFill>
                <a:ea typeface="新細明體" charset="-120"/>
              </a:rPr>
              <a:t>Flowchart</a:t>
            </a:r>
            <a:endParaRPr lang="en-US" altLang="zh-TW" sz="8800" b="1" i="1" dirty="0">
              <a:solidFill>
                <a:srgbClr val="FF0066"/>
              </a:solidFill>
              <a:ea typeface="新細明體" charset="-120"/>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121858" name="Picture 2"/>
          <p:cNvPicPr>
            <a:picLocks noGrp="1" noChangeAspect="1" noChangeArrowheads="1"/>
          </p:cNvPicPr>
          <p:nvPr>
            <p:ph sz="quarter" idx="1"/>
          </p:nvPr>
        </p:nvPicPr>
        <p:blipFill>
          <a:blip r:embed="rId2"/>
          <a:srcRect/>
          <a:stretch>
            <a:fillRect/>
          </a:stretch>
        </p:blipFill>
        <p:spPr bwMode="auto">
          <a:xfrm>
            <a:off x="-457200" y="381000"/>
            <a:ext cx="9906000" cy="6248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000" b="1" u="sng" dirty="0" smtClean="0">
                <a:latin typeface="Arial" charset="0"/>
              </a:rPr>
              <a:t>Problem:</a:t>
            </a:r>
          </a:p>
        </p:txBody>
      </p:sp>
      <p:sp>
        <p:nvSpPr>
          <p:cNvPr id="9219" name="Rectangle 3"/>
          <p:cNvSpPr>
            <a:spLocks noGrp="1" noChangeArrowheads="1"/>
          </p:cNvSpPr>
          <p:nvPr>
            <p:ph sz="quarter" idx="1"/>
          </p:nvPr>
        </p:nvSpPr>
        <p:spPr/>
        <p:txBody>
          <a:bodyPr/>
          <a:lstStyle/>
          <a:p>
            <a:pPr eaLnBrk="1" hangingPunct="1">
              <a:lnSpc>
                <a:spcPct val="90000"/>
              </a:lnSpc>
              <a:buFont typeface="Wingdings" pitchFamily="2" charset="2"/>
              <a:buNone/>
            </a:pPr>
            <a:r>
              <a:rPr lang="en-US" dirty="0" smtClean="0">
                <a:solidFill>
                  <a:schemeClr val="tx1">
                    <a:lumMod val="75000"/>
                  </a:schemeClr>
                </a:solidFill>
                <a:latin typeface="Verdana" pitchFamily="34" charset="0"/>
                <a:cs typeface="Times New Roman" pitchFamily="18" charset="0"/>
              </a:rPr>
              <a:t>  		</a:t>
            </a:r>
            <a:r>
              <a:rPr lang="en-US" sz="2400" dirty="0" smtClean="0">
                <a:solidFill>
                  <a:schemeClr val="tx1">
                    <a:lumMod val="75000"/>
                  </a:schemeClr>
                </a:solidFill>
                <a:cs typeface="Times New Roman" pitchFamily="18" charset="0"/>
              </a:rPr>
              <a:t>Problem is an obstacle that hinders the </a:t>
            </a:r>
            <a:r>
              <a:rPr lang="en-US" sz="2400" dirty="0" err="1" smtClean="0">
                <a:solidFill>
                  <a:schemeClr val="tx1">
                    <a:lumMod val="75000"/>
                  </a:schemeClr>
                </a:solidFill>
                <a:cs typeface="Times New Roman" pitchFamily="18" charset="0"/>
              </a:rPr>
              <a:t>achivement</a:t>
            </a:r>
            <a:r>
              <a:rPr lang="en-US" sz="2400" dirty="0" smtClean="0">
                <a:solidFill>
                  <a:schemeClr val="tx1">
                    <a:lumMod val="75000"/>
                  </a:schemeClr>
                </a:solidFill>
                <a:cs typeface="Times New Roman" pitchFamily="18" charset="0"/>
              </a:rPr>
              <a:t> of a particular goal</a:t>
            </a:r>
          </a:p>
          <a:p>
            <a:pPr eaLnBrk="1" hangingPunct="1">
              <a:lnSpc>
                <a:spcPct val="90000"/>
              </a:lnSpc>
              <a:buFont typeface="Wingdings" pitchFamily="2" charset="2"/>
              <a:buNone/>
            </a:pPr>
            <a:endParaRPr lang="en-US" sz="2400" dirty="0" smtClean="0">
              <a:solidFill>
                <a:schemeClr val="tx1">
                  <a:lumMod val="75000"/>
                </a:schemeClr>
              </a:solidFill>
              <a:cs typeface="Times New Roman" pitchFamily="18" charset="0"/>
            </a:endParaRPr>
          </a:p>
          <a:p>
            <a:pPr eaLnBrk="1" hangingPunct="1">
              <a:lnSpc>
                <a:spcPct val="90000"/>
              </a:lnSpc>
              <a:buFont typeface="Wingdings" pitchFamily="2" charset="2"/>
              <a:buNone/>
            </a:pPr>
            <a:r>
              <a:rPr lang="en-US" sz="2400" dirty="0" smtClean="0">
                <a:solidFill>
                  <a:schemeClr val="tx1">
                    <a:lumMod val="75000"/>
                  </a:schemeClr>
                </a:solidFill>
                <a:cs typeface="Times New Roman" pitchFamily="18" charset="0"/>
              </a:rPr>
              <a:t>Therefore to solve any problem,</a:t>
            </a:r>
          </a:p>
          <a:p>
            <a:pPr eaLnBrk="1" hangingPunct="1">
              <a:lnSpc>
                <a:spcPct val="90000"/>
              </a:lnSpc>
              <a:buFont typeface="Wingdings" pitchFamily="2" charset="2"/>
              <a:buNone/>
            </a:pPr>
            <a:endParaRPr lang="en-US" sz="2400" dirty="0" smtClean="0">
              <a:solidFill>
                <a:schemeClr val="tx1">
                  <a:lumMod val="75000"/>
                </a:schemeClr>
              </a:solidFill>
              <a:cs typeface="Times New Roman" pitchFamily="18" charset="0"/>
            </a:endParaRPr>
          </a:p>
          <a:p>
            <a:pPr eaLnBrk="1" hangingPunct="1">
              <a:lnSpc>
                <a:spcPct val="90000"/>
              </a:lnSpc>
            </a:pPr>
            <a:r>
              <a:rPr lang="en-US" sz="2400" dirty="0" smtClean="0">
                <a:solidFill>
                  <a:schemeClr val="tx1">
                    <a:lumMod val="75000"/>
                  </a:schemeClr>
                </a:solidFill>
                <a:cs typeface="Times New Roman" pitchFamily="18" charset="0"/>
              </a:rPr>
              <a:t>Collect and analyze information and data </a:t>
            </a:r>
          </a:p>
          <a:p>
            <a:pPr eaLnBrk="1" hangingPunct="1">
              <a:lnSpc>
                <a:spcPct val="90000"/>
              </a:lnSpc>
            </a:pPr>
            <a:r>
              <a:rPr lang="en-US" sz="2400" dirty="0" smtClean="0">
                <a:solidFill>
                  <a:schemeClr val="tx1">
                    <a:lumMod val="75000"/>
                  </a:schemeClr>
                </a:solidFill>
                <a:cs typeface="Times New Roman" pitchFamily="18" charset="0"/>
              </a:rPr>
              <a:t>Talk with people familiar with the problem </a:t>
            </a:r>
          </a:p>
          <a:p>
            <a:pPr eaLnBrk="1" hangingPunct="1">
              <a:lnSpc>
                <a:spcPct val="90000"/>
              </a:lnSpc>
            </a:pPr>
            <a:r>
              <a:rPr lang="en-US" sz="2400" dirty="0" smtClean="0">
                <a:solidFill>
                  <a:schemeClr val="tx1">
                    <a:lumMod val="75000"/>
                  </a:schemeClr>
                </a:solidFill>
                <a:cs typeface="Times New Roman" pitchFamily="18" charset="0"/>
              </a:rPr>
              <a:t>If at all possible, view the problem first hand </a:t>
            </a:r>
          </a:p>
          <a:p>
            <a:pPr eaLnBrk="1" hangingPunct="1">
              <a:lnSpc>
                <a:spcPct val="90000"/>
              </a:lnSpc>
            </a:pPr>
            <a:r>
              <a:rPr lang="en-US" sz="2400" dirty="0" smtClean="0">
                <a:solidFill>
                  <a:schemeClr val="tx1">
                    <a:lumMod val="75000"/>
                  </a:schemeClr>
                </a:solidFill>
                <a:cs typeface="Times New Roman" pitchFamily="18" charset="0"/>
              </a:rPr>
              <a:t>Confirm all findings </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z="4000" b="1" u="sng" smtClean="0">
                <a:latin typeface="Arial" charset="0"/>
              </a:rPr>
              <a:t>Flowchart (Contd…):</a:t>
            </a:r>
          </a:p>
        </p:txBody>
      </p:sp>
      <p:sp>
        <p:nvSpPr>
          <p:cNvPr id="16387" name="Rectangle 3"/>
          <p:cNvSpPr>
            <a:spLocks noGrp="1" noChangeArrowheads="1"/>
          </p:cNvSpPr>
          <p:nvPr>
            <p:ph sz="quarter" idx="1"/>
          </p:nvPr>
        </p:nvSpPr>
        <p:spPr>
          <a:xfrm>
            <a:off x="685800" y="1295400"/>
            <a:ext cx="8153400" cy="4800600"/>
          </a:xfrm>
        </p:spPr>
        <p:txBody>
          <a:bodyPr/>
          <a:lstStyle/>
          <a:p>
            <a:pPr eaLnBrk="1" hangingPunct="1">
              <a:lnSpc>
                <a:spcPct val="80000"/>
              </a:lnSpc>
              <a:buFont typeface="Wingdings" pitchFamily="2" charset="2"/>
              <a:buNone/>
            </a:pPr>
            <a:r>
              <a:rPr lang="en-US" sz="3200" b="1" u="sng" smtClean="0"/>
              <a:t>A set of useful standard Flowchart </a:t>
            </a:r>
          </a:p>
          <a:p>
            <a:pPr eaLnBrk="1" hangingPunct="1">
              <a:lnSpc>
                <a:spcPct val="80000"/>
              </a:lnSpc>
              <a:buFont typeface="Wingdings" pitchFamily="2" charset="2"/>
              <a:buNone/>
            </a:pPr>
            <a:r>
              <a:rPr lang="en-US" sz="3200" b="1" u="sng" smtClean="0"/>
              <a:t>symbols:</a:t>
            </a:r>
            <a:endParaRPr lang="en-US" sz="2400" b="1" u="sng" smtClean="0">
              <a:latin typeface="Times New Roman" pitchFamily="18" charset="0"/>
            </a:endParaRPr>
          </a:p>
          <a:p>
            <a:pPr eaLnBrk="1" hangingPunct="1">
              <a:lnSpc>
                <a:spcPct val="80000"/>
              </a:lnSpc>
            </a:pPr>
            <a:r>
              <a:rPr lang="en-US" sz="2400" b="1" smtClean="0"/>
              <a:t>Rounded box</a:t>
            </a:r>
            <a:r>
              <a:rPr lang="en-US" sz="2400" smtClean="0"/>
              <a:t> </a:t>
            </a:r>
          </a:p>
          <a:p>
            <a:pPr eaLnBrk="1" hangingPunct="1">
              <a:lnSpc>
                <a:spcPct val="80000"/>
              </a:lnSpc>
              <a:buFont typeface="Wingdings" pitchFamily="2" charset="2"/>
              <a:buNone/>
            </a:pPr>
            <a:r>
              <a:rPr lang="en-US" sz="2400" smtClean="0"/>
              <a:t>   use it to represent an event which occurs automatically. </a:t>
            </a:r>
          </a:p>
          <a:p>
            <a:pPr eaLnBrk="1" hangingPunct="1">
              <a:lnSpc>
                <a:spcPct val="80000"/>
              </a:lnSpc>
            </a:pPr>
            <a:r>
              <a:rPr lang="en-US" sz="2400" b="1" smtClean="0"/>
              <a:t>Rectangle or box </a:t>
            </a:r>
          </a:p>
          <a:p>
            <a:pPr eaLnBrk="1" hangingPunct="1">
              <a:lnSpc>
                <a:spcPct val="80000"/>
              </a:lnSpc>
              <a:buFont typeface="Wingdings" pitchFamily="2" charset="2"/>
              <a:buNone/>
            </a:pPr>
            <a:r>
              <a:rPr lang="en-US" sz="2400" smtClean="0"/>
              <a:t>    use it to represent an event which is controlled within the process. Typically this will be a step or action which is taken. </a:t>
            </a:r>
          </a:p>
          <a:p>
            <a:pPr eaLnBrk="1" hangingPunct="1">
              <a:lnSpc>
                <a:spcPct val="80000"/>
              </a:lnSpc>
            </a:pPr>
            <a:r>
              <a:rPr lang="en-US" sz="2400" b="1" smtClean="0"/>
              <a:t>Diamond </a:t>
            </a:r>
          </a:p>
          <a:p>
            <a:pPr eaLnBrk="1" hangingPunct="1">
              <a:lnSpc>
                <a:spcPct val="80000"/>
              </a:lnSpc>
              <a:buFont typeface="Wingdings" pitchFamily="2" charset="2"/>
              <a:buNone/>
            </a:pPr>
            <a:r>
              <a:rPr lang="en-US" sz="2400" smtClean="0"/>
              <a:t>     use it to represent a decision point in the process. </a:t>
            </a:r>
          </a:p>
          <a:p>
            <a:pPr eaLnBrk="1" hangingPunct="1">
              <a:lnSpc>
                <a:spcPct val="80000"/>
              </a:lnSpc>
            </a:pPr>
            <a:r>
              <a:rPr lang="en-US" sz="2400" b="1" smtClean="0"/>
              <a:t>Circle </a:t>
            </a:r>
          </a:p>
          <a:p>
            <a:pPr eaLnBrk="1" hangingPunct="1">
              <a:lnSpc>
                <a:spcPct val="80000"/>
              </a:lnSpc>
              <a:buFont typeface="Wingdings" pitchFamily="2" charset="2"/>
              <a:buNone/>
            </a:pPr>
            <a:r>
              <a:rPr lang="en-US" sz="2400" smtClean="0"/>
              <a:t>     use it to represent a point at which the flowchart connects with another process. </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N"/>
          </a:p>
        </p:txBody>
      </p:sp>
      <p:sp>
        <p:nvSpPr>
          <p:cNvPr id="15363" name="Rectangle 3"/>
          <p:cNvSpPr>
            <a:spLocks noGrp="1" noChangeArrowheads="1"/>
          </p:cNvSpPr>
          <p:nvPr>
            <p:ph sz="quarter" idx="1"/>
          </p:nvPr>
        </p:nvSpPr>
        <p:spPr>
          <a:xfrm>
            <a:off x="457200" y="304800"/>
            <a:ext cx="8229600" cy="5826125"/>
          </a:xfrm>
        </p:spPr>
        <p:txBody>
          <a:bodyPr/>
          <a:lstStyle/>
          <a:p>
            <a:pPr eaLnBrk="1" hangingPunct="1">
              <a:buFont typeface="Wingdings" pitchFamily="2" charset="2"/>
              <a:buNone/>
            </a:pPr>
            <a:r>
              <a:rPr lang="en-US" sz="3200" b="1" u="sng" dirty="0" smtClean="0"/>
              <a:t>Guideline for drawing a flowchart:</a:t>
            </a:r>
            <a:r>
              <a:rPr lang="en-US" sz="3200" dirty="0" smtClean="0"/>
              <a:t>  </a:t>
            </a:r>
          </a:p>
          <a:p>
            <a:pPr eaLnBrk="1" hangingPunct="1">
              <a:buFont typeface="Wingdings" pitchFamily="2" charset="2"/>
              <a:buNone/>
            </a:pPr>
            <a:r>
              <a:rPr lang="en-US" sz="2200" dirty="0" smtClean="0">
                <a:latin typeface="Times New Roman" pitchFamily="18" charset="0"/>
              </a:rPr>
              <a:t>     </a:t>
            </a:r>
          </a:p>
          <a:p>
            <a:pPr eaLnBrk="1" hangingPunct="1">
              <a:buFont typeface="Wingdings" pitchFamily="2" charset="2"/>
              <a:buNone/>
            </a:pPr>
            <a:r>
              <a:rPr lang="en-US" sz="2200" dirty="0" smtClean="0">
                <a:latin typeface="Times New Roman" pitchFamily="18" charset="0"/>
              </a:rPr>
              <a:t>	</a:t>
            </a:r>
            <a:r>
              <a:rPr lang="en-US" sz="2400" dirty="0" smtClean="0"/>
              <a:t>Flowcharts are usually drawn using some standard symbols; Some standard symbols, which are frequently required for flowcharting many computer programs are shown below,- </a:t>
            </a:r>
          </a:p>
          <a:p>
            <a:pPr eaLnBrk="1" hangingPunct="1">
              <a:buFont typeface="Wingdings" pitchFamily="2" charset="2"/>
              <a:buNone/>
            </a:pPr>
            <a:endParaRPr lang="en-US" sz="2400" dirty="0" smtClean="0"/>
          </a:p>
        </p:txBody>
      </p:sp>
      <p:pic>
        <p:nvPicPr>
          <p:cNvPr id="15364" name="Picture 4" descr="untitled"/>
          <p:cNvPicPr>
            <a:picLocks noChangeAspect="1" noChangeArrowheads="1"/>
          </p:cNvPicPr>
          <p:nvPr/>
        </p:nvPicPr>
        <p:blipFill>
          <a:blip r:embed="rId2" cstate="print"/>
          <a:srcRect/>
          <a:stretch>
            <a:fillRect/>
          </a:stretch>
        </p:blipFill>
        <p:spPr bwMode="auto">
          <a:xfrm>
            <a:off x="228600" y="2743200"/>
            <a:ext cx="8610600" cy="3810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228600"/>
            <a:ext cx="8534400" cy="914400"/>
          </a:xfrm>
          <a:noFill/>
        </p:spPr>
        <p:txBody>
          <a:bodyPr>
            <a:normAutofit/>
          </a:bodyPr>
          <a:lstStyle/>
          <a:p>
            <a:r>
              <a:rPr lang="en-US" dirty="0" smtClean="0"/>
              <a:t>Flowchart 1</a:t>
            </a:r>
            <a:endParaRPr lang="en-US" dirty="0"/>
          </a:p>
        </p:txBody>
      </p:sp>
      <p:sp>
        <p:nvSpPr>
          <p:cNvPr id="3075" name="Rectangle 3"/>
          <p:cNvSpPr>
            <a:spLocks noGrp="1" noChangeArrowheads="1"/>
          </p:cNvSpPr>
          <p:nvPr>
            <p:ph type="body" sz="half" idx="1"/>
          </p:nvPr>
        </p:nvSpPr>
        <p:spPr/>
        <p:txBody>
          <a:bodyPr/>
          <a:lstStyle/>
          <a:p>
            <a:r>
              <a:rPr lang="en-US" sz="2800"/>
              <a:t>A flowchart is a diagram that depicts the “flow of control” of a program.</a:t>
            </a:r>
          </a:p>
        </p:txBody>
      </p:sp>
      <p:grpSp>
        <p:nvGrpSpPr>
          <p:cNvPr id="2" name="Group 41"/>
          <p:cNvGrpSpPr>
            <a:grpSpLocks/>
          </p:cNvGrpSpPr>
          <p:nvPr/>
        </p:nvGrpSpPr>
        <p:grpSpPr bwMode="auto">
          <a:xfrm>
            <a:off x="4798653" y="1219200"/>
            <a:ext cx="3812560" cy="4648200"/>
            <a:chOff x="3833" y="288"/>
            <a:chExt cx="1489" cy="3696"/>
          </a:xfrm>
        </p:grpSpPr>
        <p:grpSp>
          <p:nvGrpSpPr>
            <p:cNvPr id="3" name="Group 7"/>
            <p:cNvGrpSpPr>
              <a:grpSpLocks/>
            </p:cNvGrpSpPr>
            <p:nvPr/>
          </p:nvGrpSpPr>
          <p:grpSpPr bwMode="auto">
            <a:xfrm>
              <a:off x="3983" y="288"/>
              <a:ext cx="1135" cy="727"/>
              <a:chOff x="3527" y="1200"/>
              <a:chExt cx="1135" cy="727"/>
            </a:xfrm>
          </p:grpSpPr>
          <p:sp>
            <p:nvSpPr>
              <p:cNvPr id="3077" name="AutoShape 5"/>
              <p:cNvSpPr>
                <a:spLocks noChangeArrowheads="1"/>
              </p:cNvSpPr>
              <p:nvPr/>
            </p:nvSpPr>
            <p:spPr bwMode="auto">
              <a:xfrm>
                <a:off x="3527" y="1200"/>
                <a:ext cx="1135" cy="727"/>
              </a:xfrm>
              <a:prstGeom prst="flowChartTerminator">
                <a:avLst/>
              </a:prstGeom>
              <a:noFill/>
              <a:ln w="9525">
                <a:solidFill>
                  <a:schemeClr val="tx1"/>
                </a:solidFill>
                <a:miter lim="800000"/>
                <a:headEnd/>
                <a:tailEnd/>
              </a:ln>
              <a:effectLst/>
            </p:spPr>
            <p:txBody>
              <a:bodyPr wrap="none" anchor="ctr"/>
              <a:lstStyle/>
              <a:p>
                <a:endParaRPr lang="en-US"/>
              </a:p>
            </p:txBody>
          </p:sp>
          <p:sp>
            <p:nvSpPr>
              <p:cNvPr id="3078" name="Text Box 6"/>
              <p:cNvSpPr txBox="1">
                <a:spLocks noChangeArrowheads="1"/>
              </p:cNvSpPr>
              <p:nvPr/>
            </p:nvSpPr>
            <p:spPr bwMode="auto">
              <a:xfrm>
                <a:off x="3765" y="1261"/>
                <a:ext cx="744" cy="416"/>
              </a:xfrm>
              <a:prstGeom prst="rect">
                <a:avLst/>
              </a:prstGeom>
              <a:noFill/>
              <a:ln w="9525">
                <a:noFill/>
                <a:miter lim="800000"/>
                <a:headEnd/>
                <a:tailEnd/>
              </a:ln>
              <a:effectLst/>
            </p:spPr>
            <p:txBody>
              <a:bodyPr wrap="square">
                <a:spAutoFit/>
              </a:bodyPr>
              <a:lstStyle/>
              <a:p>
                <a:pPr algn="ctr">
                  <a:spcBef>
                    <a:spcPct val="50000"/>
                  </a:spcBef>
                </a:pPr>
                <a:r>
                  <a:rPr lang="en-US" sz="2800" dirty="0"/>
                  <a:t>START</a:t>
                </a:r>
              </a:p>
            </p:txBody>
          </p:sp>
        </p:grpSp>
        <p:grpSp>
          <p:nvGrpSpPr>
            <p:cNvPr id="4" name="Group 10"/>
            <p:cNvGrpSpPr>
              <a:grpSpLocks/>
            </p:cNvGrpSpPr>
            <p:nvPr/>
          </p:nvGrpSpPr>
          <p:grpSpPr bwMode="auto">
            <a:xfrm>
              <a:off x="3834" y="1500"/>
              <a:ext cx="1488" cy="1272"/>
              <a:chOff x="3354" y="2536"/>
              <a:chExt cx="1488" cy="1272"/>
            </a:xfrm>
          </p:grpSpPr>
          <p:sp>
            <p:nvSpPr>
              <p:cNvPr id="3080" name="AutoShape 8"/>
              <p:cNvSpPr>
                <a:spLocks noChangeArrowheads="1"/>
              </p:cNvSpPr>
              <p:nvPr/>
            </p:nvSpPr>
            <p:spPr bwMode="auto">
              <a:xfrm>
                <a:off x="3354" y="2536"/>
                <a:ext cx="1488" cy="1272"/>
              </a:xfrm>
              <a:prstGeom prst="flowChartInputOutput">
                <a:avLst/>
              </a:prstGeom>
              <a:noFill/>
              <a:ln w="9525">
                <a:solidFill>
                  <a:schemeClr val="tx1"/>
                </a:solidFill>
                <a:miter lim="800000"/>
                <a:headEnd/>
                <a:tailEnd/>
              </a:ln>
              <a:effectLst/>
            </p:spPr>
            <p:txBody>
              <a:bodyPr wrap="none" anchor="ctr"/>
              <a:lstStyle/>
              <a:p>
                <a:endParaRPr lang="en-US"/>
              </a:p>
            </p:txBody>
          </p:sp>
          <p:sp>
            <p:nvSpPr>
              <p:cNvPr id="3081" name="Text Box 9"/>
              <p:cNvSpPr txBox="1">
                <a:spLocks noChangeArrowheads="1"/>
              </p:cNvSpPr>
              <p:nvPr/>
            </p:nvSpPr>
            <p:spPr bwMode="auto">
              <a:xfrm>
                <a:off x="3562" y="2596"/>
                <a:ext cx="1008" cy="1101"/>
              </a:xfrm>
              <a:prstGeom prst="rect">
                <a:avLst/>
              </a:prstGeom>
              <a:noFill/>
              <a:ln w="9525">
                <a:noFill/>
                <a:miter lim="800000"/>
                <a:headEnd/>
                <a:tailEnd/>
              </a:ln>
              <a:effectLst/>
            </p:spPr>
            <p:txBody>
              <a:bodyPr wrap="square">
                <a:spAutoFit/>
              </a:bodyPr>
              <a:lstStyle/>
              <a:p>
                <a:pPr algn="ctr">
                  <a:spcBef>
                    <a:spcPct val="50000"/>
                  </a:spcBef>
                </a:pPr>
                <a:r>
                  <a:rPr lang="en-US" sz="2800" dirty="0"/>
                  <a:t>Display message “</a:t>
                </a:r>
                <a:r>
                  <a:rPr lang="en-US" sz="2800" dirty="0" smtClean="0"/>
                  <a:t>Hello World”</a:t>
                </a:r>
                <a:endParaRPr lang="en-US" sz="2800" dirty="0"/>
              </a:p>
            </p:txBody>
          </p:sp>
        </p:grpSp>
        <p:grpSp>
          <p:nvGrpSpPr>
            <p:cNvPr id="9" name="Group 26"/>
            <p:cNvGrpSpPr>
              <a:grpSpLocks/>
            </p:cNvGrpSpPr>
            <p:nvPr/>
          </p:nvGrpSpPr>
          <p:grpSpPr bwMode="auto">
            <a:xfrm>
              <a:off x="3833" y="3257"/>
              <a:ext cx="1280" cy="727"/>
              <a:chOff x="3377" y="665"/>
              <a:chExt cx="1280" cy="727"/>
            </a:xfrm>
          </p:grpSpPr>
          <p:sp>
            <p:nvSpPr>
              <p:cNvPr id="3099" name="AutoShape 27"/>
              <p:cNvSpPr>
                <a:spLocks noChangeArrowheads="1"/>
              </p:cNvSpPr>
              <p:nvPr/>
            </p:nvSpPr>
            <p:spPr bwMode="auto">
              <a:xfrm>
                <a:off x="3377" y="665"/>
                <a:ext cx="1280" cy="727"/>
              </a:xfrm>
              <a:prstGeom prst="flowChartTerminator">
                <a:avLst/>
              </a:prstGeom>
              <a:noFill/>
              <a:ln w="9525">
                <a:solidFill>
                  <a:schemeClr val="tx1"/>
                </a:solidFill>
                <a:miter lim="800000"/>
                <a:headEnd/>
                <a:tailEnd/>
              </a:ln>
              <a:effectLst/>
            </p:spPr>
            <p:txBody>
              <a:bodyPr wrap="none" anchor="ctr"/>
              <a:lstStyle/>
              <a:p>
                <a:endParaRPr lang="en-US"/>
              </a:p>
            </p:txBody>
          </p:sp>
          <p:sp>
            <p:nvSpPr>
              <p:cNvPr id="3100" name="Text Box 28"/>
              <p:cNvSpPr txBox="1">
                <a:spLocks noChangeArrowheads="1"/>
              </p:cNvSpPr>
              <p:nvPr/>
            </p:nvSpPr>
            <p:spPr bwMode="auto">
              <a:xfrm>
                <a:off x="3556" y="847"/>
                <a:ext cx="952" cy="416"/>
              </a:xfrm>
              <a:prstGeom prst="rect">
                <a:avLst/>
              </a:prstGeom>
              <a:noFill/>
              <a:ln w="9525">
                <a:noFill/>
                <a:miter lim="800000"/>
                <a:headEnd/>
                <a:tailEnd/>
              </a:ln>
              <a:effectLst/>
            </p:spPr>
            <p:txBody>
              <a:bodyPr wrap="square">
                <a:spAutoFit/>
              </a:bodyPr>
              <a:lstStyle/>
              <a:p>
                <a:pPr algn="ctr">
                  <a:spcBef>
                    <a:spcPct val="50000"/>
                  </a:spcBef>
                </a:pPr>
                <a:r>
                  <a:rPr lang="en-US" sz="2800" dirty="0" smtClean="0"/>
                  <a:t>STOP</a:t>
                </a:r>
                <a:endParaRPr lang="en-US" sz="2800" dirty="0"/>
              </a:p>
            </p:txBody>
          </p:sp>
        </p:grpSp>
        <p:sp>
          <p:nvSpPr>
            <p:cNvPr id="3106" name="Line 34" hidden="1"/>
            <p:cNvSpPr>
              <a:spLocks noChangeShapeType="1"/>
            </p:cNvSpPr>
            <p:nvPr/>
          </p:nvSpPr>
          <p:spPr bwMode="auto">
            <a:xfrm>
              <a:off x="4344" y="1080"/>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3107" name="Line 35" hidden="1"/>
            <p:cNvSpPr>
              <a:spLocks noChangeShapeType="1"/>
            </p:cNvSpPr>
            <p:nvPr/>
          </p:nvSpPr>
          <p:spPr bwMode="auto">
            <a:xfrm>
              <a:off x="4344" y="1536"/>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3108" name="Line 36" hidden="1"/>
            <p:cNvSpPr>
              <a:spLocks noChangeShapeType="1"/>
            </p:cNvSpPr>
            <p:nvPr/>
          </p:nvSpPr>
          <p:spPr bwMode="auto">
            <a:xfrm>
              <a:off x="4344" y="2136"/>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3110" name="Line 38" hidden="1"/>
            <p:cNvSpPr>
              <a:spLocks noChangeShapeType="1"/>
            </p:cNvSpPr>
            <p:nvPr/>
          </p:nvSpPr>
          <p:spPr bwMode="auto">
            <a:xfrm>
              <a:off x="4344" y="2580"/>
              <a:ext cx="0" cy="116"/>
            </a:xfrm>
            <a:prstGeom prst="line">
              <a:avLst/>
            </a:prstGeom>
            <a:noFill/>
            <a:ln w="9525">
              <a:solidFill>
                <a:schemeClr val="tx1"/>
              </a:solidFill>
              <a:round/>
              <a:headEnd/>
              <a:tailEnd type="triangle" w="med" len="med"/>
            </a:ln>
            <a:effectLst/>
          </p:spPr>
          <p:txBody>
            <a:bodyPr wrap="none" anchor="ctr"/>
            <a:lstStyle/>
            <a:p>
              <a:endParaRPr lang="en-US"/>
            </a:p>
          </p:txBody>
        </p:sp>
      </p:grpSp>
      <p:cxnSp>
        <p:nvCxnSpPr>
          <p:cNvPr id="36" name="Straight Arrow Connector 35"/>
          <p:cNvCxnSpPr/>
          <p:nvPr/>
        </p:nvCxnSpPr>
        <p:spPr>
          <a:xfrm rot="5400000">
            <a:off x="6515100" y="2476500"/>
            <a:ext cx="685800" cy="1588"/>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a:off x="6592094" y="4685506"/>
            <a:ext cx="685800" cy="1588"/>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04800" y="228600"/>
            <a:ext cx="5410200" cy="685800"/>
          </a:xfrm>
          <a:noFill/>
        </p:spPr>
        <p:txBody>
          <a:bodyPr>
            <a:normAutofit/>
          </a:bodyPr>
          <a:lstStyle/>
          <a:p>
            <a:pPr algn="l"/>
            <a:r>
              <a:rPr lang="en-US" dirty="0"/>
              <a:t>Basic Flowchart Symbols</a:t>
            </a:r>
          </a:p>
        </p:txBody>
      </p:sp>
      <p:sp>
        <p:nvSpPr>
          <p:cNvPr id="4099" name="Rectangle 3"/>
          <p:cNvSpPr>
            <a:spLocks noGrp="1" noChangeArrowheads="1"/>
          </p:cNvSpPr>
          <p:nvPr>
            <p:ph type="body" sz="half" idx="1"/>
          </p:nvPr>
        </p:nvSpPr>
        <p:spPr>
          <a:xfrm>
            <a:off x="685800" y="1981200"/>
            <a:ext cx="3975100" cy="4114800"/>
          </a:xfrm>
        </p:spPr>
        <p:txBody>
          <a:bodyPr/>
          <a:lstStyle/>
          <a:p>
            <a:r>
              <a:rPr lang="en-US" sz="2800" dirty="0"/>
              <a:t>Notice there are three types of symbols in this flowchart:</a:t>
            </a:r>
          </a:p>
          <a:p>
            <a:pPr lvl="1"/>
            <a:r>
              <a:rPr lang="en-US" sz="2400" dirty="0">
                <a:solidFill>
                  <a:schemeClr val="accent3">
                    <a:lumMod val="50000"/>
                  </a:schemeClr>
                </a:solidFill>
              </a:rPr>
              <a:t>rounded rectangles</a:t>
            </a:r>
          </a:p>
          <a:p>
            <a:pPr lvl="1"/>
            <a:r>
              <a:rPr lang="en-US" sz="2400" dirty="0">
                <a:solidFill>
                  <a:schemeClr val="accent3">
                    <a:lumMod val="50000"/>
                  </a:schemeClr>
                </a:solidFill>
              </a:rPr>
              <a:t>parallelograms</a:t>
            </a:r>
          </a:p>
          <a:p>
            <a:pPr lvl="1"/>
            <a:r>
              <a:rPr lang="en-US" sz="2400" dirty="0">
                <a:solidFill>
                  <a:schemeClr val="accent3">
                    <a:lumMod val="50000"/>
                  </a:schemeClr>
                </a:solidFill>
              </a:rPr>
              <a:t>a rectangle</a:t>
            </a:r>
          </a:p>
          <a:p>
            <a:r>
              <a:rPr lang="en-US" sz="2800" dirty="0"/>
              <a:t>Each symbol represents a different type of operation.</a:t>
            </a:r>
          </a:p>
        </p:txBody>
      </p:sp>
      <p:grpSp>
        <p:nvGrpSpPr>
          <p:cNvPr id="2" name="Group 4"/>
          <p:cNvGrpSpPr>
            <a:grpSpLocks/>
          </p:cNvGrpSpPr>
          <p:nvPr/>
        </p:nvGrpSpPr>
        <p:grpSpPr bwMode="auto">
          <a:xfrm>
            <a:off x="6362700" y="457200"/>
            <a:ext cx="1066800" cy="304800"/>
            <a:chOff x="3552" y="1200"/>
            <a:chExt cx="672" cy="192"/>
          </a:xfrm>
        </p:grpSpPr>
        <p:sp>
          <p:nvSpPr>
            <p:cNvPr id="4101"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4102"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7"/>
          <p:cNvGrpSpPr>
            <a:grpSpLocks/>
          </p:cNvGrpSpPr>
          <p:nvPr/>
        </p:nvGrpSpPr>
        <p:grpSpPr bwMode="auto">
          <a:xfrm>
            <a:off x="6172200" y="946150"/>
            <a:ext cx="1447800" cy="765175"/>
            <a:chOff x="3408" y="1632"/>
            <a:chExt cx="912" cy="482"/>
          </a:xfrm>
        </p:grpSpPr>
        <p:sp>
          <p:nvSpPr>
            <p:cNvPr id="4104"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05" name="Text Box 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
          <p:cNvGrpSpPr>
            <a:grpSpLocks/>
          </p:cNvGrpSpPr>
          <p:nvPr/>
        </p:nvGrpSpPr>
        <p:grpSpPr bwMode="auto">
          <a:xfrm>
            <a:off x="6172200" y="1897063"/>
            <a:ext cx="1447800" cy="533400"/>
            <a:chOff x="3456" y="2304"/>
            <a:chExt cx="912" cy="336"/>
          </a:xfrm>
        </p:grpSpPr>
        <p:sp>
          <p:nvSpPr>
            <p:cNvPr id="4107" name="AutoShape 1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08" name="Text Box 1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3"/>
          <p:cNvGrpSpPr>
            <a:grpSpLocks/>
          </p:cNvGrpSpPr>
          <p:nvPr/>
        </p:nvGrpSpPr>
        <p:grpSpPr bwMode="auto">
          <a:xfrm>
            <a:off x="6172200" y="2614613"/>
            <a:ext cx="1447800" cy="765175"/>
            <a:chOff x="3408" y="1632"/>
            <a:chExt cx="912" cy="482"/>
          </a:xfrm>
        </p:grpSpPr>
        <p:sp>
          <p:nvSpPr>
            <p:cNvPr id="4110" name="AutoShape 14"/>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11" name="Text Box 15"/>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6"/>
          <p:cNvGrpSpPr>
            <a:grpSpLocks/>
          </p:cNvGrpSpPr>
          <p:nvPr/>
        </p:nvGrpSpPr>
        <p:grpSpPr bwMode="auto">
          <a:xfrm>
            <a:off x="6172200" y="3565525"/>
            <a:ext cx="1447800" cy="533400"/>
            <a:chOff x="3456" y="2304"/>
            <a:chExt cx="912" cy="336"/>
          </a:xfrm>
        </p:grpSpPr>
        <p:sp>
          <p:nvSpPr>
            <p:cNvPr id="4113" name="AutoShape 17"/>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14" name="Text Box 18"/>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4115" name="Text Box 19"/>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0"/>
          <p:cNvGrpSpPr>
            <a:grpSpLocks/>
          </p:cNvGrpSpPr>
          <p:nvPr/>
        </p:nvGrpSpPr>
        <p:grpSpPr bwMode="auto">
          <a:xfrm>
            <a:off x="6172200" y="5300663"/>
            <a:ext cx="1447800" cy="533400"/>
            <a:chOff x="3792" y="3360"/>
            <a:chExt cx="912" cy="336"/>
          </a:xfrm>
        </p:grpSpPr>
        <p:sp>
          <p:nvSpPr>
            <p:cNvPr id="4117" name="AutoShape 21"/>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18" name="Text Box 22"/>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3"/>
          <p:cNvGrpSpPr>
            <a:grpSpLocks/>
          </p:cNvGrpSpPr>
          <p:nvPr/>
        </p:nvGrpSpPr>
        <p:grpSpPr bwMode="auto">
          <a:xfrm>
            <a:off x="6362700" y="6019800"/>
            <a:ext cx="1066800" cy="304800"/>
            <a:chOff x="3552" y="1200"/>
            <a:chExt cx="672" cy="192"/>
          </a:xfrm>
        </p:grpSpPr>
        <p:sp>
          <p:nvSpPr>
            <p:cNvPr id="4120" name="AutoShape 2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4121" name="Text Box 2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4122" name="Line 26"/>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3" name="Line 27"/>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4" name="Line 28"/>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5" name="Line 29"/>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6" name="Line 30"/>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7" name="Line 31"/>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8" name="Line 32"/>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4129" name="Text Box 33"/>
          <p:cNvSpPr txBox="1">
            <a:spLocks noChangeArrowheads="1"/>
          </p:cNvSpPr>
          <p:nvPr/>
        </p:nvSpPr>
        <p:spPr bwMode="auto">
          <a:xfrm>
            <a:off x="7861300" y="292100"/>
            <a:ext cx="10795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Rounded Rectangle</a:t>
            </a:r>
            <a:endParaRPr lang="en-US" sz="1400"/>
          </a:p>
        </p:txBody>
      </p:sp>
      <p:sp>
        <p:nvSpPr>
          <p:cNvPr id="4130" name="Text Box 34"/>
          <p:cNvSpPr txBox="1">
            <a:spLocks noChangeArrowheads="1"/>
          </p:cNvSpPr>
          <p:nvPr/>
        </p:nvSpPr>
        <p:spPr bwMode="auto">
          <a:xfrm>
            <a:off x="7772400" y="2857500"/>
            <a:ext cx="11811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Parallelogram</a:t>
            </a:r>
            <a:endParaRPr lang="en-US" sz="1400"/>
          </a:p>
        </p:txBody>
      </p:sp>
      <p:sp>
        <p:nvSpPr>
          <p:cNvPr id="4131" name="Text Box 35"/>
          <p:cNvSpPr txBox="1">
            <a:spLocks noChangeArrowheads="1"/>
          </p:cNvSpPr>
          <p:nvPr/>
        </p:nvSpPr>
        <p:spPr bwMode="auto">
          <a:xfrm>
            <a:off x="4940300" y="4546600"/>
            <a:ext cx="10795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Rectangle</a:t>
            </a:r>
            <a:endParaRPr lang="en-US" sz="1400"/>
          </a:p>
        </p:txBody>
      </p:sp>
      <p:sp>
        <p:nvSpPr>
          <p:cNvPr id="4132" name="Line 36"/>
          <p:cNvSpPr>
            <a:spLocks noChangeShapeType="1"/>
          </p:cNvSpPr>
          <p:nvPr/>
        </p:nvSpPr>
        <p:spPr bwMode="auto">
          <a:xfrm flipV="1">
            <a:off x="7480300" y="546100"/>
            <a:ext cx="419100" cy="50800"/>
          </a:xfrm>
          <a:prstGeom prst="line">
            <a:avLst/>
          </a:prstGeom>
          <a:noFill/>
          <a:ln w="9525">
            <a:solidFill>
              <a:srgbClr val="FF0000"/>
            </a:solidFill>
            <a:round/>
            <a:headEnd type="triangle" w="med" len="med"/>
            <a:tailEnd/>
          </a:ln>
          <a:effectLst/>
        </p:spPr>
        <p:txBody>
          <a:bodyPr wrap="none" anchor="ctr"/>
          <a:lstStyle/>
          <a:p>
            <a:endParaRPr lang="en-US"/>
          </a:p>
        </p:txBody>
      </p:sp>
      <p:sp>
        <p:nvSpPr>
          <p:cNvPr id="4133" name="Line 37"/>
          <p:cNvSpPr>
            <a:spLocks noChangeShapeType="1"/>
          </p:cNvSpPr>
          <p:nvPr/>
        </p:nvSpPr>
        <p:spPr bwMode="auto">
          <a:xfrm flipV="1">
            <a:off x="5803900" y="4673600"/>
            <a:ext cx="4445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4" name="Line 38"/>
          <p:cNvSpPr>
            <a:spLocks noChangeShapeType="1"/>
          </p:cNvSpPr>
          <p:nvPr/>
        </p:nvSpPr>
        <p:spPr bwMode="auto">
          <a:xfrm flipH="1" flipV="1">
            <a:off x="7505700" y="1447800"/>
            <a:ext cx="800100" cy="13843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5" name="Line 39"/>
          <p:cNvSpPr>
            <a:spLocks noChangeShapeType="1"/>
          </p:cNvSpPr>
          <p:nvPr/>
        </p:nvSpPr>
        <p:spPr bwMode="auto">
          <a:xfrm flipH="1" flipV="1">
            <a:off x="7569200" y="2298700"/>
            <a:ext cx="736600" cy="546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6" name="Line 40"/>
          <p:cNvSpPr>
            <a:spLocks noChangeShapeType="1"/>
          </p:cNvSpPr>
          <p:nvPr/>
        </p:nvSpPr>
        <p:spPr bwMode="auto">
          <a:xfrm flipH="1">
            <a:off x="7543800" y="3009900"/>
            <a:ext cx="241300" cy="127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7" name="Line 41"/>
          <p:cNvSpPr>
            <a:spLocks noChangeShapeType="1"/>
          </p:cNvSpPr>
          <p:nvPr/>
        </p:nvSpPr>
        <p:spPr bwMode="auto">
          <a:xfrm flipH="1">
            <a:off x="7632700" y="3251200"/>
            <a:ext cx="660400" cy="546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8" name="Line 42"/>
          <p:cNvSpPr>
            <a:spLocks noChangeShapeType="1"/>
          </p:cNvSpPr>
          <p:nvPr/>
        </p:nvSpPr>
        <p:spPr bwMode="auto">
          <a:xfrm flipH="1">
            <a:off x="7620000" y="3251200"/>
            <a:ext cx="685800" cy="19558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139" name="Text Box 43"/>
          <p:cNvSpPr txBox="1">
            <a:spLocks noChangeArrowheads="1"/>
          </p:cNvSpPr>
          <p:nvPr/>
        </p:nvSpPr>
        <p:spPr bwMode="auto">
          <a:xfrm>
            <a:off x="4660900" y="5524500"/>
            <a:ext cx="10795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Rounded Rectangle</a:t>
            </a:r>
            <a:endParaRPr lang="en-US" sz="1400"/>
          </a:p>
        </p:txBody>
      </p:sp>
      <p:sp>
        <p:nvSpPr>
          <p:cNvPr id="4140" name="Line 44"/>
          <p:cNvSpPr>
            <a:spLocks noChangeShapeType="1"/>
          </p:cNvSpPr>
          <p:nvPr/>
        </p:nvSpPr>
        <p:spPr bwMode="auto">
          <a:xfrm>
            <a:off x="5473700" y="5803900"/>
            <a:ext cx="850900" cy="266700"/>
          </a:xfrm>
          <a:prstGeom prst="line">
            <a:avLst/>
          </a:prstGeom>
          <a:noFill/>
          <a:ln w="9525">
            <a:solidFill>
              <a:srgbClr val="FF0000"/>
            </a:solidFill>
            <a:round/>
            <a:headEnd/>
            <a:tailEnd type="triangle" w="med" len="me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sz="half" idx="1"/>
          </p:nvPr>
        </p:nvSpPr>
        <p:spPr>
          <a:xfrm>
            <a:off x="635000" y="1917700"/>
            <a:ext cx="3975100" cy="4114800"/>
          </a:xfrm>
        </p:spPr>
        <p:txBody>
          <a:bodyPr/>
          <a:lstStyle/>
          <a:p>
            <a:r>
              <a:rPr lang="en-US" sz="2800" dirty="0">
                <a:solidFill>
                  <a:srgbClr val="D60093"/>
                </a:solidFill>
              </a:rPr>
              <a:t>Terminals</a:t>
            </a:r>
          </a:p>
          <a:p>
            <a:pPr lvl="1"/>
            <a:r>
              <a:rPr lang="en-US" sz="2400" dirty="0"/>
              <a:t>represented by rounded rectangles</a:t>
            </a:r>
          </a:p>
          <a:p>
            <a:pPr lvl="1"/>
            <a:r>
              <a:rPr lang="en-US" sz="2400" dirty="0"/>
              <a:t>indicate a starting or ending point</a:t>
            </a:r>
          </a:p>
        </p:txBody>
      </p:sp>
      <p:grpSp>
        <p:nvGrpSpPr>
          <p:cNvPr id="2" name="Group 4"/>
          <p:cNvGrpSpPr>
            <a:grpSpLocks/>
          </p:cNvGrpSpPr>
          <p:nvPr/>
        </p:nvGrpSpPr>
        <p:grpSpPr bwMode="auto">
          <a:xfrm>
            <a:off x="6362700" y="457200"/>
            <a:ext cx="1066800" cy="304800"/>
            <a:chOff x="3552" y="1200"/>
            <a:chExt cx="672" cy="192"/>
          </a:xfrm>
        </p:grpSpPr>
        <p:sp>
          <p:nvSpPr>
            <p:cNvPr id="5125"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5126"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7"/>
          <p:cNvGrpSpPr>
            <a:grpSpLocks/>
          </p:cNvGrpSpPr>
          <p:nvPr/>
        </p:nvGrpSpPr>
        <p:grpSpPr bwMode="auto">
          <a:xfrm>
            <a:off x="6172200" y="946150"/>
            <a:ext cx="1447800" cy="765175"/>
            <a:chOff x="3408" y="1632"/>
            <a:chExt cx="912" cy="482"/>
          </a:xfrm>
        </p:grpSpPr>
        <p:sp>
          <p:nvSpPr>
            <p:cNvPr id="5128"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29" name="Text Box 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
          <p:cNvGrpSpPr>
            <a:grpSpLocks/>
          </p:cNvGrpSpPr>
          <p:nvPr/>
        </p:nvGrpSpPr>
        <p:grpSpPr bwMode="auto">
          <a:xfrm>
            <a:off x="6172200" y="1897063"/>
            <a:ext cx="1447800" cy="533400"/>
            <a:chOff x="3456" y="2304"/>
            <a:chExt cx="912" cy="336"/>
          </a:xfrm>
        </p:grpSpPr>
        <p:sp>
          <p:nvSpPr>
            <p:cNvPr id="5131" name="AutoShape 1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32" name="Text Box 1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3"/>
          <p:cNvGrpSpPr>
            <a:grpSpLocks/>
          </p:cNvGrpSpPr>
          <p:nvPr/>
        </p:nvGrpSpPr>
        <p:grpSpPr bwMode="auto">
          <a:xfrm>
            <a:off x="6172200" y="2614613"/>
            <a:ext cx="1447800" cy="765175"/>
            <a:chOff x="3408" y="1632"/>
            <a:chExt cx="912" cy="482"/>
          </a:xfrm>
        </p:grpSpPr>
        <p:sp>
          <p:nvSpPr>
            <p:cNvPr id="5134" name="AutoShape 14"/>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35" name="Text Box 15"/>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6"/>
          <p:cNvGrpSpPr>
            <a:grpSpLocks/>
          </p:cNvGrpSpPr>
          <p:nvPr/>
        </p:nvGrpSpPr>
        <p:grpSpPr bwMode="auto">
          <a:xfrm>
            <a:off x="6172200" y="3565525"/>
            <a:ext cx="1447800" cy="533400"/>
            <a:chOff x="3456" y="2304"/>
            <a:chExt cx="912" cy="336"/>
          </a:xfrm>
        </p:grpSpPr>
        <p:sp>
          <p:nvSpPr>
            <p:cNvPr id="5137" name="AutoShape 17"/>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38" name="Text Box 18"/>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5139" name="Text Box 19"/>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0"/>
          <p:cNvGrpSpPr>
            <a:grpSpLocks/>
          </p:cNvGrpSpPr>
          <p:nvPr/>
        </p:nvGrpSpPr>
        <p:grpSpPr bwMode="auto">
          <a:xfrm>
            <a:off x="6172200" y="5300663"/>
            <a:ext cx="1447800" cy="533400"/>
            <a:chOff x="3792" y="3360"/>
            <a:chExt cx="912" cy="336"/>
          </a:xfrm>
        </p:grpSpPr>
        <p:sp>
          <p:nvSpPr>
            <p:cNvPr id="5141" name="AutoShape 21"/>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5142" name="Text Box 22"/>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3"/>
          <p:cNvGrpSpPr>
            <a:grpSpLocks/>
          </p:cNvGrpSpPr>
          <p:nvPr/>
        </p:nvGrpSpPr>
        <p:grpSpPr bwMode="auto">
          <a:xfrm>
            <a:off x="6362700" y="6019800"/>
            <a:ext cx="1066800" cy="304800"/>
            <a:chOff x="3552" y="1200"/>
            <a:chExt cx="672" cy="192"/>
          </a:xfrm>
        </p:grpSpPr>
        <p:sp>
          <p:nvSpPr>
            <p:cNvPr id="5144" name="AutoShape 2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5145" name="Text Box 2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5146" name="Line 26"/>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47" name="Line 27"/>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48" name="Line 28"/>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49" name="Line 29"/>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50" name="Line 30"/>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51" name="Line 31"/>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52" name="Line 32"/>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5153" name="Text Box 33"/>
          <p:cNvSpPr txBox="1">
            <a:spLocks noChangeArrowheads="1"/>
          </p:cNvSpPr>
          <p:nvPr/>
        </p:nvSpPr>
        <p:spPr bwMode="auto">
          <a:xfrm>
            <a:off x="7886700" y="368300"/>
            <a:ext cx="10795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Terminal</a:t>
            </a:r>
            <a:endParaRPr lang="en-US" sz="1400"/>
          </a:p>
        </p:txBody>
      </p:sp>
      <p:sp>
        <p:nvSpPr>
          <p:cNvPr id="5156" name="Line 36"/>
          <p:cNvSpPr>
            <a:spLocks noChangeShapeType="1"/>
          </p:cNvSpPr>
          <p:nvPr/>
        </p:nvSpPr>
        <p:spPr bwMode="auto">
          <a:xfrm flipH="1">
            <a:off x="7480300" y="520700"/>
            <a:ext cx="457200" cy="88900"/>
          </a:xfrm>
          <a:prstGeom prst="line">
            <a:avLst/>
          </a:prstGeom>
          <a:noFill/>
          <a:ln w="9525">
            <a:solidFill>
              <a:srgbClr val="FF0000"/>
            </a:solidFill>
            <a:round/>
            <a:headEnd/>
            <a:tailEnd type="triangle" w="med" len="med"/>
          </a:ln>
          <a:effectLst/>
        </p:spPr>
        <p:txBody>
          <a:bodyPr wrap="none" anchor="ctr"/>
          <a:lstStyle/>
          <a:p>
            <a:endParaRPr lang="en-US"/>
          </a:p>
        </p:txBody>
      </p:sp>
      <p:grpSp>
        <p:nvGrpSpPr>
          <p:cNvPr id="9" name="Group 46"/>
          <p:cNvGrpSpPr>
            <a:grpSpLocks/>
          </p:cNvGrpSpPr>
          <p:nvPr/>
        </p:nvGrpSpPr>
        <p:grpSpPr bwMode="auto">
          <a:xfrm>
            <a:off x="1136650" y="4508500"/>
            <a:ext cx="2108200" cy="660400"/>
            <a:chOff x="696" y="2840"/>
            <a:chExt cx="1328" cy="416"/>
          </a:xfrm>
        </p:grpSpPr>
        <p:sp>
          <p:nvSpPr>
            <p:cNvPr id="5164" name="AutoShape 44"/>
            <p:cNvSpPr>
              <a:spLocks noChangeArrowheads="1"/>
            </p:cNvSpPr>
            <p:nvPr/>
          </p:nvSpPr>
          <p:spPr bwMode="auto">
            <a:xfrm>
              <a:off x="696" y="2840"/>
              <a:ext cx="1328" cy="416"/>
            </a:xfrm>
            <a:prstGeom prst="flowChartTerminator">
              <a:avLst/>
            </a:prstGeom>
            <a:noFill/>
            <a:ln w="9525">
              <a:solidFill>
                <a:schemeClr val="tx1"/>
              </a:solidFill>
              <a:miter lim="800000"/>
              <a:headEnd/>
              <a:tailEnd/>
            </a:ln>
            <a:effectLst/>
          </p:spPr>
          <p:txBody>
            <a:bodyPr wrap="none" anchor="ctr"/>
            <a:lstStyle/>
            <a:p>
              <a:endParaRPr lang="en-US"/>
            </a:p>
          </p:txBody>
        </p:sp>
        <p:sp>
          <p:nvSpPr>
            <p:cNvPr id="5165" name="Text Box 45"/>
            <p:cNvSpPr txBox="1">
              <a:spLocks noChangeArrowheads="1"/>
            </p:cNvSpPr>
            <p:nvPr/>
          </p:nvSpPr>
          <p:spPr bwMode="auto">
            <a:xfrm>
              <a:off x="886" y="2888"/>
              <a:ext cx="948" cy="288"/>
            </a:xfrm>
            <a:prstGeom prst="rect">
              <a:avLst/>
            </a:prstGeom>
            <a:noFill/>
            <a:ln w="9525">
              <a:noFill/>
              <a:miter lim="800000"/>
              <a:headEnd/>
              <a:tailEnd/>
            </a:ln>
            <a:effectLst/>
          </p:spPr>
          <p:txBody>
            <a:bodyPr>
              <a:spAutoFit/>
            </a:bodyPr>
            <a:lstStyle/>
            <a:p>
              <a:pPr algn="ctr">
                <a:spcBef>
                  <a:spcPct val="50000"/>
                </a:spcBef>
              </a:pPr>
              <a:r>
                <a:rPr lang="en-US"/>
                <a:t>START</a:t>
              </a:r>
              <a:endParaRPr lang="en-US" sz="1200"/>
            </a:p>
          </p:txBody>
        </p:sp>
      </p:grpSp>
      <p:grpSp>
        <p:nvGrpSpPr>
          <p:cNvPr id="10" name="Group 47"/>
          <p:cNvGrpSpPr>
            <a:grpSpLocks/>
          </p:cNvGrpSpPr>
          <p:nvPr/>
        </p:nvGrpSpPr>
        <p:grpSpPr bwMode="auto">
          <a:xfrm>
            <a:off x="1136650" y="5651500"/>
            <a:ext cx="2108200" cy="660400"/>
            <a:chOff x="696" y="2840"/>
            <a:chExt cx="1328" cy="416"/>
          </a:xfrm>
        </p:grpSpPr>
        <p:sp>
          <p:nvSpPr>
            <p:cNvPr id="5168" name="AutoShape 48"/>
            <p:cNvSpPr>
              <a:spLocks noChangeArrowheads="1"/>
            </p:cNvSpPr>
            <p:nvPr/>
          </p:nvSpPr>
          <p:spPr bwMode="auto">
            <a:xfrm>
              <a:off x="696" y="2840"/>
              <a:ext cx="1328" cy="416"/>
            </a:xfrm>
            <a:prstGeom prst="flowChartTerminator">
              <a:avLst/>
            </a:prstGeom>
            <a:noFill/>
            <a:ln w="9525">
              <a:solidFill>
                <a:schemeClr val="tx1"/>
              </a:solidFill>
              <a:miter lim="800000"/>
              <a:headEnd/>
              <a:tailEnd/>
            </a:ln>
            <a:effectLst/>
          </p:spPr>
          <p:txBody>
            <a:bodyPr wrap="none" anchor="ctr"/>
            <a:lstStyle/>
            <a:p>
              <a:endParaRPr lang="en-US"/>
            </a:p>
          </p:txBody>
        </p:sp>
        <p:sp>
          <p:nvSpPr>
            <p:cNvPr id="5169" name="Text Box 49"/>
            <p:cNvSpPr txBox="1">
              <a:spLocks noChangeArrowheads="1"/>
            </p:cNvSpPr>
            <p:nvPr/>
          </p:nvSpPr>
          <p:spPr bwMode="auto">
            <a:xfrm>
              <a:off x="886" y="2888"/>
              <a:ext cx="948" cy="288"/>
            </a:xfrm>
            <a:prstGeom prst="rect">
              <a:avLst/>
            </a:prstGeom>
            <a:noFill/>
            <a:ln w="9525">
              <a:noFill/>
              <a:miter lim="800000"/>
              <a:headEnd/>
              <a:tailEnd/>
            </a:ln>
            <a:effectLst/>
          </p:spPr>
          <p:txBody>
            <a:bodyPr>
              <a:spAutoFit/>
            </a:bodyPr>
            <a:lstStyle/>
            <a:p>
              <a:pPr algn="ctr">
                <a:spcBef>
                  <a:spcPct val="50000"/>
                </a:spcBef>
              </a:pPr>
              <a:r>
                <a:rPr lang="en-US"/>
                <a:t>END</a:t>
              </a:r>
              <a:endParaRPr lang="en-US" sz="1200"/>
            </a:p>
          </p:txBody>
        </p:sp>
      </p:grpSp>
      <p:sp>
        <p:nvSpPr>
          <p:cNvPr id="5170" name="Text Box 50"/>
          <p:cNvSpPr txBox="1">
            <a:spLocks noChangeArrowheads="1"/>
          </p:cNvSpPr>
          <p:nvPr/>
        </p:nvSpPr>
        <p:spPr bwMode="auto">
          <a:xfrm>
            <a:off x="4673600" y="5765800"/>
            <a:ext cx="10795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Terminal</a:t>
            </a:r>
            <a:endParaRPr lang="en-US" sz="1400"/>
          </a:p>
        </p:txBody>
      </p:sp>
      <p:sp>
        <p:nvSpPr>
          <p:cNvPr id="5171" name="Line 51"/>
          <p:cNvSpPr>
            <a:spLocks noChangeShapeType="1"/>
          </p:cNvSpPr>
          <p:nvPr/>
        </p:nvSpPr>
        <p:spPr bwMode="auto">
          <a:xfrm>
            <a:off x="5461000" y="5905500"/>
            <a:ext cx="889000" cy="1524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5" name="Rectangle 2"/>
          <p:cNvSpPr txBox="1">
            <a:spLocks noChangeArrowheads="1"/>
          </p:cNvSpPr>
          <p:nvPr/>
        </p:nvSpPr>
        <p:spPr>
          <a:xfrm>
            <a:off x="304800" y="228600"/>
            <a:ext cx="5410200" cy="685800"/>
          </a:xfrm>
          <a:prstGeom prst="rect">
            <a:avLst/>
          </a:prstGeom>
          <a:noFill/>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Basic Flowchart Symbols</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sz="half" idx="1"/>
          </p:nvPr>
        </p:nvSpPr>
        <p:spPr>
          <a:xfrm>
            <a:off x="647700" y="1917700"/>
            <a:ext cx="4152900" cy="4114800"/>
          </a:xfrm>
        </p:spPr>
        <p:txBody>
          <a:bodyPr/>
          <a:lstStyle/>
          <a:p>
            <a:r>
              <a:rPr lang="en-US" sz="2800" dirty="0" err="1">
                <a:solidFill>
                  <a:srgbClr val="D60093"/>
                </a:solidFill>
              </a:rPr>
              <a:t>Input/Output</a:t>
            </a:r>
            <a:r>
              <a:rPr lang="en-US" sz="2800" dirty="0">
                <a:solidFill>
                  <a:srgbClr val="D60093"/>
                </a:solidFill>
              </a:rPr>
              <a:t> Operations</a:t>
            </a:r>
          </a:p>
          <a:p>
            <a:pPr lvl="1"/>
            <a:r>
              <a:rPr lang="en-US" sz="2400" dirty="0"/>
              <a:t>represented by parallelograms</a:t>
            </a:r>
          </a:p>
          <a:p>
            <a:pPr lvl="1"/>
            <a:r>
              <a:rPr lang="en-US" sz="2400" dirty="0"/>
              <a:t>indicate an input or output operation</a:t>
            </a:r>
          </a:p>
        </p:txBody>
      </p:sp>
      <p:grpSp>
        <p:nvGrpSpPr>
          <p:cNvPr id="2" name="Group 4"/>
          <p:cNvGrpSpPr>
            <a:grpSpLocks/>
          </p:cNvGrpSpPr>
          <p:nvPr/>
        </p:nvGrpSpPr>
        <p:grpSpPr bwMode="auto">
          <a:xfrm>
            <a:off x="6362700" y="457200"/>
            <a:ext cx="1066800" cy="304800"/>
            <a:chOff x="3552" y="1200"/>
            <a:chExt cx="672" cy="192"/>
          </a:xfrm>
        </p:grpSpPr>
        <p:sp>
          <p:nvSpPr>
            <p:cNvPr id="6149"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6150"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7"/>
          <p:cNvGrpSpPr>
            <a:grpSpLocks/>
          </p:cNvGrpSpPr>
          <p:nvPr/>
        </p:nvGrpSpPr>
        <p:grpSpPr bwMode="auto">
          <a:xfrm>
            <a:off x="6172200" y="946150"/>
            <a:ext cx="1447800" cy="765175"/>
            <a:chOff x="3408" y="1632"/>
            <a:chExt cx="912" cy="482"/>
          </a:xfrm>
        </p:grpSpPr>
        <p:sp>
          <p:nvSpPr>
            <p:cNvPr id="6152"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53" name="Text Box 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
          <p:cNvGrpSpPr>
            <a:grpSpLocks/>
          </p:cNvGrpSpPr>
          <p:nvPr/>
        </p:nvGrpSpPr>
        <p:grpSpPr bwMode="auto">
          <a:xfrm>
            <a:off x="6172200" y="1897063"/>
            <a:ext cx="1447800" cy="533400"/>
            <a:chOff x="3456" y="2304"/>
            <a:chExt cx="912" cy="336"/>
          </a:xfrm>
        </p:grpSpPr>
        <p:sp>
          <p:nvSpPr>
            <p:cNvPr id="6155" name="AutoShape 1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56" name="Text Box 1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3"/>
          <p:cNvGrpSpPr>
            <a:grpSpLocks/>
          </p:cNvGrpSpPr>
          <p:nvPr/>
        </p:nvGrpSpPr>
        <p:grpSpPr bwMode="auto">
          <a:xfrm>
            <a:off x="6172200" y="2614613"/>
            <a:ext cx="1447800" cy="765175"/>
            <a:chOff x="3408" y="1632"/>
            <a:chExt cx="912" cy="482"/>
          </a:xfrm>
        </p:grpSpPr>
        <p:sp>
          <p:nvSpPr>
            <p:cNvPr id="6158" name="AutoShape 14"/>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59" name="Text Box 15"/>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6"/>
          <p:cNvGrpSpPr>
            <a:grpSpLocks/>
          </p:cNvGrpSpPr>
          <p:nvPr/>
        </p:nvGrpSpPr>
        <p:grpSpPr bwMode="auto">
          <a:xfrm>
            <a:off x="6172200" y="3565525"/>
            <a:ext cx="1447800" cy="533400"/>
            <a:chOff x="3456" y="2304"/>
            <a:chExt cx="912" cy="336"/>
          </a:xfrm>
        </p:grpSpPr>
        <p:sp>
          <p:nvSpPr>
            <p:cNvPr id="6161" name="AutoShape 17"/>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62" name="Text Box 18"/>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6163" name="Text Box 19"/>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0"/>
          <p:cNvGrpSpPr>
            <a:grpSpLocks/>
          </p:cNvGrpSpPr>
          <p:nvPr/>
        </p:nvGrpSpPr>
        <p:grpSpPr bwMode="auto">
          <a:xfrm>
            <a:off x="6172200" y="5300663"/>
            <a:ext cx="1447800" cy="533400"/>
            <a:chOff x="3792" y="3360"/>
            <a:chExt cx="912" cy="336"/>
          </a:xfrm>
        </p:grpSpPr>
        <p:sp>
          <p:nvSpPr>
            <p:cNvPr id="6165" name="AutoShape 21"/>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66" name="Text Box 22"/>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3"/>
          <p:cNvGrpSpPr>
            <a:grpSpLocks/>
          </p:cNvGrpSpPr>
          <p:nvPr/>
        </p:nvGrpSpPr>
        <p:grpSpPr bwMode="auto">
          <a:xfrm>
            <a:off x="6362700" y="6019800"/>
            <a:ext cx="1066800" cy="304800"/>
            <a:chOff x="3552" y="1200"/>
            <a:chExt cx="672" cy="192"/>
          </a:xfrm>
        </p:grpSpPr>
        <p:sp>
          <p:nvSpPr>
            <p:cNvPr id="6168" name="AutoShape 2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6169" name="Text Box 2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6170" name="Line 26"/>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1" name="Line 27"/>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2" name="Line 28"/>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3" name="Line 29"/>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4" name="Line 30"/>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5" name="Line 31"/>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176" name="Line 32"/>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9" name="Group 46"/>
          <p:cNvGrpSpPr>
            <a:grpSpLocks/>
          </p:cNvGrpSpPr>
          <p:nvPr/>
        </p:nvGrpSpPr>
        <p:grpSpPr bwMode="auto">
          <a:xfrm>
            <a:off x="241300" y="4413250"/>
            <a:ext cx="2641600" cy="1647825"/>
            <a:chOff x="736" y="2748"/>
            <a:chExt cx="1664" cy="1038"/>
          </a:xfrm>
        </p:grpSpPr>
        <p:sp>
          <p:nvSpPr>
            <p:cNvPr id="6188" name="AutoShape 44"/>
            <p:cNvSpPr>
              <a:spLocks noChangeArrowheads="1"/>
            </p:cNvSpPr>
            <p:nvPr/>
          </p:nvSpPr>
          <p:spPr bwMode="auto">
            <a:xfrm>
              <a:off x="736" y="2748"/>
              <a:ext cx="1664" cy="1038"/>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89" name="Text Box 45"/>
            <p:cNvSpPr txBox="1">
              <a:spLocks noChangeArrowheads="1"/>
            </p:cNvSpPr>
            <p:nvPr/>
          </p:nvSpPr>
          <p:spPr bwMode="auto">
            <a:xfrm>
              <a:off x="991" y="2828"/>
              <a:ext cx="1313" cy="902"/>
            </a:xfrm>
            <a:prstGeom prst="rect">
              <a:avLst/>
            </a:prstGeom>
            <a:noFill/>
            <a:ln w="9525">
              <a:noFill/>
              <a:miter lim="800000"/>
              <a:headEnd/>
              <a:tailEnd/>
            </a:ln>
            <a:effectLst/>
          </p:spPr>
          <p:txBody>
            <a:bodyPr>
              <a:spAutoFit/>
            </a:bodyPr>
            <a:lstStyle/>
            <a:p>
              <a:pPr algn="ctr">
                <a:spcBef>
                  <a:spcPct val="50000"/>
                </a:spcBef>
              </a:pPr>
              <a:r>
                <a:rPr lang="en-US" sz="2200"/>
                <a:t>Display message “How many hours did you work?”</a:t>
              </a:r>
              <a:endParaRPr lang="en-US" sz="1200"/>
            </a:p>
          </p:txBody>
        </p:sp>
      </p:grpSp>
      <p:grpSp>
        <p:nvGrpSpPr>
          <p:cNvPr id="10" name="Group 51"/>
          <p:cNvGrpSpPr>
            <a:grpSpLocks/>
          </p:cNvGrpSpPr>
          <p:nvPr/>
        </p:nvGrpSpPr>
        <p:grpSpPr bwMode="auto">
          <a:xfrm>
            <a:off x="2628900" y="4375150"/>
            <a:ext cx="2641600" cy="1647825"/>
            <a:chOff x="1656" y="2756"/>
            <a:chExt cx="1664" cy="1038"/>
          </a:xfrm>
        </p:grpSpPr>
        <p:sp>
          <p:nvSpPr>
            <p:cNvPr id="6192" name="AutoShape 48"/>
            <p:cNvSpPr>
              <a:spLocks noChangeArrowheads="1"/>
            </p:cNvSpPr>
            <p:nvPr/>
          </p:nvSpPr>
          <p:spPr bwMode="auto">
            <a:xfrm>
              <a:off x="1656" y="2756"/>
              <a:ext cx="1664" cy="1038"/>
            </a:xfrm>
            <a:prstGeom prst="flowChartInputOutput">
              <a:avLst/>
            </a:prstGeom>
            <a:noFill/>
            <a:ln w="9525">
              <a:solidFill>
                <a:schemeClr val="tx1"/>
              </a:solidFill>
              <a:miter lim="800000"/>
              <a:headEnd/>
              <a:tailEnd/>
            </a:ln>
            <a:effectLst/>
          </p:spPr>
          <p:txBody>
            <a:bodyPr wrap="none" anchor="ctr"/>
            <a:lstStyle/>
            <a:p>
              <a:endParaRPr lang="en-US"/>
            </a:p>
          </p:txBody>
        </p:sp>
        <p:sp>
          <p:nvSpPr>
            <p:cNvPr id="6193" name="Text Box 49"/>
            <p:cNvSpPr txBox="1">
              <a:spLocks noChangeArrowheads="1"/>
            </p:cNvSpPr>
            <p:nvPr/>
          </p:nvSpPr>
          <p:spPr bwMode="auto">
            <a:xfrm>
              <a:off x="1847" y="3164"/>
              <a:ext cx="1313" cy="269"/>
            </a:xfrm>
            <a:prstGeom prst="rect">
              <a:avLst/>
            </a:prstGeom>
            <a:noFill/>
            <a:ln w="9525">
              <a:noFill/>
              <a:miter lim="800000"/>
              <a:headEnd/>
              <a:tailEnd/>
            </a:ln>
            <a:effectLst/>
          </p:spPr>
          <p:txBody>
            <a:bodyPr>
              <a:spAutoFit/>
            </a:bodyPr>
            <a:lstStyle/>
            <a:p>
              <a:pPr algn="ctr">
                <a:spcBef>
                  <a:spcPct val="50000"/>
                </a:spcBef>
              </a:pPr>
              <a:r>
                <a:rPr lang="en-US" sz="2200"/>
                <a:t>Read Hours</a:t>
              </a:r>
              <a:endParaRPr lang="en-US" sz="1200"/>
            </a:p>
          </p:txBody>
        </p:sp>
      </p:grpSp>
      <p:sp>
        <p:nvSpPr>
          <p:cNvPr id="6196" name="Text Box 52"/>
          <p:cNvSpPr txBox="1">
            <a:spLocks noChangeArrowheads="1"/>
          </p:cNvSpPr>
          <p:nvPr/>
        </p:nvSpPr>
        <p:spPr bwMode="auto">
          <a:xfrm>
            <a:off x="7772400" y="2806700"/>
            <a:ext cx="11811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Input/Output Operation</a:t>
            </a:r>
            <a:endParaRPr lang="en-US" sz="1400"/>
          </a:p>
        </p:txBody>
      </p:sp>
      <p:sp>
        <p:nvSpPr>
          <p:cNvPr id="6197" name="Line 53"/>
          <p:cNvSpPr>
            <a:spLocks noChangeShapeType="1"/>
          </p:cNvSpPr>
          <p:nvPr/>
        </p:nvSpPr>
        <p:spPr bwMode="auto">
          <a:xfrm flipH="1" flipV="1">
            <a:off x="7505700" y="1447800"/>
            <a:ext cx="800100" cy="13843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6198" name="Line 54"/>
          <p:cNvSpPr>
            <a:spLocks noChangeShapeType="1"/>
          </p:cNvSpPr>
          <p:nvPr/>
        </p:nvSpPr>
        <p:spPr bwMode="auto">
          <a:xfrm flipH="1" flipV="1">
            <a:off x="7569200" y="2298700"/>
            <a:ext cx="736600" cy="546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6199" name="Line 55"/>
          <p:cNvSpPr>
            <a:spLocks noChangeShapeType="1"/>
          </p:cNvSpPr>
          <p:nvPr/>
        </p:nvSpPr>
        <p:spPr bwMode="auto">
          <a:xfrm flipH="1">
            <a:off x="7543800" y="3009900"/>
            <a:ext cx="241300" cy="127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6200" name="Line 56"/>
          <p:cNvSpPr>
            <a:spLocks noChangeShapeType="1"/>
          </p:cNvSpPr>
          <p:nvPr/>
        </p:nvSpPr>
        <p:spPr bwMode="auto">
          <a:xfrm flipH="1">
            <a:off x="7632700" y="3251200"/>
            <a:ext cx="660400" cy="546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6201" name="Line 57"/>
          <p:cNvSpPr>
            <a:spLocks noChangeShapeType="1"/>
          </p:cNvSpPr>
          <p:nvPr/>
        </p:nvSpPr>
        <p:spPr bwMode="auto">
          <a:xfrm flipH="1">
            <a:off x="7620000" y="3251200"/>
            <a:ext cx="685800" cy="19558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48" name="Rectangle 2"/>
          <p:cNvSpPr txBox="1">
            <a:spLocks noChangeArrowheads="1"/>
          </p:cNvSpPr>
          <p:nvPr/>
        </p:nvSpPr>
        <p:spPr>
          <a:xfrm>
            <a:off x="304800" y="228600"/>
            <a:ext cx="5410200" cy="685800"/>
          </a:xfrm>
          <a:prstGeom prst="rect">
            <a:avLst/>
          </a:prstGeom>
          <a:noFill/>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300" b="0" i="0" u="none" strike="noStrike" kern="1200" cap="none" spc="0" normalizeH="0" baseline="0" noProof="0" smtClean="0">
                <a:ln>
                  <a:noFill/>
                </a:ln>
                <a:solidFill>
                  <a:schemeClr val="accent3">
                    <a:shade val="75000"/>
                  </a:schemeClr>
                </a:solidFill>
                <a:effectLst/>
                <a:uLnTx/>
                <a:uFillTx/>
                <a:latin typeface="+mj-lt"/>
                <a:ea typeface="+mj-ea"/>
                <a:cs typeface="+mj-cs"/>
              </a:rPr>
              <a:t>Basic Flowchart Symbols</a:t>
            </a:r>
            <a:endParaRPr kumimoji="0" lang="en-US" sz="3300" b="0"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635000" y="1917700"/>
            <a:ext cx="4267200" cy="4114800"/>
          </a:xfrm>
        </p:spPr>
        <p:txBody>
          <a:bodyPr/>
          <a:lstStyle/>
          <a:p>
            <a:r>
              <a:rPr lang="en-US" sz="2800" dirty="0">
                <a:solidFill>
                  <a:srgbClr val="D60093"/>
                </a:solidFill>
              </a:rPr>
              <a:t>Processes</a:t>
            </a:r>
          </a:p>
          <a:p>
            <a:pPr lvl="1"/>
            <a:r>
              <a:rPr lang="en-US" sz="2400" dirty="0"/>
              <a:t>represented by rectangles</a:t>
            </a:r>
          </a:p>
          <a:p>
            <a:pPr lvl="1"/>
            <a:r>
              <a:rPr lang="en-US" sz="2400" dirty="0"/>
              <a:t>indicates a process such as a mathematical computation or variable assignment</a:t>
            </a:r>
          </a:p>
        </p:txBody>
      </p:sp>
      <p:grpSp>
        <p:nvGrpSpPr>
          <p:cNvPr id="2" name="Group 4"/>
          <p:cNvGrpSpPr>
            <a:grpSpLocks/>
          </p:cNvGrpSpPr>
          <p:nvPr/>
        </p:nvGrpSpPr>
        <p:grpSpPr bwMode="auto">
          <a:xfrm>
            <a:off x="6362700" y="457200"/>
            <a:ext cx="1066800" cy="304800"/>
            <a:chOff x="3552" y="1200"/>
            <a:chExt cx="672" cy="192"/>
          </a:xfrm>
        </p:grpSpPr>
        <p:sp>
          <p:nvSpPr>
            <p:cNvPr id="7173"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7174"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7"/>
          <p:cNvGrpSpPr>
            <a:grpSpLocks/>
          </p:cNvGrpSpPr>
          <p:nvPr/>
        </p:nvGrpSpPr>
        <p:grpSpPr bwMode="auto">
          <a:xfrm>
            <a:off x="6172200" y="946150"/>
            <a:ext cx="1447800" cy="765175"/>
            <a:chOff x="3408" y="1632"/>
            <a:chExt cx="912" cy="482"/>
          </a:xfrm>
        </p:grpSpPr>
        <p:sp>
          <p:nvSpPr>
            <p:cNvPr id="7176"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77" name="Text Box 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
          <p:cNvGrpSpPr>
            <a:grpSpLocks/>
          </p:cNvGrpSpPr>
          <p:nvPr/>
        </p:nvGrpSpPr>
        <p:grpSpPr bwMode="auto">
          <a:xfrm>
            <a:off x="6172200" y="1897063"/>
            <a:ext cx="1447800" cy="533400"/>
            <a:chOff x="3456" y="2304"/>
            <a:chExt cx="912" cy="336"/>
          </a:xfrm>
        </p:grpSpPr>
        <p:sp>
          <p:nvSpPr>
            <p:cNvPr id="7179" name="AutoShape 1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80" name="Text Box 1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3"/>
          <p:cNvGrpSpPr>
            <a:grpSpLocks/>
          </p:cNvGrpSpPr>
          <p:nvPr/>
        </p:nvGrpSpPr>
        <p:grpSpPr bwMode="auto">
          <a:xfrm>
            <a:off x="6172200" y="2614613"/>
            <a:ext cx="1447800" cy="765175"/>
            <a:chOff x="3408" y="1632"/>
            <a:chExt cx="912" cy="482"/>
          </a:xfrm>
        </p:grpSpPr>
        <p:sp>
          <p:nvSpPr>
            <p:cNvPr id="7182" name="AutoShape 14"/>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83" name="Text Box 15"/>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6"/>
          <p:cNvGrpSpPr>
            <a:grpSpLocks/>
          </p:cNvGrpSpPr>
          <p:nvPr/>
        </p:nvGrpSpPr>
        <p:grpSpPr bwMode="auto">
          <a:xfrm>
            <a:off x="6172200" y="3565525"/>
            <a:ext cx="1447800" cy="533400"/>
            <a:chOff x="3456" y="2304"/>
            <a:chExt cx="912" cy="336"/>
          </a:xfrm>
        </p:grpSpPr>
        <p:sp>
          <p:nvSpPr>
            <p:cNvPr id="7185" name="AutoShape 17"/>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86" name="Text Box 18"/>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7187" name="Text Box 19"/>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0"/>
          <p:cNvGrpSpPr>
            <a:grpSpLocks/>
          </p:cNvGrpSpPr>
          <p:nvPr/>
        </p:nvGrpSpPr>
        <p:grpSpPr bwMode="auto">
          <a:xfrm>
            <a:off x="6172200" y="5300663"/>
            <a:ext cx="1447800" cy="533400"/>
            <a:chOff x="3792" y="3360"/>
            <a:chExt cx="912" cy="336"/>
          </a:xfrm>
        </p:grpSpPr>
        <p:sp>
          <p:nvSpPr>
            <p:cNvPr id="7189" name="AutoShape 21"/>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7190" name="Text Box 22"/>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3"/>
          <p:cNvGrpSpPr>
            <a:grpSpLocks/>
          </p:cNvGrpSpPr>
          <p:nvPr/>
        </p:nvGrpSpPr>
        <p:grpSpPr bwMode="auto">
          <a:xfrm>
            <a:off x="6362700" y="6019800"/>
            <a:ext cx="1066800" cy="304800"/>
            <a:chOff x="3552" y="1200"/>
            <a:chExt cx="672" cy="192"/>
          </a:xfrm>
        </p:grpSpPr>
        <p:sp>
          <p:nvSpPr>
            <p:cNvPr id="7192" name="AutoShape 2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7193" name="Text Box 2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7194" name="Line 26"/>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5" name="Line 27"/>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6" name="Line 28"/>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7" name="Line 29"/>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8" name="Line 30"/>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199" name="Line 31"/>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200" name="Line 32"/>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7211" name="Text Box 43"/>
          <p:cNvSpPr txBox="1">
            <a:spLocks noChangeArrowheads="1"/>
          </p:cNvSpPr>
          <p:nvPr/>
        </p:nvSpPr>
        <p:spPr bwMode="auto">
          <a:xfrm>
            <a:off x="1422400" y="4676775"/>
            <a:ext cx="1993900" cy="1320800"/>
          </a:xfrm>
          <a:prstGeom prst="rect">
            <a:avLst/>
          </a:prstGeom>
          <a:noFill/>
          <a:ln w="9525">
            <a:solidFill>
              <a:schemeClr val="tx1"/>
            </a:solidFill>
            <a:miter lim="800000"/>
            <a:headEnd/>
            <a:tailEnd/>
          </a:ln>
          <a:effectLst/>
        </p:spPr>
        <p:txBody>
          <a:bodyPr>
            <a:spAutoFit/>
          </a:bodyPr>
          <a:lstStyle/>
          <a:p>
            <a:pPr algn="ctr">
              <a:spcBef>
                <a:spcPct val="50000"/>
              </a:spcBef>
            </a:pPr>
            <a:r>
              <a:rPr lang="en-US" sz="2000"/>
              <a:t>Multiply Hours by PayRate. Store result in GrossPay.</a:t>
            </a:r>
            <a:endParaRPr lang="en-US" sz="1200"/>
          </a:p>
        </p:txBody>
      </p:sp>
      <p:sp>
        <p:nvSpPr>
          <p:cNvPr id="7212" name="Text Box 44"/>
          <p:cNvSpPr txBox="1">
            <a:spLocks noChangeArrowheads="1"/>
          </p:cNvSpPr>
          <p:nvPr/>
        </p:nvSpPr>
        <p:spPr bwMode="auto">
          <a:xfrm>
            <a:off x="4940300" y="4546600"/>
            <a:ext cx="10795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Process</a:t>
            </a:r>
            <a:endParaRPr lang="en-US" sz="1400"/>
          </a:p>
        </p:txBody>
      </p:sp>
      <p:sp>
        <p:nvSpPr>
          <p:cNvPr id="7213" name="Line 45"/>
          <p:cNvSpPr>
            <a:spLocks noChangeShapeType="1"/>
          </p:cNvSpPr>
          <p:nvPr/>
        </p:nvSpPr>
        <p:spPr bwMode="auto">
          <a:xfrm flipV="1">
            <a:off x="5651500" y="4673600"/>
            <a:ext cx="5969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39" name="Rectangle 2"/>
          <p:cNvSpPr>
            <a:spLocks noGrp="1" noChangeArrowheads="1"/>
          </p:cNvSpPr>
          <p:nvPr>
            <p:ph type="title"/>
          </p:nvPr>
        </p:nvSpPr>
        <p:spPr>
          <a:xfrm>
            <a:off x="304800" y="304800"/>
            <a:ext cx="5410200" cy="685800"/>
          </a:xfrm>
          <a:noFill/>
        </p:spPr>
        <p:txBody>
          <a:bodyPr>
            <a:normAutofit/>
          </a:bodyPr>
          <a:lstStyle/>
          <a:p>
            <a:pPr algn="l"/>
            <a:r>
              <a:rPr lang="en-US" dirty="0"/>
              <a:t>Basic Flowchart Symbols</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419" name="Rectangle 1027"/>
          <p:cNvGraphicFramePr>
            <a:graphicFrameLocks/>
          </p:cNvGraphicFramePr>
          <p:nvPr/>
        </p:nvGraphicFramePr>
        <p:xfrm>
          <a:off x="1524000" y="1397000"/>
          <a:ext cx="6096000" cy="4064000"/>
        </p:xfrm>
        <a:graphic>
          <a:graphicData uri="http://schemas.openxmlformats.org/presentationml/2006/ole">
            <p:oleObj spid="_x0000_s93186" name="Clip" r:id="rId3" imgW="0" imgH="0" progId="">
              <p:embed/>
            </p:oleObj>
          </a:graphicData>
        </a:graphic>
      </p:graphicFrame>
      <p:graphicFrame>
        <p:nvGraphicFramePr>
          <p:cNvPr id="60420" name="Rectangle 1028"/>
          <p:cNvGraphicFramePr>
            <a:graphicFrameLocks/>
          </p:cNvGraphicFramePr>
          <p:nvPr/>
        </p:nvGraphicFramePr>
        <p:xfrm>
          <a:off x="1524000" y="1397000"/>
          <a:ext cx="6096000" cy="4064000"/>
        </p:xfrm>
        <a:graphic>
          <a:graphicData uri="http://schemas.openxmlformats.org/presentationml/2006/ole">
            <p:oleObj spid="_x0000_s93187" name="Clip" r:id="rId4" imgW="0" imgH="0" progId="">
              <p:embed/>
            </p:oleObj>
          </a:graphicData>
        </a:graphic>
      </p:graphicFrame>
      <p:graphicFrame>
        <p:nvGraphicFramePr>
          <p:cNvPr id="60421" name="Rectangle 1029"/>
          <p:cNvGraphicFramePr>
            <a:graphicFrameLocks/>
          </p:cNvGraphicFramePr>
          <p:nvPr/>
        </p:nvGraphicFramePr>
        <p:xfrm>
          <a:off x="1524000" y="1397000"/>
          <a:ext cx="6096000" cy="4064000"/>
        </p:xfrm>
        <a:graphic>
          <a:graphicData uri="http://schemas.openxmlformats.org/presentationml/2006/ole">
            <p:oleObj spid="_x0000_s93188" name="Clip" r:id="rId5" imgW="0" imgH="0" progId="">
              <p:embed/>
            </p:oleObj>
          </a:graphicData>
        </a:graphic>
      </p:graphicFrame>
      <p:pic>
        <p:nvPicPr>
          <p:cNvPr id="60422" name="Picture 1030"/>
          <p:cNvPicPr>
            <a:picLocks noChangeAspect="1" noChangeArrowheads="1"/>
          </p:cNvPicPr>
          <p:nvPr/>
        </p:nvPicPr>
        <p:blipFill>
          <a:blip r:embed="rId6"/>
          <a:srcRect/>
          <a:stretch>
            <a:fillRect/>
          </a:stretch>
        </p:blipFill>
        <p:spPr bwMode="auto">
          <a:xfrm>
            <a:off x="0" y="1662113"/>
            <a:ext cx="4384675" cy="3482975"/>
          </a:xfrm>
          <a:prstGeom prst="rect">
            <a:avLst/>
          </a:prstGeom>
          <a:noFill/>
          <a:ln w="9525">
            <a:noFill/>
            <a:miter lim="800000"/>
            <a:headEnd/>
            <a:tailEnd/>
          </a:ln>
          <a:effectLst/>
        </p:spPr>
      </p:pic>
      <p:grpSp>
        <p:nvGrpSpPr>
          <p:cNvPr id="2" name="Group 1032"/>
          <p:cNvGrpSpPr>
            <a:grpSpLocks/>
          </p:cNvGrpSpPr>
          <p:nvPr/>
        </p:nvGrpSpPr>
        <p:grpSpPr bwMode="auto">
          <a:xfrm>
            <a:off x="7137400" y="431800"/>
            <a:ext cx="1066800" cy="304800"/>
            <a:chOff x="3552" y="1200"/>
            <a:chExt cx="672" cy="192"/>
          </a:xfrm>
        </p:grpSpPr>
        <p:sp>
          <p:nvSpPr>
            <p:cNvPr id="60425" name="AutoShape 1033"/>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60426" name="Text Box 1034"/>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035"/>
          <p:cNvGrpSpPr>
            <a:grpSpLocks/>
          </p:cNvGrpSpPr>
          <p:nvPr/>
        </p:nvGrpSpPr>
        <p:grpSpPr bwMode="auto">
          <a:xfrm>
            <a:off x="6946900" y="920750"/>
            <a:ext cx="1447800" cy="765175"/>
            <a:chOff x="3408" y="1632"/>
            <a:chExt cx="912" cy="482"/>
          </a:xfrm>
        </p:grpSpPr>
        <p:sp>
          <p:nvSpPr>
            <p:cNvPr id="60428" name="AutoShape 1036"/>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29" name="Text Box 1037"/>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038"/>
          <p:cNvGrpSpPr>
            <a:grpSpLocks/>
          </p:cNvGrpSpPr>
          <p:nvPr/>
        </p:nvGrpSpPr>
        <p:grpSpPr bwMode="auto">
          <a:xfrm>
            <a:off x="6946900" y="1871663"/>
            <a:ext cx="1447800" cy="533400"/>
            <a:chOff x="3456" y="2304"/>
            <a:chExt cx="912" cy="336"/>
          </a:xfrm>
        </p:grpSpPr>
        <p:sp>
          <p:nvSpPr>
            <p:cNvPr id="60431" name="AutoShape 1039"/>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32" name="Text Box 1040"/>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041"/>
          <p:cNvGrpSpPr>
            <a:grpSpLocks/>
          </p:cNvGrpSpPr>
          <p:nvPr/>
        </p:nvGrpSpPr>
        <p:grpSpPr bwMode="auto">
          <a:xfrm>
            <a:off x="6946900" y="2589213"/>
            <a:ext cx="1447800" cy="765175"/>
            <a:chOff x="3408" y="1632"/>
            <a:chExt cx="912" cy="482"/>
          </a:xfrm>
        </p:grpSpPr>
        <p:sp>
          <p:nvSpPr>
            <p:cNvPr id="60434" name="AutoShape 104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35" name="Text Box 104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1044"/>
          <p:cNvGrpSpPr>
            <a:grpSpLocks/>
          </p:cNvGrpSpPr>
          <p:nvPr/>
        </p:nvGrpSpPr>
        <p:grpSpPr bwMode="auto">
          <a:xfrm>
            <a:off x="6946900" y="3540125"/>
            <a:ext cx="1447800" cy="533400"/>
            <a:chOff x="3456" y="2304"/>
            <a:chExt cx="912" cy="336"/>
          </a:xfrm>
        </p:grpSpPr>
        <p:sp>
          <p:nvSpPr>
            <p:cNvPr id="60437" name="AutoShape 104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38" name="Text Box 104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60439" name="Text Box 1047"/>
          <p:cNvSpPr txBox="1">
            <a:spLocks noChangeArrowheads="1"/>
          </p:cNvSpPr>
          <p:nvPr/>
        </p:nvSpPr>
        <p:spPr bwMode="auto">
          <a:xfrm>
            <a:off x="7099300" y="42576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1048"/>
          <p:cNvGrpSpPr>
            <a:grpSpLocks/>
          </p:cNvGrpSpPr>
          <p:nvPr/>
        </p:nvGrpSpPr>
        <p:grpSpPr bwMode="auto">
          <a:xfrm>
            <a:off x="6946900" y="5275263"/>
            <a:ext cx="1447800" cy="533400"/>
            <a:chOff x="3792" y="3360"/>
            <a:chExt cx="912" cy="336"/>
          </a:xfrm>
        </p:grpSpPr>
        <p:sp>
          <p:nvSpPr>
            <p:cNvPr id="60441" name="AutoShape 1049"/>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60442" name="Text Box 1050"/>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1051"/>
          <p:cNvGrpSpPr>
            <a:grpSpLocks/>
          </p:cNvGrpSpPr>
          <p:nvPr/>
        </p:nvGrpSpPr>
        <p:grpSpPr bwMode="auto">
          <a:xfrm>
            <a:off x="7137400" y="5994400"/>
            <a:ext cx="1066800" cy="304800"/>
            <a:chOff x="3552" y="1200"/>
            <a:chExt cx="672" cy="192"/>
          </a:xfrm>
        </p:grpSpPr>
        <p:sp>
          <p:nvSpPr>
            <p:cNvPr id="60444" name="AutoShape 1052"/>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60445" name="Text Box 1053"/>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60446" name="Line 1054"/>
          <p:cNvSpPr>
            <a:spLocks noChangeShapeType="1"/>
          </p:cNvSpPr>
          <p:nvPr/>
        </p:nvSpPr>
        <p:spPr bwMode="auto">
          <a:xfrm>
            <a:off x="7670800" y="7429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47" name="Line 1055"/>
          <p:cNvSpPr>
            <a:spLocks noChangeShapeType="1"/>
          </p:cNvSpPr>
          <p:nvPr/>
        </p:nvSpPr>
        <p:spPr bwMode="auto">
          <a:xfrm>
            <a:off x="7670800" y="16891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48" name="Line 1056"/>
          <p:cNvSpPr>
            <a:spLocks noChangeShapeType="1"/>
          </p:cNvSpPr>
          <p:nvPr/>
        </p:nvSpPr>
        <p:spPr bwMode="auto">
          <a:xfrm>
            <a:off x="7670800" y="24130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49" name="Line 1057"/>
          <p:cNvSpPr>
            <a:spLocks noChangeShapeType="1"/>
          </p:cNvSpPr>
          <p:nvPr/>
        </p:nvSpPr>
        <p:spPr bwMode="auto">
          <a:xfrm>
            <a:off x="7670800" y="3365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50" name="Line 1058"/>
          <p:cNvSpPr>
            <a:spLocks noChangeShapeType="1"/>
          </p:cNvSpPr>
          <p:nvPr/>
        </p:nvSpPr>
        <p:spPr bwMode="auto">
          <a:xfrm>
            <a:off x="7670800" y="4070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51" name="Line 1059"/>
          <p:cNvSpPr>
            <a:spLocks noChangeShapeType="1"/>
          </p:cNvSpPr>
          <p:nvPr/>
        </p:nvSpPr>
        <p:spPr bwMode="auto">
          <a:xfrm>
            <a:off x="7670800" y="50990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52" name="Line 1060"/>
          <p:cNvSpPr>
            <a:spLocks noChangeShapeType="1"/>
          </p:cNvSpPr>
          <p:nvPr/>
        </p:nvSpPr>
        <p:spPr bwMode="auto">
          <a:xfrm>
            <a:off x="7670800" y="58229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60453" name="Text Box 1061"/>
          <p:cNvSpPr txBox="1">
            <a:spLocks noChangeArrowheads="1"/>
          </p:cNvSpPr>
          <p:nvPr/>
        </p:nvSpPr>
        <p:spPr bwMode="auto">
          <a:xfrm>
            <a:off x="444500" y="47244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a:t>
            </a:r>
            <a:br>
              <a:rPr lang="en-US"/>
            </a:br>
            <a:r>
              <a:rPr lang="en-US"/>
              <a:t>	PayRate: ?</a:t>
            </a:r>
            <a:br>
              <a:rPr lang="en-US"/>
            </a:br>
            <a:r>
              <a:rPr lang="en-US"/>
              <a:t>	GrossPay: ?</a:t>
            </a:r>
          </a:p>
        </p:txBody>
      </p:sp>
      <p:sp>
        <p:nvSpPr>
          <p:cNvPr id="60456" name="Rectangle 1064"/>
          <p:cNvSpPr>
            <a:spLocks noChangeArrowheads="1"/>
          </p:cNvSpPr>
          <p:nvPr/>
        </p:nvSpPr>
        <p:spPr bwMode="auto">
          <a:xfrm>
            <a:off x="685800" y="203200"/>
            <a:ext cx="5334000" cy="939800"/>
          </a:xfrm>
          <a:prstGeom prst="rect">
            <a:avLst/>
          </a:prstGeom>
          <a:solidFill>
            <a:schemeClr val="bg1"/>
          </a:solidFill>
          <a:ln w="9525">
            <a:noFill/>
            <a:miter lim="800000"/>
            <a:headEnd/>
            <a:tailEnd/>
          </a:ln>
          <a:effectLst/>
        </p:spPr>
        <p:txBody>
          <a:bodyPr anchor="ctr"/>
          <a:lstStyle/>
          <a:p>
            <a:pPr algn="ctr"/>
            <a:r>
              <a:rPr lang="en-US" sz="4400" dirty="0">
                <a:solidFill>
                  <a:srgbClr val="D60093"/>
                </a:solidFill>
              </a:rPr>
              <a:t>Stepping Through the Flowchart</a:t>
            </a:r>
          </a:p>
        </p:txBody>
      </p:sp>
      <p:sp>
        <p:nvSpPr>
          <p:cNvPr id="60457" name="Text Box 1065"/>
          <p:cNvSpPr txBox="1">
            <a:spLocks noChangeArrowheads="1"/>
          </p:cNvSpPr>
          <p:nvPr/>
        </p:nvSpPr>
        <p:spPr bwMode="auto">
          <a:xfrm>
            <a:off x="3149600" y="1739900"/>
            <a:ext cx="3759200" cy="2282825"/>
          </a:xfrm>
          <a:prstGeom prst="rect">
            <a:avLst/>
          </a:prstGeom>
          <a:noFill/>
          <a:ln w="9525">
            <a:noFill/>
            <a:miter lim="800000"/>
            <a:headEnd/>
            <a:tailEnd/>
          </a:ln>
          <a:effectLst/>
        </p:spPr>
        <p:txBody>
          <a:bodyPr>
            <a:spAutoFit/>
          </a:bodyPr>
          <a:lstStyle/>
          <a:p>
            <a:pPr>
              <a:spcBef>
                <a:spcPct val="50000"/>
              </a:spcBef>
            </a:pPr>
            <a:r>
              <a:rPr lang="en-US"/>
              <a:t>In the next seven slides we will step through each symbol in the flowchart. We will show the program output and the contents of the variables.</a:t>
            </a:r>
          </a:p>
        </p:txBody>
      </p:sp>
      <p:sp>
        <p:nvSpPr>
          <p:cNvPr id="60458" name="Line 1066"/>
          <p:cNvSpPr>
            <a:spLocks noChangeShapeType="1"/>
          </p:cNvSpPr>
          <p:nvPr/>
        </p:nvSpPr>
        <p:spPr bwMode="auto">
          <a:xfrm flipH="1">
            <a:off x="3060700" y="4051300"/>
            <a:ext cx="1384300" cy="1371600"/>
          </a:xfrm>
          <a:prstGeom prst="line">
            <a:avLst/>
          </a:prstGeom>
          <a:noFill/>
          <a:ln w="76200">
            <a:solidFill>
              <a:srgbClr val="FF0000"/>
            </a:solidFill>
            <a:round/>
            <a:headEnd/>
            <a:tailEnd type="triangle" w="med" len="med"/>
          </a:ln>
          <a:effectLst/>
        </p:spPr>
        <p:txBody>
          <a:bodyPr/>
          <a:lstStyle/>
          <a:p>
            <a:endParaRPr lang="en-US"/>
          </a:p>
        </p:txBody>
      </p:sp>
      <p:sp>
        <p:nvSpPr>
          <p:cNvPr id="60459" name="Line 1067"/>
          <p:cNvSpPr>
            <a:spLocks noChangeShapeType="1"/>
          </p:cNvSpPr>
          <p:nvPr/>
        </p:nvSpPr>
        <p:spPr bwMode="auto">
          <a:xfrm flipH="1" flipV="1">
            <a:off x="2070100" y="2743200"/>
            <a:ext cx="1003300" cy="660400"/>
          </a:xfrm>
          <a:prstGeom prst="line">
            <a:avLst/>
          </a:prstGeom>
          <a:noFill/>
          <a:ln w="76200">
            <a:solidFill>
              <a:srgbClr val="FF0000"/>
            </a:solidFill>
            <a:round/>
            <a:headEnd/>
            <a:tailEnd type="triangle" w="med" len="med"/>
          </a:ln>
          <a:effectLst/>
        </p:spPr>
        <p:txBody>
          <a:bodyPr/>
          <a:lstStyle/>
          <a:p>
            <a:endParaRPr lang="en-US"/>
          </a:p>
        </p:txBody>
      </p:sp>
      <p:sp>
        <p:nvSpPr>
          <p:cNvPr id="41" name="Title 40"/>
          <p:cNvSpPr>
            <a:spLocks noGrp="1"/>
          </p:cNvSpPr>
          <p:nvPr>
            <p:ph type="title"/>
          </p:nvPr>
        </p:nvSpPr>
        <p:spPr/>
        <p:txBody>
          <a:bodyPr/>
          <a:lstStyle/>
          <a:p>
            <a:endParaRPr lang="en-IN" dirty="0">
              <a:solidFill>
                <a:srgbClr val="D60093"/>
              </a:solidFill>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76200"/>
            <a:ext cx="4737100" cy="1143000"/>
          </a:xfrm>
        </p:spPr>
        <p:txBody>
          <a:bodyPr/>
          <a:lstStyle/>
          <a:p>
            <a:r>
              <a:rPr lang="en-US" dirty="0"/>
              <a:t>Stepping Through the Flowchart</a:t>
            </a:r>
          </a:p>
        </p:txBody>
      </p:sp>
      <p:graphicFrame>
        <p:nvGraphicFramePr>
          <p:cNvPr id="8195" name="Rectangle 3"/>
          <p:cNvGraphicFramePr>
            <a:graphicFrameLocks/>
          </p:cNvGraphicFramePr>
          <p:nvPr/>
        </p:nvGraphicFramePr>
        <p:xfrm>
          <a:off x="1524000" y="1397000"/>
          <a:ext cx="6096000" cy="4064000"/>
        </p:xfrm>
        <a:graphic>
          <a:graphicData uri="http://schemas.openxmlformats.org/presentationml/2006/ole">
            <p:oleObj spid="_x0000_s94210" name="Clip" r:id="rId3" imgW="0" imgH="0" progId="">
              <p:embed/>
            </p:oleObj>
          </a:graphicData>
        </a:graphic>
      </p:graphicFrame>
      <p:graphicFrame>
        <p:nvGraphicFramePr>
          <p:cNvPr id="8196" name="Rectangle 4"/>
          <p:cNvGraphicFramePr>
            <a:graphicFrameLocks/>
          </p:cNvGraphicFramePr>
          <p:nvPr/>
        </p:nvGraphicFramePr>
        <p:xfrm>
          <a:off x="1524000" y="1397000"/>
          <a:ext cx="6096000" cy="4064000"/>
        </p:xfrm>
        <a:graphic>
          <a:graphicData uri="http://schemas.openxmlformats.org/presentationml/2006/ole">
            <p:oleObj spid="_x0000_s94211" name="Clip" r:id="rId4" imgW="0" imgH="0" progId="">
              <p:embed/>
            </p:oleObj>
          </a:graphicData>
        </a:graphic>
      </p:graphicFrame>
      <p:graphicFrame>
        <p:nvGraphicFramePr>
          <p:cNvPr id="8197" name="Rectangle 5"/>
          <p:cNvGraphicFramePr>
            <a:graphicFrameLocks/>
          </p:cNvGraphicFramePr>
          <p:nvPr/>
        </p:nvGraphicFramePr>
        <p:xfrm>
          <a:off x="1524000" y="1397000"/>
          <a:ext cx="6096000" cy="4064000"/>
        </p:xfrm>
        <a:graphic>
          <a:graphicData uri="http://schemas.openxmlformats.org/presentationml/2006/ole">
            <p:oleObj spid="_x0000_s94212" name="Clip" r:id="rId5" imgW="0" imgH="0" progId="">
              <p:embed/>
            </p:oleObj>
          </a:graphicData>
        </a:graphic>
      </p:graphicFrame>
      <p:pic>
        <p:nvPicPr>
          <p:cNvPr id="8198"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8199" name="Text Box 7"/>
          <p:cNvSpPr txBox="1">
            <a:spLocks noChangeArrowheads="1"/>
          </p:cNvSpPr>
          <p:nvPr/>
        </p:nvSpPr>
        <p:spPr bwMode="auto">
          <a:xfrm>
            <a:off x="1854200" y="2133600"/>
            <a:ext cx="990600" cy="639763"/>
          </a:xfrm>
          <a:prstGeom prst="rect">
            <a:avLst/>
          </a:prstGeom>
          <a:noFill/>
          <a:ln w="9525">
            <a:noFill/>
            <a:miter lim="800000"/>
            <a:headEnd/>
            <a:tailEnd/>
          </a:ln>
          <a:effectLst/>
        </p:spPr>
        <p:txBody>
          <a:bodyPr>
            <a:spAutoFit/>
          </a:bodyPr>
          <a:lstStyle/>
          <a:p>
            <a:pPr>
              <a:spcBef>
                <a:spcPct val="50000"/>
              </a:spcBef>
            </a:pPr>
            <a:r>
              <a:rPr lang="en-US" sz="1200" b="1"/>
              <a:t>How many hours did you work?</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8201"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8202"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8204"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05"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8207"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08"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8210"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11"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8213"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14"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8215"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8217"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8218"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8220"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8221"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8222"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3"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4"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5"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6"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7"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8"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8229" name="Text Box 37"/>
          <p:cNvSpPr txBox="1">
            <a:spLocks noChangeArrowheads="1"/>
          </p:cNvSpPr>
          <p:nvPr/>
        </p:nvSpPr>
        <p:spPr bwMode="auto">
          <a:xfrm>
            <a:off x="444500" y="47244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a:t>
            </a:r>
            <a:br>
              <a:rPr lang="en-US"/>
            </a:br>
            <a:r>
              <a:rPr lang="en-US"/>
              <a:t>	PayRate: ?</a:t>
            </a:r>
            <a:br>
              <a:rPr lang="en-US"/>
            </a:br>
            <a:r>
              <a:rPr lang="en-US"/>
              <a:t>	GrossPay: ?</a:t>
            </a:r>
          </a:p>
        </p:txBody>
      </p:sp>
      <p:sp>
        <p:nvSpPr>
          <p:cNvPr id="8230" name="Text Box 38"/>
          <p:cNvSpPr txBox="1">
            <a:spLocks noChangeArrowheads="1"/>
          </p:cNvSpPr>
          <p:nvPr/>
        </p:nvSpPr>
        <p:spPr bwMode="auto">
          <a:xfrm>
            <a:off x="7772400" y="469900"/>
            <a:ext cx="1219200" cy="73025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1: An Output Operation</a:t>
            </a:r>
            <a:endParaRPr lang="en-US" sz="1400"/>
          </a:p>
        </p:txBody>
      </p:sp>
      <p:sp>
        <p:nvSpPr>
          <p:cNvPr id="8231" name="Line 39"/>
          <p:cNvSpPr>
            <a:spLocks noChangeShapeType="1"/>
          </p:cNvSpPr>
          <p:nvPr/>
        </p:nvSpPr>
        <p:spPr bwMode="auto">
          <a:xfrm flipH="1">
            <a:off x="7556500" y="1257300"/>
            <a:ext cx="584200" cy="1905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8233" name="Text Box 41"/>
          <p:cNvSpPr txBox="1">
            <a:spLocks noChangeArrowheads="1"/>
          </p:cNvSpPr>
          <p:nvPr/>
        </p:nvSpPr>
        <p:spPr bwMode="auto">
          <a:xfrm>
            <a:off x="4038600" y="2070100"/>
            <a:ext cx="12192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Screen Output</a:t>
            </a:r>
            <a:endParaRPr lang="en-US" sz="1400"/>
          </a:p>
        </p:txBody>
      </p:sp>
      <p:sp>
        <p:nvSpPr>
          <p:cNvPr id="8234" name="Line 42"/>
          <p:cNvSpPr>
            <a:spLocks noChangeShapeType="1"/>
          </p:cNvSpPr>
          <p:nvPr/>
        </p:nvSpPr>
        <p:spPr bwMode="auto">
          <a:xfrm flipH="1">
            <a:off x="3378200" y="2235200"/>
            <a:ext cx="736600" cy="50800"/>
          </a:xfrm>
          <a:prstGeom prst="line">
            <a:avLst/>
          </a:prstGeom>
          <a:noFill/>
          <a:ln w="9525">
            <a:solidFill>
              <a:srgbClr val="FF0000"/>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152400"/>
            <a:ext cx="4737100" cy="1219200"/>
          </a:xfrm>
        </p:spPr>
        <p:txBody>
          <a:bodyPr>
            <a:normAutofit/>
          </a:bodyPr>
          <a:lstStyle/>
          <a:p>
            <a:r>
              <a:rPr lang="en-US" dirty="0"/>
              <a:t>Stepping Through the Flowchart</a:t>
            </a:r>
          </a:p>
        </p:txBody>
      </p:sp>
      <p:graphicFrame>
        <p:nvGraphicFramePr>
          <p:cNvPr id="9219" name="Rectangle 3"/>
          <p:cNvGraphicFramePr>
            <a:graphicFrameLocks/>
          </p:cNvGraphicFramePr>
          <p:nvPr/>
        </p:nvGraphicFramePr>
        <p:xfrm>
          <a:off x="1524000" y="1397000"/>
          <a:ext cx="6096000" cy="4064000"/>
        </p:xfrm>
        <a:graphic>
          <a:graphicData uri="http://schemas.openxmlformats.org/presentationml/2006/ole">
            <p:oleObj spid="_x0000_s95234" name="Clip" r:id="rId3" imgW="0" imgH="0" progId="">
              <p:embed/>
            </p:oleObj>
          </a:graphicData>
        </a:graphic>
      </p:graphicFrame>
      <p:graphicFrame>
        <p:nvGraphicFramePr>
          <p:cNvPr id="9220" name="Rectangle 4"/>
          <p:cNvGraphicFramePr>
            <a:graphicFrameLocks/>
          </p:cNvGraphicFramePr>
          <p:nvPr/>
        </p:nvGraphicFramePr>
        <p:xfrm>
          <a:off x="1524000" y="1397000"/>
          <a:ext cx="6096000" cy="4064000"/>
        </p:xfrm>
        <a:graphic>
          <a:graphicData uri="http://schemas.openxmlformats.org/presentationml/2006/ole">
            <p:oleObj spid="_x0000_s95235" name="Clip" r:id="rId4" imgW="0" imgH="0" progId="">
              <p:embed/>
            </p:oleObj>
          </a:graphicData>
        </a:graphic>
      </p:graphicFrame>
      <p:graphicFrame>
        <p:nvGraphicFramePr>
          <p:cNvPr id="9221" name="Rectangle 5"/>
          <p:cNvGraphicFramePr>
            <a:graphicFrameLocks/>
          </p:cNvGraphicFramePr>
          <p:nvPr/>
        </p:nvGraphicFramePr>
        <p:xfrm>
          <a:off x="1524000" y="1397000"/>
          <a:ext cx="6096000" cy="4064000"/>
        </p:xfrm>
        <a:graphic>
          <a:graphicData uri="http://schemas.openxmlformats.org/presentationml/2006/ole">
            <p:oleObj spid="_x0000_s95236" name="Clip" r:id="rId5" imgW="0" imgH="0" progId="">
              <p:embed/>
            </p:oleObj>
          </a:graphicData>
        </a:graphic>
      </p:graphicFrame>
      <p:pic>
        <p:nvPicPr>
          <p:cNvPr id="9222"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9223" name="Text Box 7"/>
          <p:cNvSpPr txBox="1">
            <a:spLocks noChangeArrowheads="1"/>
          </p:cNvSpPr>
          <p:nvPr/>
        </p:nvSpPr>
        <p:spPr bwMode="auto">
          <a:xfrm>
            <a:off x="1854200" y="2133600"/>
            <a:ext cx="990600" cy="822325"/>
          </a:xfrm>
          <a:prstGeom prst="rect">
            <a:avLst/>
          </a:prstGeom>
          <a:noFill/>
          <a:ln w="9525">
            <a:noFill/>
            <a:miter lim="800000"/>
            <a:headEnd/>
            <a:tailEnd/>
          </a:ln>
          <a:effectLst/>
        </p:spPr>
        <p:txBody>
          <a:bodyPr>
            <a:spAutoFit/>
          </a:bodyPr>
          <a:lstStyle/>
          <a:p>
            <a:pPr>
              <a:spcBef>
                <a:spcPct val="50000"/>
              </a:spcBef>
            </a:pPr>
            <a:r>
              <a:rPr lang="en-US" sz="1200" b="1"/>
              <a:t>How many hours did you work?</a:t>
            </a:r>
            <a:br>
              <a:rPr lang="en-US" sz="1200" b="1"/>
            </a:br>
            <a:r>
              <a:rPr lang="en-US" sz="1200" b="1"/>
              <a:t>   40</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9225"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9226"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9228"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29"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9231"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32"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9234"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35"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9237"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38"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9239"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9241"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9242"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9244"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9245"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9246"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47"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48"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49"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50"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51"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52"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9253" name="Text Box 37"/>
          <p:cNvSpPr txBox="1">
            <a:spLocks noChangeArrowheads="1"/>
          </p:cNvSpPr>
          <p:nvPr/>
        </p:nvSpPr>
        <p:spPr bwMode="auto">
          <a:xfrm>
            <a:off x="228600" y="46990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a:t>
            </a:r>
            <a:br>
              <a:rPr lang="en-US"/>
            </a:br>
            <a:r>
              <a:rPr lang="en-US"/>
              <a:t>	GrossPay: ?</a:t>
            </a:r>
          </a:p>
        </p:txBody>
      </p:sp>
      <p:sp>
        <p:nvSpPr>
          <p:cNvPr id="9254" name="Text Box 38"/>
          <p:cNvSpPr txBox="1">
            <a:spLocks noChangeArrowheads="1"/>
          </p:cNvSpPr>
          <p:nvPr/>
        </p:nvSpPr>
        <p:spPr bwMode="auto">
          <a:xfrm>
            <a:off x="4368800" y="2032000"/>
            <a:ext cx="1600200" cy="836613"/>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2: An Input Operation</a:t>
            </a:r>
          </a:p>
          <a:p>
            <a:pPr>
              <a:spcBef>
                <a:spcPct val="50000"/>
              </a:spcBef>
            </a:pPr>
            <a:r>
              <a:rPr lang="en-US" sz="1400">
                <a:solidFill>
                  <a:srgbClr val="FF0000"/>
                </a:solidFill>
              </a:rPr>
              <a:t>(User types 40)</a:t>
            </a:r>
            <a:endParaRPr lang="en-US" sz="1400"/>
          </a:p>
        </p:txBody>
      </p:sp>
      <p:sp>
        <p:nvSpPr>
          <p:cNvPr id="9255" name="Line 39"/>
          <p:cNvSpPr>
            <a:spLocks noChangeShapeType="1"/>
          </p:cNvSpPr>
          <p:nvPr/>
        </p:nvSpPr>
        <p:spPr bwMode="auto">
          <a:xfrm flipV="1">
            <a:off x="5600700" y="2159000"/>
            <a:ext cx="5969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9257" name="Line 41"/>
          <p:cNvSpPr>
            <a:spLocks noChangeShapeType="1"/>
          </p:cNvSpPr>
          <p:nvPr/>
        </p:nvSpPr>
        <p:spPr bwMode="auto">
          <a:xfrm flipH="1">
            <a:off x="2476500" y="2743200"/>
            <a:ext cx="1892300" cy="76200"/>
          </a:xfrm>
          <a:prstGeom prst="line">
            <a:avLst/>
          </a:prstGeom>
          <a:noFill/>
          <a:ln w="9525">
            <a:solidFill>
              <a:srgbClr val="FF0000"/>
            </a:solidFill>
            <a:round/>
            <a:headEnd/>
            <a:tailEnd type="triangle" w="med" len="med"/>
          </a:ln>
          <a:effectLst/>
        </p:spPr>
        <p:txBody>
          <a:bodyPr/>
          <a:lstStyle/>
          <a:p>
            <a:endParaRPr lang="en-US"/>
          </a:p>
        </p:txBody>
      </p:sp>
      <p:sp>
        <p:nvSpPr>
          <p:cNvPr id="9258" name="Text Box 42"/>
          <p:cNvSpPr txBox="1">
            <a:spLocks noChangeArrowheads="1"/>
          </p:cNvSpPr>
          <p:nvPr/>
        </p:nvSpPr>
        <p:spPr bwMode="auto">
          <a:xfrm>
            <a:off x="3175000" y="5067300"/>
            <a:ext cx="26416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The value 40 is stored in Hours.</a:t>
            </a:r>
            <a:endParaRPr lang="en-US" sz="1400"/>
          </a:p>
        </p:txBody>
      </p:sp>
      <p:sp>
        <p:nvSpPr>
          <p:cNvPr id="9259" name="Line 43"/>
          <p:cNvSpPr>
            <a:spLocks noChangeShapeType="1"/>
          </p:cNvSpPr>
          <p:nvPr/>
        </p:nvSpPr>
        <p:spPr bwMode="auto">
          <a:xfrm flipH="1">
            <a:off x="2514600" y="5232400"/>
            <a:ext cx="736600" cy="50800"/>
          </a:xfrm>
          <a:prstGeom prst="line">
            <a:avLst/>
          </a:prstGeom>
          <a:noFill/>
          <a:ln w="9525">
            <a:solidFill>
              <a:srgbClr val="FF0000"/>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000" b="1" u="sng" dirty="0" smtClean="0">
                <a:latin typeface="Arial" charset="0"/>
              </a:rPr>
              <a:t>Problem Solving</a:t>
            </a:r>
          </a:p>
        </p:txBody>
      </p:sp>
      <p:sp>
        <p:nvSpPr>
          <p:cNvPr id="9219" name="Rectangle 3"/>
          <p:cNvSpPr>
            <a:spLocks noGrp="1" noChangeArrowheads="1"/>
          </p:cNvSpPr>
          <p:nvPr>
            <p:ph sz="quarter" idx="1"/>
          </p:nvPr>
        </p:nvSpPr>
        <p:spPr/>
        <p:txBody>
          <a:bodyPr/>
          <a:lstStyle/>
          <a:p>
            <a:pPr eaLnBrk="1" hangingPunct="1">
              <a:lnSpc>
                <a:spcPct val="90000"/>
              </a:lnSpc>
              <a:buFont typeface="Wingdings" pitchFamily="2" charset="2"/>
              <a:buNone/>
            </a:pPr>
            <a:r>
              <a:rPr lang="en-US" dirty="0" smtClean="0">
                <a:solidFill>
                  <a:schemeClr val="tx1">
                    <a:lumMod val="75000"/>
                  </a:schemeClr>
                </a:solidFill>
                <a:latin typeface="Verdana" pitchFamily="34" charset="0"/>
                <a:cs typeface="Times New Roman" pitchFamily="18" charset="0"/>
              </a:rPr>
              <a:t>  Problem Solving Steps:</a:t>
            </a:r>
          </a:p>
          <a:p>
            <a:pPr eaLnBrk="1" hangingPunct="1">
              <a:lnSpc>
                <a:spcPct val="90000"/>
              </a:lnSpc>
              <a:buFont typeface="Wingdings" pitchFamily="2" charset="2"/>
              <a:buNone/>
            </a:pPr>
            <a:endParaRPr lang="en-US" dirty="0" smtClean="0">
              <a:solidFill>
                <a:schemeClr val="tx1">
                  <a:lumMod val="75000"/>
                </a:schemeClr>
              </a:solidFill>
              <a:latin typeface="Verdana" pitchFamily="34" charset="0"/>
              <a:cs typeface="Times New Roman" pitchFamily="18" charset="0"/>
            </a:endParaRP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1.Problem Definition</a:t>
            </a: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2.Problem Analysis</a:t>
            </a: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3.Algorithm &amp; Flowchart Development</a:t>
            </a: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4.Coding or Programming</a:t>
            </a:r>
          </a:p>
          <a:p>
            <a:pPr eaLnBrk="1" hangingPunct="1">
              <a:lnSpc>
                <a:spcPct val="90000"/>
              </a:lnSpc>
              <a:buFont typeface="Wingdings" pitchFamily="2" charset="2"/>
              <a:buNone/>
            </a:pPr>
            <a:r>
              <a:rPr lang="en-US" sz="2400" dirty="0" smtClean="0">
                <a:solidFill>
                  <a:schemeClr val="tx1">
                    <a:lumMod val="75000"/>
                  </a:schemeClr>
                </a:solidFill>
                <a:latin typeface="Verdana" pitchFamily="34" charset="0"/>
                <a:cs typeface="Times New Roman" pitchFamily="18" charset="0"/>
              </a:rPr>
              <a:t>5. Testing or Debugging</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0"/>
            <a:ext cx="4737100" cy="1219200"/>
          </a:xfrm>
        </p:spPr>
        <p:txBody>
          <a:bodyPr>
            <a:normAutofit/>
          </a:bodyPr>
          <a:lstStyle/>
          <a:p>
            <a:r>
              <a:rPr lang="en-US" dirty="0"/>
              <a:t>Stepping Through the Flowchart</a:t>
            </a:r>
          </a:p>
        </p:txBody>
      </p:sp>
      <p:graphicFrame>
        <p:nvGraphicFramePr>
          <p:cNvPr id="10243" name="Rectangle 3"/>
          <p:cNvGraphicFramePr>
            <a:graphicFrameLocks/>
          </p:cNvGraphicFramePr>
          <p:nvPr/>
        </p:nvGraphicFramePr>
        <p:xfrm>
          <a:off x="1524000" y="1397000"/>
          <a:ext cx="6096000" cy="4064000"/>
        </p:xfrm>
        <a:graphic>
          <a:graphicData uri="http://schemas.openxmlformats.org/presentationml/2006/ole">
            <p:oleObj spid="_x0000_s96258" name="Clip" r:id="rId3" imgW="0" imgH="0" progId="">
              <p:embed/>
            </p:oleObj>
          </a:graphicData>
        </a:graphic>
      </p:graphicFrame>
      <p:graphicFrame>
        <p:nvGraphicFramePr>
          <p:cNvPr id="10244" name="Rectangle 4"/>
          <p:cNvGraphicFramePr>
            <a:graphicFrameLocks/>
          </p:cNvGraphicFramePr>
          <p:nvPr/>
        </p:nvGraphicFramePr>
        <p:xfrm>
          <a:off x="1524000" y="1397000"/>
          <a:ext cx="6096000" cy="4064000"/>
        </p:xfrm>
        <a:graphic>
          <a:graphicData uri="http://schemas.openxmlformats.org/presentationml/2006/ole">
            <p:oleObj spid="_x0000_s96259" name="Clip" r:id="rId4" imgW="0" imgH="0" progId="">
              <p:embed/>
            </p:oleObj>
          </a:graphicData>
        </a:graphic>
      </p:graphicFrame>
      <p:graphicFrame>
        <p:nvGraphicFramePr>
          <p:cNvPr id="10245" name="Rectangle 5"/>
          <p:cNvGraphicFramePr>
            <a:graphicFrameLocks/>
          </p:cNvGraphicFramePr>
          <p:nvPr/>
        </p:nvGraphicFramePr>
        <p:xfrm>
          <a:off x="1524000" y="1397000"/>
          <a:ext cx="6096000" cy="4064000"/>
        </p:xfrm>
        <a:graphic>
          <a:graphicData uri="http://schemas.openxmlformats.org/presentationml/2006/ole">
            <p:oleObj spid="_x0000_s96260" name="Clip" r:id="rId5" imgW="0" imgH="0" progId="">
              <p:embed/>
            </p:oleObj>
          </a:graphicData>
        </a:graphic>
      </p:graphicFrame>
      <p:pic>
        <p:nvPicPr>
          <p:cNvPr id="10246"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10247" name="Text Box 7"/>
          <p:cNvSpPr txBox="1">
            <a:spLocks noChangeArrowheads="1"/>
          </p:cNvSpPr>
          <p:nvPr/>
        </p:nvSpPr>
        <p:spPr bwMode="auto">
          <a:xfrm>
            <a:off x="1854200" y="2133600"/>
            <a:ext cx="990600" cy="822325"/>
          </a:xfrm>
          <a:prstGeom prst="rect">
            <a:avLst/>
          </a:prstGeom>
          <a:noFill/>
          <a:ln w="9525">
            <a:noFill/>
            <a:miter lim="800000"/>
            <a:headEnd/>
            <a:tailEnd/>
          </a:ln>
          <a:effectLst/>
        </p:spPr>
        <p:txBody>
          <a:bodyPr>
            <a:spAutoFit/>
          </a:bodyPr>
          <a:lstStyle/>
          <a:p>
            <a:pPr>
              <a:spcBef>
                <a:spcPct val="50000"/>
              </a:spcBef>
            </a:pPr>
            <a:r>
              <a:rPr lang="en-US" sz="1200" b="1"/>
              <a:t>How much do you get paid per hour?</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10249"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0250"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10252"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53"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10255"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56"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10258"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59"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10261"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62"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10263"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10265"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0266"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10268"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0269"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10270"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1"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2"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3"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4"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5"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6"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0277" name="Text Box 37"/>
          <p:cNvSpPr txBox="1">
            <a:spLocks noChangeArrowheads="1"/>
          </p:cNvSpPr>
          <p:nvPr/>
        </p:nvSpPr>
        <p:spPr bwMode="auto">
          <a:xfrm>
            <a:off x="177800" y="46482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a:t>
            </a:r>
            <a:br>
              <a:rPr lang="en-US"/>
            </a:br>
            <a:r>
              <a:rPr lang="en-US"/>
              <a:t>	GrossPay: ?</a:t>
            </a:r>
          </a:p>
        </p:txBody>
      </p:sp>
      <p:sp>
        <p:nvSpPr>
          <p:cNvPr id="10280" name="Text Box 40"/>
          <p:cNvSpPr txBox="1">
            <a:spLocks noChangeArrowheads="1"/>
          </p:cNvSpPr>
          <p:nvPr/>
        </p:nvSpPr>
        <p:spPr bwMode="auto">
          <a:xfrm>
            <a:off x="4673600" y="2844800"/>
            <a:ext cx="1320800" cy="73025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3: An Output Operation</a:t>
            </a:r>
            <a:endParaRPr lang="en-US" sz="1400"/>
          </a:p>
        </p:txBody>
      </p:sp>
      <p:sp>
        <p:nvSpPr>
          <p:cNvPr id="10281" name="Line 41"/>
          <p:cNvSpPr>
            <a:spLocks noChangeShapeType="1"/>
          </p:cNvSpPr>
          <p:nvPr/>
        </p:nvSpPr>
        <p:spPr bwMode="auto">
          <a:xfrm flipV="1">
            <a:off x="5626100" y="2971800"/>
            <a:ext cx="5969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10283" name="Text Box 43"/>
          <p:cNvSpPr txBox="1">
            <a:spLocks noChangeArrowheads="1"/>
          </p:cNvSpPr>
          <p:nvPr/>
        </p:nvSpPr>
        <p:spPr bwMode="auto">
          <a:xfrm>
            <a:off x="4038600" y="2070100"/>
            <a:ext cx="12192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Screen Output</a:t>
            </a:r>
            <a:endParaRPr lang="en-US" sz="1400"/>
          </a:p>
        </p:txBody>
      </p:sp>
      <p:sp>
        <p:nvSpPr>
          <p:cNvPr id="10284" name="Line 44"/>
          <p:cNvSpPr>
            <a:spLocks noChangeShapeType="1"/>
          </p:cNvSpPr>
          <p:nvPr/>
        </p:nvSpPr>
        <p:spPr bwMode="auto">
          <a:xfrm flipH="1">
            <a:off x="3378200" y="2235200"/>
            <a:ext cx="736600" cy="50800"/>
          </a:xfrm>
          <a:prstGeom prst="line">
            <a:avLst/>
          </a:prstGeom>
          <a:noFill/>
          <a:ln w="9525">
            <a:solidFill>
              <a:srgbClr val="FF0000"/>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33400" y="228600"/>
            <a:ext cx="4889500" cy="990600"/>
          </a:xfrm>
        </p:spPr>
        <p:txBody>
          <a:bodyPr>
            <a:normAutofit fontScale="90000"/>
          </a:bodyPr>
          <a:lstStyle/>
          <a:p>
            <a:r>
              <a:rPr lang="en-US" dirty="0"/>
              <a:t>Stepping Through the Flowchart</a:t>
            </a:r>
          </a:p>
        </p:txBody>
      </p:sp>
      <p:graphicFrame>
        <p:nvGraphicFramePr>
          <p:cNvPr id="11267" name="Rectangle 3"/>
          <p:cNvGraphicFramePr>
            <a:graphicFrameLocks/>
          </p:cNvGraphicFramePr>
          <p:nvPr/>
        </p:nvGraphicFramePr>
        <p:xfrm>
          <a:off x="1524000" y="1397000"/>
          <a:ext cx="6096000" cy="4064000"/>
        </p:xfrm>
        <a:graphic>
          <a:graphicData uri="http://schemas.openxmlformats.org/presentationml/2006/ole">
            <p:oleObj spid="_x0000_s97282" name="Clip" r:id="rId3" imgW="0" imgH="0" progId="">
              <p:embed/>
            </p:oleObj>
          </a:graphicData>
        </a:graphic>
      </p:graphicFrame>
      <p:graphicFrame>
        <p:nvGraphicFramePr>
          <p:cNvPr id="11268" name="Rectangle 4"/>
          <p:cNvGraphicFramePr>
            <a:graphicFrameLocks/>
          </p:cNvGraphicFramePr>
          <p:nvPr/>
        </p:nvGraphicFramePr>
        <p:xfrm>
          <a:off x="1524000" y="1397000"/>
          <a:ext cx="6096000" cy="4064000"/>
        </p:xfrm>
        <a:graphic>
          <a:graphicData uri="http://schemas.openxmlformats.org/presentationml/2006/ole">
            <p:oleObj spid="_x0000_s97283" name="Clip" r:id="rId4" imgW="0" imgH="0" progId="">
              <p:embed/>
            </p:oleObj>
          </a:graphicData>
        </a:graphic>
      </p:graphicFrame>
      <p:graphicFrame>
        <p:nvGraphicFramePr>
          <p:cNvPr id="11269" name="Rectangle 5"/>
          <p:cNvGraphicFramePr>
            <a:graphicFrameLocks/>
          </p:cNvGraphicFramePr>
          <p:nvPr/>
        </p:nvGraphicFramePr>
        <p:xfrm>
          <a:off x="1524000" y="1397000"/>
          <a:ext cx="6096000" cy="4064000"/>
        </p:xfrm>
        <a:graphic>
          <a:graphicData uri="http://schemas.openxmlformats.org/presentationml/2006/ole">
            <p:oleObj spid="_x0000_s97284" name="Clip" r:id="rId5" imgW="0" imgH="0" progId="">
              <p:embed/>
            </p:oleObj>
          </a:graphicData>
        </a:graphic>
      </p:graphicFrame>
      <p:pic>
        <p:nvPicPr>
          <p:cNvPr id="11270"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11271" name="Text Box 7"/>
          <p:cNvSpPr txBox="1">
            <a:spLocks noChangeArrowheads="1"/>
          </p:cNvSpPr>
          <p:nvPr/>
        </p:nvSpPr>
        <p:spPr bwMode="auto">
          <a:xfrm>
            <a:off x="1854200" y="2133600"/>
            <a:ext cx="990600" cy="822325"/>
          </a:xfrm>
          <a:prstGeom prst="rect">
            <a:avLst/>
          </a:prstGeom>
          <a:noFill/>
          <a:ln w="9525">
            <a:noFill/>
            <a:miter lim="800000"/>
            <a:headEnd/>
            <a:tailEnd/>
          </a:ln>
          <a:effectLst/>
        </p:spPr>
        <p:txBody>
          <a:bodyPr>
            <a:spAutoFit/>
          </a:bodyPr>
          <a:lstStyle/>
          <a:p>
            <a:pPr>
              <a:spcBef>
                <a:spcPct val="50000"/>
              </a:spcBef>
            </a:pPr>
            <a:r>
              <a:rPr lang="en-US" sz="1200" b="1"/>
              <a:t>How much do you get paid per hour? 20</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11273"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1274"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11276"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77"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11279"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80"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11282"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83"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11285"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86"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11287"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11289"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1290"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11292"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1293"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11294"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5"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6"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7"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8"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299"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300"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1301" name="Text Box 37"/>
          <p:cNvSpPr txBox="1">
            <a:spLocks noChangeArrowheads="1"/>
          </p:cNvSpPr>
          <p:nvPr/>
        </p:nvSpPr>
        <p:spPr bwMode="auto">
          <a:xfrm>
            <a:off x="292100" y="46482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20</a:t>
            </a:r>
            <a:br>
              <a:rPr lang="en-US"/>
            </a:br>
            <a:r>
              <a:rPr lang="en-US"/>
              <a:t>	GrossPay: ?</a:t>
            </a:r>
          </a:p>
        </p:txBody>
      </p:sp>
      <p:sp>
        <p:nvSpPr>
          <p:cNvPr id="11304" name="Text Box 40"/>
          <p:cNvSpPr txBox="1">
            <a:spLocks noChangeArrowheads="1"/>
          </p:cNvSpPr>
          <p:nvPr/>
        </p:nvSpPr>
        <p:spPr bwMode="auto">
          <a:xfrm>
            <a:off x="4660900" y="3670300"/>
            <a:ext cx="1371600" cy="836613"/>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4: Input Operation</a:t>
            </a:r>
          </a:p>
          <a:p>
            <a:pPr>
              <a:spcBef>
                <a:spcPct val="50000"/>
              </a:spcBef>
            </a:pPr>
            <a:r>
              <a:rPr lang="en-US" sz="1400">
                <a:solidFill>
                  <a:srgbClr val="FF0000"/>
                </a:solidFill>
              </a:rPr>
              <a:t>(User types 20)</a:t>
            </a:r>
            <a:endParaRPr lang="en-US" sz="1400"/>
          </a:p>
        </p:txBody>
      </p:sp>
      <p:sp>
        <p:nvSpPr>
          <p:cNvPr id="11305" name="Line 41"/>
          <p:cNvSpPr>
            <a:spLocks noChangeShapeType="1"/>
          </p:cNvSpPr>
          <p:nvPr/>
        </p:nvSpPr>
        <p:spPr bwMode="auto">
          <a:xfrm flipV="1">
            <a:off x="5664200" y="3797300"/>
            <a:ext cx="596900" cy="381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11307" name="Line 43"/>
          <p:cNvSpPr>
            <a:spLocks noChangeShapeType="1"/>
          </p:cNvSpPr>
          <p:nvPr/>
        </p:nvSpPr>
        <p:spPr bwMode="auto">
          <a:xfrm flipH="1" flipV="1">
            <a:off x="2641600" y="2870200"/>
            <a:ext cx="2044700" cy="1460500"/>
          </a:xfrm>
          <a:prstGeom prst="line">
            <a:avLst/>
          </a:prstGeom>
          <a:noFill/>
          <a:ln w="9525">
            <a:solidFill>
              <a:srgbClr val="FF0000"/>
            </a:solidFill>
            <a:round/>
            <a:headEnd/>
            <a:tailEnd type="triangle" w="med" len="med"/>
          </a:ln>
          <a:effectLst/>
        </p:spPr>
        <p:txBody>
          <a:bodyPr/>
          <a:lstStyle/>
          <a:p>
            <a:endParaRPr lang="en-US"/>
          </a:p>
        </p:txBody>
      </p:sp>
      <p:sp>
        <p:nvSpPr>
          <p:cNvPr id="11308" name="Text Box 44"/>
          <p:cNvSpPr txBox="1">
            <a:spLocks noChangeArrowheads="1"/>
          </p:cNvSpPr>
          <p:nvPr/>
        </p:nvSpPr>
        <p:spPr bwMode="auto">
          <a:xfrm>
            <a:off x="3530600" y="5359400"/>
            <a:ext cx="26416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The value 20 is stored in PayRate.</a:t>
            </a:r>
            <a:endParaRPr lang="en-US" sz="1400"/>
          </a:p>
        </p:txBody>
      </p:sp>
      <p:sp>
        <p:nvSpPr>
          <p:cNvPr id="11309" name="Line 45"/>
          <p:cNvSpPr>
            <a:spLocks noChangeShapeType="1"/>
          </p:cNvSpPr>
          <p:nvPr/>
        </p:nvSpPr>
        <p:spPr bwMode="auto">
          <a:xfrm flipH="1">
            <a:off x="2870200" y="5524500"/>
            <a:ext cx="736600" cy="50800"/>
          </a:xfrm>
          <a:prstGeom prst="line">
            <a:avLst/>
          </a:prstGeom>
          <a:noFill/>
          <a:ln w="9525">
            <a:solidFill>
              <a:srgbClr val="FF0000"/>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1" name="Rectangle 3"/>
          <p:cNvGraphicFramePr>
            <a:graphicFrameLocks/>
          </p:cNvGraphicFramePr>
          <p:nvPr/>
        </p:nvGraphicFramePr>
        <p:xfrm>
          <a:off x="1524000" y="1397000"/>
          <a:ext cx="6096000" cy="4064000"/>
        </p:xfrm>
        <a:graphic>
          <a:graphicData uri="http://schemas.openxmlformats.org/presentationml/2006/ole">
            <p:oleObj spid="_x0000_s98306" name="Clip" r:id="rId3" imgW="0" imgH="0" progId="">
              <p:embed/>
            </p:oleObj>
          </a:graphicData>
        </a:graphic>
      </p:graphicFrame>
      <p:graphicFrame>
        <p:nvGraphicFramePr>
          <p:cNvPr id="12292" name="Rectangle 4"/>
          <p:cNvGraphicFramePr>
            <a:graphicFrameLocks/>
          </p:cNvGraphicFramePr>
          <p:nvPr/>
        </p:nvGraphicFramePr>
        <p:xfrm>
          <a:off x="1524000" y="1397000"/>
          <a:ext cx="6096000" cy="4064000"/>
        </p:xfrm>
        <a:graphic>
          <a:graphicData uri="http://schemas.openxmlformats.org/presentationml/2006/ole">
            <p:oleObj spid="_x0000_s98307" name="Clip" r:id="rId4" imgW="0" imgH="0" progId="">
              <p:embed/>
            </p:oleObj>
          </a:graphicData>
        </a:graphic>
      </p:graphicFrame>
      <p:graphicFrame>
        <p:nvGraphicFramePr>
          <p:cNvPr id="12293" name="Rectangle 5"/>
          <p:cNvGraphicFramePr>
            <a:graphicFrameLocks/>
          </p:cNvGraphicFramePr>
          <p:nvPr/>
        </p:nvGraphicFramePr>
        <p:xfrm>
          <a:off x="1524000" y="1397000"/>
          <a:ext cx="6096000" cy="4064000"/>
        </p:xfrm>
        <a:graphic>
          <a:graphicData uri="http://schemas.openxmlformats.org/presentationml/2006/ole">
            <p:oleObj spid="_x0000_s98308" name="Clip" r:id="rId5" imgW="0" imgH="0" progId="">
              <p:embed/>
            </p:oleObj>
          </a:graphicData>
        </a:graphic>
      </p:graphicFrame>
      <p:pic>
        <p:nvPicPr>
          <p:cNvPr id="12294" name="Picture 6"/>
          <p:cNvPicPr>
            <a:picLocks noChangeAspect="1" noChangeArrowheads="1"/>
          </p:cNvPicPr>
          <p:nvPr/>
        </p:nvPicPr>
        <p:blipFill>
          <a:blip r:embed="rId6"/>
          <a:srcRect/>
          <a:stretch>
            <a:fillRect/>
          </a:stretch>
        </p:blipFill>
        <p:spPr bwMode="auto">
          <a:xfrm>
            <a:off x="627063" y="1712913"/>
            <a:ext cx="4384675" cy="3482975"/>
          </a:xfrm>
          <a:prstGeom prst="rect">
            <a:avLst/>
          </a:prstGeom>
          <a:noFill/>
          <a:ln w="9525">
            <a:noFill/>
            <a:miter lim="800000"/>
            <a:headEnd/>
            <a:tailEnd/>
          </a:ln>
          <a:effectLst/>
        </p:spPr>
      </p:pic>
      <p:sp>
        <p:nvSpPr>
          <p:cNvPr id="12295" name="Text Box 7"/>
          <p:cNvSpPr txBox="1">
            <a:spLocks noChangeArrowheads="1"/>
          </p:cNvSpPr>
          <p:nvPr/>
        </p:nvSpPr>
        <p:spPr bwMode="auto">
          <a:xfrm>
            <a:off x="1854200" y="2133600"/>
            <a:ext cx="990600" cy="822325"/>
          </a:xfrm>
          <a:prstGeom prst="rect">
            <a:avLst/>
          </a:prstGeom>
          <a:noFill/>
          <a:ln w="9525">
            <a:noFill/>
            <a:miter lim="800000"/>
            <a:headEnd/>
            <a:tailEnd/>
          </a:ln>
          <a:effectLst/>
        </p:spPr>
        <p:txBody>
          <a:bodyPr>
            <a:spAutoFit/>
          </a:bodyPr>
          <a:lstStyle/>
          <a:p>
            <a:pPr>
              <a:spcBef>
                <a:spcPct val="50000"/>
              </a:spcBef>
            </a:pPr>
            <a:r>
              <a:rPr lang="en-US" sz="1200" b="1"/>
              <a:t>How much do you get paid per hour? 20</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12297"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2298"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12300"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01"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12303"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04"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12306"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07"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12309"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10"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12311"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12313"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2314"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12316"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2317"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12318"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19"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0"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1"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2"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3"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4"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2325" name="Text Box 37"/>
          <p:cNvSpPr txBox="1">
            <a:spLocks noChangeArrowheads="1"/>
          </p:cNvSpPr>
          <p:nvPr/>
        </p:nvSpPr>
        <p:spPr bwMode="auto">
          <a:xfrm>
            <a:off x="241300" y="46609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20</a:t>
            </a:r>
            <a:br>
              <a:rPr lang="en-US"/>
            </a:br>
            <a:r>
              <a:rPr lang="en-US"/>
              <a:t>	GrossPay: 800</a:t>
            </a:r>
          </a:p>
        </p:txBody>
      </p:sp>
      <p:sp>
        <p:nvSpPr>
          <p:cNvPr id="12326" name="Text Box 38"/>
          <p:cNvSpPr txBox="1">
            <a:spLocks noChangeArrowheads="1"/>
          </p:cNvSpPr>
          <p:nvPr/>
        </p:nvSpPr>
        <p:spPr bwMode="auto">
          <a:xfrm>
            <a:off x="4203700" y="2933700"/>
            <a:ext cx="1866900" cy="73025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5: The product of Hours times PayRate is stored in GrossPay</a:t>
            </a:r>
          </a:p>
        </p:txBody>
      </p:sp>
      <p:sp>
        <p:nvSpPr>
          <p:cNvPr id="12330" name="Line 42"/>
          <p:cNvSpPr>
            <a:spLocks noChangeShapeType="1"/>
          </p:cNvSpPr>
          <p:nvPr/>
        </p:nvSpPr>
        <p:spPr bwMode="auto">
          <a:xfrm>
            <a:off x="5422900" y="3771900"/>
            <a:ext cx="850900" cy="609600"/>
          </a:xfrm>
          <a:prstGeom prst="line">
            <a:avLst/>
          </a:prstGeom>
          <a:noFill/>
          <a:ln w="9525">
            <a:solidFill>
              <a:srgbClr val="FF0000"/>
            </a:solidFill>
            <a:round/>
            <a:headEnd/>
            <a:tailEnd type="triangle" w="med" len="med"/>
          </a:ln>
          <a:effectLst/>
        </p:spPr>
        <p:txBody>
          <a:bodyPr/>
          <a:lstStyle/>
          <a:p>
            <a:endParaRPr lang="en-US"/>
          </a:p>
        </p:txBody>
      </p:sp>
      <p:sp>
        <p:nvSpPr>
          <p:cNvPr id="12331" name="Text Box 43"/>
          <p:cNvSpPr txBox="1">
            <a:spLocks noChangeArrowheads="1"/>
          </p:cNvSpPr>
          <p:nvPr/>
        </p:nvSpPr>
        <p:spPr bwMode="auto">
          <a:xfrm>
            <a:off x="3860800" y="5638800"/>
            <a:ext cx="19431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The value 800 is stored in GrossPay.</a:t>
            </a:r>
            <a:endParaRPr lang="en-US" sz="1400"/>
          </a:p>
        </p:txBody>
      </p:sp>
      <p:sp>
        <p:nvSpPr>
          <p:cNvPr id="12332" name="Line 44"/>
          <p:cNvSpPr>
            <a:spLocks noChangeShapeType="1"/>
          </p:cNvSpPr>
          <p:nvPr/>
        </p:nvSpPr>
        <p:spPr bwMode="auto">
          <a:xfrm flipH="1">
            <a:off x="3136900" y="5892800"/>
            <a:ext cx="736600" cy="50800"/>
          </a:xfrm>
          <a:prstGeom prst="line">
            <a:avLst/>
          </a:prstGeom>
          <a:noFill/>
          <a:ln w="9525">
            <a:solidFill>
              <a:srgbClr val="FF0000"/>
            </a:solidFill>
            <a:round/>
            <a:headEnd/>
            <a:tailEnd type="triangle" w="med" len="med"/>
          </a:ln>
          <a:effectLst/>
        </p:spPr>
        <p:txBody>
          <a:bodyPr/>
          <a:lstStyle/>
          <a:p>
            <a:endParaRPr lang="en-US"/>
          </a:p>
        </p:txBody>
      </p:sp>
      <p:sp>
        <p:nvSpPr>
          <p:cNvPr id="44" name="Rectangle 2"/>
          <p:cNvSpPr>
            <a:spLocks noGrp="1" noChangeArrowheads="1"/>
          </p:cNvSpPr>
          <p:nvPr>
            <p:ph type="title"/>
          </p:nvPr>
        </p:nvSpPr>
        <p:spPr>
          <a:xfrm>
            <a:off x="301752" y="228600"/>
            <a:ext cx="4727448" cy="914400"/>
          </a:xfrm>
        </p:spPr>
        <p:txBody>
          <a:bodyPr>
            <a:normAutofit fontScale="90000"/>
          </a:bodyPr>
          <a:lstStyle/>
          <a:p>
            <a:pPr algn="l"/>
            <a:r>
              <a:rPr lang="en-US" dirty="0"/>
              <a:t>Stepping Through </a:t>
            </a:r>
            <a:r>
              <a:rPr lang="en-US" dirty="0" smtClean="0"/>
              <a:t/>
            </a:r>
            <a:br>
              <a:rPr lang="en-US" dirty="0" smtClean="0"/>
            </a:br>
            <a:r>
              <a:rPr lang="en-US" dirty="0" smtClean="0"/>
              <a:t>the </a:t>
            </a:r>
            <a:r>
              <a:rPr lang="en-US" dirty="0"/>
              <a:t>Flowchart</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5" name="Rectangle 3"/>
          <p:cNvGraphicFramePr>
            <a:graphicFrameLocks/>
          </p:cNvGraphicFramePr>
          <p:nvPr/>
        </p:nvGraphicFramePr>
        <p:xfrm>
          <a:off x="1524000" y="1397000"/>
          <a:ext cx="6096000" cy="4064000"/>
        </p:xfrm>
        <a:graphic>
          <a:graphicData uri="http://schemas.openxmlformats.org/presentationml/2006/ole">
            <p:oleObj spid="_x0000_s99330" name="Clip" r:id="rId3" imgW="0" imgH="0" progId="">
              <p:embed/>
            </p:oleObj>
          </a:graphicData>
        </a:graphic>
      </p:graphicFrame>
      <p:graphicFrame>
        <p:nvGraphicFramePr>
          <p:cNvPr id="13316" name="Rectangle 4"/>
          <p:cNvGraphicFramePr>
            <a:graphicFrameLocks/>
          </p:cNvGraphicFramePr>
          <p:nvPr/>
        </p:nvGraphicFramePr>
        <p:xfrm>
          <a:off x="1524000" y="1397000"/>
          <a:ext cx="6096000" cy="4064000"/>
        </p:xfrm>
        <a:graphic>
          <a:graphicData uri="http://schemas.openxmlformats.org/presentationml/2006/ole">
            <p:oleObj spid="_x0000_s99331" name="Clip" r:id="rId4" imgW="0" imgH="0" progId="">
              <p:embed/>
            </p:oleObj>
          </a:graphicData>
        </a:graphic>
      </p:graphicFrame>
      <p:graphicFrame>
        <p:nvGraphicFramePr>
          <p:cNvPr id="13317" name="Rectangle 5"/>
          <p:cNvGraphicFramePr>
            <a:graphicFrameLocks/>
          </p:cNvGraphicFramePr>
          <p:nvPr/>
        </p:nvGraphicFramePr>
        <p:xfrm>
          <a:off x="1524000" y="1397000"/>
          <a:ext cx="6096000" cy="4064000"/>
        </p:xfrm>
        <a:graphic>
          <a:graphicData uri="http://schemas.openxmlformats.org/presentationml/2006/ole">
            <p:oleObj spid="_x0000_s99332" name="Clip" r:id="rId5" imgW="0" imgH="0" progId="">
              <p:embed/>
            </p:oleObj>
          </a:graphicData>
        </a:graphic>
      </p:graphicFrame>
      <p:pic>
        <p:nvPicPr>
          <p:cNvPr id="13318" name="Picture 6"/>
          <p:cNvPicPr>
            <a:picLocks noChangeAspect="1" noChangeArrowheads="1"/>
          </p:cNvPicPr>
          <p:nvPr/>
        </p:nvPicPr>
        <p:blipFill>
          <a:blip r:embed="rId6"/>
          <a:srcRect/>
          <a:stretch>
            <a:fillRect/>
          </a:stretch>
        </p:blipFill>
        <p:spPr bwMode="auto">
          <a:xfrm>
            <a:off x="627063" y="1700213"/>
            <a:ext cx="4384675" cy="3482975"/>
          </a:xfrm>
          <a:prstGeom prst="rect">
            <a:avLst/>
          </a:prstGeom>
          <a:noFill/>
          <a:ln w="9525">
            <a:noFill/>
            <a:miter lim="800000"/>
            <a:headEnd/>
            <a:tailEnd/>
          </a:ln>
          <a:effectLst/>
        </p:spPr>
      </p:pic>
      <p:sp>
        <p:nvSpPr>
          <p:cNvPr id="13319" name="Text Box 7"/>
          <p:cNvSpPr txBox="1">
            <a:spLocks noChangeArrowheads="1"/>
          </p:cNvSpPr>
          <p:nvPr/>
        </p:nvSpPr>
        <p:spPr bwMode="auto">
          <a:xfrm>
            <a:off x="1854200" y="2133600"/>
            <a:ext cx="990600" cy="457200"/>
          </a:xfrm>
          <a:prstGeom prst="rect">
            <a:avLst/>
          </a:prstGeom>
          <a:noFill/>
          <a:ln w="9525">
            <a:noFill/>
            <a:miter lim="800000"/>
            <a:headEnd/>
            <a:tailEnd/>
          </a:ln>
          <a:effectLst/>
        </p:spPr>
        <p:txBody>
          <a:bodyPr>
            <a:spAutoFit/>
          </a:bodyPr>
          <a:lstStyle/>
          <a:p>
            <a:pPr>
              <a:spcBef>
                <a:spcPct val="50000"/>
              </a:spcBef>
            </a:pPr>
            <a:r>
              <a:rPr lang="en-US" sz="1200" b="1"/>
              <a:t>Your gross pay is 800</a:t>
            </a:r>
            <a:endParaRPr lang="en-US" sz="1200"/>
          </a:p>
        </p:txBody>
      </p:sp>
      <p:grpSp>
        <p:nvGrpSpPr>
          <p:cNvPr id="2" name="Group 8"/>
          <p:cNvGrpSpPr>
            <a:grpSpLocks/>
          </p:cNvGrpSpPr>
          <p:nvPr/>
        </p:nvGrpSpPr>
        <p:grpSpPr bwMode="auto">
          <a:xfrm>
            <a:off x="6362700" y="457200"/>
            <a:ext cx="1066800" cy="304800"/>
            <a:chOff x="3552" y="1200"/>
            <a:chExt cx="672" cy="192"/>
          </a:xfrm>
        </p:grpSpPr>
        <p:sp>
          <p:nvSpPr>
            <p:cNvPr id="13321"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3322"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START</a:t>
              </a:r>
            </a:p>
          </p:txBody>
        </p:sp>
      </p:grpSp>
      <p:grpSp>
        <p:nvGrpSpPr>
          <p:cNvPr id="3" name="Group 11"/>
          <p:cNvGrpSpPr>
            <a:grpSpLocks/>
          </p:cNvGrpSpPr>
          <p:nvPr/>
        </p:nvGrpSpPr>
        <p:grpSpPr bwMode="auto">
          <a:xfrm>
            <a:off x="6172200" y="946150"/>
            <a:ext cx="1447800" cy="765175"/>
            <a:chOff x="3408" y="1632"/>
            <a:chExt cx="912" cy="482"/>
          </a:xfrm>
        </p:grpSpPr>
        <p:sp>
          <p:nvSpPr>
            <p:cNvPr id="13324"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25" name="Text Box 13"/>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many hours did you work?”</a:t>
              </a:r>
              <a:endParaRPr lang="en-US" sz="1200"/>
            </a:p>
          </p:txBody>
        </p:sp>
      </p:grpSp>
      <p:grpSp>
        <p:nvGrpSpPr>
          <p:cNvPr id="4" name="Group 14"/>
          <p:cNvGrpSpPr>
            <a:grpSpLocks/>
          </p:cNvGrpSpPr>
          <p:nvPr/>
        </p:nvGrpSpPr>
        <p:grpSpPr bwMode="auto">
          <a:xfrm>
            <a:off x="6172200" y="1897063"/>
            <a:ext cx="1447800" cy="533400"/>
            <a:chOff x="3456" y="2304"/>
            <a:chExt cx="912" cy="336"/>
          </a:xfrm>
        </p:grpSpPr>
        <p:sp>
          <p:nvSpPr>
            <p:cNvPr id="13327" name="AutoShape 15"/>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28" name="Text Box 16"/>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Hours</a:t>
              </a:r>
              <a:endParaRPr lang="en-US" sz="1200"/>
            </a:p>
          </p:txBody>
        </p:sp>
      </p:grpSp>
      <p:grpSp>
        <p:nvGrpSpPr>
          <p:cNvPr id="5" name="Group 17"/>
          <p:cNvGrpSpPr>
            <a:grpSpLocks/>
          </p:cNvGrpSpPr>
          <p:nvPr/>
        </p:nvGrpSpPr>
        <p:grpSpPr bwMode="auto">
          <a:xfrm>
            <a:off x="6172200" y="2614613"/>
            <a:ext cx="1447800" cy="765175"/>
            <a:chOff x="3408" y="1632"/>
            <a:chExt cx="912" cy="482"/>
          </a:xfrm>
        </p:grpSpPr>
        <p:sp>
          <p:nvSpPr>
            <p:cNvPr id="13330" name="AutoShape 1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31" name="Text Box 19"/>
            <p:cNvSpPr txBox="1">
              <a:spLocks noChangeArrowheads="1"/>
            </p:cNvSpPr>
            <p:nvPr/>
          </p:nvSpPr>
          <p:spPr bwMode="auto">
            <a:xfrm>
              <a:off x="3552" y="1632"/>
              <a:ext cx="720" cy="482"/>
            </a:xfrm>
            <a:prstGeom prst="rect">
              <a:avLst/>
            </a:prstGeom>
            <a:noFill/>
            <a:ln w="9525">
              <a:noFill/>
              <a:miter lim="800000"/>
              <a:headEnd/>
              <a:tailEnd/>
            </a:ln>
            <a:effectLst/>
          </p:spPr>
          <p:txBody>
            <a:bodyPr>
              <a:spAutoFit/>
            </a:bodyPr>
            <a:lstStyle/>
            <a:p>
              <a:pPr algn="ctr">
                <a:spcBef>
                  <a:spcPct val="50000"/>
                </a:spcBef>
              </a:pPr>
              <a:r>
                <a:rPr lang="en-US" sz="1100"/>
                <a:t>Display message “How much do you get paid per hour?”</a:t>
              </a:r>
              <a:endParaRPr lang="en-US" sz="1200"/>
            </a:p>
          </p:txBody>
        </p:sp>
      </p:grpSp>
      <p:grpSp>
        <p:nvGrpSpPr>
          <p:cNvPr id="6" name="Group 20"/>
          <p:cNvGrpSpPr>
            <a:grpSpLocks/>
          </p:cNvGrpSpPr>
          <p:nvPr/>
        </p:nvGrpSpPr>
        <p:grpSpPr bwMode="auto">
          <a:xfrm>
            <a:off x="6172200" y="3565525"/>
            <a:ext cx="1447800" cy="533400"/>
            <a:chOff x="3456" y="2304"/>
            <a:chExt cx="912" cy="336"/>
          </a:xfrm>
        </p:grpSpPr>
        <p:sp>
          <p:nvSpPr>
            <p:cNvPr id="13333" name="AutoShape 21"/>
            <p:cNvSpPr>
              <a:spLocks noChangeArrowheads="1"/>
            </p:cNvSpPr>
            <p:nvPr/>
          </p:nvSpPr>
          <p:spPr bwMode="auto">
            <a:xfrm>
              <a:off x="3456" y="2304"/>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34" name="Text Box 22"/>
            <p:cNvSpPr txBox="1">
              <a:spLocks noChangeArrowheads="1"/>
            </p:cNvSpPr>
            <p:nvPr/>
          </p:nvSpPr>
          <p:spPr bwMode="auto">
            <a:xfrm>
              <a:off x="3552" y="2400"/>
              <a:ext cx="720" cy="164"/>
            </a:xfrm>
            <a:prstGeom prst="rect">
              <a:avLst/>
            </a:prstGeom>
            <a:noFill/>
            <a:ln w="9525">
              <a:noFill/>
              <a:miter lim="800000"/>
              <a:headEnd/>
              <a:tailEnd/>
            </a:ln>
            <a:effectLst/>
          </p:spPr>
          <p:txBody>
            <a:bodyPr>
              <a:spAutoFit/>
            </a:bodyPr>
            <a:lstStyle/>
            <a:p>
              <a:pPr algn="ctr">
                <a:spcBef>
                  <a:spcPct val="50000"/>
                </a:spcBef>
              </a:pPr>
              <a:r>
                <a:rPr lang="en-US" sz="1100"/>
                <a:t>Read PayRate</a:t>
              </a:r>
              <a:endParaRPr lang="en-US" sz="1200"/>
            </a:p>
          </p:txBody>
        </p:sp>
      </p:grpSp>
      <p:sp>
        <p:nvSpPr>
          <p:cNvPr id="13335" name="Text Box 23"/>
          <p:cNvSpPr txBox="1">
            <a:spLocks noChangeArrowheads="1"/>
          </p:cNvSpPr>
          <p:nvPr/>
        </p:nvSpPr>
        <p:spPr bwMode="auto">
          <a:xfrm>
            <a:off x="6324600" y="4283075"/>
            <a:ext cx="11430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Multiply Hours by PayRate. Store result in GrossPay.</a:t>
            </a:r>
          </a:p>
        </p:txBody>
      </p:sp>
      <p:grpSp>
        <p:nvGrpSpPr>
          <p:cNvPr id="7" name="Group 24"/>
          <p:cNvGrpSpPr>
            <a:grpSpLocks/>
          </p:cNvGrpSpPr>
          <p:nvPr/>
        </p:nvGrpSpPr>
        <p:grpSpPr bwMode="auto">
          <a:xfrm>
            <a:off x="6172200" y="5300663"/>
            <a:ext cx="1447800" cy="533400"/>
            <a:chOff x="3792" y="3360"/>
            <a:chExt cx="912" cy="336"/>
          </a:xfrm>
        </p:grpSpPr>
        <p:sp>
          <p:nvSpPr>
            <p:cNvPr id="13337" name="AutoShape 25"/>
            <p:cNvSpPr>
              <a:spLocks noChangeArrowheads="1"/>
            </p:cNvSpPr>
            <p:nvPr/>
          </p:nvSpPr>
          <p:spPr bwMode="auto">
            <a:xfrm>
              <a:off x="3792" y="3360"/>
              <a:ext cx="912" cy="336"/>
            </a:xfrm>
            <a:prstGeom prst="flowChartInputOutput">
              <a:avLst/>
            </a:prstGeom>
            <a:noFill/>
            <a:ln w="9525">
              <a:solidFill>
                <a:schemeClr val="tx1"/>
              </a:solidFill>
              <a:miter lim="800000"/>
              <a:headEnd/>
              <a:tailEnd/>
            </a:ln>
            <a:effectLst/>
          </p:spPr>
          <p:txBody>
            <a:bodyPr wrap="none" anchor="ctr"/>
            <a:lstStyle/>
            <a:p>
              <a:endParaRPr lang="en-US"/>
            </a:p>
          </p:txBody>
        </p:sp>
        <p:sp>
          <p:nvSpPr>
            <p:cNvPr id="13338" name="Text Box 26"/>
            <p:cNvSpPr txBox="1">
              <a:spLocks noChangeArrowheads="1"/>
            </p:cNvSpPr>
            <p:nvPr/>
          </p:nvSpPr>
          <p:spPr bwMode="auto">
            <a:xfrm>
              <a:off x="3888" y="3408"/>
              <a:ext cx="720" cy="270"/>
            </a:xfrm>
            <a:prstGeom prst="rect">
              <a:avLst/>
            </a:prstGeom>
            <a:noFill/>
            <a:ln w="9525">
              <a:noFill/>
              <a:miter lim="800000"/>
              <a:headEnd/>
              <a:tailEnd/>
            </a:ln>
            <a:effectLst/>
          </p:spPr>
          <p:txBody>
            <a:bodyPr>
              <a:spAutoFit/>
            </a:bodyPr>
            <a:lstStyle/>
            <a:p>
              <a:pPr algn="ctr">
                <a:spcBef>
                  <a:spcPct val="50000"/>
                </a:spcBef>
              </a:pPr>
              <a:r>
                <a:rPr lang="en-US" sz="1100"/>
                <a:t>Display GrossPay</a:t>
              </a:r>
              <a:endParaRPr lang="en-US" sz="1200"/>
            </a:p>
          </p:txBody>
        </p:sp>
      </p:grpSp>
      <p:grpSp>
        <p:nvGrpSpPr>
          <p:cNvPr id="8" name="Group 27"/>
          <p:cNvGrpSpPr>
            <a:grpSpLocks/>
          </p:cNvGrpSpPr>
          <p:nvPr/>
        </p:nvGrpSpPr>
        <p:grpSpPr bwMode="auto">
          <a:xfrm>
            <a:off x="6362700" y="6019800"/>
            <a:ext cx="1066800" cy="304800"/>
            <a:chOff x="3552" y="1200"/>
            <a:chExt cx="672" cy="192"/>
          </a:xfrm>
        </p:grpSpPr>
        <p:sp>
          <p:nvSpPr>
            <p:cNvPr id="13340" name="AutoShape 28"/>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3341" name="Text Box 29"/>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r>
                <a:rPr lang="en-US" sz="1200"/>
                <a:t>END</a:t>
              </a:r>
            </a:p>
          </p:txBody>
        </p:sp>
      </p:grpSp>
      <p:sp>
        <p:nvSpPr>
          <p:cNvPr id="13342" name="Line 30"/>
          <p:cNvSpPr>
            <a:spLocks noChangeShapeType="1"/>
          </p:cNvSpPr>
          <p:nvPr/>
        </p:nvSpPr>
        <p:spPr bwMode="auto">
          <a:xfrm>
            <a:off x="6896100" y="76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3" name="Line 31"/>
          <p:cNvSpPr>
            <a:spLocks noChangeShapeType="1"/>
          </p:cNvSpPr>
          <p:nvPr/>
        </p:nvSpPr>
        <p:spPr bwMode="auto">
          <a:xfrm>
            <a:off x="6896100" y="17145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4" name="Line 32"/>
          <p:cNvSpPr>
            <a:spLocks noChangeShapeType="1"/>
          </p:cNvSpPr>
          <p:nvPr/>
        </p:nvSpPr>
        <p:spPr bwMode="auto">
          <a:xfrm>
            <a:off x="6896100" y="24384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5" name="Line 33"/>
          <p:cNvSpPr>
            <a:spLocks noChangeShapeType="1"/>
          </p:cNvSpPr>
          <p:nvPr/>
        </p:nvSpPr>
        <p:spPr bwMode="auto">
          <a:xfrm>
            <a:off x="6896100" y="339090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6" name="Line 34"/>
          <p:cNvSpPr>
            <a:spLocks noChangeShapeType="1"/>
          </p:cNvSpPr>
          <p:nvPr/>
        </p:nvSpPr>
        <p:spPr bwMode="auto">
          <a:xfrm>
            <a:off x="6896100" y="40957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7" name="Line 35"/>
          <p:cNvSpPr>
            <a:spLocks noChangeShapeType="1"/>
          </p:cNvSpPr>
          <p:nvPr/>
        </p:nvSpPr>
        <p:spPr bwMode="auto">
          <a:xfrm>
            <a:off x="6896100" y="51244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8" name="Line 36"/>
          <p:cNvSpPr>
            <a:spLocks noChangeShapeType="1"/>
          </p:cNvSpPr>
          <p:nvPr/>
        </p:nvSpPr>
        <p:spPr bwMode="auto">
          <a:xfrm>
            <a:off x="6896100" y="5848350"/>
            <a:ext cx="0" cy="184150"/>
          </a:xfrm>
          <a:prstGeom prst="line">
            <a:avLst/>
          </a:prstGeom>
          <a:noFill/>
          <a:ln w="9525">
            <a:solidFill>
              <a:schemeClr val="tx1"/>
            </a:solidFill>
            <a:round/>
            <a:headEnd/>
            <a:tailEnd type="triangle" w="med" len="med"/>
          </a:ln>
          <a:effectLst/>
        </p:spPr>
        <p:txBody>
          <a:bodyPr wrap="none" anchor="ctr"/>
          <a:lstStyle/>
          <a:p>
            <a:endParaRPr lang="en-US"/>
          </a:p>
        </p:txBody>
      </p:sp>
      <p:sp>
        <p:nvSpPr>
          <p:cNvPr id="13349" name="Text Box 37"/>
          <p:cNvSpPr txBox="1">
            <a:spLocks noChangeArrowheads="1"/>
          </p:cNvSpPr>
          <p:nvPr/>
        </p:nvSpPr>
        <p:spPr bwMode="auto">
          <a:xfrm>
            <a:off x="254000" y="4660900"/>
            <a:ext cx="4152900" cy="1552575"/>
          </a:xfrm>
          <a:prstGeom prst="rect">
            <a:avLst/>
          </a:prstGeom>
          <a:noFill/>
          <a:ln w="9525">
            <a:noFill/>
            <a:miter lim="800000"/>
            <a:headEnd/>
            <a:tailEnd/>
          </a:ln>
          <a:effectLst/>
        </p:spPr>
        <p:txBody>
          <a:bodyPr>
            <a:spAutoFit/>
          </a:bodyPr>
          <a:lstStyle/>
          <a:p>
            <a:pPr>
              <a:spcBef>
                <a:spcPct val="50000"/>
              </a:spcBef>
            </a:pPr>
            <a:r>
              <a:rPr lang="en-US" u="sng"/>
              <a:t>Variable Contents:</a:t>
            </a:r>
            <a:r>
              <a:rPr lang="en-US"/>
              <a:t/>
            </a:r>
            <a:br>
              <a:rPr lang="en-US"/>
            </a:br>
            <a:r>
              <a:rPr lang="en-US"/>
              <a:t>	Hours: 40</a:t>
            </a:r>
            <a:br>
              <a:rPr lang="en-US"/>
            </a:br>
            <a:r>
              <a:rPr lang="en-US"/>
              <a:t>	PayRate: 20</a:t>
            </a:r>
            <a:br>
              <a:rPr lang="en-US"/>
            </a:br>
            <a:r>
              <a:rPr lang="en-US"/>
              <a:t>	GrossPay: 800</a:t>
            </a:r>
          </a:p>
        </p:txBody>
      </p:sp>
      <p:sp>
        <p:nvSpPr>
          <p:cNvPr id="13350" name="Text Box 38"/>
          <p:cNvSpPr txBox="1">
            <a:spLocks noChangeArrowheads="1"/>
          </p:cNvSpPr>
          <p:nvPr/>
        </p:nvSpPr>
        <p:spPr bwMode="auto">
          <a:xfrm>
            <a:off x="4178300" y="5384800"/>
            <a:ext cx="1549400" cy="517525"/>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Step 6: An Output Operation</a:t>
            </a:r>
          </a:p>
        </p:txBody>
      </p:sp>
      <p:sp>
        <p:nvSpPr>
          <p:cNvPr id="13351" name="Line 39"/>
          <p:cNvSpPr>
            <a:spLocks noChangeShapeType="1"/>
          </p:cNvSpPr>
          <p:nvPr/>
        </p:nvSpPr>
        <p:spPr bwMode="auto">
          <a:xfrm flipV="1">
            <a:off x="5638800" y="5473700"/>
            <a:ext cx="635000" cy="635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13352" name="Text Box 40"/>
          <p:cNvSpPr txBox="1">
            <a:spLocks noChangeArrowheads="1"/>
          </p:cNvSpPr>
          <p:nvPr/>
        </p:nvSpPr>
        <p:spPr bwMode="auto">
          <a:xfrm>
            <a:off x="4038600" y="2070100"/>
            <a:ext cx="1219200" cy="304800"/>
          </a:xfrm>
          <a:prstGeom prst="rect">
            <a:avLst/>
          </a:prstGeom>
          <a:noFill/>
          <a:ln w="9525">
            <a:noFill/>
            <a:miter lim="800000"/>
            <a:headEnd/>
            <a:tailEnd/>
          </a:ln>
          <a:effectLst/>
        </p:spPr>
        <p:txBody>
          <a:bodyPr>
            <a:spAutoFit/>
          </a:bodyPr>
          <a:lstStyle/>
          <a:p>
            <a:pPr>
              <a:spcBef>
                <a:spcPct val="50000"/>
              </a:spcBef>
            </a:pPr>
            <a:r>
              <a:rPr lang="en-US" sz="1400">
                <a:solidFill>
                  <a:srgbClr val="FF0000"/>
                </a:solidFill>
              </a:rPr>
              <a:t>Screen Output</a:t>
            </a:r>
            <a:endParaRPr lang="en-US" sz="1400"/>
          </a:p>
        </p:txBody>
      </p:sp>
      <p:sp>
        <p:nvSpPr>
          <p:cNvPr id="13353" name="Line 41"/>
          <p:cNvSpPr>
            <a:spLocks noChangeShapeType="1"/>
          </p:cNvSpPr>
          <p:nvPr/>
        </p:nvSpPr>
        <p:spPr bwMode="auto">
          <a:xfrm flipH="1">
            <a:off x="3378200" y="2235200"/>
            <a:ext cx="736600" cy="50800"/>
          </a:xfrm>
          <a:prstGeom prst="line">
            <a:avLst/>
          </a:prstGeom>
          <a:noFill/>
          <a:ln w="9525">
            <a:solidFill>
              <a:srgbClr val="FF0000"/>
            </a:solidFill>
            <a:round/>
            <a:headEnd/>
            <a:tailEnd type="triangle" w="med" len="med"/>
          </a:ln>
          <a:effectLst/>
        </p:spPr>
        <p:txBody>
          <a:bodyPr/>
          <a:lstStyle/>
          <a:p>
            <a:endParaRPr lang="en-US"/>
          </a:p>
        </p:txBody>
      </p:sp>
      <p:sp>
        <p:nvSpPr>
          <p:cNvPr id="44" name="Rectangle 2"/>
          <p:cNvSpPr>
            <a:spLocks noGrp="1" noChangeArrowheads="1"/>
          </p:cNvSpPr>
          <p:nvPr>
            <p:ph type="title"/>
          </p:nvPr>
        </p:nvSpPr>
        <p:spPr>
          <a:xfrm>
            <a:off x="301752" y="304800"/>
            <a:ext cx="4727448" cy="914400"/>
          </a:xfrm>
        </p:spPr>
        <p:txBody>
          <a:bodyPr>
            <a:normAutofit fontScale="90000"/>
          </a:bodyPr>
          <a:lstStyle/>
          <a:p>
            <a:pPr algn="l"/>
            <a:r>
              <a:rPr lang="en-US" dirty="0"/>
              <a:t>Stepping Through </a:t>
            </a:r>
            <a:r>
              <a:rPr lang="en-US" dirty="0" smtClean="0"/>
              <a:t/>
            </a:r>
            <a:br>
              <a:rPr lang="en-US" dirty="0" smtClean="0"/>
            </a:br>
            <a:r>
              <a:rPr lang="en-US" dirty="0" smtClean="0"/>
              <a:t>the </a:t>
            </a:r>
            <a:r>
              <a:rPr lang="en-US" dirty="0"/>
              <a:t>Flowchart</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solidFill>
            <a:schemeClr val="bg1"/>
          </a:solidFill>
        </p:spPr>
        <p:txBody>
          <a:bodyPr/>
          <a:lstStyle/>
          <a:p>
            <a:r>
              <a:rPr lang="en-US"/>
              <a:t>Three Flowchart Structures</a:t>
            </a:r>
          </a:p>
        </p:txBody>
      </p:sp>
      <p:sp>
        <p:nvSpPr>
          <p:cNvPr id="14339" name="Rectangle 3"/>
          <p:cNvSpPr>
            <a:spLocks noGrp="1" noChangeArrowheads="1"/>
          </p:cNvSpPr>
          <p:nvPr>
            <p:ph sz="quarter" idx="1"/>
          </p:nvPr>
        </p:nvSpPr>
        <p:spPr/>
        <p:txBody>
          <a:bodyPr/>
          <a:lstStyle/>
          <a:p>
            <a:r>
              <a:rPr lang="en-US"/>
              <a:t>Sequence</a:t>
            </a:r>
            <a:endParaRPr lang="en-US" sz="2800"/>
          </a:p>
          <a:p>
            <a:r>
              <a:rPr lang="en-US"/>
              <a:t>Selection</a:t>
            </a:r>
            <a:endParaRPr lang="en-US" sz="2800"/>
          </a:p>
          <a:p>
            <a:r>
              <a:rPr lang="en-US"/>
              <a:t>Iteration</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r>
              <a:rPr lang="en-US"/>
              <a:t>Sequence Structure</a:t>
            </a:r>
          </a:p>
        </p:txBody>
      </p:sp>
      <p:sp>
        <p:nvSpPr>
          <p:cNvPr id="15363" name="Rectangle 3"/>
          <p:cNvSpPr>
            <a:spLocks noGrp="1" noChangeArrowheads="1"/>
          </p:cNvSpPr>
          <p:nvPr>
            <p:ph sz="quarter" idx="1"/>
          </p:nvPr>
        </p:nvSpPr>
        <p:spPr/>
        <p:txBody>
          <a:bodyPr/>
          <a:lstStyle/>
          <a:p>
            <a:r>
              <a:rPr lang="en-US" sz="2800"/>
              <a:t>A series of actions are performed in sequence</a:t>
            </a:r>
          </a:p>
          <a:p>
            <a:r>
              <a:rPr lang="en-US" sz="2800"/>
              <a:t>The pay-calculating example was a sequence flowchart.</a:t>
            </a:r>
          </a:p>
        </p:txBody>
      </p:sp>
      <p:grpSp>
        <p:nvGrpSpPr>
          <p:cNvPr id="2" name="Group 17"/>
          <p:cNvGrpSpPr>
            <a:grpSpLocks/>
          </p:cNvGrpSpPr>
          <p:nvPr/>
        </p:nvGrpSpPr>
        <p:grpSpPr bwMode="auto">
          <a:xfrm>
            <a:off x="3797300" y="3390900"/>
            <a:ext cx="1447800" cy="2501900"/>
            <a:chOff x="2392" y="2136"/>
            <a:chExt cx="912" cy="1576"/>
          </a:xfrm>
        </p:grpSpPr>
        <p:grpSp>
          <p:nvGrpSpPr>
            <p:cNvPr id="3" name="Group 4"/>
            <p:cNvGrpSpPr>
              <a:grpSpLocks/>
            </p:cNvGrpSpPr>
            <p:nvPr/>
          </p:nvGrpSpPr>
          <p:grpSpPr bwMode="auto">
            <a:xfrm>
              <a:off x="2512" y="2136"/>
              <a:ext cx="672" cy="192"/>
              <a:chOff x="3552" y="1200"/>
              <a:chExt cx="672" cy="192"/>
            </a:xfrm>
          </p:grpSpPr>
          <p:sp>
            <p:nvSpPr>
              <p:cNvPr id="15365" name="AutoShape 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5366" name="Text Box 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grpSp>
          <p:nvGrpSpPr>
            <p:cNvPr id="4" name="Group 7"/>
            <p:cNvGrpSpPr>
              <a:grpSpLocks/>
            </p:cNvGrpSpPr>
            <p:nvPr/>
          </p:nvGrpSpPr>
          <p:grpSpPr bwMode="auto">
            <a:xfrm>
              <a:off x="2392" y="2444"/>
              <a:ext cx="912" cy="480"/>
              <a:chOff x="3408" y="1632"/>
              <a:chExt cx="912" cy="480"/>
            </a:xfrm>
          </p:grpSpPr>
          <p:sp>
            <p:nvSpPr>
              <p:cNvPr id="15368" name="AutoShape 8"/>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15369" name="Text Box 9"/>
              <p:cNvSpPr txBox="1">
                <a:spLocks noChangeArrowheads="1"/>
              </p:cNvSpPr>
              <p:nvPr/>
            </p:nvSpPr>
            <p:spPr bwMode="auto">
              <a:xfrm>
                <a:off x="3552" y="1632"/>
                <a:ext cx="72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sp>
          <p:nvSpPr>
            <p:cNvPr id="15370" name="Line 10"/>
            <p:cNvSpPr>
              <a:spLocks noChangeShapeType="1"/>
            </p:cNvSpPr>
            <p:nvPr/>
          </p:nvSpPr>
          <p:spPr bwMode="auto">
            <a:xfrm>
              <a:off x="2848" y="2332"/>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15371" name="Line 11"/>
            <p:cNvSpPr>
              <a:spLocks noChangeShapeType="1"/>
            </p:cNvSpPr>
            <p:nvPr/>
          </p:nvSpPr>
          <p:spPr bwMode="auto">
            <a:xfrm>
              <a:off x="2848" y="2928"/>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15372" name="Text Box 12"/>
            <p:cNvSpPr txBox="1">
              <a:spLocks noChangeArrowheads="1"/>
            </p:cNvSpPr>
            <p:nvPr/>
          </p:nvSpPr>
          <p:spPr bwMode="auto">
            <a:xfrm>
              <a:off x="2488" y="305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5373" name="Line 13"/>
            <p:cNvSpPr>
              <a:spLocks noChangeShapeType="1"/>
            </p:cNvSpPr>
            <p:nvPr/>
          </p:nvSpPr>
          <p:spPr bwMode="auto">
            <a:xfrm>
              <a:off x="2848" y="3404"/>
              <a:ext cx="0" cy="116"/>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5" name="Group 14"/>
            <p:cNvGrpSpPr>
              <a:grpSpLocks/>
            </p:cNvGrpSpPr>
            <p:nvPr/>
          </p:nvGrpSpPr>
          <p:grpSpPr bwMode="auto">
            <a:xfrm>
              <a:off x="2512" y="3520"/>
              <a:ext cx="672" cy="192"/>
              <a:chOff x="3552" y="1200"/>
              <a:chExt cx="672" cy="192"/>
            </a:xfrm>
          </p:grpSpPr>
          <p:sp>
            <p:nvSpPr>
              <p:cNvPr id="15375" name="AutoShape 15"/>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15376" name="Text Box 16"/>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gr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p:spPr>
        <p:txBody>
          <a:bodyPr/>
          <a:lstStyle/>
          <a:p>
            <a:r>
              <a:rPr lang="en-US"/>
              <a:t>Selection Structure</a:t>
            </a:r>
          </a:p>
        </p:txBody>
      </p:sp>
      <p:sp>
        <p:nvSpPr>
          <p:cNvPr id="16387" name="Rectangle 3"/>
          <p:cNvSpPr>
            <a:spLocks noGrp="1" noChangeArrowheads="1"/>
          </p:cNvSpPr>
          <p:nvPr>
            <p:ph sz="quarter" idx="1"/>
          </p:nvPr>
        </p:nvSpPr>
        <p:spPr/>
        <p:txBody>
          <a:bodyPr/>
          <a:lstStyle/>
          <a:p>
            <a:r>
              <a:rPr lang="en-US" sz="2800"/>
              <a:t>One of two possible actions is taken, depending on a condition.</a:t>
            </a:r>
          </a:p>
        </p:txBody>
      </p:sp>
      <p:grpSp>
        <p:nvGrpSpPr>
          <p:cNvPr id="2" name="Group 30"/>
          <p:cNvGrpSpPr>
            <a:grpSpLocks/>
          </p:cNvGrpSpPr>
          <p:nvPr/>
        </p:nvGrpSpPr>
        <p:grpSpPr bwMode="auto">
          <a:xfrm>
            <a:off x="2755900" y="2971800"/>
            <a:ext cx="4089400" cy="2870200"/>
            <a:chOff x="1720" y="1696"/>
            <a:chExt cx="2576" cy="1808"/>
          </a:xfrm>
        </p:grpSpPr>
        <p:sp>
          <p:nvSpPr>
            <p:cNvPr id="16397" name="Text Box 13"/>
            <p:cNvSpPr txBox="1">
              <a:spLocks noChangeArrowheads="1"/>
            </p:cNvSpPr>
            <p:nvPr/>
          </p:nvSpPr>
          <p:spPr bwMode="auto">
            <a:xfrm>
              <a:off x="1720" y="273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6402" name="AutoShape 18"/>
            <p:cNvSpPr>
              <a:spLocks noChangeArrowheads="1"/>
            </p:cNvSpPr>
            <p:nvPr/>
          </p:nvSpPr>
          <p:spPr bwMode="auto">
            <a:xfrm>
              <a:off x="2560" y="1928"/>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16403" name="Text Box 19"/>
            <p:cNvSpPr txBox="1">
              <a:spLocks noChangeArrowheads="1"/>
            </p:cNvSpPr>
            <p:nvPr/>
          </p:nvSpPr>
          <p:spPr bwMode="auto">
            <a:xfrm>
              <a:off x="3576" y="2722"/>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6404" name="Line 20"/>
            <p:cNvSpPr>
              <a:spLocks noChangeShapeType="1"/>
            </p:cNvSpPr>
            <p:nvPr/>
          </p:nvSpPr>
          <p:spPr bwMode="auto">
            <a:xfrm flipH="1">
              <a:off x="2072" y="2288"/>
              <a:ext cx="496" cy="0"/>
            </a:xfrm>
            <a:prstGeom prst="line">
              <a:avLst/>
            </a:prstGeom>
            <a:noFill/>
            <a:ln w="9525">
              <a:solidFill>
                <a:schemeClr val="tx1"/>
              </a:solidFill>
              <a:round/>
              <a:headEnd/>
              <a:tailEnd/>
            </a:ln>
            <a:effectLst/>
          </p:spPr>
          <p:txBody>
            <a:bodyPr wrap="none" anchor="ctr"/>
            <a:lstStyle/>
            <a:p>
              <a:endParaRPr lang="en-US"/>
            </a:p>
          </p:txBody>
        </p:sp>
        <p:sp>
          <p:nvSpPr>
            <p:cNvPr id="16405" name="Line 21"/>
            <p:cNvSpPr>
              <a:spLocks noChangeShapeType="1"/>
            </p:cNvSpPr>
            <p:nvPr/>
          </p:nvSpPr>
          <p:spPr bwMode="auto">
            <a:xfrm>
              <a:off x="2072" y="2288"/>
              <a:ext cx="0" cy="432"/>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3" name="Group 24"/>
            <p:cNvGrpSpPr>
              <a:grpSpLocks/>
            </p:cNvGrpSpPr>
            <p:nvPr/>
          </p:nvGrpSpPr>
          <p:grpSpPr bwMode="auto">
            <a:xfrm flipH="1">
              <a:off x="3440" y="2288"/>
              <a:ext cx="496" cy="432"/>
              <a:chOff x="3856" y="2184"/>
              <a:chExt cx="496" cy="432"/>
            </a:xfrm>
          </p:grpSpPr>
          <p:sp>
            <p:nvSpPr>
              <p:cNvPr id="16406" name="Line 22"/>
              <p:cNvSpPr>
                <a:spLocks noChangeShapeType="1"/>
              </p:cNvSpPr>
              <p:nvPr/>
            </p:nvSpPr>
            <p:spPr bwMode="auto">
              <a:xfrm>
                <a:off x="3856" y="2184"/>
                <a:ext cx="496" cy="0"/>
              </a:xfrm>
              <a:prstGeom prst="line">
                <a:avLst/>
              </a:prstGeom>
              <a:noFill/>
              <a:ln w="9525">
                <a:solidFill>
                  <a:schemeClr val="tx1"/>
                </a:solidFill>
                <a:round/>
                <a:headEnd/>
                <a:tailEnd/>
              </a:ln>
              <a:effectLst/>
            </p:spPr>
            <p:txBody>
              <a:bodyPr wrap="none" anchor="ctr"/>
              <a:lstStyle/>
              <a:p>
                <a:endParaRPr lang="en-US"/>
              </a:p>
            </p:txBody>
          </p:sp>
          <p:sp>
            <p:nvSpPr>
              <p:cNvPr id="16407" name="Line 23"/>
              <p:cNvSpPr>
                <a:spLocks noChangeShapeType="1"/>
              </p:cNvSpPr>
              <p:nvPr/>
            </p:nvSpPr>
            <p:spPr bwMode="auto">
              <a:xfrm flipH="1">
                <a:off x="3856" y="2184"/>
                <a:ext cx="0" cy="432"/>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6409" name="Line 25"/>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6410" name="Line 26"/>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6411" name="Line 27"/>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6412" name="Line 28"/>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6413" name="Line 29"/>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noFill/>
        </p:spPr>
        <p:txBody>
          <a:bodyPr/>
          <a:lstStyle/>
          <a:p>
            <a:r>
              <a:rPr lang="en-US"/>
              <a:t>Selection Structure</a:t>
            </a:r>
          </a:p>
        </p:txBody>
      </p:sp>
      <p:sp>
        <p:nvSpPr>
          <p:cNvPr id="17411" name="Rectangle 3"/>
          <p:cNvSpPr>
            <a:spLocks noGrp="1" noChangeArrowheads="1"/>
          </p:cNvSpPr>
          <p:nvPr>
            <p:ph sz="quarter" idx="1"/>
          </p:nvPr>
        </p:nvSpPr>
        <p:spPr/>
        <p:txBody>
          <a:bodyPr/>
          <a:lstStyle/>
          <a:p>
            <a:r>
              <a:rPr lang="en-US" sz="2400"/>
              <a:t>A new symbol, the diamond, indicates a yes/no question. If the answer to the question is yes, the flow follows one path. If the answer is no, the flow follows another path</a:t>
            </a:r>
          </a:p>
        </p:txBody>
      </p:sp>
      <p:grpSp>
        <p:nvGrpSpPr>
          <p:cNvPr id="2" name="Group 20"/>
          <p:cNvGrpSpPr>
            <a:grpSpLocks/>
          </p:cNvGrpSpPr>
          <p:nvPr/>
        </p:nvGrpSpPr>
        <p:grpSpPr bwMode="auto">
          <a:xfrm>
            <a:off x="2755900" y="3263900"/>
            <a:ext cx="4089400" cy="2870200"/>
            <a:chOff x="1736" y="2272"/>
            <a:chExt cx="2576" cy="1808"/>
          </a:xfrm>
        </p:grpSpPr>
        <p:grpSp>
          <p:nvGrpSpPr>
            <p:cNvPr id="3" name="Group 4"/>
            <p:cNvGrpSpPr>
              <a:grpSpLocks/>
            </p:cNvGrpSpPr>
            <p:nvPr/>
          </p:nvGrpSpPr>
          <p:grpSpPr bwMode="auto">
            <a:xfrm>
              <a:off x="1736" y="2272"/>
              <a:ext cx="2576" cy="1808"/>
              <a:chOff x="1720" y="1696"/>
              <a:chExt cx="2576" cy="1808"/>
            </a:xfrm>
          </p:grpSpPr>
          <p:sp>
            <p:nvSpPr>
              <p:cNvPr id="17413" name="Text Box 5"/>
              <p:cNvSpPr txBox="1">
                <a:spLocks noChangeArrowheads="1"/>
              </p:cNvSpPr>
              <p:nvPr/>
            </p:nvSpPr>
            <p:spPr bwMode="auto">
              <a:xfrm>
                <a:off x="1720" y="273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7414" name="AutoShape 6"/>
              <p:cNvSpPr>
                <a:spLocks noChangeArrowheads="1"/>
              </p:cNvSpPr>
              <p:nvPr/>
            </p:nvSpPr>
            <p:spPr bwMode="auto">
              <a:xfrm>
                <a:off x="2560" y="1928"/>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17415" name="Text Box 7"/>
              <p:cNvSpPr txBox="1">
                <a:spLocks noChangeArrowheads="1"/>
              </p:cNvSpPr>
              <p:nvPr/>
            </p:nvSpPr>
            <p:spPr bwMode="auto">
              <a:xfrm>
                <a:off x="3576" y="2722"/>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7416" name="Line 8"/>
              <p:cNvSpPr>
                <a:spLocks noChangeShapeType="1"/>
              </p:cNvSpPr>
              <p:nvPr/>
            </p:nvSpPr>
            <p:spPr bwMode="auto">
              <a:xfrm flipH="1">
                <a:off x="2072" y="2288"/>
                <a:ext cx="496" cy="0"/>
              </a:xfrm>
              <a:prstGeom prst="line">
                <a:avLst/>
              </a:prstGeom>
              <a:noFill/>
              <a:ln w="9525">
                <a:solidFill>
                  <a:schemeClr val="tx1"/>
                </a:solidFill>
                <a:round/>
                <a:headEnd/>
                <a:tailEnd/>
              </a:ln>
              <a:effectLst/>
            </p:spPr>
            <p:txBody>
              <a:bodyPr wrap="none" anchor="ctr"/>
              <a:lstStyle/>
              <a:p>
                <a:endParaRPr lang="en-US"/>
              </a:p>
            </p:txBody>
          </p:sp>
          <p:sp>
            <p:nvSpPr>
              <p:cNvPr id="17417" name="Line 9"/>
              <p:cNvSpPr>
                <a:spLocks noChangeShapeType="1"/>
              </p:cNvSpPr>
              <p:nvPr/>
            </p:nvSpPr>
            <p:spPr bwMode="auto">
              <a:xfrm>
                <a:off x="2072" y="2288"/>
                <a:ext cx="0" cy="432"/>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4" name="Group 10"/>
              <p:cNvGrpSpPr>
                <a:grpSpLocks/>
              </p:cNvGrpSpPr>
              <p:nvPr/>
            </p:nvGrpSpPr>
            <p:grpSpPr bwMode="auto">
              <a:xfrm flipH="1">
                <a:off x="3440" y="2288"/>
                <a:ext cx="496" cy="432"/>
                <a:chOff x="3856" y="2184"/>
                <a:chExt cx="496" cy="432"/>
              </a:xfrm>
            </p:grpSpPr>
            <p:sp>
              <p:nvSpPr>
                <p:cNvPr id="17419" name="Line 11"/>
                <p:cNvSpPr>
                  <a:spLocks noChangeShapeType="1"/>
                </p:cNvSpPr>
                <p:nvPr/>
              </p:nvSpPr>
              <p:spPr bwMode="auto">
                <a:xfrm>
                  <a:off x="3856" y="2184"/>
                  <a:ext cx="496" cy="0"/>
                </a:xfrm>
                <a:prstGeom prst="line">
                  <a:avLst/>
                </a:prstGeom>
                <a:noFill/>
                <a:ln w="9525">
                  <a:solidFill>
                    <a:schemeClr val="tx1"/>
                  </a:solidFill>
                  <a:round/>
                  <a:headEnd/>
                  <a:tailEnd/>
                </a:ln>
                <a:effectLst/>
              </p:spPr>
              <p:txBody>
                <a:bodyPr wrap="none" anchor="ctr"/>
                <a:lstStyle/>
                <a:p>
                  <a:endParaRPr lang="en-US"/>
                </a:p>
              </p:txBody>
            </p:sp>
            <p:sp>
              <p:nvSpPr>
                <p:cNvPr id="17420" name="Line 12"/>
                <p:cNvSpPr>
                  <a:spLocks noChangeShapeType="1"/>
                </p:cNvSpPr>
                <p:nvPr/>
              </p:nvSpPr>
              <p:spPr bwMode="auto">
                <a:xfrm flipH="1">
                  <a:off x="3856" y="2184"/>
                  <a:ext cx="0" cy="432"/>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7421" name="Line 13"/>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7422" name="Line 14"/>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7423" name="Line 15"/>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7424" name="Line 16"/>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7425" name="Line 17"/>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7426" name="Text Box 18"/>
            <p:cNvSpPr txBox="1">
              <a:spLocks noChangeArrowheads="1"/>
            </p:cNvSpPr>
            <p:nvPr/>
          </p:nvSpPr>
          <p:spPr bwMode="auto">
            <a:xfrm>
              <a:off x="3384" y="2496"/>
              <a:ext cx="480" cy="250"/>
            </a:xfrm>
            <a:prstGeom prst="rect">
              <a:avLst/>
            </a:prstGeom>
            <a:noFill/>
            <a:ln w="9525">
              <a:noFill/>
              <a:miter lim="800000"/>
              <a:headEnd/>
              <a:tailEnd/>
            </a:ln>
            <a:effectLst/>
          </p:spPr>
          <p:txBody>
            <a:bodyPr>
              <a:spAutoFit/>
            </a:bodyPr>
            <a:lstStyle/>
            <a:p>
              <a:pPr algn="ctr">
                <a:spcBef>
                  <a:spcPct val="50000"/>
                </a:spcBef>
              </a:pPr>
              <a:r>
                <a:rPr lang="en-US" sz="2000"/>
                <a:t>YES</a:t>
              </a:r>
              <a:endParaRPr lang="en-US"/>
            </a:p>
          </p:txBody>
        </p:sp>
        <p:sp>
          <p:nvSpPr>
            <p:cNvPr id="17427" name="Text Box 19"/>
            <p:cNvSpPr txBox="1">
              <a:spLocks noChangeArrowheads="1"/>
            </p:cNvSpPr>
            <p:nvPr/>
          </p:nvSpPr>
          <p:spPr bwMode="auto">
            <a:xfrm>
              <a:off x="2144" y="2496"/>
              <a:ext cx="480" cy="250"/>
            </a:xfrm>
            <a:prstGeom prst="rect">
              <a:avLst/>
            </a:prstGeom>
            <a:noFill/>
            <a:ln w="9525">
              <a:noFill/>
              <a:miter lim="800000"/>
              <a:headEnd/>
              <a:tailEnd/>
            </a:ln>
            <a:effectLst/>
          </p:spPr>
          <p:txBody>
            <a:bodyPr>
              <a:spAutoFit/>
            </a:bodyPr>
            <a:lstStyle/>
            <a:p>
              <a:pPr algn="ctr">
                <a:spcBef>
                  <a:spcPct val="50000"/>
                </a:spcBef>
              </a:pPr>
              <a:r>
                <a:rPr lang="en-US" sz="2000"/>
                <a:t>NO</a:t>
              </a:r>
              <a:endParaRPr lang="en-US"/>
            </a:p>
          </p:txBody>
        </p:sp>
      </p:gr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p:spPr>
        <p:txBody>
          <a:bodyPr/>
          <a:lstStyle/>
          <a:p>
            <a:r>
              <a:rPr lang="en-US"/>
              <a:t>Selection Structure</a:t>
            </a:r>
          </a:p>
        </p:txBody>
      </p:sp>
      <p:sp>
        <p:nvSpPr>
          <p:cNvPr id="18435" name="Rectangle 3"/>
          <p:cNvSpPr>
            <a:spLocks noGrp="1" noChangeArrowheads="1"/>
          </p:cNvSpPr>
          <p:nvPr>
            <p:ph sz="quarter" idx="1"/>
          </p:nvPr>
        </p:nvSpPr>
        <p:spPr/>
        <p:txBody>
          <a:bodyPr/>
          <a:lstStyle/>
          <a:p>
            <a:r>
              <a:rPr lang="en-US" sz="2400"/>
              <a:t>In the flowchart segment below, the question “is x &lt; y?” is asked. If the answer is no, then process A is performed. If the answer is yes, then process B is performed.</a:t>
            </a:r>
          </a:p>
        </p:txBody>
      </p:sp>
      <p:grpSp>
        <p:nvGrpSpPr>
          <p:cNvPr id="2" name="Group 23"/>
          <p:cNvGrpSpPr>
            <a:grpSpLocks/>
          </p:cNvGrpSpPr>
          <p:nvPr/>
        </p:nvGrpSpPr>
        <p:grpSpPr bwMode="auto">
          <a:xfrm>
            <a:off x="2768600" y="3263900"/>
            <a:ext cx="4394200" cy="2870200"/>
            <a:chOff x="1736" y="2272"/>
            <a:chExt cx="2768" cy="1808"/>
          </a:xfrm>
        </p:grpSpPr>
        <p:grpSp>
          <p:nvGrpSpPr>
            <p:cNvPr id="3" name="Group 4"/>
            <p:cNvGrpSpPr>
              <a:grpSpLocks/>
            </p:cNvGrpSpPr>
            <p:nvPr/>
          </p:nvGrpSpPr>
          <p:grpSpPr bwMode="auto">
            <a:xfrm>
              <a:off x="1736" y="2272"/>
              <a:ext cx="2576" cy="1808"/>
              <a:chOff x="1720" y="1696"/>
              <a:chExt cx="2576" cy="1808"/>
            </a:xfrm>
          </p:grpSpPr>
          <p:sp>
            <p:nvSpPr>
              <p:cNvPr id="18437" name="Text Box 5"/>
              <p:cNvSpPr txBox="1">
                <a:spLocks noChangeArrowheads="1"/>
              </p:cNvSpPr>
              <p:nvPr/>
            </p:nvSpPr>
            <p:spPr bwMode="auto">
              <a:xfrm>
                <a:off x="1720" y="273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8438" name="AutoShape 6"/>
              <p:cNvSpPr>
                <a:spLocks noChangeArrowheads="1"/>
              </p:cNvSpPr>
              <p:nvPr/>
            </p:nvSpPr>
            <p:spPr bwMode="auto">
              <a:xfrm>
                <a:off x="2560" y="1928"/>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18439" name="Text Box 7"/>
              <p:cNvSpPr txBox="1">
                <a:spLocks noChangeArrowheads="1"/>
              </p:cNvSpPr>
              <p:nvPr/>
            </p:nvSpPr>
            <p:spPr bwMode="auto">
              <a:xfrm>
                <a:off x="3576" y="2722"/>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8440" name="Line 8"/>
              <p:cNvSpPr>
                <a:spLocks noChangeShapeType="1"/>
              </p:cNvSpPr>
              <p:nvPr/>
            </p:nvSpPr>
            <p:spPr bwMode="auto">
              <a:xfrm flipH="1">
                <a:off x="2072" y="2288"/>
                <a:ext cx="496" cy="0"/>
              </a:xfrm>
              <a:prstGeom prst="line">
                <a:avLst/>
              </a:prstGeom>
              <a:noFill/>
              <a:ln w="9525">
                <a:solidFill>
                  <a:schemeClr val="tx1"/>
                </a:solidFill>
                <a:round/>
                <a:headEnd/>
                <a:tailEnd/>
              </a:ln>
              <a:effectLst/>
            </p:spPr>
            <p:txBody>
              <a:bodyPr wrap="none" anchor="ctr"/>
              <a:lstStyle/>
              <a:p>
                <a:endParaRPr lang="en-US"/>
              </a:p>
            </p:txBody>
          </p:sp>
          <p:sp>
            <p:nvSpPr>
              <p:cNvPr id="18441" name="Line 9"/>
              <p:cNvSpPr>
                <a:spLocks noChangeShapeType="1"/>
              </p:cNvSpPr>
              <p:nvPr/>
            </p:nvSpPr>
            <p:spPr bwMode="auto">
              <a:xfrm>
                <a:off x="2072" y="2288"/>
                <a:ext cx="0" cy="432"/>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4" name="Group 10"/>
              <p:cNvGrpSpPr>
                <a:grpSpLocks/>
              </p:cNvGrpSpPr>
              <p:nvPr/>
            </p:nvGrpSpPr>
            <p:grpSpPr bwMode="auto">
              <a:xfrm flipH="1">
                <a:off x="3440" y="2288"/>
                <a:ext cx="496" cy="432"/>
                <a:chOff x="3856" y="2184"/>
                <a:chExt cx="496" cy="432"/>
              </a:xfrm>
            </p:grpSpPr>
            <p:sp>
              <p:nvSpPr>
                <p:cNvPr id="18443" name="Line 11"/>
                <p:cNvSpPr>
                  <a:spLocks noChangeShapeType="1"/>
                </p:cNvSpPr>
                <p:nvPr/>
              </p:nvSpPr>
              <p:spPr bwMode="auto">
                <a:xfrm>
                  <a:off x="3856" y="2184"/>
                  <a:ext cx="496" cy="0"/>
                </a:xfrm>
                <a:prstGeom prst="line">
                  <a:avLst/>
                </a:prstGeom>
                <a:noFill/>
                <a:ln w="9525">
                  <a:solidFill>
                    <a:schemeClr val="tx1"/>
                  </a:solidFill>
                  <a:round/>
                  <a:headEnd/>
                  <a:tailEnd/>
                </a:ln>
                <a:effectLst/>
              </p:spPr>
              <p:txBody>
                <a:bodyPr wrap="none" anchor="ctr"/>
                <a:lstStyle/>
                <a:p>
                  <a:endParaRPr lang="en-US"/>
                </a:p>
              </p:txBody>
            </p:sp>
            <p:sp>
              <p:nvSpPr>
                <p:cNvPr id="18444" name="Line 12"/>
                <p:cNvSpPr>
                  <a:spLocks noChangeShapeType="1"/>
                </p:cNvSpPr>
                <p:nvPr/>
              </p:nvSpPr>
              <p:spPr bwMode="auto">
                <a:xfrm flipH="1">
                  <a:off x="3856" y="2184"/>
                  <a:ext cx="0" cy="432"/>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8445" name="Line 13"/>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8446" name="Line 14"/>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8447" name="Line 15"/>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8448" name="Line 16"/>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8449" name="Line 17"/>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8450" name="Text Box 18"/>
            <p:cNvSpPr txBox="1">
              <a:spLocks noChangeArrowheads="1"/>
            </p:cNvSpPr>
            <p:nvPr/>
          </p:nvSpPr>
          <p:spPr bwMode="auto">
            <a:xfrm>
              <a:off x="3400" y="2512"/>
              <a:ext cx="480" cy="250"/>
            </a:xfrm>
            <a:prstGeom prst="rect">
              <a:avLst/>
            </a:prstGeom>
            <a:noFill/>
            <a:ln w="9525">
              <a:noFill/>
              <a:miter lim="800000"/>
              <a:headEnd/>
              <a:tailEnd/>
            </a:ln>
            <a:effectLst/>
          </p:spPr>
          <p:txBody>
            <a:bodyPr>
              <a:spAutoFit/>
            </a:bodyPr>
            <a:lstStyle/>
            <a:p>
              <a:pPr algn="ctr">
                <a:spcBef>
                  <a:spcPct val="50000"/>
                </a:spcBef>
              </a:pPr>
              <a:r>
                <a:rPr lang="en-US" sz="2000"/>
                <a:t>YES</a:t>
              </a:r>
              <a:endParaRPr lang="en-US"/>
            </a:p>
          </p:txBody>
        </p:sp>
        <p:sp>
          <p:nvSpPr>
            <p:cNvPr id="18451" name="Text Box 19"/>
            <p:cNvSpPr txBox="1">
              <a:spLocks noChangeArrowheads="1"/>
            </p:cNvSpPr>
            <p:nvPr/>
          </p:nvSpPr>
          <p:spPr bwMode="auto">
            <a:xfrm>
              <a:off x="2160" y="2512"/>
              <a:ext cx="480" cy="250"/>
            </a:xfrm>
            <a:prstGeom prst="rect">
              <a:avLst/>
            </a:prstGeom>
            <a:noFill/>
            <a:ln w="9525">
              <a:noFill/>
              <a:miter lim="800000"/>
              <a:headEnd/>
              <a:tailEnd/>
            </a:ln>
            <a:effectLst/>
          </p:spPr>
          <p:txBody>
            <a:bodyPr>
              <a:spAutoFit/>
            </a:bodyPr>
            <a:lstStyle/>
            <a:p>
              <a:pPr algn="ctr">
                <a:spcBef>
                  <a:spcPct val="50000"/>
                </a:spcBef>
              </a:pPr>
              <a:r>
                <a:rPr lang="en-US" sz="2000"/>
                <a:t>NO</a:t>
              </a:r>
              <a:endParaRPr lang="en-US"/>
            </a:p>
          </p:txBody>
        </p:sp>
        <p:sp>
          <p:nvSpPr>
            <p:cNvPr id="18452" name="Text Box 20"/>
            <p:cNvSpPr txBox="1">
              <a:spLocks noChangeArrowheads="1"/>
            </p:cNvSpPr>
            <p:nvPr/>
          </p:nvSpPr>
          <p:spPr bwMode="auto">
            <a:xfrm>
              <a:off x="2808" y="2744"/>
              <a:ext cx="544" cy="252"/>
            </a:xfrm>
            <a:prstGeom prst="rect">
              <a:avLst/>
            </a:prstGeom>
            <a:noFill/>
            <a:ln w="9525">
              <a:noFill/>
              <a:miter lim="800000"/>
              <a:headEnd/>
              <a:tailEnd/>
            </a:ln>
            <a:effectLst/>
          </p:spPr>
          <p:txBody>
            <a:bodyPr>
              <a:spAutoFit/>
            </a:bodyPr>
            <a:lstStyle/>
            <a:p>
              <a:pPr>
                <a:spcBef>
                  <a:spcPct val="50000"/>
                </a:spcBef>
              </a:pPr>
              <a:r>
                <a:rPr lang="en-US" sz="2000" dirty="0"/>
                <a:t>x </a:t>
              </a:r>
              <a:r>
                <a:rPr lang="en-US" sz="2000" dirty="0" smtClean="0"/>
                <a:t>&lt;y? </a:t>
              </a:r>
              <a:endParaRPr lang="en-US" sz="2000" dirty="0"/>
            </a:p>
          </p:txBody>
        </p:sp>
        <p:sp>
          <p:nvSpPr>
            <p:cNvPr id="18453" name="Text Box 21"/>
            <p:cNvSpPr txBox="1">
              <a:spLocks noChangeArrowheads="1"/>
            </p:cNvSpPr>
            <p:nvPr/>
          </p:nvSpPr>
          <p:spPr bwMode="auto">
            <a:xfrm>
              <a:off x="3608" y="3376"/>
              <a:ext cx="896" cy="233"/>
            </a:xfrm>
            <a:prstGeom prst="rect">
              <a:avLst/>
            </a:prstGeom>
            <a:noFill/>
            <a:ln w="9525">
              <a:noFill/>
              <a:miter lim="800000"/>
              <a:headEnd/>
              <a:tailEnd/>
            </a:ln>
            <a:effectLst/>
          </p:spPr>
          <p:txBody>
            <a:bodyPr wrap="square">
              <a:spAutoFit/>
            </a:bodyPr>
            <a:lstStyle/>
            <a:p>
              <a:pPr>
                <a:spcBef>
                  <a:spcPct val="50000"/>
                </a:spcBef>
              </a:pPr>
              <a:r>
                <a:rPr lang="en-US" sz="1800" dirty="0"/>
                <a:t>Process B</a:t>
              </a:r>
              <a:endParaRPr lang="en-US" dirty="0"/>
            </a:p>
          </p:txBody>
        </p:sp>
        <p:sp>
          <p:nvSpPr>
            <p:cNvPr id="18454" name="Text Box 22"/>
            <p:cNvSpPr txBox="1">
              <a:spLocks noChangeArrowheads="1"/>
            </p:cNvSpPr>
            <p:nvPr/>
          </p:nvSpPr>
          <p:spPr bwMode="auto">
            <a:xfrm>
              <a:off x="1736" y="3376"/>
              <a:ext cx="848" cy="233"/>
            </a:xfrm>
            <a:prstGeom prst="rect">
              <a:avLst/>
            </a:prstGeom>
            <a:noFill/>
            <a:ln w="9525">
              <a:noFill/>
              <a:miter lim="800000"/>
              <a:headEnd/>
              <a:tailEnd/>
            </a:ln>
            <a:effectLst/>
          </p:spPr>
          <p:txBody>
            <a:bodyPr wrap="square">
              <a:spAutoFit/>
            </a:bodyPr>
            <a:lstStyle/>
            <a:p>
              <a:pPr>
                <a:spcBef>
                  <a:spcPct val="50000"/>
                </a:spcBef>
              </a:pPr>
              <a:r>
                <a:rPr lang="en-US" sz="1800" dirty="0"/>
                <a:t>Process A</a:t>
              </a:r>
              <a:endParaRPr lang="en-US" dirty="0"/>
            </a:p>
          </p:txBody>
        </p:sp>
      </p:gr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r>
              <a:rPr lang="en-US"/>
              <a:t>Selection Structure</a:t>
            </a:r>
          </a:p>
        </p:txBody>
      </p:sp>
      <p:sp>
        <p:nvSpPr>
          <p:cNvPr id="19459" name="Rectangle 3"/>
          <p:cNvSpPr>
            <a:spLocks noGrp="1" noChangeArrowheads="1"/>
          </p:cNvSpPr>
          <p:nvPr>
            <p:ph sz="quarter" idx="1"/>
          </p:nvPr>
        </p:nvSpPr>
        <p:spPr/>
        <p:txBody>
          <a:bodyPr/>
          <a:lstStyle/>
          <a:p>
            <a:r>
              <a:rPr lang="en-US" sz="2400" dirty="0"/>
              <a:t>The flowchart segment below shows how a decision structure </a:t>
            </a:r>
            <a:r>
              <a:rPr lang="en-US" sz="2400" dirty="0" smtClean="0"/>
              <a:t>of </a:t>
            </a:r>
            <a:r>
              <a:rPr lang="en-US" sz="2400" dirty="0"/>
              <a:t>an if/else statement.</a:t>
            </a:r>
          </a:p>
        </p:txBody>
      </p:sp>
      <p:grpSp>
        <p:nvGrpSpPr>
          <p:cNvPr id="2" name="Group 27"/>
          <p:cNvGrpSpPr>
            <a:grpSpLocks/>
          </p:cNvGrpSpPr>
          <p:nvPr/>
        </p:nvGrpSpPr>
        <p:grpSpPr bwMode="auto">
          <a:xfrm>
            <a:off x="673100" y="3632200"/>
            <a:ext cx="4114800" cy="2870200"/>
            <a:chOff x="320" y="2192"/>
            <a:chExt cx="2592" cy="1808"/>
          </a:xfrm>
        </p:grpSpPr>
        <p:grpSp>
          <p:nvGrpSpPr>
            <p:cNvPr id="3" name="Group 4"/>
            <p:cNvGrpSpPr>
              <a:grpSpLocks/>
            </p:cNvGrpSpPr>
            <p:nvPr/>
          </p:nvGrpSpPr>
          <p:grpSpPr bwMode="auto">
            <a:xfrm>
              <a:off x="328" y="2192"/>
              <a:ext cx="2576" cy="1808"/>
              <a:chOff x="1720" y="1696"/>
              <a:chExt cx="2576" cy="1808"/>
            </a:xfrm>
          </p:grpSpPr>
          <p:sp>
            <p:nvSpPr>
              <p:cNvPr id="19461" name="Text Box 5"/>
              <p:cNvSpPr txBox="1">
                <a:spLocks noChangeArrowheads="1"/>
              </p:cNvSpPr>
              <p:nvPr/>
            </p:nvSpPr>
            <p:spPr bwMode="auto">
              <a:xfrm>
                <a:off x="1720" y="2730"/>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9462" name="AutoShape 6"/>
              <p:cNvSpPr>
                <a:spLocks noChangeArrowheads="1"/>
              </p:cNvSpPr>
              <p:nvPr/>
            </p:nvSpPr>
            <p:spPr bwMode="auto">
              <a:xfrm>
                <a:off x="2560" y="1928"/>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19463" name="Text Box 7"/>
              <p:cNvSpPr txBox="1">
                <a:spLocks noChangeArrowheads="1"/>
              </p:cNvSpPr>
              <p:nvPr/>
            </p:nvSpPr>
            <p:spPr bwMode="auto">
              <a:xfrm>
                <a:off x="3576" y="2722"/>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19464" name="Line 8"/>
              <p:cNvSpPr>
                <a:spLocks noChangeShapeType="1"/>
              </p:cNvSpPr>
              <p:nvPr/>
            </p:nvSpPr>
            <p:spPr bwMode="auto">
              <a:xfrm flipH="1">
                <a:off x="2072" y="2288"/>
                <a:ext cx="496" cy="0"/>
              </a:xfrm>
              <a:prstGeom prst="line">
                <a:avLst/>
              </a:prstGeom>
              <a:noFill/>
              <a:ln w="9525">
                <a:solidFill>
                  <a:schemeClr val="tx1"/>
                </a:solidFill>
                <a:round/>
                <a:headEnd/>
                <a:tailEnd/>
              </a:ln>
              <a:effectLst/>
            </p:spPr>
            <p:txBody>
              <a:bodyPr wrap="none" anchor="ctr"/>
              <a:lstStyle/>
              <a:p>
                <a:endParaRPr lang="en-US"/>
              </a:p>
            </p:txBody>
          </p:sp>
          <p:sp>
            <p:nvSpPr>
              <p:cNvPr id="19465" name="Line 9"/>
              <p:cNvSpPr>
                <a:spLocks noChangeShapeType="1"/>
              </p:cNvSpPr>
              <p:nvPr/>
            </p:nvSpPr>
            <p:spPr bwMode="auto">
              <a:xfrm>
                <a:off x="2072" y="2288"/>
                <a:ext cx="0" cy="432"/>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4" name="Group 10"/>
              <p:cNvGrpSpPr>
                <a:grpSpLocks/>
              </p:cNvGrpSpPr>
              <p:nvPr/>
            </p:nvGrpSpPr>
            <p:grpSpPr bwMode="auto">
              <a:xfrm flipH="1">
                <a:off x="3440" y="2288"/>
                <a:ext cx="496" cy="432"/>
                <a:chOff x="3856" y="2184"/>
                <a:chExt cx="496" cy="432"/>
              </a:xfrm>
            </p:grpSpPr>
            <p:sp>
              <p:nvSpPr>
                <p:cNvPr id="19467" name="Line 11"/>
                <p:cNvSpPr>
                  <a:spLocks noChangeShapeType="1"/>
                </p:cNvSpPr>
                <p:nvPr/>
              </p:nvSpPr>
              <p:spPr bwMode="auto">
                <a:xfrm>
                  <a:off x="3856" y="2184"/>
                  <a:ext cx="496" cy="0"/>
                </a:xfrm>
                <a:prstGeom prst="line">
                  <a:avLst/>
                </a:prstGeom>
                <a:noFill/>
                <a:ln w="9525">
                  <a:solidFill>
                    <a:schemeClr val="tx1"/>
                  </a:solidFill>
                  <a:round/>
                  <a:headEnd/>
                  <a:tailEnd/>
                </a:ln>
                <a:effectLst/>
              </p:spPr>
              <p:txBody>
                <a:bodyPr wrap="none" anchor="ctr"/>
                <a:lstStyle/>
                <a:p>
                  <a:endParaRPr lang="en-US"/>
                </a:p>
              </p:txBody>
            </p:sp>
            <p:sp>
              <p:nvSpPr>
                <p:cNvPr id="19468" name="Line 12"/>
                <p:cNvSpPr>
                  <a:spLocks noChangeShapeType="1"/>
                </p:cNvSpPr>
                <p:nvPr/>
              </p:nvSpPr>
              <p:spPr bwMode="auto">
                <a:xfrm flipH="1">
                  <a:off x="3856" y="2184"/>
                  <a:ext cx="0" cy="432"/>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9469" name="Line 13"/>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9470" name="Line 14"/>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9471" name="Line 15"/>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9472" name="Line 16"/>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9473" name="Line 17"/>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9474" name="Text Box 18"/>
            <p:cNvSpPr txBox="1">
              <a:spLocks noChangeArrowheads="1"/>
            </p:cNvSpPr>
            <p:nvPr/>
          </p:nvSpPr>
          <p:spPr bwMode="auto">
            <a:xfrm>
              <a:off x="1992" y="2432"/>
              <a:ext cx="480" cy="250"/>
            </a:xfrm>
            <a:prstGeom prst="rect">
              <a:avLst/>
            </a:prstGeom>
            <a:noFill/>
            <a:ln w="9525">
              <a:noFill/>
              <a:miter lim="800000"/>
              <a:headEnd/>
              <a:tailEnd/>
            </a:ln>
            <a:effectLst/>
          </p:spPr>
          <p:txBody>
            <a:bodyPr>
              <a:spAutoFit/>
            </a:bodyPr>
            <a:lstStyle/>
            <a:p>
              <a:pPr algn="ctr">
                <a:spcBef>
                  <a:spcPct val="50000"/>
                </a:spcBef>
              </a:pPr>
              <a:r>
                <a:rPr lang="en-US" sz="2000"/>
                <a:t>YES</a:t>
              </a:r>
              <a:endParaRPr lang="en-US"/>
            </a:p>
          </p:txBody>
        </p:sp>
        <p:sp>
          <p:nvSpPr>
            <p:cNvPr id="19475" name="Text Box 19"/>
            <p:cNvSpPr txBox="1">
              <a:spLocks noChangeArrowheads="1"/>
            </p:cNvSpPr>
            <p:nvPr/>
          </p:nvSpPr>
          <p:spPr bwMode="auto">
            <a:xfrm>
              <a:off x="752" y="2432"/>
              <a:ext cx="480" cy="250"/>
            </a:xfrm>
            <a:prstGeom prst="rect">
              <a:avLst/>
            </a:prstGeom>
            <a:noFill/>
            <a:ln w="9525">
              <a:noFill/>
              <a:miter lim="800000"/>
              <a:headEnd/>
              <a:tailEnd/>
            </a:ln>
            <a:effectLst/>
          </p:spPr>
          <p:txBody>
            <a:bodyPr>
              <a:spAutoFit/>
            </a:bodyPr>
            <a:lstStyle/>
            <a:p>
              <a:pPr algn="ctr">
                <a:spcBef>
                  <a:spcPct val="50000"/>
                </a:spcBef>
              </a:pPr>
              <a:r>
                <a:rPr lang="en-US" sz="2000" dirty="0"/>
                <a:t>NO</a:t>
              </a:r>
              <a:endParaRPr lang="en-US" dirty="0"/>
            </a:p>
          </p:txBody>
        </p:sp>
        <p:sp>
          <p:nvSpPr>
            <p:cNvPr id="19476" name="Text Box 20"/>
            <p:cNvSpPr txBox="1">
              <a:spLocks noChangeArrowheads="1"/>
            </p:cNvSpPr>
            <p:nvPr/>
          </p:nvSpPr>
          <p:spPr bwMode="auto">
            <a:xfrm>
              <a:off x="1400" y="2664"/>
              <a:ext cx="944" cy="252"/>
            </a:xfrm>
            <a:prstGeom prst="rect">
              <a:avLst/>
            </a:prstGeom>
            <a:noFill/>
            <a:ln w="9525">
              <a:noFill/>
              <a:miter lim="800000"/>
              <a:headEnd/>
              <a:tailEnd/>
            </a:ln>
            <a:effectLst/>
          </p:spPr>
          <p:txBody>
            <a:bodyPr wrap="square">
              <a:spAutoFit/>
            </a:bodyPr>
            <a:lstStyle/>
            <a:p>
              <a:pPr>
                <a:spcBef>
                  <a:spcPct val="50000"/>
                </a:spcBef>
              </a:pPr>
              <a:r>
                <a:rPr lang="en-US" sz="2000" dirty="0"/>
                <a:t>x &lt; y?</a:t>
              </a:r>
            </a:p>
          </p:txBody>
        </p:sp>
        <p:sp>
          <p:nvSpPr>
            <p:cNvPr id="19477" name="Text Box 21"/>
            <p:cNvSpPr txBox="1">
              <a:spLocks noChangeArrowheads="1"/>
            </p:cNvSpPr>
            <p:nvPr/>
          </p:nvSpPr>
          <p:spPr bwMode="auto">
            <a:xfrm>
              <a:off x="2200" y="3296"/>
              <a:ext cx="712" cy="192"/>
            </a:xfrm>
            <a:prstGeom prst="rect">
              <a:avLst/>
            </a:prstGeom>
            <a:noFill/>
            <a:ln w="9525">
              <a:noFill/>
              <a:miter lim="800000"/>
              <a:headEnd/>
              <a:tailEnd/>
            </a:ln>
            <a:effectLst/>
          </p:spPr>
          <p:txBody>
            <a:bodyPr>
              <a:spAutoFit/>
            </a:bodyPr>
            <a:lstStyle/>
            <a:p>
              <a:pPr>
                <a:spcBef>
                  <a:spcPct val="50000"/>
                </a:spcBef>
              </a:pPr>
              <a:endParaRPr lang="en-US" sz="1400"/>
            </a:p>
          </p:txBody>
        </p:sp>
        <p:sp>
          <p:nvSpPr>
            <p:cNvPr id="19481" name="Text Box 25"/>
            <p:cNvSpPr txBox="1">
              <a:spLocks noChangeArrowheads="1"/>
            </p:cNvSpPr>
            <p:nvPr/>
          </p:nvSpPr>
          <p:spPr bwMode="auto">
            <a:xfrm>
              <a:off x="2176" y="3232"/>
              <a:ext cx="736" cy="326"/>
            </a:xfrm>
            <a:prstGeom prst="rect">
              <a:avLst/>
            </a:prstGeom>
            <a:noFill/>
            <a:ln w="9525">
              <a:noFill/>
              <a:miter lim="800000"/>
              <a:headEnd/>
              <a:tailEnd/>
            </a:ln>
            <a:effectLst/>
          </p:spPr>
          <p:txBody>
            <a:bodyPr>
              <a:spAutoFit/>
            </a:bodyPr>
            <a:lstStyle/>
            <a:p>
              <a:pPr algn="ctr">
                <a:spcBef>
                  <a:spcPct val="50000"/>
                </a:spcBef>
              </a:pPr>
              <a:r>
                <a:rPr lang="en-US" sz="1400"/>
                <a:t>Calculate a as x times 2.</a:t>
              </a:r>
            </a:p>
          </p:txBody>
        </p:sp>
        <p:sp>
          <p:nvSpPr>
            <p:cNvPr id="19482" name="Text Box 26"/>
            <p:cNvSpPr txBox="1">
              <a:spLocks noChangeArrowheads="1"/>
            </p:cNvSpPr>
            <p:nvPr/>
          </p:nvSpPr>
          <p:spPr bwMode="auto">
            <a:xfrm>
              <a:off x="320" y="3240"/>
              <a:ext cx="736" cy="326"/>
            </a:xfrm>
            <a:prstGeom prst="rect">
              <a:avLst/>
            </a:prstGeom>
            <a:noFill/>
            <a:ln w="9525">
              <a:noFill/>
              <a:miter lim="800000"/>
              <a:headEnd/>
              <a:tailEnd/>
            </a:ln>
            <a:effectLst/>
          </p:spPr>
          <p:txBody>
            <a:bodyPr>
              <a:spAutoFit/>
            </a:bodyPr>
            <a:lstStyle/>
            <a:p>
              <a:pPr algn="ctr">
                <a:spcBef>
                  <a:spcPct val="50000"/>
                </a:spcBef>
              </a:pPr>
              <a:r>
                <a:rPr lang="en-US" sz="1400"/>
                <a:t>Calculate a as x plus y.</a:t>
              </a:r>
            </a:p>
          </p:txBody>
        </p:sp>
      </p:grpSp>
      <p:sp>
        <p:nvSpPr>
          <p:cNvPr id="19484" name="Text Box 28"/>
          <p:cNvSpPr txBox="1">
            <a:spLocks noChangeArrowheads="1"/>
          </p:cNvSpPr>
          <p:nvPr/>
        </p:nvSpPr>
        <p:spPr bwMode="auto">
          <a:xfrm>
            <a:off x="5486400" y="4000500"/>
            <a:ext cx="2933700" cy="1604963"/>
          </a:xfrm>
          <a:prstGeom prst="rect">
            <a:avLst/>
          </a:prstGeom>
          <a:noFill/>
          <a:ln w="9525">
            <a:noFill/>
            <a:miter lim="800000"/>
            <a:headEnd/>
            <a:tailEnd/>
          </a:ln>
          <a:effectLst/>
        </p:spPr>
        <p:txBody>
          <a:bodyPr>
            <a:spAutoFit/>
          </a:bodyPr>
          <a:lstStyle/>
          <a:p>
            <a:pPr>
              <a:spcBef>
                <a:spcPct val="50000"/>
              </a:spcBef>
            </a:pPr>
            <a:r>
              <a:rPr lang="en-US" sz="1800">
                <a:latin typeface="Courier New" pitchFamily="49" charset="0"/>
              </a:rPr>
              <a:t>if (x &lt; y)</a:t>
            </a:r>
          </a:p>
          <a:p>
            <a:pPr>
              <a:spcBef>
                <a:spcPct val="50000"/>
              </a:spcBef>
            </a:pPr>
            <a:r>
              <a:rPr lang="en-US" sz="1800">
                <a:latin typeface="Courier New" pitchFamily="49" charset="0"/>
              </a:rPr>
              <a:t>   a = x * 2;</a:t>
            </a:r>
          </a:p>
          <a:p>
            <a:pPr>
              <a:spcBef>
                <a:spcPct val="50000"/>
              </a:spcBef>
            </a:pPr>
            <a:r>
              <a:rPr lang="en-US" sz="1800">
                <a:latin typeface="Courier New" pitchFamily="49" charset="0"/>
              </a:rPr>
              <a:t>else</a:t>
            </a:r>
          </a:p>
          <a:p>
            <a:pPr>
              <a:spcBef>
                <a:spcPct val="50000"/>
              </a:spcBef>
            </a:pPr>
            <a:r>
              <a:rPr lang="en-US" sz="1800">
                <a:latin typeface="Courier New" pitchFamily="49" charset="0"/>
              </a:rPr>
              <a:t>   a = x + y;</a:t>
            </a:r>
            <a:endParaRPr lang="en-US" sz="1400">
              <a:latin typeface="Courier New" pitchFamily="49" charset="0"/>
            </a:endParaRPr>
          </a:p>
        </p:txBody>
      </p:sp>
      <p:sp>
        <p:nvSpPr>
          <p:cNvPr id="19486" name="Text Box 30"/>
          <p:cNvSpPr txBox="1">
            <a:spLocks noChangeArrowheads="1"/>
          </p:cNvSpPr>
          <p:nvPr/>
        </p:nvSpPr>
        <p:spPr bwMode="auto">
          <a:xfrm>
            <a:off x="2019300" y="3149600"/>
            <a:ext cx="1587500" cy="457200"/>
          </a:xfrm>
          <a:prstGeom prst="rect">
            <a:avLst/>
          </a:prstGeom>
          <a:noFill/>
          <a:ln w="9525">
            <a:noFill/>
            <a:miter lim="800000"/>
            <a:headEnd/>
            <a:tailEnd/>
          </a:ln>
          <a:effectLst/>
        </p:spPr>
        <p:txBody>
          <a:bodyPr>
            <a:spAutoFit/>
          </a:bodyPr>
          <a:lstStyle/>
          <a:p>
            <a:pPr algn="ctr">
              <a:spcBef>
                <a:spcPct val="50000"/>
              </a:spcBef>
            </a:pPr>
            <a:r>
              <a:rPr lang="en-US" i="1"/>
              <a:t>Flowchart</a:t>
            </a:r>
            <a:endParaRPr lang="en-US"/>
          </a:p>
        </p:txBody>
      </p:sp>
      <p:sp>
        <p:nvSpPr>
          <p:cNvPr id="19487" name="Text Box 31"/>
          <p:cNvSpPr txBox="1">
            <a:spLocks noChangeArrowheads="1"/>
          </p:cNvSpPr>
          <p:nvPr/>
        </p:nvSpPr>
        <p:spPr bwMode="auto">
          <a:xfrm>
            <a:off x="5626100" y="3149600"/>
            <a:ext cx="1587500" cy="369332"/>
          </a:xfrm>
          <a:prstGeom prst="rect">
            <a:avLst/>
          </a:prstGeom>
          <a:noFill/>
          <a:ln w="9525">
            <a:noFill/>
            <a:miter lim="800000"/>
            <a:headEnd/>
            <a:tailEnd/>
          </a:ln>
          <a:effectLst/>
        </p:spPr>
        <p:txBody>
          <a:bodyPr>
            <a:spAutoFit/>
          </a:bodyPr>
          <a:lstStyle/>
          <a:p>
            <a:pPr algn="ctr">
              <a:spcBef>
                <a:spcPct val="50000"/>
              </a:spcBef>
            </a:pPr>
            <a:r>
              <a:rPr lang="en-US" i="1" dirty="0" smtClean="0"/>
              <a:t> </a:t>
            </a:r>
            <a:r>
              <a:rPr lang="en-US" i="1" dirty="0"/>
              <a:t>Code</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Problem Definition</a:t>
            </a:r>
            <a:endParaRPr lang="en-IN" dirty="0"/>
          </a:p>
        </p:txBody>
      </p:sp>
      <p:sp>
        <p:nvSpPr>
          <p:cNvPr id="3" name="Content Placeholder 2"/>
          <p:cNvSpPr>
            <a:spLocks noGrp="1"/>
          </p:cNvSpPr>
          <p:nvPr>
            <p:ph sz="quarter" idx="1"/>
          </p:nvPr>
        </p:nvSpPr>
        <p:spPr/>
        <p:txBody>
          <a:bodyPr/>
          <a:lstStyle/>
          <a:p>
            <a:r>
              <a:rPr lang="en-IN" dirty="0" smtClean="0"/>
              <a:t>Must have a clear idea about the </a:t>
            </a:r>
            <a:r>
              <a:rPr lang="en-IN" dirty="0" err="1" smtClean="0"/>
              <a:t>problem.this</a:t>
            </a:r>
            <a:r>
              <a:rPr lang="en-IN" dirty="0" smtClean="0"/>
              <a:t> is done by answering following questions</a:t>
            </a:r>
          </a:p>
          <a:p>
            <a:pPr>
              <a:buNone/>
            </a:pPr>
            <a:r>
              <a:rPr lang="en-IN" dirty="0" smtClean="0"/>
              <a:t>1.What the computer program is expected to do?</a:t>
            </a:r>
          </a:p>
          <a:p>
            <a:pPr>
              <a:buNone/>
            </a:pPr>
            <a:r>
              <a:rPr lang="en-IN" dirty="0" smtClean="0"/>
              <a:t>2.What kind of data that it will use?</a:t>
            </a:r>
          </a:p>
          <a:p>
            <a:pPr>
              <a:buNone/>
            </a:pPr>
            <a:r>
              <a:rPr lang="en-IN" dirty="0" smtClean="0"/>
              <a:t>3.What processing has to be done with data?</a:t>
            </a:r>
          </a:p>
          <a:p>
            <a:pPr>
              <a:buNone/>
            </a:pPr>
            <a:r>
              <a:rPr lang="en-IN" dirty="0" smtClean="0"/>
              <a:t>4.What output does the user require?</a:t>
            </a:r>
            <a:endParaRPr lang="en-IN"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noFill/>
        </p:spPr>
        <p:txBody>
          <a:bodyPr/>
          <a:lstStyle/>
          <a:p>
            <a:r>
              <a:rPr lang="en-US"/>
              <a:t>Iteration Structure</a:t>
            </a:r>
          </a:p>
        </p:txBody>
      </p:sp>
      <p:sp>
        <p:nvSpPr>
          <p:cNvPr id="21507" name="Rectangle 3"/>
          <p:cNvSpPr>
            <a:spLocks noGrp="1" noChangeArrowheads="1"/>
          </p:cNvSpPr>
          <p:nvPr>
            <p:ph sz="quarter" idx="1"/>
          </p:nvPr>
        </p:nvSpPr>
        <p:spPr/>
        <p:txBody>
          <a:bodyPr/>
          <a:lstStyle/>
          <a:p>
            <a:r>
              <a:rPr lang="en-US" sz="2400"/>
              <a:t>An iteration structure represents part of the program that repeats. This type of structure is commonly known as a loop.</a:t>
            </a:r>
          </a:p>
        </p:txBody>
      </p:sp>
      <p:grpSp>
        <p:nvGrpSpPr>
          <p:cNvPr id="2" name="Group 26"/>
          <p:cNvGrpSpPr>
            <a:grpSpLocks/>
          </p:cNvGrpSpPr>
          <p:nvPr/>
        </p:nvGrpSpPr>
        <p:grpSpPr bwMode="auto">
          <a:xfrm>
            <a:off x="3416300" y="3505200"/>
            <a:ext cx="3302000" cy="1892300"/>
            <a:chOff x="2152" y="2208"/>
            <a:chExt cx="2080" cy="1192"/>
          </a:xfrm>
        </p:grpSpPr>
        <p:sp>
          <p:nvSpPr>
            <p:cNvPr id="21511" name="AutoShape 7"/>
            <p:cNvSpPr>
              <a:spLocks noChangeArrowheads="1"/>
            </p:cNvSpPr>
            <p:nvPr/>
          </p:nvSpPr>
          <p:spPr bwMode="auto">
            <a:xfrm>
              <a:off x="2152" y="2440"/>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21512" name="Text Box 8"/>
            <p:cNvSpPr txBox="1">
              <a:spLocks noChangeArrowheads="1"/>
            </p:cNvSpPr>
            <p:nvPr/>
          </p:nvSpPr>
          <p:spPr bwMode="auto">
            <a:xfrm>
              <a:off x="3376" y="2658"/>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21514" name="Line 10"/>
            <p:cNvSpPr>
              <a:spLocks noChangeShapeType="1"/>
            </p:cNvSpPr>
            <p:nvPr/>
          </p:nvSpPr>
          <p:spPr bwMode="auto">
            <a:xfrm>
              <a:off x="2592" y="3168"/>
              <a:ext cx="0" cy="232"/>
            </a:xfrm>
            <a:prstGeom prst="line">
              <a:avLst/>
            </a:prstGeom>
            <a:noFill/>
            <a:ln w="9525">
              <a:solidFill>
                <a:schemeClr val="tx1"/>
              </a:solidFill>
              <a:round/>
              <a:headEnd/>
              <a:tailEnd type="triangle" w="med" len="med"/>
            </a:ln>
            <a:effectLst/>
          </p:spPr>
          <p:txBody>
            <a:bodyPr wrap="none" anchor="ctr"/>
            <a:lstStyle/>
            <a:p>
              <a:endParaRPr lang="en-US"/>
            </a:p>
          </p:txBody>
        </p:sp>
        <p:sp>
          <p:nvSpPr>
            <p:cNvPr id="21516" name="Line 12"/>
            <p:cNvSpPr>
              <a:spLocks noChangeShapeType="1"/>
            </p:cNvSpPr>
            <p:nvPr/>
          </p:nvSpPr>
          <p:spPr bwMode="auto">
            <a:xfrm flipH="1">
              <a:off x="3032" y="2800"/>
              <a:ext cx="336" cy="0"/>
            </a:xfrm>
            <a:prstGeom prst="line">
              <a:avLst/>
            </a:prstGeom>
            <a:noFill/>
            <a:ln w="9525">
              <a:solidFill>
                <a:schemeClr val="tx1"/>
              </a:solidFill>
              <a:round/>
              <a:headEnd type="triangle" w="med" len="med"/>
              <a:tailEnd/>
            </a:ln>
            <a:effectLst/>
          </p:spPr>
          <p:txBody>
            <a:bodyPr wrap="none" anchor="ctr"/>
            <a:lstStyle/>
            <a:p>
              <a:endParaRPr lang="en-US"/>
            </a:p>
          </p:txBody>
        </p:sp>
        <p:sp>
          <p:nvSpPr>
            <p:cNvPr id="21522" name="Line 18"/>
            <p:cNvSpPr>
              <a:spLocks noChangeShapeType="1"/>
            </p:cNvSpPr>
            <p:nvPr/>
          </p:nvSpPr>
          <p:spPr bwMode="auto">
            <a:xfrm>
              <a:off x="2600" y="220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21526" name="Line 22"/>
            <p:cNvSpPr>
              <a:spLocks noChangeShapeType="1"/>
            </p:cNvSpPr>
            <p:nvPr/>
          </p:nvSpPr>
          <p:spPr bwMode="auto">
            <a:xfrm>
              <a:off x="4096" y="2816"/>
              <a:ext cx="128" cy="0"/>
            </a:xfrm>
            <a:prstGeom prst="line">
              <a:avLst/>
            </a:prstGeom>
            <a:noFill/>
            <a:ln w="9525">
              <a:solidFill>
                <a:schemeClr val="tx1"/>
              </a:solidFill>
              <a:round/>
              <a:headEnd/>
              <a:tailEnd/>
            </a:ln>
            <a:effectLst/>
          </p:spPr>
          <p:txBody>
            <a:bodyPr wrap="none" anchor="ctr"/>
            <a:lstStyle/>
            <a:p>
              <a:endParaRPr lang="en-US"/>
            </a:p>
          </p:txBody>
        </p:sp>
        <p:sp>
          <p:nvSpPr>
            <p:cNvPr id="21527" name="Line 23"/>
            <p:cNvSpPr>
              <a:spLocks noChangeShapeType="1"/>
            </p:cNvSpPr>
            <p:nvPr/>
          </p:nvSpPr>
          <p:spPr bwMode="auto">
            <a:xfrm flipV="1">
              <a:off x="4232" y="2288"/>
              <a:ext cx="0" cy="528"/>
            </a:xfrm>
            <a:prstGeom prst="line">
              <a:avLst/>
            </a:prstGeom>
            <a:noFill/>
            <a:ln w="9525">
              <a:solidFill>
                <a:schemeClr val="tx1"/>
              </a:solidFill>
              <a:round/>
              <a:headEnd/>
              <a:tailEnd/>
            </a:ln>
            <a:effectLst/>
          </p:spPr>
          <p:txBody>
            <a:bodyPr wrap="none" anchor="ctr"/>
            <a:lstStyle/>
            <a:p>
              <a:endParaRPr lang="en-US"/>
            </a:p>
          </p:txBody>
        </p:sp>
        <p:sp>
          <p:nvSpPr>
            <p:cNvPr id="21528" name="Line 24"/>
            <p:cNvSpPr>
              <a:spLocks noChangeShapeType="1"/>
            </p:cNvSpPr>
            <p:nvPr/>
          </p:nvSpPr>
          <p:spPr bwMode="auto">
            <a:xfrm flipH="1">
              <a:off x="2624" y="2288"/>
              <a:ext cx="1608" cy="0"/>
            </a:xfrm>
            <a:prstGeom prst="line">
              <a:avLst/>
            </a:prstGeom>
            <a:noFill/>
            <a:ln w="9525">
              <a:solidFill>
                <a:schemeClr val="tx1"/>
              </a:solidFill>
              <a:round/>
              <a:headEnd/>
              <a:tailEnd type="triangle" w="med" len="med"/>
            </a:ln>
            <a:effectLst/>
          </p:spPr>
          <p:txBody>
            <a:bodyPr wrap="none" anchor="ctr"/>
            <a:lstStyle/>
            <a:p>
              <a:endParaRPr lang="en-US"/>
            </a:p>
          </p:txBody>
        </p:sp>
      </p:gr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noFill/>
        </p:spPr>
        <p:txBody>
          <a:bodyPr/>
          <a:lstStyle/>
          <a:p>
            <a:r>
              <a:rPr lang="en-US"/>
              <a:t>Iteration Structure</a:t>
            </a:r>
          </a:p>
        </p:txBody>
      </p:sp>
      <p:sp>
        <p:nvSpPr>
          <p:cNvPr id="22531" name="Rectangle 3"/>
          <p:cNvSpPr>
            <a:spLocks noGrp="1" noChangeArrowheads="1"/>
          </p:cNvSpPr>
          <p:nvPr>
            <p:ph sz="quarter" idx="1"/>
          </p:nvPr>
        </p:nvSpPr>
        <p:spPr/>
        <p:txBody>
          <a:bodyPr/>
          <a:lstStyle/>
          <a:p>
            <a:r>
              <a:rPr lang="en-US" sz="2400"/>
              <a:t>Notice the use of the diamond symbol. A loop tests a condition, and if the condition exists, it performs an action. Then it tests the condition again. If the condition still exists, the action is repeated. This continues until the condition no longer exists.</a:t>
            </a:r>
          </a:p>
        </p:txBody>
      </p:sp>
      <p:grpSp>
        <p:nvGrpSpPr>
          <p:cNvPr id="2" name="Group 4"/>
          <p:cNvGrpSpPr>
            <a:grpSpLocks/>
          </p:cNvGrpSpPr>
          <p:nvPr/>
        </p:nvGrpSpPr>
        <p:grpSpPr bwMode="auto">
          <a:xfrm>
            <a:off x="3429000" y="4178300"/>
            <a:ext cx="3302000" cy="1892300"/>
            <a:chOff x="2152" y="2208"/>
            <a:chExt cx="2080" cy="1192"/>
          </a:xfrm>
        </p:grpSpPr>
        <p:sp>
          <p:nvSpPr>
            <p:cNvPr id="22533" name="AutoShape 5"/>
            <p:cNvSpPr>
              <a:spLocks noChangeArrowheads="1"/>
            </p:cNvSpPr>
            <p:nvPr/>
          </p:nvSpPr>
          <p:spPr bwMode="auto">
            <a:xfrm>
              <a:off x="2152" y="2440"/>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22534" name="Text Box 6"/>
            <p:cNvSpPr txBox="1">
              <a:spLocks noChangeArrowheads="1"/>
            </p:cNvSpPr>
            <p:nvPr/>
          </p:nvSpPr>
          <p:spPr bwMode="auto">
            <a:xfrm>
              <a:off x="3376" y="2658"/>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22535" name="Line 7"/>
            <p:cNvSpPr>
              <a:spLocks noChangeShapeType="1"/>
            </p:cNvSpPr>
            <p:nvPr/>
          </p:nvSpPr>
          <p:spPr bwMode="auto">
            <a:xfrm>
              <a:off x="2592" y="3168"/>
              <a:ext cx="0" cy="232"/>
            </a:xfrm>
            <a:prstGeom prst="line">
              <a:avLst/>
            </a:prstGeom>
            <a:noFill/>
            <a:ln w="9525">
              <a:solidFill>
                <a:schemeClr val="tx1"/>
              </a:solidFill>
              <a:round/>
              <a:headEnd/>
              <a:tailEnd type="triangle" w="med" len="med"/>
            </a:ln>
            <a:effectLst/>
          </p:spPr>
          <p:txBody>
            <a:bodyPr wrap="none" anchor="ctr"/>
            <a:lstStyle/>
            <a:p>
              <a:endParaRPr lang="en-US"/>
            </a:p>
          </p:txBody>
        </p:sp>
        <p:sp>
          <p:nvSpPr>
            <p:cNvPr id="22536" name="Line 8"/>
            <p:cNvSpPr>
              <a:spLocks noChangeShapeType="1"/>
            </p:cNvSpPr>
            <p:nvPr/>
          </p:nvSpPr>
          <p:spPr bwMode="auto">
            <a:xfrm flipH="1">
              <a:off x="3032" y="2800"/>
              <a:ext cx="336" cy="0"/>
            </a:xfrm>
            <a:prstGeom prst="line">
              <a:avLst/>
            </a:prstGeom>
            <a:noFill/>
            <a:ln w="9525">
              <a:solidFill>
                <a:schemeClr val="tx1"/>
              </a:solidFill>
              <a:round/>
              <a:headEnd type="triangle" w="med" len="med"/>
              <a:tailEnd/>
            </a:ln>
            <a:effectLst/>
          </p:spPr>
          <p:txBody>
            <a:bodyPr wrap="none" anchor="ctr"/>
            <a:lstStyle/>
            <a:p>
              <a:endParaRPr lang="en-US"/>
            </a:p>
          </p:txBody>
        </p:sp>
        <p:sp>
          <p:nvSpPr>
            <p:cNvPr id="22537" name="Line 9"/>
            <p:cNvSpPr>
              <a:spLocks noChangeShapeType="1"/>
            </p:cNvSpPr>
            <p:nvPr/>
          </p:nvSpPr>
          <p:spPr bwMode="auto">
            <a:xfrm>
              <a:off x="2600" y="220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22538" name="Line 10"/>
            <p:cNvSpPr>
              <a:spLocks noChangeShapeType="1"/>
            </p:cNvSpPr>
            <p:nvPr/>
          </p:nvSpPr>
          <p:spPr bwMode="auto">
            <a:xfrm>
              <a:off x="4096" y="2816"/>
              <a:ext cx="128" cy="0"/>
            </a:xfrm>
            <a:prstGeom prst="line">
              <a:avLst/>
            </a:prstGeom>
            <a:noFill/>
            <a:ln w="9525">
              <a:solidFill>
                <a:schemeClr val="tx1"/>
              </a:solidFill>
              <a:round/>
              <a:headEnd/>
              <a:tailEnd/>
            </a:ln>
            <a:effectLst/>
          </p:spPr>
          <p:txBody>
            <a:bodyPr wrap="none" anchor="ctr"/>
            <a:lstStyle/>
            <a:p>
              <a:endParaRPr lang="en-US"/>
            </a:p>
          </p:txBody>
        </p:sp>
        <p:sp>
          <p:nvSpPr>
            <p:cNvPr id="22539" name="Line 11"/>
            <p:cNvSpPr>
              <a:spLocks noChangeShapeType="1"/>
            </p:cNvSpPr>
            <p:nvPr/>
          </p:nvSpPr>
          <p:spPr bwMode="auto">
            <a:xfrm flipV="1">
              <a:off x="4232" y="2288"/>
              <a:ext cx="0" cy="528"/>
            </a:xfrm>
            <a:prstGeom prst="line">
              <a:avLst/>
            </a:prstGeom>
            <a:noFill/>
            <a:ln w="9525">
              <a:solidFill>
                <a:schemeClr val="tx1"/>
              </a:solidFill>
              <a:round/>
              <a:headEnd/>
              <a:tailEnd/>
            </a:ln>
            <a:effectLst/>
          </p:spPr>
          <p:txBody>
            <a:bodyPr wrap="none" anchor="ctr"/>
            <a:lstStyle/>
            <a:p>
              <a:endParaRPr lang="en-US"/>
            </a:p>
          </p:txBody>
        </p:sp>
        <p:sp>
          <p:nvSpPr>
            <p:cNvPr id="22540" name="Line 12"/>
            <p:cNvSpPr>
              <a:spLocks noChangeShapeType="1"/>
            </p:cNvSpPr>
            <p:nvPr/>
          </p:nvSpPr>
          <p:spPr bwMode="auto">
            <a:xfrm flipH="1">
              <a:off x="2624" y="2288"/>
              <a:ext cx="1608" cy="0"/>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13" name="Text Box 19"/>
          <p:cNvSpPr txBox="1">
            <a:spLocks noChangeArrowheads="1"/>
          </p:cNvSpPr>
          <p:nvPr/>
        </p:nvSpPr>
        <p:spPr bwMode="auto">
          <a:xfrm>
            <a:off x="4419600" y="5638800"/>
            <a:ext cx="762000" cy="396875"/>
          </a:xfrm>
          <a:prstGeom prst="rect">
            <a:avLst/>
          </a:prstGeom>
          <a:noFill/>
          <a:ln w="9525">
            <a:noFill/>
            <a:miter lim="800000"/>
            <a:headEnd/>
            <a:tailEnd/>
          </a:ln>
          <a:effectLst/>
        </p:spPr>
        <p:txBody>
          <a:bodyPr>
            <a:spAutoFit/>
          </a:bodyPr>
          <a:lstStyle/>
          <a:p>
            <a:pPr algn="ctr">
              <a:spcBef>
                <a:spcPct val="50000"/>
              </a:spcBef>
            </a:pPr>
            <a:r>
              <a:rPr lang="en-US" sz="2000" dirty="0"/>
              <a:t>NO</a:t>
            </a:r>
            <a:endParaRPr lang="en-US" dirty="0"/>
          </a:p>
        </p:txBody>
      </p:sp>
      <p:sp>
        <p:nvSpPr>
          <p:cNvPr id="14" name="Text Box 16"/>
          <p:cNvSpPr txBox="1">
            <a:spLocks noChangeArrowheads="1"/>
          </p:cNvSpPr>
          <p:nvPr/>
        </p:nvSpPr>
        <p:spPr bwMode="auto">
          <a:xfrm>
            <a:off x="4651484" y="4762500"/>
            <a:ext cx="1001767" cy="396875"/>
          </a:xfrm>
          <a:prstGeom prst="rect">
            <a:avLst/>
          </a:prstGeom>
          <a:noFill/>
          <a:ln w="9525">
            <a:noFill/>
            <a:miter lim="800000"/>
            <a:headEnd/>
            <a:tailEnd/>
          </a:ln>
          <a:effectLst/>
        </p:spPr>
        <p:txBody>
          <a:bodyPr>
            <a:spAutoFit/>
          </a:bodyPr>
          <a:lstStyle/>
          <a:p>
            <a:pPr algn="ctr">
              <a:spcBef>
                <a:spcPct val="50000"/>
              </a:spcBef>
            </a:pPr>
            <a:r>
              <a:rPr lang="en-US" sz="2000" dirty="0"/>
              <a:t>YES</a:t>
            </a:r>
            <a:endParaRPr lang="en-US" dirty="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r>
              <a:rPr lang="en-US"/>
              <a:t>Iteration Structure</a:t>
            </a:r>
          </a:p>
        </p:txBody>
      </p:sp>
      <p:sp>
        <p:nvSpPr>
          <p:cNvPr id="23555" name="Rectangle 3"/>
          <p:cNvSpPr>
            <a:spLocks noGrp="1" noChangeArrowheads="1"/>
          </p:cNvSpPr>
          <p:nvPr>
            <p:ph sz="quarter" idx="1"/>
          </p:nvPr>
        </p:nvSpPr>
        <p:spPr/>
        <p:txBody>
          <a:bodyPr/>
          <a:lstStyle/>
          <a:p>
            <a:r>
              <a:rPr lang="en-US" sz="2400" dirty="0"/>
              <a:t>In the flowchart segment, the question “is x &lt; y?” is asked. If the answer is yes, then Process A is performed. The question “is x &lt; y?” is asked again. Process A is repeated as long as x is less than y. When x is no longer less than y, the iteration stops and the structure is exited.</a:t>
            </a:r>
          </a:p>
        </p:txBody>
      </p:sp>
      <p:grpSp>
        <p:nvGrpSpPr>
          <p:cNvPr id="2" name="Group 40"/>
          <p:cNvGrpSpPr/>
          <p:nvPr/>
        </p:nvGrpSpPr>
        <p:grpSpPr>
          <a:xfrm>
            <a:off x="3124200" y="4267200"/>
            <a:ext cx="5334794" cy="1892300"/>
            <a:chOff x="3124200" y="4267200"/>
            <a:chExt cx="5334794" cy="1892300"/>
          </a:xfrm>
        </p:grpSpPr>
        <p:grpSp>
          <p:nvGrpSpPr>
            <p:cNvPr id="3" name="Group 15"/>
            <p:cNvGrpSpPr>
              <a:grpSpLocks/>
            </p:cNvGrpSpPr>
            <p:nvPr/>
          </p:nvGrpSpPr>
          <p:grpSpPr bwMode="auto">
            <a:xfrm>
              <a:off x="3124200" y="4267200"/>
              <a:ext cx="5333179" cy="1892300"/>
              <a:chOff x="2160" y="2632"/>
              <a:chExt cx="2598" cy="1192"/>
            </a:xfrm>
          </p:grpSpPr>
          <p:grpSp>
            <p:nvGrpSpPr>
              <p:cNvPr id="4" name="Group 4"/>
              <p:cNvGrpSpPr>
                <a:grpSpLocks/>
              </p:cNvGrpSpPr>
              <p:nvPr/>
            </p:nvGrpSpPr>
            <p:grpSpPr bwMode="auto">
              <a:xfrm>
                <a:off x="2160" y="2632"/>
                <a:ext cx="2598" cy="1192"/>
                <a:chOff x="2152" y="2208"/>
                <a:chExt cx="2598" cy="1192"/>
              </a:xfrm>
            </p:grpSpPr>
            <p:sp>
              <p:nvSpPr>
                <p:cNvPr id="23557" name="AutoShape 5"/>
                <p:cNvSpPr>
                  <a:spLocks noChangeArrowheads="1"/>
                </p:cNvSpPr>
                <p:nvPr/>
              </p:nvSpPr>
              <p:spPr bwMode="auto">
                <a:xfrm>
                  <a:off x="2152" y="2440"/>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23558" name="Text Box 6"/>
                <p:cNvSpPr txBox="1">
                  <a:spLocks noChangeArrowheads="1"/>
                </p:cNvSpPr>
                <p:nvPr/>
              </p:nvSpPr>
              <p:spPr bwMode="auto">
                <a:xfrm>
                  <a:off x="3376" y="2658"/>
                  <a:ext cx="1080" cy="349"/>
                </a:xfrm>
                <a:prstGeom prst="rect">
                  <a:avLst/>
                </a:prstGeom>
                <a:noFill/>
                <a:ln w="9525">
                  <a:solidFill>
                    <a:schemeClr val="tx1"/>
                  </a:solidFill>
                  <a:miter lim="800000"/>
                  <a:headEnd/>
                  <a:tailEnd/>
                </a:ln>
                <a:effectLst/>
              </p:spPr>
              <p:txBody>
                <a:bodyPr wrap="square">
                  <a:spAutoFit/>
                </a:bodyPr>
                <a:lstStyle/>
                <a:p>
                  <a:pPr algn="ctr">
                    <a:spcBef>
                      <a:spcPct val="50000"/>
                    </a:spcBef>
                  </a:pPr>
                  <a:r>
                    <a:rPr lang="en-US" sz="1200"/>
                    <a:t> </a:t>
                  </a:r>
                </a:p>
                <a:p>
                  <a:pPr algn="ctr">
                    <a:spcBef>
                      <a:spcPct val="50000"/>
                    </a:spcBef>
                  </a:pPr>
                  <a:endParaRPr lang="en-US" sz="1200"/>
                </a:p>
              </p:txBody>
            </p:sp>
            <p:sp>
              <p:nvSpPr>
                <p:cNvPr id="23559" name="Line 7"/>
                <p:cNvSpPr>
                  <a:spLocks noChangeShapeType="1"/>
                </p:cNvSpPr>
                <p:nvPr/>
              </p:nvSpPr>
              <p:spPr bwMode="auto">
                <a:xfrm>
                  <a:off x="2592" y="3168"/>
                  <a:ext cx="0" cy="232"/>
                </a:xfrm>
                <a:prstGeom prst="line">
                  <a:avLst/>
                </a:prstGeom>
                <a:noFill/>
                <a:ln w="9525">
                  <a:solidFill>
                    <a:schemeClr val="tx1"/>
                  </a:solidFill>
                  <a:round/>
                  <a:headEnd/>
                  <a:tailEnd type="triangle" w="med" len="med"/>
                </a:ln>
                <a:effectLst/>
              </p:spPr>
              <p:txBody>
                <a:bodyPr wrap="none" anchor="ctr"/>
                <a:lstStyle/>
                <a:p>
                  <a:endParaRPr lang="en-US"/>
                </a:p>
              </p:txBody>
            </p:sp>
            <p:sp>
              <p:nvSpPr>
                <p:cNvPr id="23560" name="Line 8"/>
                <p:cNvSpPr>
                  <a:spLocks noChangeShapeType="1"/>
                </p:cNvSpPr>
                <p:nvPr/>
              </p:nvSpPr>
              <p:spPr bwMode="auto">
                <a:xfrm flipH="1">
                  <a:off x="3032" y="2800"/>
                  <a:ext cx="336" cy="0"/>
                </a:xfrm>
                <a:prstGeom prst="line">
                  <a:avLst/>
                </a:prstGeom>
                <a:noFill/>
                <a:ln w="9525">
                  <a:solidFill>
                    <a:schemeClr val="tx1"/>
                  </a:solidFill>
                  <a:round/>
                  <a:headEnd type="triangle" w="med" len="med"/>
                  <a:tailEnd/>
                </a:ln>
                <a:effectLst/>
              </p:spPr>
              <p:txBody>
                <a:bodyPr wrap="none" anchor="ctr"/>
                <a:lstStyle/>
                <a:p>
                  <a:endParaRPr lang="en-US"/>
                </a:p>
              </p:txBody>
            </p:sp>
            <p:sp>
              <p:nvSpPr>
                <p:cNvPr id="23561" name="Line 9"/>
                <p:cNvSpPr>
                  <a:spLocks noChangeShapeType="1"/>
                </p:cNvSpPr>
                <p:nvPr/>
              </p:nvSpPr>
              <p:spPr bwMode="auto">
                <a:xfrm>
                  <a:off x="2600" y="220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23564" name="Line 12"/>
                <p:cNvSpPr>
                  <a:spLocks noChangeShapeType="1"/>
                </p:cNvSpPr>
                <p:nvPr/>
              </p:nvSpPr>
              <p:spPr bwMode="auto">
                <a:xfrm flipH="1" flipV="1">
                  <a:off x="2624" y="2288"/>
                  <a:ext cx="2126" cy="29"/>
                </a:xfrm>
                <a:prstGeom prst="line">
                  <a:avLst/>
                </a:prstGeom>
                <a:noFill/>
                <a:ln w="28575">
                  <a:solidFill>
                    <a:schemeClr val="tx1"/>
                  </a:solidFill>
                  <a:round/>
                  <a:headEnd/>
                  <a:tailEnd type="triangle" w="med" len="med"/>
                </a:ln>
                <a:effectLst/>
              </p:spPr>
              <p:txBody>
                <a:bodyPr wrap="none" anchor="ctr"/>
                <a:lstStyle/>
                <a:p>
                  <a:endParaRPr lang="en-US"/>
                </a:p>
              </p:txBody>
            </p:sp>
          </p:grpSp>
          <p:sp>
            <p:nvSpPr>
              <p:cNvPr id="23565" name="Text Box 13"/>
              <p:cNvSpPr txBox="1">
                <a:spLocks noChangeArrowheads="1"/>
              </p:cNvSpPr>
              <p:nvPr/>
            </p:nvSpPr>
            <p:spPr bwMode="auto">
              <a:xfrm>
                <a:off x="2320" y="3112"/>
                <a:ext cx="600" cy="250"/>
              </a:xfrm>
              <a:prstGeom prst="rect">
                <a:avLst/>
              </a:prstGeom>
              <a:noFill/>
              <a:ln w="9525">
                <a:noFill/>
                <a:miter lim="800000"/>
                <a:headEnd/>
                <a:tailEnd/>
              </a:ln>
              <a:effectLst/>
            </p:spPr>
            <p:txBody>
              <a:bodyPr>
                <a:spAutoFit/>
              </a:bodyPr>
              <a:lstStyle/>
              <a:p>
                <a:pPr algn="ctr">
                  <a:spcBef>
                    <a:spcPct val="50000"/>
                  </a:spcBef>
                </a:pPr>
                <a:r>
                  <a:rPr lang="en-US" sz="2000"/>
                  <a:t>x &lt; y?</a:t>
                </a:r>
              </a:p>
            </p:txBody>
          </p:sp>
          <p:sp>
            <p:nvSpPr>
              <p:cNvPr id="23566" name="Text Box 14"/>
              <p:cNvSpPr txBox="1">
                <a:spLocks noChangeArrowheads="1"/>
              </p:cNvSpPr>
              <p:nvPr/>
            </p:nvSpPr>
            <p:spPr bwMode="auto">
              <a:xfrm>
                <a:off x="3385" y="3160"/>
                <a:ext cx="1064" cy="252"/>
              </a:xfrm>
              <a:prstGeom prst="rect">
                <a:avLst/>
              </a:prstGeom>
              <a:noFill/>
              <a:ln w="9525">
                <a:noFill/>
                <a:miter lim="800000"/>
                <a:headEnd/>
                <a:tailEnd/>
              </a:ln>
              <a:effectLst/>
            </p:spPr>
            <p:txBody>
              <a:bodyPr wrap="square">
                <a:spAutoFit/>
              </a:bodyPr>
              <a:lstStyle/>
              <a:p>
                <a:pPr algn="ctr">
                  <a:spcBef>
                    <a:spcPct val="50000"/>
                  </a:spcBef>
                </a:pPr>
                <a:r>
                  <a:rPr lang="en-US" sz="2000" dirty="0"/>
                  <a:t>Process A</a:t>
                </a:r>
              </a:p>
            </p:txBody>
          </p:sp>
        </p:grpSp>
        <p:sp>
          <p:nvSpPr>
            <p:cNvPr id="23568" name="Text Box 16"/>
            <p:cNvSpPr txBox="1">
              <a:spLocks noChangeArrowheads="1"/>
            </p:cNvSpPr>
            <p:nvPr/>
          </p:nvSpPr>
          <p:spPr bwMode="auto">
            <a:xfrm>
              <a:off x="4651484" y="4762500"/>
              <a:ext cx="1001767" cy="396875"/>
            </a:xfrm>
            <a:prstGeom prst="rect">
              <a:avLst/>
            </a:prstGeom>
            <a:noFill/>
            <a:ln w="9525">
              <a:noFill/>
              <a:miter lim="800000"/>
              <a:headEnd/>
              <a:tailEnd/>
            </a:ln>
            <a:effectLst/>
          </p:spPr>
          <p:txBody>
            <a:bodyPr>
              <a:spAutoFit/>
            </a:bodyPr>
            <a:lstStyle/>
            <a:p>
              <a:pPr algn="ctr">
                <a:spcBef>
                  <a:spcPct val="50000"/>
                </a:spcBef>
              </a:pPr>
              <a:r>
                <a:rPr lang="en-US" sz="2000" dirty="0"/>
                <a:t>YES</a:t>
              </a:r>
              <a:endParaRPr lang="en-US" dirty="0"/>
            </a:p>
          </p:txBody>
        </p:sp>
        <p:cxnSp>
          <p:nvCxnSpPr>
            <p:cNvPr id="26" name="Straight Connector 25"/>
            <p:cNvCxnSpPr/>
            <p:nvPr/>
          </p:nvCxnSpPr>
          <p:spPr>
            <a:xfrm rot="5400000">
              <a:off x="8039100" y="4838700"/>
              <a:ext cx="838200" cy="158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23558" idx="3"/>
            </p:cNvCxnSpPr>
            <p:nvPr/>
          </p:nvCxnSpPr>
          <p:spPr>
            <a:xfrm rot="10800000" flipV="1">
              <a:off x="7853856" y="5257800"/>
              <a:ext cx="604345" cy="79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8" name="Text Box 19"/>
          <p:cNvSpPr txBox="1">
            <a:spLocks noChangeArrowheads="1"/>
          </p:cNvSpPr>
          <p:nvPr/>
        </p:nvSpPr>
        <p:spPr bwMode="auto">
          <a:xfrm>
            <a:off x="4495800" y="5715000"/>
            <a:ext cx="762000" cy="396875"/>
          </a:xfrm>
          <a:prstGeom prst="rect">
            <a:avLst/>
          </a:prstGeom>
          <a:noFill/>
          <a:ln w="9525">
            <a:noFill/>
            <a:miter lim="800000"/>
            <a:headEnd/>
            <a:tailEnd/>
          </a:ln>
          <a:effectLst/>
        </p:spPr>
        <p:txBody>
          <a:bodyPr>
            <a:spAutoFit/>
          </a:bodyPr>
          <a:lstStyle/>
          <a:p>
            <a:pPr algn="ctr">
              <a:spcBef>
                <a:spcPct val="50000"/>
              </a:spcBef>
            </a:pPr>
            <a:r>
              <a:rPr lang="en-US" sz="2000" dirty="0"/>
              <a:t>NO</a:t>
            </a:r>
            <a:endParaRPr lang="en-US" dirty="0"/>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p:spPr>
        <p:txBody>
          <a:bodyPr/>
          <a:lstStyle/>
          <a:p>
            <a:r>
              <a:rPr lang="en-US"/>
              <a:t>Iteration Structure</a:t>
            </a:r>
          </a:p>
        </p:txBody>
      </p:sp>
      <p:sp>
        <p:nvSpPr>
          <p:cNvPr id="25603" name="Rectangle 3"/>
          <p:cNvSpPr>
            <a:spLocks noGrp="1" noChangeArrowheads="1"/>
          </p:cNvSpPr>
          <p:nvPr>
            <p:ph sz="quarter" idx="1"/>
          </p:nvPr>
        </p:nvSpPr>
        <p:spPr/>
        <p:txBody>
          <a:bodyPr/>
          <a:lstStyle/>
          <a:p>
            <a:r>
              <a:rPr lang="en-US" sz="2400" dirty="0"/>
              <a:t>The flowchart segment below shows an </a:t>
            </a:r>
            <a:r>
              <a:rPr lang="en-US" sz="2400" dirty="0" smtClean="0"/>
              <a:t>iteration </a:t>
            </a:r>
            <a:r>
              <a:rPr lang="en-US" sz="2400" dirty="0"/>
              <a:t>structure </a:t>
            </a:r>
            <a:r>
              <a:rPr lang="en-US" sz="2400" dirty="0" smtClean="0"/>
              <a:t>e</a:t>
            </a:r>
            <a:endParaRPr lang="en-US" sz="2400" dirty="0"/>
          </a:p>
        </p:txBody>
      </p:sp>
      <p:sp>
        <p:nvSpPr>
          <p:cNvPr id="25625" name="Text Box 25"/>
          <p:cNvSpPr txBox="1">
            <a:spLocks noChangeArrowheads="1"/>
          </p:cNvSpPr>
          <p:nvPr/>
        </p:nvSpPr>
        <p:spPr bwMode="auto">
          <a:xfrm>
            <a:off x="6210300" y="4800600"/>
            <a:ext cx="2933700" cy="779463"/>
          </a:xfrm>
          <a:prstGeom prst="rect">
            <a:avLst/>
          </a:prstGeom>
          <a:noFill/>
          <a:ln w="9525">
            <a:noFill/>
            <a:miter lim="800000"/>
            <a:headEnd/>
            <a:tailEnd/>
          </a:ln>
          <a:effectLst/>
        </p:spPr>
        <p:txBody>
          <a:bodyPr>
            <a:spAutoFit/>
          </a:bodyPr>
          <a:lstStyle/>
          <a:p>
            <a:pPr>
              <a:spcBef>
                <a:spcPct val="50000"/>
              </a:spcBef>
            </a:pPr>
            <a:r>
              <a:rPr lang="en-US" sz="1800" dirty="0">
                <a:latin typeface="Courier New" pitchFamily="49" charset="0"/>
              </a:rPr>
              <a:t>while (x &lt; y)</a:t>
            </a:r>
          </a:p>
          <a:p>
            <a:pPr>
              <a:spcBef>
                <a:spcPct val="50000"/>
              </a:spcBef>
            </a:pPr>
            <a:r>
              <a:rPr lang="en-US" sz="1800" dirty="0">
                <a:latin typeface="Courier New" pitchFamily="49" charset="0"/>
              </a:rPr>
              <a:t>   x++;</a:t>
            </a:r>
            <a:endParaRPr lang="en-US" sz="1400" dirty="0">
              <a:latin typeface="Courier New" pitchFamily="49" charset="0"/>
            </a:endParaRPr>
          </a:p>
        </p:txBody>
      </p:sp>
      <p:sp>
        <p:nvSpPr>
          <p:cNvPr id="25626" name="Text Box 26"/>
          <p:cNvSpPr txBox="1">
            <a:spLocks noChangeArrowheads="1"/>
          </p:cNvSpPr>
          <p:nvPr/>
        </p:nvSpPr>
        <p:spPr bwMode="auto">
          <a:xfrm>
            <a:off x="2019300" y="3149600"/>
            <a:ext cx="1587500" cy="457200"/>
          </a:xfrm>
          <a:prstGeom prst="rect">
            <a:avLst/>
          </a:prstGeom>
          <a:noFill/>
          <a:ln w="9525">
            <a:noFill/>
            <a:miter lim="800000"/>
            <a:headEnd/>
            <a:tailEnd/>
          </a:ln>
          <a:effectLst/>
        </p:spPr>
        <p:txBody>
          <a:bodyPr>
            <a:spAutoFit/>
          </a:bodyPr>
          <a:lstStyle/>
          <a:p>
            <a:pPr algn="ctr">
              <a:spcBef>
                <a:spcPct val="50000"/>
              </a:spcBef>
            </a:pPr>
            <a:r>
              <a:rPr lang="en-US" i="1"/>
              <a:t>Flowchart</a:t>
            </a:r>
            <a:endParaRPr lang="en-US"/>
          </a:p>
        </p:txBody>
      </p:sp>
      <p:sp>
        <p:nvSpPr>
          <p:cNvPr id="25627" name="Text Box 27"/>
          <p:cNvSpPr txBox="1">
            <a:spLocks noChangeArrowheads="1"/>
          </p:cNvSpPr>
          <p:nvPr/>
        </p:nvSpPr>
        <p:spPr bwMode="auto">
          <a:xfrm>
            <a:off x="5626100" y="3149600"/>
            <a:ext cx="1587500" cy="369332"/>
          </a:xfrm>
          <a:prstGeom prst="rect">
            <a:avLst/>
          </a:prstGeom>
          <a:noFill/>
          <a:ln w="9525">
            <a:noFill/>
            <a:miter lim="800000"/>
            <a:headEnd/>
            <a:tailEnd/>
          </a:ln>
          <a:effectLst/>
        </p:spPr>
        <p:txBody>
          <a:bodyPr>
            <a:spAutoFit/>
          </a:bodyPr>
          <a:lstStyle/>
          <a:p>
            <a:pPr algn="ctr">
              <a:spcBef>
                <a:spcPct val="50000"/>
              </a:spcBef>
            </a:pPr>
            <a:r>
              <a:rPr lang="en-US" i="1" dirty="0" smtClean="0"/>
              <a:t> </a:t>
            </a:r>
            <a:r>
              <a:rPr lang="en-US" i="1" dirty="0"/>
              <a:t>Code</a:t>
            </a:r>
            <a:endParaRPr lang="en-US" dirty="0"/>
          </a:p>
        </p:txBody>
      </p:sp>
      <p:grpSp>
        <p:nvGrpSpPr>
          <p:cNvPr id="2" name="Group 21"/>
          <p:cNvGrpSpPr/>
          <p:nvPr/>
        </p:nvGrpSpPr>
        <p:grpSpPr>
          <a:xfrm>
            <a:off x="228600" y="4419600"/>
            <a:ext cx="5334794" cy="1892300"/>
            <a:chOff x="3124200" y="4267200"/>
            <a:chExt cx="5334794" cy="1892300"/>
          </a:xfrm>
        </p:grpSpPr>
        <p:grpSp>
          <p:nvGrpSpPr>
            <p:cNvPr id="3" name="Group 15"/>
            <p:cNvGrpSpPr>
              <a:grpSpLocks/>
            </p:cNvGrpSpPr>
            <p:nvPr/>
          </p:nvGrpSpPr>
          <p:grpSpPr bwMode="auto">
            <a:xfrm>
              <a:off x="3124200" y="4267200"/>
              <a:ext cx="5333179" cy="1892300"/>
              <a:chOff x="2160" y="2632"/>
              <a:chExt cx="2598" cy="1192"/>
            </a:xfrm>
          </p:grpSpPr>
          <p:grpSp>
            <p:nvGrpSpPr>
              <p:cNvPr id="4" name="Group 4"/>
              <p:cNvGrpSpPr>
                <a:grpSpLocks/>
              </p:cNvGrpSpPr>
              <p:nvPr/>
            </p:nvGrpSpPr>
            <p:grpSpPr bwMode="auto">
              <a:xfrm>
                <a:off x="2160" y="2632"/>
                <a:ext cx="2598" cy="1192"/>
                <a:chOff x="2152" y="2208"/>
                <a:chExt cx="2598" cy="1192"/>
              </a:xfrm>
            </p:grpSpPr>
            <p:sp>
              <p:nvSpPr>
                <p:cNvPr id="30" name="AutoShape 5"/>
                <p:cNvSpPr>
                  <a:spLocks noChangeArrowheads="1"/>
                </p:cNvSpPr>
                <p:nvPr/>
              </p:nvSpPr>
              <p:spPr bwMode="auto">
                <a:xfrm>
                  <a:off x="2152" y="2440"/>
                  <a:ext cx="888" cy="720"/>
                </a:xfrm>
                <a:prstGeom prst="flowChartDecision">
                  <a:avLst/>
                </a:prstGeom>
                <a:noFill/>
                <a:ln w="9525">
                  <a:solidFill>
                    <a:schemeClr val="tx1"/>
                  </a:solidFill>
                  <a:miter lim="800000"/>
                  <a:headEnd/>
                  <a:tailEnd/>
                </a:ln>
                <a:effectLst/>
              </p:spPr>
              <p:txBody>
                <a:bodyPr wrap="none" anchor="ctr"/>
                <a:lstStyle/>
                <a:p>
                  <a:endParaRPr lang="en-US"/>
                </a:p>
              </p:txBody>
            </p:sp>
            <p:sp>
              <p:nvSpPr>
                <p:cNvPr id="31" name="Text Box 6"/>
                <p:cNvSpPr txBox="1">
                  <a:spLocks noChangeArrowheads="1"/>
                </p:cNvSpPr>
                <p:nvPr/>
              </p:nvSpPr>
              <p:spPr bwMode="auto">
                <a:xfrm>
                  <a:off x="3376" y="2658"/>
                  <a:ext cx="1080" cy="349"/>
                </a:xfrm>
                <a:prstGeom prst="rect">
                  <a:avLst/>
                </a:prstGeom>
                <a:noFill/>
                <a:ln w="9525">
                  <a:solidFill>
                    <a:schemeClr val="tx1"/>
                  </a:solidFill>
                  <a:miter lim="800000"/>
                  <a:headEnd/>
                  <a:tailEnd/>
                </a:ln>
                <a:effectLst/>
              </p:spPr>
              <p:txBody>
                <a:bodyPr wrap="square">
                  <a:spAutoFit/>
                </a:bodyPr>
                <a:lstStyle/>
                <a:p>
                  <a:pPr algn="ctr">
                    <a:spcBef>
                      <a:spcPct val="50000"/>
                    </a:spcBef>
                  </a:pPr>
                  <a:r>
                    <a:rPr lang="en-US" sz="1200"/>
                    <a:t> </a:t>
                  </a:r>
                </a:p>
                <a:p>
                  <a:pPr algn="ctr">
                    <a:spcBef>
                      <a:spcPct val="50000"/>
                    </a:spcBef>
                  </a:pPr>
                  <a:endParaRPr lang="en-US" sz="1200"/>
                </a:p>
              </p:txBody>
            </p:sp>
            <p:sp>
              <p:nvSpPr>
                <p:cNvPr id="32" name="Line 7"/>
                <p:cNvSpPr>
                  <a:spLocks noChangeShapeType="1"/>
                </p:cNvSpPr>
                <p:nvPr/>
              </p:nvSpPr>
              <p:spPr bwMode="auto">
                <a:xfrm>
                  <a:off x="2592" y="3168"/>
                  <a:ext cx="0" cy="232"/>
                </a:xfrm>
                <a:prstGeom prst="line">
                  <a:avLst/>
                </a:prstGeom>
                <a:noFill/>
                <a:ln w="9525">
                  <a:solidFill>
                    <a:schemeClr val="tx1"/>
                  </a:solidFill>
                  <a:round/>
                  <a:headEnd/>
                  <a:tailEnd type="triangle" w="med" len="med"/>
                </a:ln>
                <a:effectLst/>
              </p:spPr>
              <p:txBody>
                <a:bodyPr wrap="none" anchor="ctr"/>
                <a:lstStyle/>
                <a:p>
                  <a:endParaRPr lang="en-US"/>
                </a:p>
              </p:txBody>
            </p:sp>
            <p:sp>
              <p:nvSpPr>
                <p:cNvPr id="33" name="Line 8"/>
                <p:cNvSpPr>
                  <a:spLocks noChangeShapeType="1"/>
                </p:cNvSpPr>
                <p:nvPr/>
              </p:nvSpPr>
              <p:spPr bwMode="auto">
                <a:xfrm flipH="1">
                  <a:off x="3032" y="2800"/>
                  <a:ext cx="336" cy="0"/>
                </a:xfrm>
                <a:prstGeom prst="line">
                  <a:avLst/>
                </a:prstGeom>
                <a:noFill/>
                <a:ln w="9525">
                  <a:solidFill>
                    <a:schemeClr val="tx1"/>
                  </a:solidFill>
                  <a:round/>
                  <a:headEnd type="triangle" w="med" len="med"/>
                  <a:tailEnd/>
                </a:ln>
                <a:effectLst/>
              </p:spPr>
              <p:txBody>
                <a:bodyPr wrap="none" anchor="ctr"/>
                <a:lstStyle/>
                <a:p>
                  <a:endParaRPr lang="en-US"/>
                </a:p>
              </p:txBody>
            </p:sp>
            <p:sp>
              <p:nvSpPr>
                <p:cNvPr id="34" name="Line 9"/>
                <p:cNvSpPr>
                  <a:spLocks noChangeShapeType="1"/>
                </p:cNvSpPr>
                <p:nvPr/>
              </p:nvSpPr>
              <p:spPr bwMode="auto">
                <a:xfrm>
                  <a:off x="2600" y="220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35" name="Line 12"/>
                <p:cNvSpPr>
                  <a:spLocks noChangeShapeType="1"/>
                </p:cNvSpPr>
                <p:nvPr/>
              </p:nvSpPr>
              <p:spPr bwMode="auto">
                <a:xfrm flipH="1" flipV="1">
                  <a:off x="2624" y="2288"/>
                  <a:ext cx="2126" cy="29"/>
                </a:xfrm>
                <a:prstGeom prst="line">
                  <a:avLst/>
                </a:prstGeom>
                <a:noFill/>
                <a:ln w="28575">
                  <a:solidFill>
                    <a:schemeClr val="tx1"/>
                  </a:solidFill>
                  <a:round/>
                  <a:headEnd/>
                  <a:tailEnd type="triangle" w="med" len="med"/>
                </a:ln>
                <a:effectLst/>
              </p:spPr>
              <p:txBody>
                <a:bodyPr wrap="none" anchor="ctr"/>
                <a:lstStyle/>
                <a:p>
                  <a:endParaRPr lang="en-US"/>
                </a:p>
              </p:txBody>
            </p:sp>
          </p:grpSp>
          <p:sp>
            <p:nvSpPr>
              <p:cNvPr id="28" name="Text Box 13"/>
              <p:cNvSpPr txBox="1">
                <a:spLocks noChangeArrowheads="1"/>
              </p:cNvSpPr>
              <p:nvPr/>
            </p:nvSpPr>
            <p:spPr bwMode="auto">
              <a:xfrm>
                <a:off x="2320" y="3112"/>
                <a:ext cx="600" cy="250"/>
              </a:xfrm>
              <a:prstGeom prst="rect">
                <a:avLst/>
              </a:prstGeom>
              <a:noFill/>
              <a:ln w="9525">
                <a:noFill/>
                <a:miter lim="800000"/>
                <a:headEnd/>
                <a:tailEnd/>
              </a:ln>
              <a:effectLst/>
            </p:spPr>
            <p:txBody>
              <a:bodyPr>
                <a:spAutoFit/>
              </a:bodyPr>
              <a:lstStyle/>
              <a:p>
                <a:pPr algn="ctr">
                  <a:spcBef>
                    <a:spcPct val="50000"/>
                  </a:spcBef>
                </a:pPr>
                <a:r>
                  <a:rPr lang="en-US" sz="2000"/>
                  <a:t>x &lt; y?</a:t>
                </a:r>
              </a:p>
            </p:txBody>
          </p:sp>
          <p:sp>
            <p:nvSpPr>
              <p:cNvPr id="29" name="Text Box 14"/>
              <p:cNvSpPr txBox="1">
                <a:spLocks noChangeArrowheads="1"/>
              </p:cNvSpPr>
              <p:nvPr/>
            </p:nvSpPr>
            <p:spPr bwMode="auto">
              <a:xfrm>
                <a:off x="3385" y="3160"/>
                <a:ext cx="1064" cy="252"/>
              </a:xfrm>
              <a:prstGeom prst="rect">
                <a:avLst/>
              </a:prstGeom>
              <a:noFill/>
              <a:ln w="9525">
                <a:noFill/>
                <a:miter lim="800000"/>
                <a:headEnd/>
                <a:tailEnd/>
              </a:ln>
              <a:effectLst/>
            </p:spPr>
            <p:txBody>
              <a:bodyPr wrap="square">
                <a:spAutoFit/>
              </a:bodyPr>
              <a:lstStyle/>
              <a:p>
                <a:pPr algn="ctr">
                  <a:spcBef>
                    <a:spcPct val="50000"/>
                  </a:spcBef>
                </a:pPr>
                <a:r>
                  <a:rPr lang="en-US" sz="2000" dirty="0" smtClean="0"/>
                  <a:t>Add 1 to x</a:t>
                </a:r>
                <a:endParaRPr lang="en-US" sz="2000" dirty="0"/>
              </a:p>
            </p:txBody>
          </p:sp>
        </p:grpSp>
        <p:sp>
          <p:nvSpPr>
            <p:cNvPr id="24" name="Text Box 16"/>
            <p:cNvSpPr txBox="1">
              <a:spLocks noChangeArrowheads="1"/>
            </p:cNvSpPr>
            <p:nvPr/>
          </p:nvSpPr>
          <p:spPr bwMode="auto">
            <a:xfrm>
              <a:off x="4651484" y="4762500"/>
              <a:ext cx="1001767" cy="396875"/>
            </a:xfrm>
            <a:prstGeom prst="rect">
              <a:avLst/>
            </a:prstGeom>
            <a:noFill/>
            <a:ln w="9525">
              <a:noFill/>
              <a:miter lim="800000"/>
              <a:headEnd/>
              <a:tailEnd/>
            </a:ln>
            <a:effectLst/>
          </p:spPr>
          <p:txBody>
            <a:bodyPr>
              <a:spAutoFit/>
            </a:bodyPr>
            <a:lstStyle/>
            <a:p>
              <a:pPr algn="ctr">
                <a:spcBef>
                  <a:spcPct val="50000"/>
                </a:spcBef>
              </a:pPr>
              <a:r>
                <a:rPr lang="en-US" sz="2000"/>
                <a:t>YES</a:t>
              </a:r>
              <a:endParaRPr lang="en-US"/>
            </a:p>
          </p:txBody>
        </p:sp>
        <p:cxnSp>
          <p:nvCxnSpPr>
            <p:cNvPr id="25" name="Straight Connector 24"/>
            <p:cNvCxnSpPr/>
            <p:nvPr/>
          </p:nvCxnSpPr>
          <p:spPr>
            <a:xfrm rot="5400000">
              <a:off x="8039100" y="4838700"/>
              <a:ext cx="838200" cy="158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31" idx="3"/>
            </p:cNvCxnSpPr>
            <p:nvPr/>
          </p:nvCxnSpPr>
          <p:spPr>
            <a:xfrm rot="10800000" flipV="1">
              <a:off x="7853856" y="5257800"/>
              <a:ext cx="604345" cy="79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1" name="Text Box 19"/>
          <p:cNvSpPr txBox="1">
            <a:spLocks noChangeArrowheads="1"/>
          </p:cNvSpPr>
          <p:nvPr/>
        </p:nvSpPr>
        <p:spPr bwMode="auto">
          <a:xfrm>
            <a:off x="1447800" y="5867400"/>
            <a:ext cx="762000" cy="396875"/>
          </a:xfrm>
          <a:prstGeom prst="rect">
            <a:avLst/>
          </a:prstGeom>
          <a:noFill/>
          <a:ln w="9525">
            <a:noFill/>
            <a:miter lim="800000"/>
            <a:headEnd/>
            <a:tailEnd/>
          </a:ln>
          <a:effectLst/>
        </p:spPr>
        <p:txBody>
          <a:bodyPr>
            <a:spAutoFit/>
          </a:bodyPr>
          <a:lstStyle/>
          <a:p>
            <a:pPr algn="ctr">
              <a:spcBef>
                <a:spcPct val="50000"/>
              </a:spcBef>
            </a:pPr>
            <a:r>
              <a:rPr lang="en-US" sz="2000" dirty="0"/>
              <a:t>NO</a:t>
            </a:r>
            <a:endParaRPr lang="en-US" dirty="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3202" name="Text Box 2"/>
          <p:cNvSpPr txBox="1">
            <a:spLocks noChangeArrowheads="1"/>
          </p:cNvSpPr>
          <p:nvPr/>
        </p:nvSpPr>
        <p:spPr bwMode="auto">
          <a:xfrm>
            <a:off x="2514600" y="5562600"/>
            <a:ext cx="3826817" cy="461665"/>
          </a:xfrm>
          <a:prstGeom prst="rect">
            <a:avLst/>
          </a:prstGeom>
          <a:noFill/>
          <a:ln w="9525">
            <a:noFill/>
            <a:miter lim="800000"/>
            <a:headEnd/>
            <a:tailEnd/>
          </a:ln>
          <a:effectLst/>
        </p:spPr>
        <p:txBody>
          <a:bodyPr wrap="none">
            <a:spAutoFit/>
          </a:bodyPr>
          <a:lstStyle/>
          <a:p>
            <a:r>
              <a:rPr lang="en-US" sz="2400" dirty="0">
                <a:latin typeface="Times New Roman" pitchFamily="18" charset="0"/>
              </a:rPr>
              <a:t>Figure </a:t>
            </a:r>
            <a:r>
              <a:rPr lang="en-US" sz="2400" dirty="0" smtClean="0">
                <a:latin typeface="Times New Roman" pitchFamily="18" charset="0"/>
              </a:rPr>
              <a:t>: </a:t>
            </a:r>
            <a:r>
              <a:rPr lang="en-US" sz="2000" dirty="0">
                <a:latin typeface="Times New Roman" pitchFamily="18" charset="0"/>
              </a:rPr>
              <a:t>UML for three constructs</a:t>
            </a:r>
          </a:p>
        </p:txBody>
      </p:sp>
      <p:pic>
        <p:nvPicPr>
          <p:cNvPr id="1203206" name="Picture 6"/>
          <p:cNvPicPr>
            <a:picLocks noChangeAspect="1" noChangeArrowheads="1"/>
          </p:cNvPicPr>
          <p:nvPr/>
        </p:nvPicPr>
        <p:blipFill>
          <a:blip r:embed="rId3"/>
          <a:srcRect/>
          <a:stretch>
            <a:fillRect/>
          </a:stretch>
        </p:blipFill>
        <p:spPr bwMode="auto">
          <a:xfrm>
            <a:off x="381000" y="903288"/>
            <a:ext cx="8364538" cy="409098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noFill/>
        </p:spPr>
        <p:txBody>
          <a:bodyPr/>
          <a:lstStyle/>
          <a:p>
            <a:r>
              <a:rPr lang="en-US"/>
              <a:t>Connectors</a:t>
            </a:r>
          </a:p>
        </p:txBody>
      </p:sp>
      <p:sp>
        <p:nvSpPr>
          <p:cNvPr id="40963" name="Rectangle 3"/>
          <p:cNvSpPr>
            <a:spLocks noGrp="1" noChangeArrowheads="1"/>
          </p:cNvSpPr>
          <p:nvPr>
            <p:ph sz="quarter" idx="1"/>
          </p:nvPr>
        </p:nvSpPr>
        <p:spPr/>
        <p:txBody>
          <a:bodyPr/>
          <a:lstStyle/>
          <a:p>
            <a:r>
              <a:rPr lang="en-US"/>
              <a:t>Sometimes a flowchart will not fit on one page.</a:t>
            </a:r>
          </a:p>
          <a:p>
            <a:r>
              <a:rPr lang="en-US"/>
              <a:t>A connector (represented by a small circle) allows you to connect two flowchart segments.</a:t>
            </a:r>
          </a:p>
        </p:txBody>
      </p:sp>
      <p:grpSp>
        <p:nvGrpSpPr>
          <p:cNvPr id="2" name="Group 7"/>
          <p:cNvGrpSpPr>
            <a:grpSpLocks/>
          </p:cNvGrpSpPr>
          <p:nvPr/>
        </p:nvGrpSpPr>
        <p:grpSpPr bwMode="auto">
          <a:xfrm>
            <a:off x="4076700" y="5054600"/>
            <a:ext cx="914400" cy="812800"/>
            <a:chOff x="1880" y="3168"/>
            <a:chExt cx="576" cy="512"/>
          </a:xfrm>
        </p:grpSpPr>
        <p:sp>
          <p:nvSpPr>
            <p:cNvPr id="40965" name="AutoShape 5"/>
            <p:cNvSpPr>
              <a:spLocks noChangeArrowheads="1"/>
            </p:cNvSpPr>
            <p:nvPr/>
          </p:nvSpPr>
          <p:spPr bwMode="auto">
            <a:xfrm>
              <a:off x="1880" y="3168"/>
              <a:ext cx="576" cy="512"/>
            </a:xfrm>
            <a:prstGeom prst="flowChartConnector">
              <a:avLst/>
            </a:prstGeom>
            <a:noFill/>
            <a:ln w="9525">
              <a:solidFill>
                <a:schemeClr val="tx1"/>
              </a:solidFill>
              <a:round/>
              <a:headEnd/>
              <a:tailEnd/>
            </a:ln>
            <a:effectLst/>
          </p:spPr>
          <p:txBody>
            <a:bodyPr wrap="none" anchor="ctr"/>
            <a:lstStyle/>
            <a:p>
              <a:endParaRPr lang="en-US"/>
            </a:p>
          </p:txBody>
        </p:sp>
        <p:sp>
          <p:nvSpPr>
            <p:cNvPr id="40966" name="Text Box 6"/>
            <p:cNvSpPr txBox="1">
              <a:spLocks noChangeArrowheads="1"/>
            </p:cNvSpPr>
            <p:nvPr/>
          </p:nvSpPr>
          <p:spPr bwMode="auto">
            <a:xfrm>
              <a:off x="2040" y="3280"/>
              <a:ext cx="208" cy="288"/>
            </a:xfrm>
            <a:prstGeom prst="rect">
              <a:avLst/>
            </a:prstGeom>
            <a:noFill/>
            <a:ln w="9525">
              <a:noFill/>
              <a:miter lim="800000"/>
              <a:headEnd/>
              <a:tailEnd/>
            </a:ln>
            <a:effectLst/>
          </p:spPr>
          <p:txBody>
            <a:bodyPr>
              <a:spAutoFit/>
            </a:bodyPr>
            <a:lstStyle/>
            <a:p>
              <a:pPr>
                <a:spcBef>
                  <a:spcPct val="50000"/>
                </a:spcBef>
              </a:pPr>
              <a:r>
                <a:rPr lang="en-US"/>
                <a:t>A</a:t>
              </a:r>
            </a:p>
          </p:txBody>
        </p:sp>
      </p:gr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p:spPr>
        <p:txBody>
          <a:bodyPr/>
          <a:lstStyle/>
          <a:p>
            <a:r>
              <a:rPr lang="en-US"/>
              <a:t>Connectors</a:t>
            </a:r>
          </a:p>
        </p:txBody>
      </p:sp>
      <p:grpSp>
        <p:nvGrpSpPr>
          <p:cNvPr id="2" name="Group 44"/>
          <p:cNvGrpSpPr>
            <a:grpSpLocks/>
          </p:cNvGrpSpPr>
          <p:nvPr/>
        </p:nvGrpSpPr>
        <p:grpSpPr bwMode="auto">
          <a:xfrm>
            <a:off x="4572000" y="2565400"/>
            <a:ext cx="3365500" cy="2809875"/>
            <a:chOff x="776" y="1608"/>
            <a:chExt cx="2120" cy="1770"/>
          </a:xfrm>
        </p:grpSpPr>
        <p:grpSp>
          <p:nvGrpSpPr>
            <p:cNvPr id="3" name="Group 21"/>
            <p:cNvGrpSpPr>
              <a:grpSpLocks/>
            </p:cNvGrpSpPr>
            <p:nvPr/>
          </p:nvGrpSpPr>
          <p:grpSpPr bwMode="auto">
            <a:xfrm>
              <a:off x="1079" y="3096"/>
              <a:ext cx="302" cy="282"/>
              <a:chOff x="1079" y="3096"/>
              <a:chExt cx="302" cy="282"/>
            </a:xfrm>
          </p:grpSpPr>
          <p:sp>
            <p:nvSpPr>
              <p:cNvPr id="41989" name="AutoShape 5"/>
              <p:cNvSpPr>
                <a:spLocks noChangeArrowheads="1"/>
              </p:cNvSpPr>
              <p:nvPr/>
            </p:nvSpPr>
            <p:spPr bwMode="auto">
              <a:xfrm>
                <a:off x="1079" y="3096"/>
                <a:ext cx="302" cy="282"/>
              </a:xfrm>
              <a:prstGeom prst="flowChartConnector">
                <a:avLst/>
              </a:prstGeom>
              <a:noFill/>
              <a:ln w="9525">
                <a:solidFill>
                  <a:schemeClr val="tx1"/>
                </a:solidFill>
                <a:round/>
                <a:headEnd/>
                <a:tailEnd/>
              </a:ln>
              <a:effectLst/>
            </p:spPr>
            <p:txBody>
              <a:bodyPr wrap="none" anchor="ctr"/>
              <a:lstStyle/>
              <a:p>
                <a:endParaRPr lang="en-US"/>
              </a:p>
            </p:txBody>
          </p:sp>
          <p:sp>
            <p:nvSpPr>
              <p:cNvPr id="41990" name="Text Box 6"/>
              <p:cNvSpPr txBox="1">
                <a:spLocks noChangeArrowheads="1"/>
              </p:cNvSpPr>
              <p:nvPr/>
            </p:nvSpPr>
            <p:spPr bwMode="auto">
              <a:xfrm>
                <a:off x="1143" y="3158"/>
                <a:ext cx="148" cy="192"/>
              </a:xfrm>
              <a:prstGeom prst="rect">
                <a:avLst/>
              </a:prstGeom>
              <a:noFill/>
              <a:ln w="9525">
                <a:noFill/>
                <a:miter lim="800000"/>
                <a:headEnd/>
                <a:tailEnd/>
              </a:ln>
              <a:effectLst/>
            </p:spPr>
            <p:txBody>
              <a:bodyPr>
                <a:spAutoFit/>
              </a:bodyPr>
              <a:lstStyle/>
              <a:p>
                <a:pPr>
                  <a:spcBef>
                    <a:spcPct val="50000"/>
                  </a:spcBef>
                </a:pPr>
                <a:r>
                  <a:rPr lang="en-US" sz="1400"/>
                  <a:t>A</a:t>
                </a:r>
                <a:endParaRPr lang="en-US"/>
              </a:p>
            </p:txBody>
          </p:sp>
        </p:grpSp>
        <p:grpSp>
          <p:nvGrpSpPr>
            <p:cNvPr id="4" name="Group 8"/>
            <p:cNvGrpSpPr>
              <a:grpSpLocks/>
            </p:cNvGrpSpPr>
            <p:nvPr/>
          </p:nvGrpSpPr>
          <p:grpSpPr bwMode="auto">
            <a:xfrm>
              <a:off x="896" y="1704"/>
              <a:ext cx="672" cy="192"/>
              <a:chOff x="3552" y="1200"/>
              <a:chExt cx="672" cy="192"/>
            </a:xfrm>
          </p:grpSpPr>
          <p:sp>
            <p:nvSpPr>
              <p:cNvPr id="41993" name="AutoShape 9"/>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41994" name="Text Box 10"/>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grpSp>
          <p:nvGrpSpPr>
            <p:cNvPr id="5" name="Group 11"/>
            <p:cNvGrpSpPr>
              <a:grpSpLocks/>
            </p:cNvGrpSpPr>
            <p:nvPr/>
          </p:nvGrpSpPr>
          <p:grpSpPr bwMode="auto">
            <a:xfrm>
              <a:off x="776" y="2012"/>
              <a:ext cx="912" cy="480"/>
              <a:chOff x="3408" y="1632"/>
              <a:chExt cx="912" cy="480"/>
            </a:xfrm>
          </p:grpSpPr>
          <p:sp>
            <p:nvSpPr>
              <p:cNvPr id="41996" name="AutoShape 12"/>
              <p:cNvSpPr>
                <a:spLocks noChangeArrowheads="1"/>
              </p:cNvSpPr>
              <p:nvPr/>
            </p:nvSpPr>
            <p:spPr bwMode="auto">
              <a:xfrm>
                <a:off x="3408" y="1632"/>
                <a:ext cx="912" cy="480"/>
              </a:xfrm>
              <a:prstGeom prst="flowChartInputOutput">
                <a:avLst/>
              </a:prstGeom>
              <a:noFill/>
              <a:ln w="9525">
                <a:solidFill>
                  <a:schemeClr val="tx1"/>
                </a:solidFill>
                <a:miter lim="800000"/>
                <a:headEnd/>
                <a:tailEnd/>
              </a:ln>
              <a:effectLst/>
            </p:spPr>
            <p:txBody>
              <a:bodyPr wrap="none" anchor="ctr"/>
              <a:lstStyle/>
              <a:p>
                <a:endParaRPr lang="en-US"/>
              </a:p>
            </p:txBody>
          </p:sp>
          <p:sp>
            <p:nvSpPr>
              <p:cNvPr id="41997" name="Text Box 13"/>
              <p:cNvSpPr txBox="1">
                <a:spLocks noChangeArrowheads="1"/>
              </p:cNvSpPr>
              <p:nvPr/>
            </p:nvSpPr>
            <p:spPr bwMode="auto">
              <a:xfrm>
                <a:off x="3552" y="1632"/>
                <a:ext cx="72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sp>
          <p:nvSpPr>
            <p:cNvPr id="41998" name="Line 14"/>
            <p:cNvSpPr>
              <a:spLocks noChangeShapeType="1"/>
            </p:cNvSpPr>
            <p:nvPr/>
          </p:nvSpPr>
          <p:spPr bwMode="auto">
            <a:xfrm>
              <a:off x="1232" y="1900"/>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1999" name="Line 15"/>
            <p:cNvSpPr>
              <a:spLocks noChangeShapeType="1"/>
            </p:cNvSpPr>
            <p:nvPr/>
          </p:nvSpPr>
          <p:spPr bwMode="auto">
            <a:xfrm>
              <a:off x="1232" y="2496"/>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2000" name="Text Box 16"/>
            <p:cNvSpPr txBox="1">
              <a:spLocks noChangeArrowheads="1"/>
            </p:cNvSpPr>
            <p:nvPr/>
          </p:nvSpPr>
          <p:spPr bwMode="auto">
            <a:xfrm>
              <a:off x="872" y="2618"/>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42001" name="Line 17"/>
            <p:cNvSpPr>
              <a:spLocks noChangeShapeType="1"/>
            </p:cNvSpPr>
            <p:nvPr/>
          </p:nvSpPr>
          <p:spPr bwMode="auto">
            <a:xfrm>
              <a:off x="1232" y="2972"/>
              <a:ext cx="0" cy="116"/>
            </a:xfrm>
            <a:prstGeom prst="line">
              <a:avLst/>
            </a:prstGeom>
            <a:noFill/>
            <a:ln w="9525">
              <a:solidFill>
                <a:schemeClr val="tx1"/>
              </a:solidFill>
              <a:round/>
              <a:headEnd/>
              <a:tailEnd type="triangle" w="med" len="med"/>
            </a:ln>
            <a:effectLst/>
          </p:spPr>
          <p:txBody>
            <a:bodyPr wrap="none" anchor="ctr"/>
            <a:lstStyle/>
            <a:p>
              <a:endParaRPr lang="en-US"/>
            </a:p>
          </p:txBody>
        </p:sp>
        <p:grpSp>
          <p:nvGrpSpPr>
            <p:cNvPr id="6" name="Group 22"/>
            <p:cNvGrpSpPr>
              <a:grpSpLocks/>
            </p:cNvGrpSpPr>
            <p:nvPr/>
          </p:nvGrpSpPr>
          <p:grpSpPr bwMode="auto">
            <a:xfrm>
              <a:off x="2359" y="1608"/>
              <a:ext cx="302" cy="282"/>
              <a:chOff x="1079" y="3096"/>
              <a:chExt cx="302" cy="282"/>
            </a:xfrm>
          </p:grpSpPr>
          <p:sp>
            <p:nvSpPr>
              <p:cNvPr id="42007" name="AutoShape 23"/>
              <p:cNvSpPr>
                <a:spLocks noChangeArrowheads="1"/>
              </p:cNvSpPr>
              <p:nvPr/>
            </p:nvSpPr>
            <p:spPr bwMode="auto">
              <a:xfrm>
                <a:off x="1079" y="3096"/>
                <a:ext cx="302" cy="282"/>
              </a:xfrm>
              <a:prstGeom prst="flowChartConnector">
                <a:avLst/>
              </a:prstGeom>
              <a:noFill/>
              <a:ln w="9525">
                <a:solidFill>
                  <a:schemeClr val="tx1"/>
                </a:solidFill>
                <a:round/>
                <a:headEnd/>
                <a:tailEnd/>
              </a:ln>
              <a:effectLst/>
            </p:spPr>
            <p:txBody>
              <a:bodyPr wrap="none" anchor="ctr"/>
              <a:lstStyle/>
              <a:p>
                <a:endParaRPr lang="en-US"/>
              </a:p>
            </p:txBody>
          </p:sp>
          <p:sp>
            <p:nvSpPr>
              <p:cNvPr id="42008" name="Text Box 24"/>
              <p:cNvSpPr txBox="1">
                <a:spLocks noChangeArrowheads="1"/>
              </p:cNvSpPr>
              <p:nvPr/>
            </p:nvSpPr>
            <p:spPr bwMode="auto">
              <a:xfrm>
                <a:off x="1143" y="3158"/>
                <a:ext cx="148" cy="192"/>
              </a:xfrm>
              <a:prstGeom prst="rect">
                <a:avLst/>
              </a:prstGeom>
              <a:noFill/>
              <a:ln w="9525">
                <a:noFill/>
                <a:miter lim="800000"/>
                <a:headEnd/>
                <a:tailEnd/>
              </a:ln>
              <a:effectLst/>
            </p:spPr>
            <p:txBody>
              <a:bodyPr>
                <a:spAutoFit/>
              </a:bodyPr>
              <a:lstStyle/>
              <a:p>
                <a:pPr>
                  <a:spcBef>
                    <a:spcPct val="50000"/>
                  </a:spcBef>
                </a:pPr>
                <a:r>
                  <a:rPr lang="en-US" sz="1400"/>
                  <a:t>A</a:t>
                </a:r>
                <a:endParaRPr lang="en-US"/>
              </a:p>
            </p:txBody>
          </p:sp>
        </p:grpSp>
        <p:sp>
          <p:nvSpPr>
            <p:cNvPr id="42012" name="Line 28"/>
            <p:cNvSpPr>
              <a:spLocks noChangeShapeType="1"/>
            </p:cNvSpPr>
            <p:nvPr/>
          </p:nvSpPr>
          <p:spPr bwMode="auto">
            <a:xfrm>
              <a:off x="2520" y="1900"/>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2013" name="Line 29"/>
            <p:cNvSpPr>
              <a:spLocks noChangeShapeType="1"/>
            </p:cNvSpPr>
            <p:nvPr/>
          </p:nvSpPr>
          <p:spPr bwMode="auto">
            <a:xfrm>
              <a:off x="2520" y="2384"/>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2014" name="Text Box 30"/>
            <p:cNvSpPr txBox="1">
              <a:spLocks noChangeArrowheads="1"/>
            </p:cNvSpPr>
            <p:nvPr/>
          </p:nvSpPr>
          <p:spPr bwMode="auto">
            <a:xfrm>
              <a:off x="2176" y="2498"/>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sp>
          <p:nvSpPr>
            <p:cNvPr id="42015" name="Line 31"/>
            <p:cNvSpPr>
              <a:spLocks noChangeShapeType="1"/>
            </p:cNvSpPr>
            <p:nvPr/>
          </p:nvSpPr>
          <p:spPr bwMode="auto">
            <a:xfrm>
              <a:off x="2528" y="2852"/>
              <a:ext cx="0" cy="116"/>
            </a:xfrm>
            <a:prstGeom prst="line">
              <a:avLst/>
            </a:prstGeom>
            <a:noFill/>
            <a:ln w="9525">
              <a:solidFill>
                <a:schemeClr val="tx1"/>
              </a:solidFill>
              <a:round/>
              <a:headEnd/>
              <a:tailEnd type="triangle" w="med" len="med"/>
            </a:ln>
            <a:effectLst/>
          </p:spPr>
          <p:txBody>
            <a:bodyPr wrap="none" anchor="ctr"/>
            <a:lstStyle/>
            <a:p>
              <a:endParaRPr lang="en-US"/>
            </a:p>
          </p:txBody>
        </p:sp>
        <p:sp>
          <p:nvSpPr>
            <p:cNvPr id="42016" name="Text Box 32"/>
            <p:cNvSpPr txBox="1">
              <a:spLocks noChangeArrowheads="1"/>
            </p:cNvSpPr>
            <p:nvPr/>
          </p:nvSpPr>
          <p:spPr bwMode="auto">
            <a:xfrm>
              <a:off x="2160" y="2026"/>
              <a:ext cx="720" cy="352"/>
            </a:xfrm>
            <a:prstGeom prst="rect">
              <a:avLst/>
            </a:prstGeom>
            <a:noFill/>
            <a:ln w="9525">
              <a:solidFill>
                <a:schemeClr val="tx1"/>
              </a:solidFill>
              <a:miter lim="800000"/>
              <a:headEnd/>
              <a:tailEnd/>
            </a:ln>
            <a:effectLst/>
          </p:spPr>
          <p:txBody>
            <a:bodyPr>
              <a:spAutoFit/>
            </a:bodyPr>
            <a:lstStyle/>
            <a:p>
              <a:pPr algn="ctr">
                <a:spcBef>
                  <a:spcPct val="50000"/>
                </a:spcBef>
              </a:pPr>
              <a:r>
                <a:rPr lang="en-US" sz="1200"/>
                <a:t> </a:t>
              </a:r>
            </a:p>
            <a:p>
              <a:pPr algn="ctr">
                <a:spcBef>
                  <a:spcPct val="50000"/>
                </a:spcBef>
              </a:pPr>
              <a:endParaRPr lang="en-US" sz="1200"/>
            </a:p>
          </p:txBody>
        </p:sp>
        <p:grpSp>
          <p:nvGrpSpPr>
            <p:cNvPr id="7" name="Group 33"/>
            <p:cNvGrpSpPr>
              <a:grpSpLocks/>
            </p:cNvGrpSpPr>
            <p:nvPr/>
          </p:nvGrpSpPr>
          <p:grpSpPr bwMode="auto">
            <a:xfrm>
              <a:off x="2216" y="2968"/>
              <a:ext cx="672" cy="192"/>
              <a:chOff x="3552" y="1200"/>
              <a:chExt cx="672" cy="192"/>
            </a:xfrm>
          </p:grpSpPr>
          <p:sp>
            <p:nvSpPr>
              <p:cNvPr id="42018" name="AutoShape 34"/>
              <p:cNvSpPr>
                <a:spLocks noChangeArrowheads="1"/>
              </p:cNvSpPr>
              <p:nvPr/>
            </p:nvSpPr>
            <p:spPr bwMode="auto">
              <a:xfrm>
                <a:off x="3552" y="1200"/>
                <a:ext cx="672" cy="192"/>
              </a:xfrm>
              <a:prstGeom prst="flowChartTerminator">
                <a:avLst/>
              </a:prstGeom>
              <a:noFill/>
              <a:ln w="9525">
                <a:solidFill>
                  <a:schemeClr val="tx1"/>
                </a:solidFill>
                <a:miter lim="800000"/>
                <a:headEnd/>
                <a:tailEnd/>
              </a:ln>
              <a:effectLst/>
            </p:spPr>
            <p:txBody>
              <a:bodyPr wrap="none" anchor="ctr"/>
              <a:lstStyle/>
              <a:p>
                <a:endParaRPr lang="en-US"/>
              </a:p>
            </p:txBody>
          </p:sp>
          <p:sp>
            <p:nvSpPr>
              <p:cNvPr id="42019" name="Text Box 35"/>
              <p:cNvSpPr txBox="1">
                <a:spLocks noChangeArrowheads="1"/>
              </p:cNvSpPr>
              <p:nvPr/>
            </p:nvSpPr>
            <p:spPr bwMode="auto">
              <a:xfrm>
                <a:off x="3648" y="1200"/>
                <a:ext cx="480" cy="173"/>
              </a:xfrm>
              <a:prstGeom prst="rect">
                <a:avLst/>
              </a:prstGeom>
              <a:noFill/>
              <a:ln w="9525">
                <a:noFill/>
                <a:miter lim="800000"/>
                <a:headEnd/>
                <a:tailEnd/>
              </a:ln>
              <a:effectLst/>
            </p:spPr>
            <p:txBody>
              <a:bodyPr>
                <a:spAutoFit/>
              </a:bodyPr>
              <a:lstStyle/>
              <a:p>
                <a:pPr algn="ctr">
                  <a:spcBef>
                    <a:spcPct val="50000"/>
                  </a:spcBef>
                </a:pPr>
                <a:endParaRPr lang="en-US" sz="1200"/>
              </a:p>
            </p:txBody>
          </p:sp>
        </p:grpSp>
        <p:sp>
          <p:nvSpPr>
            <p:cNvPr id="42020" name="Text Box 36"/>
            <p:cNvSpPr txBox="1">
              <a:spLocks noChangeArrowheads="1"/>
            </p:cNvSpPr>
            <p:nvPr/>
          </p:nvSpPr>
          <p:spPr bwMode="auto">
            <a:xfrm>
              <a:off x="992" y="1704"/>
              <a:ext cx="488" cy="192"/>
            </a:xfrm>
            <a:prstGeom prst="rect">
              <a:avLst/>
            </a:prstGeom>
            <a:noFill/>
            <a:ln w="9525">
              <a:noFill/>
              <a:miter lim="800000"/>
              <a:headEnd/>
              <a:tailEnd/>
            </a:ln>
            <a:effectLst/>
          </p:spPr>
          <p:txBody>
            <a:bodyPr>
              <a:spAutoFit/>
            </a:bodyPr>
            <a:lstStyle/>
            <a:p>
              <a:pPr>
                <a:spcBef>
                  <a:spcPct val="50000"/>
                </a:spcBef>
              </a:pPr>
              <a:r>
                <a:rPr lang="en-US" sz="1400"/>
                <a:t>START</a:t>
              </a:r>
            </a:p>
          </p:txBody>
        </p:sp>
        <p:sp>
          <p:nvSpPr>
            <p:cNvPr id="42027" name="Text Box 43"/>
            <p:cNvSpPr txBox="1">
              <a:spLocks noChangeArrowheads="1"/>
            </p:cNvSpPr>
            <p:nvPr/>
          </p:nvSpPr>
          <p:spPr bwMode="auto">
            <a:xfrm>
              <a:off x="2296" y="2960"/>
              <a:ext cx="488" cy="192"/>
            </a:xfrm>
            <a:prstGeom prst="rect">
              <a:avLst/>
            </a:prstGeom>
            <a:noFill/>
            <a:ln w="9525">
              <a:noFill/>
              <a:miter lim="800000"/>
              <a:headEnd/>
              <a:tailEnd/>
            </a:ln>
            <a:effectLst/>
          </p:spPr>
          <p:txBody>
            <a:bodyPr>
              <a:spAutoFit/>
            </a:bodyPr>
            <a:lstStyle/>
            <a:p>
              <a:pPr algn="ctr">
                <a:spcBef>
                  <a:spcPct val="50000"/>
                </a:spcBef>
              </a:pPr>
              <a:r>
                <a:rPr lang="en-US" sz="1400"/>
                <a:t>END</a:t>
              </a:r>
            </a:p>
          </p:txBody>
        </p:sp>
      </p:grpSp>
      <p:sp>
        <p:nvSpPr>
          <p:cNvPr id="42029" name="Text Box 45"/>
          <p:cNvSpPr txBox="1">
            <a:spLocks noChangeArrowheads="1"/>
          </p:cNvSpPr>
          <p:nvPr/>
        </p:nvSpPr>
        <p:spPr bwMode="auto">
          <a:xfrm>
            <a:off x="749300" y="2273300"/>
            <a:ext cx="3479800" cy="1917700"/>
          </a:xfrm>
          <a:prstGeom prst="rect">
            <a:avLst/>
          </a:prstGeom>
          <a:noFill/>
          <a:ln w="9525">
            <a:noFill/>
            <a:miter lim="800000"/>
            <a:headEnd/>
            <a:tailEnd/>
          </a:ln>
          <a:effectLst/>
        </p:spPr>
        <p:txBody>
          <a:bodyPr>
            <a:spAutoFit/>
          </a:bodyPr>
          <a:lstStyle/>
          <a:p>
            <a:pPr>
              <a:spcBef>
                <a:spcPct val="50000"/>
              </a:spcBef>
              <a:buFontTx/>
              <a:buChar char="•"/>
            </a:pPr>
            <a:r>
              <a:rPr lang="en-US"/>
              <a:t>The “A” connector indicates that the second flowchart segment begins where the first segment ends.</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Connector </a:t>
            </a:r>
            <a:r>
              <a:rPr lang="en-IN" dirty="0" err="1" smtClean="0"/>
              <a:t>eg</a:t>
            </a:r>
            <a:endParaRPr lang="en-IN" dirty="0"/>
          </a:p>
        </p:txBody>
      </p:sp>
      <p:pic>
        <p:nvPicPr>
          <p:cNvPr id="4" name="Content Placeholder 3" descr="conn.jpg"/>
          <p:cNvPicPr>
            <a:picLocks noGrp="1" noChangeAspect="1"/>
          </p:cNvPicPr>
          <p:nvPr>
            <p:ph sz="quarter" idx="1"/>
          </p:nvPr>
        </p:nvPicPr>
        <p:blipFill>
          <a:blip r:embed="rId2"/>
          <a:stretch>
            <a:fillRect/>
          </a:stretch>
        </p:blipFill>
        <p:spPr>
          <a:xfrm>
            <a:off x="1295400" y="1371600"/>
            <a:ext cx="6172200" cy="4495800"/>
          </a:xfrm>
        </p:spPr>
      </p:pic>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Connector </a:t>
            </a:r>
            <a:r>
              <a:rPr lang="en-IN" dirty="0" err="1" smtClean="0"/>
              <a:t>eg</a:t>
            </a:r>
            <a:endParaRPr lang="en-IN" dirty="0"/>
          </a:p>
        </p:txBody>
      </p:sp>
      <p:pic>
        <p:nvPicPr>
          <p:cNvPr id="8" name="Content Placeholder 7" descr="coont2.png"/>
          <p:cNvPicPr>
            <a:picLocks noGrp="1" noChangeAspect="1"/>
          </p:cNvPicPr>
          <p:nvPr>
            <p:ph sz="quarter" idx="1"/>
          </p:nvPr>
        </p:nvPicPr>
        <p:blipFill>
          <a:blip r:embed="rId2"/>
          <a:stretch>
            <a:fillRect/>
          </a:stretch>
        </p:blipFill>
        <p:spPr>
          <a:xfrm>
            <a:off x="1524000" y="1219200"/>
            <a:ext cx="4905182" cy="5334000"/>
          </a:xfrm>
        </p:spPr>
      </p:pic>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Sum of two numbers</a:t>
            </a:r>
            <a:endParaRPr lang="en-IN" dirty="0"/>
          </a:p>
        </p:txBody>
      </p:sp>
      <p:pic>
        <p:nvPicPr>
          <p:cNvPr id="4" name="Content Placeholder 3" descr="flowchart-to-add-two-numbers.jpg"/>
          <p:cNvPicPr>
            <a:picLocks noGrp="1" noChangeAspect="1"/>
          </p:cNvPicPr>
          <p:nvPr>
            <p:ph sz="quarter" idx="1"/>
          </p:nvPr>
        </p:nvPicPr>
        <p:blipFill>
          <a:blip r:embed="rId2"/>
          <a:stretch>
            <a:fillRect/>
          </a:stretch>
        </p:blipFill>
        <p:spPr>
          <a:xfrm>
            <a:off x="838200" y="1295400"/>
            <a:ext cx="7391400" cy="4876800"/>
          </a:xfr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Problem Analysis</a:t>
            </a:r>
            <a:endParaRPr lang="en-IN" dirty="0"/>
          </a:p>
        </p:txBody>
      </p:sp>
      <p:sp>
        <p:nvSpPr>
          <p:cNvPr id="3" name="Content Placeholder 2"/>
          <p:cNvSpPr>
            <a:spLocks noGrp="1"/>
          </p:cNvSpPr>
          <p:nvPr>
            <p:ph sz="quarter" idx="1"/>
          </p:nvPr>
        </p:nvSpPr>
        <p:spPr/>
        <p:txBody>
          <a:bodyPr/>
          <a:lstStyle/>
          <a:p>
            <a:endParaRPr lang="en-IN"/>
          </a:p>
        </p:txBody>
      </p:sp>
      <p:pic>
        <p:nvPicPr>
          <p:cNvPr id="123906" name="Picture 2"/>
          <p:cNvPicPr>
            <a:picLocks noChangeAspect="1" noChangeArrowheads="1"/>
          </p:cNvPicPr>
          <p:nvPr/>
        </p:nvPicPr>
        <p:blipFill>
          <a:blip r:embed="rId2"/>
          <a:srcRect/>
          <a:stretch>
            <a:fillRect/>
          </a:stretch>
        </p:blipFill>
        <p:spPr bwMode="auto">
          <a:xfrm>
            <a:off x="685800" y="1600200"/>
            <a:ext cx="7848600" cy="44958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Average of two numbers</a:t>
            </a:r>
            <a:endParaRPr lang="en-IN" dirty="0"/>
          </a:p>
        </p:txBody>
      </p:sp>
      <p:sp>
        <p:nvSpPr>
          <p:cNvPr id="3" name="Content Placeholder 2"/>
          <p:cNvSpPr>
            <a:spLocks noGrp="1"/>
          </p:cNvSpPr>
          <p:nvPr>
            <p:ph sz="quarter" idx="1"/>
          </p:nvPr>
        </p:nvSpPr>
        <p:spPr/>
        <p:txBody>
          <a:bodyPr/>
          <a:lstStyle/>
          <a:p>
            <a:endParaRPr lang="en-IN"/>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p:spPr>
        <p:txBody>
          <a:bodyPr/>
          <a:lstStyle/>
          <a:p>
            <a:endParaRPr lang="en-US" dirty="0"/>
          </a:p>
        </p:txBody>
      </p:sp>
      <p:sp>
        <p:nvSpPr>
          <p:cNvPr id="26" name="Text Box 6"/>
          <p:cNvSpPr txBox="1">
            <a:spLocks noGrp="1" noChangeArrowheads="1"/>
          </p:cNvSpPr>
          <p:nvPr>
            <p:ph sz="quarter" idx="1"/>
          </p:nvPr>
        </p:nvSpPr>
        <p:spPr bwMode="auto">
          <a:xfrm>
            <a:off x="301752" y="304800"/>
            <a:ext cx="8503920" cy="507831"/>
          </a:xfrm>
          <a:prstGeom prst="rect">
            <a:avLst/>
          </a:prstGeom>
          <a:solidFill>
            <a:schemeClr val="bg1"/>
          </a:solidFill>
          <a:ln w="9525">
            <a:noFill/>
            <a:miter lim="800000"/>
            <a:headEnd/>
            <a:tailEnd/>
          </a:ln>
          <a:effectLst/>
        </p:spPr>
        <p:txBody>
          <a:bodyPr wrap="square">
            <a:spAutoFit/>
          </a:bodyPr>
          <a:lstStyle/>
          <a:p>
            <a:pPr>
              <a:buNone/>
            </a:pPr>
            <a:r>
              <a:rPr lang="en-IN" dirty="0" smtClean="0">
                <a:solidFill>
                  <a:schemeClr val="accent3">
                    <a:lumMod val="60000"/>
                    <a:lumOff val="40000"/>
                  </a:schemeClr>
                </a:solidFill>
              </a:rPr>
              <a:t>                          </a:t>
            </a:r>
            <a:r>
              <a:rPr lang="en-IN" dirty="0" smtClean="0">
                <a:solidFill>
                  <a:schemeClr val="accent3">
                    <a:lumMod val="75000"/>
                  </a:schemeClr>
                </a:solidFill>
              </a:rPr>
              <a:t>   Largest of two </a:t>
            </a:r>
            <a:r>
              <a:rPr lang="en-IN" dirty="0" err="1" smtClean="0">
                <a:solidFill>
                  <a:schemeClr val="accent3">
                    <a:lumMod val="75000"/>
                  </a:schemeClr>
                </a:solidFill>
              </a:rPr>
              <a:t>nos</a:t>
            </a:r>
            <a:endParaRPr lang="en-IN" dirty="0">
              <a:solidFill>
                <a:schemeClr val="accent3">
                  <a:lumMod val="75000"/>
                </a:schemeClr>
              </a:solidFill>
            </a:endParaRPr>
          </a:p>
        </p:txBody>
      </p:sp>
      <p:grpSp>
        <p:nvGrpSpPr>
          <p:cNvPr id="2" name="Group 30"/>
          <p:cNvGrpSpPr>
            <a:grpSpLocks/>
          </p:cNvGrpSpPr>
          <p:nvPr/>
        </p:nvGrpSpPr>
        <p:grpSpPr bwMode="auto">
          <a:xfrm>
            <a:off x="3276600" y="3124200"/>
            <a:ext cx="2984500" cy="2870200"/>
            <a:chOff x="2056" y="1696"/>
            <a:chExt cx="1880" cy="1808"/>
          </a:xfrm>
        </p:grpSpPr>
        <p:sp>
          <p:nvSpPr>
            <p:cNvPr id="16402" name="AutoShape 18"/>
            <p:cNvSpPr>
              <a:spLocks noChangeArrowheads="1"/>
            </p:cNvSpPr>
            <p:nvPr/>
          </p:nvSpPr>
          <p:spPr bwMode="auto">
            <a:xfrm>
              <a:off x="2440" y="1984"/>
              <a:ext cx="1152" cy="720"/>
            </a:xfrm>
            <a:prstGeom prst="flowChartDecision">
              <a:avLst/>
            </a:prstGeom>
            <a:noFill/>
            <a:ln w="9525">
              <a:solidFill>
                <a:schemeClr val="tx1"/>
              </a:solidFill>
              <a:miter lim="800000"/>
              <a:headEnd/>
              <a:tailEnd/>
            </a:ln>
            <a:effectLst/>
          </p:spPr>
          <p:txBody>
            <a:bodyPr wrap="none" anchor="ctr"/>
            <a:lstStyle/>
            <a:p>
              <a:endParaRPr lang="en-US" dirty="0"/>
            </a:p>
          </p:txBody>
        </p:sp>
        <p:sp>
          <p:nvSpPr>
            <p:cNvPr id="16409" name="Line 25"/>
            <p:cNvSpPr>
              <a:spLocks noChangeShapeType="1"/>
            </p:cNvSpPr>
            <p:nvPr/>
          </p:nvSpPr>
          <p:spPr bwMode="auto">
            <a:xfrm>
              <a:off x="2056" y="3080"/>
              <a:ext cx="0" cy="168"/>
            </a:xfrm>
            <a:prstGeom prst="line">
              <a:avLst/>
            </a:prstGeom>
            <a:noFill/>
            <a:ln w="9525">
              <a:solidFill>
                <a:schemeClr val="tx1"/>
              </a:solidFill>
              <a:round/>
              <a:headEnd/>
              <a:tailEnd/>
            </a:ln>
            <a:effectLst/>
          </p:spPr>
          <p:txBody>
            <a:bodyPr wrap="none" anchor="ctr"/>
            <a:lstStyle/>
            <a:p>
              <a:endParaRPr lang="en-US"/>
            </a:p>
          </p:txBody>
        </p:sp>
        <p:sp>
          <p:nvSpPr>
            <p:cNvPr id="16410" name="Line 26"/>
            <p:cNvSpPr>
              <a:spLocks noChangeShapeType="1"/>
            </p:cNvSpPr>
            <p:nvPr/>
          </p:nvSpPr>
          <p:spPr bwMode="auto">
            <a:xfrm>
              <a:off x="3936" y="3080"/>
              <a:ext cx="0" cy="168"/>
            </a:xfrm>
            <a:prstGeom prst="line">
              <a:avLst/>
            </a:prstGeom>
            <a:noFill/>
            <a:ln w="9525">
              <a:solidFill>
                <a:schemeClr val="tx1"/>
              </a:solidFill>
              <a:round/>
              <a:headEnd/>
              <a:tailEnd/>
            </a:ln>
            <a:effectLst/>
          </p:spPr>
          <p:txBody>
            <a:bodyPr wrap="none" anchor="ctr"/>
            <a:lstStyle/>
            <a:p>
              <a:endParaRPr lang="en-US"/>
            </a:p>
          </p:txBody>
        </p:sp>
        <p:sp>
          <p:nvSpPr>
            <p:cNvPr id="16411" name="Line 27"/>
            <p:cNvSpPr>
              <a:spLocks noChangeShapeType="1"/>
            </p:cNvSpPr>
            <p:nvPr/>
          </p:nvSpPr>
          <p:spPr bwMode="auto">
            <a:xfrm flipH="1">
              <a:off x="2056" y="3248"/>
              <a:ext cx="1880" cy="0"/>
            </a:xfrm>
            <a:prstGeom prst="line">
              <a:avLst/>
            </a:prstGeom>
            <a:noFill/>
            <a:ln w="9525">
              <a:solidFill>
                <a:schemeClr val="tx1"/>
              </a:solidFill>
              <a:round/>
              <a:headEnd/>
              <a:tailEnd/>
            </a:ln>
            <a:effectLst/>
          </p:spPr>
          <p:txBody>
            <a:bodyPr wrap="none" anchor="ctr"/>
            <a:lstStyle/>
            <a:p>
              <a:endParaRPr lang="en-US"/>
            </a:p>
          </p:txBody>
        </p:sp>
        <p:sp>
          <p:nvSpPr>
            <p:cNvPr id="16412" name="Line 28"/>
            <p:cNvSpPr>
              <a:spLocks noChangeShapeType="1"/>
            </p:cNvSpPr>
            <p:nvPr/>
          </p:nvSpPr>
          <p:spPr bwMode="auto">
            <a:xfrm>
              <a:off x="3016" y="3248"/>
              <a:ext cx="0" cy="256"/>
            </a:xfrm>
            <a:prstGeom prst="line">
              <a:avLst/>
            </a:prstGeom>
            <a:noFill/>
            <a:ln w="9525">
              <a:solidFill>
                <a:schemeClr val="tx1"/>
              </a:solidFill>
              <a:round/>
              <a:headEnd/>
              <a:tailEnd type="triangle" w="med" len="med"/>
            </a:ln>
            <a:effectLst/>
          </p:spPr>
          <p:txBody>
            <a:bodyPr wrap="none" anchor="ctr"/>
            <a:lstStyle/>
            <a:p>
              <a:endParaRPr lang="en-US"/>
            </a:p>
          </p:txBody>
        </p:sp>
        <p:sp>
          <p:nvSpPr>
            <p:cNvPr id="16413" name="Line 29"/>
            <p:cNvSpPr>
              <a:spLocks noChangeShapeType="1"/>
            </p:cNvSpPr>
            <p:nvPr/>
          </p:nvSpPr>
          <p:spPr bwMode="auto">
            <a:xfrm>
              <a:off x="3008" y="1696"/>
              <a:ext cx="0" cy="256"/>
            </a:xfrm>
            <a:prstGeom prst="line">
              <a:avLst/>
            </a:prstGeom>
            <a:noFill/>
            <a:ln w="9525">
              <a:solidFill>
                <a:schemeClr val="tx1"/>
              </a:solidFill>
              <a:round/>
              <a:headEnd/>
              <a:tailEnd type="triangle" w="med" len="med"/>
            </a:ln>
            <a:effectLst/>
          </p:spPr>
          <p:txBody>
            <a:bodyPr wrap="none" anchor="ctr"/>
            <a:lstStyle/>
            <a:p>
              <a:endParaRPr lang="en-US"/>
            </a:p>
          </p:txBody>
        </p:sp>
      </p:grpSp>
      <p:sp>
        <p:nvSpPr>
          <p:cNvPr id="22" name="Text Box 6"/>
          <p:cNvSpPr txBox="1">
            <a:spLocks noChangeArrowheads="1"/>
          </p:cNvSpPr>
          <p:nvPr/>
        </p:nvSpPr>
        <p:spPr bwMode="auto">
          <a:xfrm>
            <a:off x="4191000" y="3581400"/>
            <a:ext cx="1066800" cy="923330"/>
          </a:xfrm>
          <a:prstGeom prst="rect">
            <a:avLst/>
          </a:prstGeom>
          <a:noFill/>
          <a:ln w="9525">
            <a:noFill/>
            <a:miter lim="800000"/>
            <a:headEnd/>
            <a:tailEnd/>
          </a:ln>
          <a:effectLst/>
        </p:spPr>
        <p:txBody>
          <a:bodyPr wrap="square">
            <a:spAutoFit/>
          </a:bodyPr>
          <a:lstStyle/>
          <a:p>
            <a:pPr algn="ctr">
              <a:spcBef>
                <a:spcPct val="50000"/>
              </a:spcBef>
            </a:pPr>
            <a:r>
              <a:rPr lang="en-US" dirty="0" smtClean="0"/>
              <a:t>IS NUM1&gt;NUM2</a:t>
            </a:r>
            <a:endParaRPr lang="en-US" dirty="0"/>
          </a:p>
        </p:txBody>
      </p:sp>
      <p:sp>
        <p:nvSpPr>
          <p:cNvPr id="23" name="AutoShape 8"/>
          <p:cNvSpPr>
            <a:spLocks noChangeArrowheads="1"/>
          </p:cNvSpPr>
          <p:nvPr/>
        </p:nvSpPr>
        <p:spPr bwMode="auto">
          <a:xfrm>
            <a:off x="3276600" y="2286000"/>
            <a:ext cx="3352800" cy="762000"/>
          </a:xfrm>
          <a:prstGeom prst="flowChartInputOutput">
            <a:avLst/>
          </a:prstGeom>
          <a:noFill/>
          <a:ln w="9525">
            <a:solidFill>
              <a:schemeClr val="tx1"/>
            </a:solidFill>
            <a:miter lim="800000"/>
            <a:headEnd/>
            <a:tailEnd/>
          </a:ln>
          <a:effectLst/>
        </p:spPr>
        <p:txBody>
          <a:bodyPr wrap="none" anchor="ctr"/>
          <a:lstStyle/>
          <a:p>
            <a:r>
              <a:rPr lang="en-US" dirty="0" smtClean="0"/>
              <a:t>READ NUM1,NUM2</a:t>
            </a:r>
            <a:endParaRPr lang="en-US" dirty="0"/>
          </a:p>
        </p:txBody>
      </p:sp>
      <p:sp>
        <p:nvSpPr>
          <p:cNvPr id="24" name="Text Box 9"/>
          <p:cNvSpPr txBox="1">
            <a:spLocks noChangeArrowheads="1"/>
          </p:cNvSpPr>
          <p:nvPr/>
        </p:nvSpPr>
        <p:spPr bwMode="auto">
          <a:xfrm>
            <a:off x="4025900" y="3879850"/>
            <a:ext cx="1231900" cy="276999"/>
          </a:xfrm>
          <a:prstGeom prst="rect">
            <a:avLst/>
          </a:prstGeom>
          <a:noFill/>
          <a:ln w="9525">
            <a:noFill/>
            <a:miter lim="800000"/>
            <a:headEnd/>
            <a:tailEnd/>
          </a:ln>
          <a:effectLst/>
        </p:spPr>
        <p:txBody>
          <a:bodyPr wrap="square">
            <a:spAutoFit/>
          </a:bodyPr>
          <a:lstStyle/>
          <a:p>
            <a:pPr algn="ctr">
              <a:spcBef>
                <a:spcPct val="50000"/>
              </a:spcBef>
            </a:pPr>
            <a:endParaRPr lang="en-US" sz="1200"/>
          </a:p>
        </p:txBody>
      </p:sp>
      <p:sp>
        <p:nvSpPr>
          <p:cNvPr id="27" name="Text Box 6"/>
          <p:cNvSpPr txBox="1">
            <a:spLocks noChangeArrowheads="1"/>
          </p:cNvSpPr>
          <p:nvPr/>
        </p:nvSpPr>
        <p:spPr bwMode="auto">
          <a:xfrm>
            <a:off x="4495800" y="1524000"/>
            <a:ext cx="762000" cy="274638"/>
          </a:xfrm>
          <a:prstGeom prst="rect">
            <a:avLst/>
          </a:prstGeom>
          <a:noFill/>
          <a:ln w="9525">
            <a:noFill/>
            <a:miter lim="800000"/>
            <a:headEnd/>
            <a:tailEnd/>
          </a:ln>
          <a:effectLst/>
        </p:spPr>
        <p:txBody>
          <a:bodyPr>
            <a:spAutoFit/>
          </a:bodyPr>
          <a:lstStyle/>
          <a:p>
            <a:pPr algn="ctr">
              <a:spcBef>
                <a:spcPct val="50000"/>
              </a:spcBef>
            </a:pPr>
            <a:endParaRPr lang="en-US" sz="1200"/>
          </a:p>
        </p:txBody>
      </p:sp>
      <p:sp>
        <p:nvSpPr>
          <p:cNvPr id="28" name="AutoShape 5"/>
          <p:cNvSpPr>
            <a:spLocks noChangeArrowheads="1"/>
          </p:cNvSpPr>
          <p:nvPr/>
        </p:nvSpPr>
        <p:spPr bwMode="auto">
          <a:xfrm>
            <a:off x="4495800" y="1447800"/>
            <a:ext cx="1676400" cy="457200"/>
          </a:xfrm>
          <a:prstGeom prst="flowChartTerminator">
            <a:avLst/>
          </a:prstGeom>
          <a:noFill/>
          <a:ln w="9525">
            <a:solidFill>
              <a:schemeClr val="tx1"/>
            </a:solidFill>
            <a:miter lim="800000"/>
            <a:headEnd/>
            <a:tailEnd/>
          </a:ln>
          <a:effectLst/>
        </p:spPr>
        <p:txBody>
          <a:bodyPr wrap="none" anchor="ctr"/>
          <a:lstStyle/>
          <a:p>
            <a:r>
              <a:rPr lang="en-US" dirty="0" smtClean="0"/>
              <a:t>    START</a:t>
            </a:r>
            <a:endParaRPr lang="en-US" dirty="0"/>
          </a:p>
        </p:txBody>
      </p:sp>
      <p:sp>
        <p:nvSpPr>
          <p:cNvPr id="29" name="AutoShape 5"/>
          <p:cNvSpPr>
            <a:spLocks noChangeArrowheads="1"/>
          </p:cNvSpPr>
          <p:nvPr/>
        </p:nvSpPr>
        <p:spPr bwMode="auto">
          <a:xfrm>
            <a:off x="4191000" y="6019800"/>
            <a:ext cx="1600200" cy="381000"/>
          </a:xfrm>
          <a:prstGeom prst="flowChartTerminator">
            <a:avLst/>
          </a:prstGeom>
          <a:noFill/>
          <a:ln w="9525">
            <a:solidFill>
              <a:schemeClr val="tx1"/>
            </a:solidFill>
            <a:miter lim="800000"/>
            <a:headEnd/>
            <a:tailEnd/>
          </a:ln>
          <a:effectLst/>
        </p:spPr>
        <p:txBody>
          <a:bodyPr wrap="none" anchor="ctr"/>
          <a:lstStyle/>
          <a:p>
            <a:r>
              <a:rPr lang="en-US" dirty="0" smtClean="0"/>
              <a:t>STOP</a:t>
            </a:r>
            <a:endParaRPr lang="en-US" dirty="0"/>
          </a:p>
        </p:txBody>
      </p:sp>
      <p:sp>
        <p:nvSpPr>
          <p:cNvPr id="31" name="TextBox 30"/>
          <p:cNvSpPr txBox="1"/>
          <p:nvPr/>
        </p:nvSpPr>
        <p:spPr>
          <a:xfrm>
            <a:off x="2743200" y="4038600"/>
            <a:ext cx="762000" cy="369332"/>
          </a:xfrm>
          <a:prstGeom prst="rect">
            <a:avLst/>
          </a:prstGeom>
          <a:noFill/>
        </p:spPr>
        <p:txBody>
          <a:bodyPr wrap="square" rtlCol="0">
            <a:spAutoFit/>
          </a:bodyPr>
          <a:lstStyle/>
          <a:p>
            <a:r>
              <a:rPr lang="en-IN" dirty="0" smtClean="0"/>
              <a:t>YES</a:t>
            </a:r>
            <a:endParaRPr lang="en-IN" dirty="0"/>
          </a:p>
        </p:txBody>
      </p:sp>
      <p:sp>
        <p:nvSpPr>
          <p:cNvPr id="32" name="TextBox 31"/>
          <p:cNvSpPr txBox="1"/>
          <p:nvPr/>
        </p:nvSpPr>
        <p:spPr>
          <a:xfrm>
            <a:off x="5943600" y="3657600"/>
            <a:ext cx="762000" cy="369332"/>
          </a:xfrm>
          <a:prstGeom prst="rect">
            <a:avLst/>
          </a:prstGeom>
          <a:noFill/>
        </p:spPr>
        <p:txBody>
          <a:bodyPr wrap="square" rtlCol="0">
            <a:spAutoFit/>
          </a:bodyPr>
          <a:lstStyle/>
          <a:p>
            <a:r>
              <a:rPr lang="en-IN" dirty="0" smtClean="0"/>
              <a:t>NO</a:t>
            </a:r>
            <a:endParaRPr lang="en-IN" dirty="0"/>
          </a:p>
        </p:txBody>
      </p:sp>
      <p:sp>
        <p:nvSpPr>
          <p:cNvPr id="33" name="AutoShape 8"/>
          <p:cNvSpPr>
            <a:spLocks noChangeArrowheads="1"/>
          </p:cNvSpPr>
          <p:nvPr/>
        </p:nvSpPr>
        <p:spPr bwMode="auto">
          <a:xfrm>
            <a:off x="4800600" y="4572000"/>
            <a:ext cx="2895600" cy="762000"/>
          </a:xfrm>
          <a:prstGeom prst="flowChartInputOutput">
            <a:avLst/>
          </a:prstGeom>
          <a:noFill/>
          <a:ln w="9525">
            <a:solidFill>
              <a:schemeClr val="tx1"/>
            </a:solidFill>
            <a:miter lim="800000"/>
            <a:headEnd/>
            <a:tailEnd/>
          </a:ln>
          <a:effectLst/>
        </p:spPr>
        <p:txBody>
          <a:bodyPr wrap="none" anchor="ctr"/>
          <a:lstStyle/>
          <a:p>
            <a:r>
              <a:rPr lang="en-US" dirty="0" smtClean="0"/>
              <a:t>Display num2 </a:t>
            </a:r>
          </a:p>
          <a:p>
            <a:r>
              <a:rPr lang="en-US" dirty="0" smtClean="0"/>
              <a:t>is greater</a:t>
            </a:r>
            <a:endParaRPr lang="en-US" dirty="0"/>
          </a:p>
        </p:txBody>
      </p:sp>
      <p:sp>
        <p:nvSpPr>
          <p:cNvPr id="34" name="AutoShape 8"/>
          <p:cNvSpPr>
            <a:spLocks noChangeArrowheads="1"/>
          </p:cNvSpPr>
          <p:nvPr/>
        </p:nvSpPr>
        <p:spPr bwMode="auto">
          <a:xfrm>
            <a:off x="1524000" y="4572000"/>
            <a:ext cx="2895600" cy="762000"/>
          </a:xfrm>
          <a:prstGeom prst="flowChartInputOutput">
            <a:avLst/>
          </a:prstGeom>
          <a:noFill/>
          <a:ln w="9525">
            <a:solidFill>
              <a:schemeClr val="tx1"/>
            </a:solidFill>
            <a:miter lim="800000"/>
            <a:headEnd/>
            <a:tailEnd/>
          </a:ln>
          <a:effectLst/>
        </p:spPr>
        <p:txBody>
          <a:bodyPr wrap="none" anchor="ctr"/>
          <a:lstStyle/>
          <a:p>
            <a:r>
              <a:rPr lang="en-US" dirty="0" smtClean="0"/>
              <a:t>Display num1</a:t>
            </a:r>
          </a:p>
          <a:p>
            <a:r>
              <a:rPr lang="en-US" dirty="0" smtClean="0"/>
              <a:t> is greater</a:t>
            </a:r>
            <a:endParaRPr lang="en-US" dirty="0"/>
          </a:p>
        </p:txBody>
      </p:sp>
      <p:cxnSp>
        <p:nvCxnSpPr>
          <p:cNvPr id="40" name="Straight Arrow Connector 39"/>
          <p:cNvCxnSpPr>
            <a:stCxn id="28" idx="2"/>
          </p:cNvCxnSpPr>
          <p:nvPr/>
        </p:nvCxnSpPr>
        <p:spPr>
          <a:xfrm rot="5400000">
            <a:off x="5143500" y="2095500"/>
            <a:ext cx="381000" cy="1588"/>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44" name="Shape 43"/>
          <p:cNvCxnSpPr>
            <a:stCxn id="16402" idx="3"/>
            <a:endCxn id="33" idx="0"/>
          </p:cNvCxnSpPr>
          <p:nvPr/>
        </p:nvCxnSpPr>
        <p:spPr>
          <a:xfrm>
            <a:off x="5715000" y="4152900"/>
            <a:ext cx="822960" cy="419100"/>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0" name="Shape 49"/>
          <p:cNvCxnSpPr>
            <a:stCxn id="16402" idx="1"/>
          </p:cNvCxnSpPr>
          <p:nvPr/>
        </p:nvCxnSpPr>
        <p:spPr>
          <a:xfrm rot="10800000" flipV="1">
            <a:off x="3581400" y="4152900"/>
            <a:ext cx="304800" cy="419100"/>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Sum of first n numbers</a:t>
            </a:r>
            <a:endParaRPr lang="en-IN" dirty="0"/>
          </a:p>
        </p:txBody>
      </p:sp>
      <p:pic>
        <p:nvPicPr>
          <p:cNvPr id="4" name="Content Placeholder 3" descr="sum n.jpg"/>
          <p:cNvPicPr>
            <a:picLocks noGrp="1" noChangeAspect="1"/>
          </p:cNvPicPr>
          <p:nvPr>
            <p:ph sz="quarter" idx="1"/>
          </p:nvPr>
        </p:nvPicPr>
        <p:blipFill>
          <a:blip r:embed="rId2"/>
          <a:stretch>
            <a:fillRect/>
          </a:stretch>
        </p:blipFill>
        <p:spPr>
          <a:xfrm>
            <a:off x="0" y="1143000"/>
            <a:ext cx="9144000" cy="5334000"/>
          </a:xfrm>
        </p:spPr>
      </p:pic>
      <p:sp>
        <p:nvSpPr>
          <p:cNvPr id="5" name="TextBox 4"/>
          <p:cNvSpPr txBox="1"/>
          <p:nvPr/>
        </p:nvSpPr>
        <p:spPr>
          <a:xfrm>
            <a:off x="1905000" y="3657600"/>
            <a:ext cx="685800" cy="369332"/>
          </a:xfrm>
          <a:prstGeom prst="rect">
            <a:avLst/>
          </a:prstGeom>
          <a:noFill/>
        </p:spPr>
        <p:txBody>
          <a:bodyPr wrap="square" rtlCol="0">
            <a:spAutoFit/>
          </a:bodyPr>
          <a:lstStyle/>
          <a:p>
            <a:r>
              <a:rPr lang="en-IN" dirty="0" smtClean="0"/>
              <a:t>NO</a:t>
            </a:r>
            <a:endParaRPr lang="en-IN" dirty="0"/>
          </a:p>
        </p:txBody>
      </p:sp>
      <p:sp>
        <p:nvSpPr>
          <p:cNvPr id="6" name="TextBox 5"/>
          <p:cNvSpPr txBox="1"/>
          <p:nvPr/>
        </p:nvSpPr>
        <p:spPr>
          <a:xfrm>
            <a:off x="4191000" y="3886200"/>
            <a:ext cx="838200" cy="369332"/>
          </a:xfrm>
          <a:prstGeom prst="rect">
            <a:avLst/>
          </a:prstGeom>
          <a:noFill/>
        </p:spPr>
        <p:txBody>
          <a:bodyPr wrap="square" rtlCol="0">
            <a:spAutoFit/>
          </a:bodyPr>
          <a:lstStyle/>
          <a:p>
            <a:r>
              <a:rPr lang="en-IN" dirty="0" smtClean="0"/>
              <a:t>YES</a:t>
            </a:r>
            <a:endParaRPr lang="en-IN" dirty="0"/>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Factorial of a number</a:t>
            </a:r>
            <a:endParaRPr lang="en-IN" dirty="0"/>
          </a:p>
        </p:txBody>
      </p:sp>
      <p:pic>
        <p:nvPicPr>
          <p:cNvPr id="131074" name="Picture 2"/>
          <p:cNvPicPr>
            <a:picLocks noGrp="1" noChangeAspect="1" noChangeArrowheads="1"/>
          </p:cNvPicPr>
          <p:nvPr>
            <p:ph sz="quarter" idx="1"/>
          </p:nvPr>
        </p:nvPicPr>
        <p:blipFill>
          <a:blip r:embed="rId2"/>
          <a:srcRect/>
          <a:stretch>
            <a:fillRect/>
          </a:stretch>
        </p:blipFill>
        <p:spPr bwMode="auto">
          <a:xfrm>
            <a:off x="914400" y="1527174"/>
            <a:ext cx="7086600" cy="47212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Try...</a:t>
            </a:r>
            <a:endParaRPr lang="en-IN" dirty="0"/>
          </a:p>
        </p:txBody>
      </p:sp>
      <p:sp>
        <p:nvSpPr>
          <p:cNvPr id="3" name="Content Placeholder 2"/>
          <p:cNvSpPr>
            <a:spLocks noGrp="1"/>
          </p:cNvSpPr>
          <p:nvPr>
            <p:ph sz="quarter" idx="1"/>
          </p:nvPr>
        </p:nvSpPr>
        <p:spPr>
          <a:xfrm>
            <a:off x="457200" y="1143000"/>
            <a:ext cx="8229600" cy="4987925"/>
          </a:xfrm>
        </p:spPr>
        <p:txBody>
          <a:bodyPr>
            <a:normAutofit lnSpcReduction="10000"/>
          </a:bodyPr>
          <a:lstStyle/>
          <a:p>
            <a:endParaRPr lang="en-US" sz="3200" b="1" dirty="0" smtClean="0"/>
          </a:p>
          <a:p>
            <a:r>
              <a:rPr lang="en-US" sz="3200" b="1" dirty="0" smtClean="0"/>
              <a:t>Draw flowchart</a:t>
            </a:r>
          </a:p>
          <a:p>
            <a:pPr>
              <a:buNone/>
            </a:pPr>
            <a:r>
              <a:rPr lang="en-US" sz="3200" b="1" dirty="0" smtClean="0"/>
              <a:t>	</a:t>
            </a:r>
            <a:r>
              <a:rPr lang="en-US" dirty="0" smtClean="0"/>
              <a:t>1.that will read the two sides of a rectangle and calculate its area.</a:t>
            </a:r>
            <a:r>
              <a:rPr lang="en-IN" dirty="0" smtClean="0"/>
              <a:t> </a:t>
            </a:r>
          </a:p>
          <a:p>
            <a:pPr>
              <a:buNone/>
            </a:pPr>
            <a:endParaRPr lang="en-IN" dirty="0" smtClean="0"/>
          </a:p>
          <a:p>
            <a:pPr>
              <a:buNone/>
            </a:pPr>
            <a:r>
              <a:rPr lang="en-IN" dirty="0" smtClean="0"/>
              <a:t>	2.to check whether a number is even or odd</a:t>
            </a:r>
          </a:p>
          <a:p>
            <a:pPr>
              <a:buNone/>
            </a:pPr>
            <a:endParaRPr lang="en-IN" dirty="0" smtClean="0"/>
          </a:p>
          <a:p>
            <a:pPr>
              <a:buNone/>
            </a:pPr>
            <a:r>
              <a:rPr lang="en-IN" dirty="0" smtClean="0"/>
              <a:t>	3.to find factorial of a number</a:t>
            </a:r>
          </a:p>
          <a:p>
            <a:pPr>
              <a:buNone/>
            </a:pPr>
            <a:r>
              <a:rPr lang="en-IN" dirty="0" smtClean="0"/>
              <a:t>			(n!=1*2*3*.....*n)</a:t>
            </a:r>
          </a:p>
          <a:p>
            <a:pPr>
              <a:buNone/>
            </a:pPr>
            <a:r>
              <a:rPr lang="en-IN" dirty="0" smtClean="0"/>
              <a:t>			</a:t>
            </a:r>
            <a:r>
              <a:rPr lang="en-IN" dirty="0" err="1" smtClean="0"/>
              <a:t>eg</a:t>
            </a:r>
            <a:r>
              <a:rPr lang="en-IN" dirty="0" smtClean="0"/>
              <a:t> </a:t>
            </a:r>
            <a:r>
              <a:rPr lang="en-IN" dirty="0" smtClean="0">
                <a:sym typeface="Wingdings" pitchFamily="2" charset="2"/>
              </a:rPr>
              <a:t></a:t>
            </a:r>
            <a:r>
              <a:rPr lang="en-IN" dirty="0" smtClean="0"/>
              <a:t>5!=1*2*3*4*5=120</a:t>
            </a:r>
          </a:p>
          <a:p>
            <a:pPr>
              <a:buNone/>
            </a:pPr>
            <a:endParaRPr lang="en-IN" dirty="0"/>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Do...</a:t>
            </a:r>
            <a:endParaRPr lang="en-IN" dirty="0"/>
          </a:p>
        </p:txBody>
      </p:sp>
      <p:sp>
        <p:nvSpPr>
          <p:cNvPr id="3" name="Content Placeholder 2"/>
          <p:cNvSpPr>
            <a:spLocks noGrp="1"/>
          </p:cNvSpPr>
          <p:nvPr>
            <p:ph sz="quarter" idx="1"/>
          </p:nvPr>
        </p:nvSpPr>
        <p:spPr/>
        <p:txBody>
          <a:bodyPr/>
          <a:lstStyle/>
          <a:p>
            <a:r>
              <a:rPr lang="en-IN" dirty="0" smtClean="0"/>
              <a:t>Reverse a number</a:t>
            </a:r>
          </a:p>
          <a:p>
            <a:r>
              <a:rPr lang="en-IN" dirty="0" smtClean="0"/>
              <a:t>Prime or not</a:t>
            </a:r>
          </a:p>
          <a:p>
            <a:r>
              <a:rPr lang="en-IN" dirty="0" smtClean="0"/>
              <a:t>Fibonacci</a:t>
            </a:r>
          </a:p>
          <a:p>
            <a:r>
              <a:rPr lang="en-IN" dirty="0" smtClean="0"/>
              <a:t>Average heights of boys and girls in a class</a:t>
            </a:r>
            <a:endParaRPr lang="en-IN" dirty="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eaLnBrk="1" hangingPunct="1"/>
            <a:r>
              <a:rPr lang="en-US" sz="3600" b="1" smtClean="0">
                <a:latin typeface="Arial" charset="0"/>
              </a:rPr>
              <a:t>ADVANTAGES OF USING FLOWCHARTS:</a:t>
            </a:r>
            <a:r>
              <a:rPr lang="en-US" sz="3800" smtClean="0"/>
              <a:t> </a:t>
            </a:r>
          </a:p>
        </p:txBody>
      </p:sp>
      <p:sp>
        <p:nvSpPr>
          <p:cNvPr id="17411" name="Rectangle 3"/>
          <p:cNvSpPr>
            <a:spLocks noGrp="1" noChangeArrowheads="1"/>
          </p:cNvSpPr>
          <p:nvPr>
            <p:ph sz="quarter" idx="1"/>
          </p:nvPr>
        </p:nvSpPr>
        <p:spPr>
          <a:xfrm>
            <a:off x="457200" y="1676400"/>
            <a:ext cx="8229600" cy="4225925"/>
          </a:xfrm>
        </p:spPr>
        <p:txBody>
          <a:bodyPr/>
          <a:lstStyle/>
          <a:p>
            <a:pPr eaLnBrk="1" hangingPunct="1"/>
            <a:r>
              <a:rPr lang="en-US" sz="2400" b="1" smtClean="0"/>
              <a:t>Communication:</a:t>
            </a:r>
            <a:r>
              <a:rPr lang="en-US" sz="2400" smtClean="0"/>
              <a:t> Flowcharts are better way of communicating the logic of a system </a:t>
            </a:r>
          </a:p>
          <a:p>
            <a:pPr eaLnBrk="1" hangingPunct="1"/>
            <a:r>
              <a:rPr lang="en-US" sz="2400" b="1" smtClean="0"/>
              <a:t>Effective analysis:</a:t>
            </a:r>
            <a:r>
              <a:rPr lang="en-US" sz="2400" smtClean="0"/>
              <a:t> Problem can be analyzed in more effective way. </a:t>
            </a:r>
          </a:p>
          <a:p>
            <a:pPr eaLnBrk="1" hangingPunct="1"/>
            <a:r>
              <a:rPr lang="en-US" sz="2400" b="1" smtClean="0"/>
              <a:t>Proper documentation:</a:t>
            </a:r>
            <a:r>
              <a:rPr lang="en-US" sz="2400" smtClean="0"/>
              <a:t> Flowcharts serve as a good program documentation </a:t>
            </a:r>
          </a:p>
          <a:p>
            <a:pPr eaLnBrk="1" hangingPunct="1"/>
            <a:r>
              <a:rPr lang="en-US" sz="2400" b="1" smtClean="0"/>
              <a:t>Efficient Coding:</a:t>
            </a:r>
            <a:r>
              <a:rPr lang="en-US" sz="2400" smtClean="0"/>
              <a:t> Flowcharts act as a guide or blueprint during the systems analysis and program development phase. </a:t>
            </a:r>
          </a:p>
          <a:p>
            <a:pPr eaLnBrk="1" hangingPunct="1"/>
            <a:endParaRPr lang="en-US" sz="2400" smtClean="0"/>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hangingPunct="1"/>
            <a:r>
              <a:rPr lang="en-US" sz="3600" b="1" smtClean="0">
                <a:latin typeface="Arial" charset="0"/>
              </a:rPr>
              <a:t>ADVANTAGES OF USING FLOWCHARTS (Contd…):</a:t>
            </a:r>
          </a:p>
        </p:txBody>
      </p:sp>
      <p:sp>
        <p:nvSpPr>
          <p:cNvPr id="18435" name="Rectangle 3"/>
          <p:cNvSpPr>
            <a:spLocks noGrp="1" noChangeArrowheads="1"/>
          </p:cNvSpPr>
          <p:nvPr>
            <p:ph sz="quarter" idx="1"/>
          </p:nvPr>
        </p:nvSpPr>
        <p:spPr/>
        <p:txBody>
          <a:bodyPr/>
          <a:lstStyle/>
          <a:p>
            <a:pPr eaLnBrk="1" hangingPunct="1"/>
            <a:r>
              <a:rPr lang="en-US" sz="2400" b="1" smtClean="0"/>
              <a:t>Proper Debugging:</a:t>
            </a:r>
            <a:r>
              <a:rPr lang="en-US" sz="2400" smtClean="0"/>
              <a:t> Flowchart helps in debugging process. </a:t>
            </a:r>
          </a:p>
          <a:p>
            <a:pPr eaLnBrk="1" hangingPunct="1"/>
            <a:endParaRPr lang="en-US" sz="2400" smtClean="0"/>
          </a:p>
          <a:p>
            <a:pPr eaLnBrk="1" hangingPunct="1"/>
            <a:r>
              <a:rPr lang="en-US" sz="2400" b="1" smtClean="0"/>
              <a:t>Efficient Program Maintenance:</a:t>
            </a:r>
            <a:r>
              <a:rPr lang="en-US" sz="2400" smtClean="0"/>
              <a:t> The maintenance of operating program becomes easy with the help of flowchart. </a:t>
            </a:r>
          </a:p>
          <a:p>
            <a:pPr eaLnBrk="1" hangingPunct="1"/>
            <a:endParaRPr lang="en-US" sz="2400" smtClean="0"/>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pPr eaLnBrk="1" hangingPunct="1"/>
            <a:r>
              <a:rPr lang="en-US" sz="3800" smtClean="0">
                <a:latin typeface="Arial" charset="0"/>
              </a:rPr>
              <a:t>LIMITATIONS OF USING FLOWCHARTS:</a:t>
            </a:r>
            <a:r>
              <a:rPr lang="en-US" sz="3800" smtClean="0"/>
              <a:t> </a:t>
            </a:r>
          </a:p>
        </p:txBody>
      </p:sp>
      <p:sp>
        <p:nvSpPr>
          <p:cNvPr id="28675" name="Rectangle 3"/>
          <p:cNvSpPr>
            <a:spLocks noGrp="1" noChangeArrowheads="1"/>
          </p:cNvSpPr>
          <p:nvPr>
            <p:ph sz="quarter" idx="1"/>
          </p:nvPr>
        </p:nvSpPr>
        <p:spPr/>
        <p:txBody>
          <a:bodyPr/>
          <a:lstStyle/>
          <a:p>
            <a:pPr marL="571500" indent="-571500" eaLnBrk="1" hangingPunct="1"/>
            <a:r>
              <a:rPr lang="en-US" sz="2400" b="1" smtClean="0"/>
              <a:t>Complex logic: </a:t>
            </a:r>
            <a:r>
              <a:rPr lang="en-US" sz="2400" smtClean="0"/>
              <a:t>Sometimes, the program logic is quite complicated. In that case, flowchart becomes complex and clumsy. </a:t>
            </a:r>
          </a:p>
          <a:p>
            <a:pPr marL="571500" indent="-571500" eaLnBrk="1" hangingPunct="1"/>
            <a:endParaRPr lang="en-US" sz="2400" smtClean="0"/>
          </a:p>
          <a:p>
            <a:pPr marL="571500" indent="-571500" eaLnBrk="1" hangingPunct="1"/>
            <a:r>
              <a:rPr lang="en-US" sz="2400" b="1" smtClean="0"/>
              <a:t>Alterations and Modifications: </a:t>
            </a:r>
            <a:r>
              <a:rPr lang="en-US" sz="2400" smtClean="0"/>
              <a:t>If alterations are required the flowchart may require re-drawing completely. </a:t>
            </a:r>
          </a:p>
          <a:p>
            <a:pPr marL="571500" indent="-571500" eaLnBrk="1" hangingPunct="1"/>
            <a:endParaRPr lang="en-US" sz="2400" smtClean="0"/>
          </a:p>
          <a:p>
            <a:pPr marL="571500" indent="-571500" eaLnBrk="1" hangingPunct="1"/>
            <a:r>
              <a:rPr lang="en-US" sz="2400" b="1" smtClean="0"/>
              <a:t>Reproduction: </a:t>
            </a:r>
            <a:r>
              <a:rPr lang="en-US" sz="2400" smtClean="0"/>
              <a:t>As the flowchart symbols cannot be typed, reproduction of flowchart becomes a problem. </a:t>
            </a: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normAutofit/>
          </a:bodyPr>
          <a:lstStyle/>
          <a:p>
            <a:pPr algn="ctr"/>
            <a:endParaRPr lang="en-IN" sz="3200" dirty="0" smtClean="0"/>
          </a:p>
          <a:p>
            <a:pPr algn="ctr"/>
            <a:endParaRPr lang="en-IN" sz="3200" dirty="0" smtClean="0"/>
          </a:p>
          <a:p>
            <a:pPr algn="ctr"/>
            <a:endParaRPr lang="en-IN" sz="3200" dirty="0" smtClean="0"/>
          </a:p>
          <a:p>
            <a:pPr algn="ctr"/>
            <a:r>
              <a:rPr lang="en-IN" sz="3200" dirty="0" smtClean="0"/>
              <a:t>MORE ALGORITHMS &amp; FLOWCHARTS</a:t>
            </a:r>
            <a:endParaRPr lang="en-IN"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1986" name="Picture 2" descr="C:\Users\itfac106\Desktop\basic it\meljun-cortes-jedi-slides-intro1chapter01introduction-to-computer-progra-21-638.jpg"/>
          <p:cNvPicPr>
            <a:picLocks noGrp="1" noChangeAspect="1" noChangeArrowheads="1"/>
          </p:cNvPicPr>
          <p:nvPr>
            <p:ph sz="quarter" idx="1"/>
          </p:nvPr>
        </p:nvPicPr>
        <p:blipFill>
          <a:blip r:embed="rId2" cstate="print"/>
          <a:srcRect/>
          <a:stretch>
            <a:fillRect/>
          </a:stretch>
        </p:blipFill>
        <p:spPr bwMode="auto">
          <a:xfrm>
            <a:off x="304800" y="0"/>
            <a:ext cx="8381999" cy="6130925"/>
          </a:xfrm>
          <a:prstGeom prst="rect">
            <a:avLst/>
          </a:prstGeom>
          <a:noFill/>
        </p:spPr>
      </p:pic>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Largest of 3 </a:t>
            </a:r>
            <a:r>
              <a:rPr lang="en-IN" dirty="0" err="1" smtClean="0"/>
              <a:t>nos</a:t>
            </a:r>
            <a:r>
              <a:rPr lang="en-IN" dirty="0" smtClean="0"/>
              <a:t>--flowchart</a:t>
            </a:r>
            <a:endParaRPr lang="en-IN" dirty="0"/>
          </a:p>
        </p:txBody>
      </p:sp>
      <p:pic>
        <p:nvPicPr>
          <p:cNvPr id="133122" name="Picture 2" descr="http://1.bp.blogspot.com/--QLRolwaY90/U8PoaQKR-nI/AAAAAAAABsE/WL-rR5LcFt8/s1600/flow+chart+of+largest+of+three+numbers+in+Java.JPG"/>
          <p:cNvPicPr>
            <a:picLocks noGrp="1" noChangeAspect="1" noChangeArrowheads="1"/>
          </p:cNvPicPr>
          <p:nvPr>
            <p:ph sz="quarter" idx="1"/>
          </p:nvPr>
        </p:nvPicPr>
        <p:blipFill>
          <a:blip r:embed="rId2"/>
          <a:srcRect/>
          <a:stretch>
            <a:fillRect/>
          </a:stretch>
        </p:blipFill>
        <p:spPr bwMode="auto">
          <a:xfrm>
            <a:off x="762000" y="1676400"/>
            <a:ext cx="7772400" cy="4419600"/>
          </a:xfrm>
          <a:prstGeom prst="rect">
            <a:avLst/>
          </a:prstGeom>
          <a:noFill/>
        </p:spPr>
      </p:pic>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758952"/>
          </a:xfrm>
        </p:spPr>
        <p:txBody>
          <a:bodyPr/>
          <a:lstStyle/>
          <a:p>
            <a:r>
              <a:rPr lang="en-IN" dirty="0" smtClean="0"/>
              <a:t>Largest of 3 </a:t>
            </a:r>
            <a:r>
              <a:rPr lang="en-IN" dirty="0" err="1" smtClean="0"/>
              <a:t>nos</a:t>
            </a:r>
            <a:r>
              <a:rPr lang="en-IN" dirty="0" smtClean="0"/>
              <a:t> --algorithm</a:t>
            </a:r>
            <a:endParaRPr lang="en-IN" dirty="0"/>
          </a:p>
        </p:txBody>
      </p:sp>
      <p:sp>
        <p:nvSpPr>
          <p:cNvPr id="3" name="Content Placeholder 2"/>
          <p:cNvSpPr>
            <a:spLocks noGrp="1"/>
          </p:cNvSpPr>
          <p:nvPr>
            <p:ph sz="quarter" idx="1"/>
          </p:nvPr>
        </p:nvSpPr>
        <p:spPr>
          <a:xfrm>
            <a:off x="228600" y="838200"/>
            <a:ext cx="8915400" cy="6019800"/>
          </a:xfrm>
        </p:spPr>
        <p:txBody>
          <a:bodyPr>
            <a:normAutofit fontScale="62500" lnSpcReduction="20000"/>
          </a:bodyPr>
          <a:lstStyle/>
          <a:p>
            <a:pPr>
              <a:lnSpc>
                <a:spcPct val="170000"/>
              </a:lnSpc>
              <a:buNone/>
            </a:pPr>
            <a:r>
              <a:rPr lang="en-IN" b="1" dirty="0" smtClean="0"/>
              <a:t>	Step 1</a:t>
            </a:r>
            <a:r>
              <a:rPr lang="en-IN" dirty="0" smtClean="0"/>
              <a:t>: Start</a:t>
            </a:r>
          </a:p>
          <a:p>
            <a:pPr>
              <a:lnSpc>
                <a:spcPct val="170000"/>
              </a:lnSpc>
              <a:buNone/>
            </a:pPr>
            <a:r>
              <a:rPr lang="en-IN" b="1" dirty="0" smtClean="0"/>
              <a:t>	Step 2: </a:t>
            </a:r>
            <a:r>
              <a:rPr lang="en-IN" dirty="0" smtClean="0"/>
              <a:t>Declare variables A,B,C</a:t>
            </a:r>
          </a:p>
          <a:p>
            <a:pPr>
              <a:lnSpc>
                <a:spcPct val="170000"/>
              </a:lnSpc>
              <a:buNone/>
            </a:pPr>
            <a:r>
              <a:rPr lang="en-IN" b="1" dirty="0" smtClean="0"/>
              <a:t>	Step3:</a:t>
            </a:r>
            <a:r>
              <a:rPr lang="en-IN" dirty="0" smtClean="0"/>
              <a:t> Read three numbers A, B, C</a:t>
            </a:r>
            <a:br>
              <a:rPr lang="en-IN" dirty="0" smtClean="0"/>
            </a:br>
            <a:r>
              <a:rPr lang="en-IN" b="1" dirty="0" smtClean="0"/>
              <a:t>Step 4:</a:t>
            </a:r>
            <a:r>
              <a:rPr lang="en-IN" dirty="0" smtClean="0"/>
              <a:t> Compare A with B</a:t>
            </a:r>
            <a:br>
              <a:rPr lang="en-IN" dirty="0" smtClean="0"/>
            </a:br>
            <a:r>
              <a:rPr lang="en-IN" b="1" dirty="0" smtClean="0"/>
              <a:t>Step5:</a:t>
            </a:r>
            <a:r>
              <a:rPr lang="en-IN" dirty="0" smtClean="0"/>
              <a:t> If A is larger compare it with C otherwise </a:t>
            </a:r>
            <a:r>
              <a:rPr lang="en-IN" dirty="0" err="1" smtClean="0"/>
              <a:t>goto</a:t>
            </a:r>
            <a:r>
              <a:rPr lang="en-IN" dirty="0" smtClean="0"/>
              <a:t> step 7</a:t>
            </a:r>
            <a:br>
              <a:rPr lang="en-IN" dirty="0" smtClean="0"/>
            </a:br>
            <a:r>
              <a:rPr lang="en-IN" b="1" dirty="0" smtClean="0"/>
              <a:t>Step6:</a:t>
            </a:r>
            <a:r>
              <a:rPr lang="en-IN" dirty="0" smtClean="0"/>
              <a:t> If A is larger than C then </a:t>
            </a:r>
            <a:endParaRPr lang="en-IN" b="1" dirty="0" smtClean="0"/>
          </a:p>
          <a:p>
            <a:pPr>
              <a:lnSpc>
                <a:spcPct val="170000"/>
              </a:lnSpc>
              <a:buNone/>
            </a:pPr>
            <a:r>
              <a:rPr lang="en-IN" b="1" dirty="0" smtClean="0"/>
              <a:t>            </a:t>
            </a:r>
            <a:r>
              <a:rPr lang="en-IN" dirty="0" smtClean="0"/>
              <a:t>display A is the largest, otherwise display C is the largest</a:t>
            </a:r>
          </a:p>
          <a:p>
            <a:pPr>
              <a:lnSpc>
                <a:spcPct val="170000"/>
              </a:lnSpc>
              <a:buNone/>
            </a:pPr>
            <a:r>
              <a:rPr lang="en-IN" dirty="0" smtClean="0"/>
              <a:t>             and go to step 9</a:t>
            </a:r>
            <a:br>
              <a:rPr lang="en-IN" dirty="0" smtClean="0"/>
            </a:br>
            <a:r>
              <a:rPr lang="en-IN" b="1" dirty="0" smtClean="0"/>
              <a:t>Step7:</a:t>
            </a:r>
            <a:r>
              <a:rPr lang="en-IN" dirty="0" smtClean="0"/>
              <a:t> If A is smaller than or equal to B in the fourth step then B is compared with C.</a:t>
            </a:r>
            <a:br>
              <a:rPr lang="en-IN" dirty="0" smtClean="0"/>
            </a:br>
            <a:r>
              <a:rPr lang="en-IN" b="1" dirty="0" smtClean="0"/>
              <a:t>Step8:</a:t>
            </a:r>
            <a:r>
              <a:rPr lang="en-IN" dirty="0" smtClean="0"/>
              <a:t> If B is larger than C  then </a:t>
            </a:r>
          </a:p>
          <a:p>
            <a:pPr>
              <a:lnSpc>
                <a:spcPct val="170000"/>
              </a:lnSpc>
              <a:buNone/>
            </a:pPr>
            <a:r>
              <a:rPr lang="en-IN" dirty="0" smtClean="0"/>
              <a:t>           display B is the largest, otherwise display C is the largest </a:t>
            </a:r>
            <a:br>
              <a:rPr lang="en-IN" dirty="0" smtClean="0"/>
            </a:br>
            <a:r>
              <a:rPr lang="en-IN" b="1" dirty="0" smtClean="0"/>
              <a:t>Step9:</a:t>
            </a:r>
            <a:r>
              <a:rPr lang="en-IN" dirty="0" smtClean="0"/>
              <a:t> Stop</a:t>
            </a:r>
          </a:p>
          <a:p>
            <a:pPr>
              <a:buNone/>
            </a:pPr>
            <a:endParaRPr lang="en-IN" dirty="0"/>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3"/>
          <p:cNvSpPr txBox="1">
            <a:spLocks noChangeArrowheads="1"/>
          </p:cNvSpPr>
          <p:nvPr/>
        </p:nvSpPr>
        <p:spPr bwMode="auto">
          <a:xfrm>
            <a:off x="60325" y="0"/>
            <a:ext cx="1082675" cy="336550"/>
          </a:xfrm>
          <a:prstGeom prst="rect">
            <a:avLst/>
          </a:prstGeom>
          <a:noFill/>
          <a:ln w="9525">
            <a:noFill/>
            <a:miter lim="800000"/>
            <a:headEnd/>
            <a:tailEnd/>
          </a:ln>
          <a:effectLst/>
        </p:spPr>
        <p:txBody>
          <a:bodyPr wrap="none">
            <a:spAutoFit/>
          </a:bodyPr>
          <a:lstStyle/>
          <a:p>
            <a:r>
              <a:rPr lang="en-US" altLang="zh-TW" sz="1600" b="1">
                <a:ea typeface="新細明體" charset="-120"/>
              </a:rPr>
              <a:t>Figure 8-2</a:t>
            </a:r>
          </a:p>
        </p:txBody>
      </p:sp>
      <p:sp>
        <p:nvSpPr>
          <p:cNvPr id="17412" name="Text Box 4"/>
          <p:cNvSpPr txBox="1">
            <a:spLocks noChangeArrowheads="1"/>
          </p:cNvSpPr>
          <p:nvPr/>
        </p:nvSpPr>
        <p:spPr bwMode="auto">
          <a:xfrm>
            <a:off x="2514600" y="76200"/>
            <a:ext cx="4878388" cy="1066800"/>
          </a:xfrm>
          <a:prstGeom prst="rect">
            <a:avLst/>
          </a:prstGeom>
          <a:noFill/>
          <a:ln w="9525">
            <a:noFill/>
            <a:miter lim="800000"/>
            <a:headEnd/>
            <a:tailEnd/>
          </a:ln>
          <a:effectLst/>
        </p:spPr>
        <p:txBody>
          <a:bodyPr wrap="none">
            <a:spAutoFit/>
          </a:bodyPr>
          <a:lstStyle/>
          <a:p>
            <a:pPr algn="ctr"/>
            <a:r>
              <a:rPr lang="en-US" altLang="zh-TW" sz="3200" b="1">
                <a:solidFill>
                  <a:schemeClr val="accent2"/>
                </a:solidFill>
                <a:ea typeface="新細明體" charset="-120"/>
              </a:rPr>
              <a:t>Finding the largest integer </a:t>
            </a:r>
          </a:p>
          <a:p>
            <a:pPr algn="ctr"/>
            <a:r>
              <a:rPr lang="en-US" altLang="zh-TW" sz="3200" b="1">
                <a:solidFill>
                  <a:schemeClr val="accent2"/>
                </a:solidFill>
                <a:ea typeface="新細明體" charset="-120"/>
              </a:rPr>
              <a:t>among five integers</a:t>
            </a:r>
          </a:p>
        </p:txBody>
      </p:sp>
      <p:pic>
        <p:nvPicPr>
          <p:cNvPr id="17415" name="Picture 7"/>
          <p:cNvPicPr>
            <a:picLocks noChangeAspect="1" noChangeArrowheads="1"/>
          </p:cNvPicPr>
          <p:nvPr/>
        </p:nvPicPr>
        <p:blipFill>
          <a:blip r:embed="rId2"/>
          <a:srcRect/>
          <a:stretch>
            <a:fillRect/>
          </a:stretch>
        </p:blipFill>
        <p:spPr bwMode="auto">
          <a:xfrm>
            <a:off x="1985963" y="1416050"/>
            <a:ext cx="5348287" cy="49847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3"/>
          <p:cNvSpPr txBox="1">
            <a:spLocks noChangeArrowheads="1"/>
          </p:cNvSpPr>
          <p:nvPr/>
        </p:nvSpPr>
        <p:spPr bwMode="auto">
          <a:xfrm>
            <a:off x="60325" y="0"/>
            <a:ext cx="1082675" cy="336550"/>
          </a:xfrm>
          <a:prstGeom prst="rect">
            <a:avLst/>
          </a:prstGeom>
          <a:noFill/>
          <a:ln w="9525">
            <a:noFill/>
            <a:miter lim="800000"/>
            <a:headEnd/>
            <a:tailEnd/>
          </a:ln>
          <a:effectLst/>
        </p:spPr>
        <p:txBody>
          <a:bodyPr wrap="none">
            <a:spAutoFit/>
          </a:bodyPr>
          <a:lstStyle/>
          <a:p>
            <a:r>
              <a:rPr lang="en-US" altLang="zh-TW" sz="1600" b="1">
                <a:ea typeface="新細明體" charset="-120"/>
              </a:rPr>
              <a:t>Figure 8-3</a:t>
            </a:r>
          </a:p>
        </p:txBody>
      </p:sp>
      <p:sp>
        <p:nvSpPr>
          <p:cNvPr id="18436" name="Text Box 4"/>
          <p:cNvSpPr txBox="1">
            <a:spLocks noChangeArrowheads="1"/>
          </p:cNvSpPr>
          <p:nvPr/>
        </p:nvSpPr>
        <p:spPr bwMode="auto">
          <a:xfrm>
            <a:off x="1143000" y="182563"/>
            <a:ext cx="7496175" cy="579437"/>
          </a:xfrm>
          <a:prstGeom prst="rect">
            <a:avLst/>
          </a:prstGeom>
          <a:noFill/>
          <a:ln w="9525">
            <a:noFill/>
            <a:miter lim="800000"/>
            <a:headEnd/>
            <a:tailEnd/>
          </a:ln>
          <a:effectLst/>
        </p:spPr>
        <p:txBody>
          <a:bodyPr wrap="none">
            <a:spAutoFit/>
          </a:bodyPr>
          <a:lstStyle/>
          <a:p>
            <a:r>
              <a:rPr lang="en-US" altLang="zh-TW" sz="3200" b="1">
                <a:solidFill>
                  <a:schemeClr val="accent2"/>
                </a:solidFill>
                <a:ea typeface="新細明體" charset="-120"/>
              </a:rPr>
              <a:t>Defining actions in FindLargest algorithm</a:t>
            </a:r>
          </a:p>
        </p:txBody>
      </p:sp>
      <p:pic>
        <p:nvPicPr>
          <p:cNvPr id="18440" name="Picture 8"/>
          <p:cNvPicPr>
            <a:picLocks noChangeAspect="1" noChangeArrowheads="1"/>
          </p:cNvPicPr>
          <p:nvPr/>
        </p:nvPicPr>
        <p:blipFill>
          <a:blip r:embed="rId2"/>
          <a:srcRect/>
          <a:stretch>
            <a:fillRect/>
          </a:stretch>
        </p:blipFill>
        <p:spPr bwMode="auto">
          <a:xfrm>
            <a:off x="1293813" y="1225550"/>
            <a:ext cx="5868987" cy="50228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9" name="Text Box 3"/>
          <p:cNvSpPr txBox="1">
            <a:spLocks noChangeArrowheads="1"/>
          </p:cNvSpPr>
          <p:nvPr/>
        </p:nvSpPr>
        <p:spPr bwMode="auto">
          <a:xfrm>
            <a:off x="60325" y="0"/>
            <a:ext cx="1082675" cy="336550"/>
          </a:xfrm>
          <a:prstGeom prst="rect">
            <a:avLst/>
          </a:prstGeom>
          <a:noFill/>
          <a:ln w="9525">
            <a:noFill/>
            <a:miter lim="800000"/>
            <a:headEnd/>
            <a:tailEnd/>
          </a:ln>
          <a:effectLst/>
        </p:spPr>
        <p:txBody>
          <a:bodyPr wrap="none">
            <a:spAutoFit/>
          </a:bodyPr>
          <a:lstStyle/>
          <a:p>
            <a:r>
              <a:rPr lang="en-US" altLang="zh-TW" sz="1600" b="1">
                <a:ea typeface="新細明體" charset="-120"/>
              </a:rPr>
              <a:t>Figure 8-4</a:t>
            </a:r>
          </a:p>
        </p:txBody>
      </p:sp>
      <p:sp>
        <p:nvSpPr>
          <p:cNvPr id="19460" name="Text Box 4"/>
          <p:cNvSpPr txBox="1">
            <a:spLocks noChangeArrowheads="1"/>
          </p:cNvSpPr>
          <p:nvPr/>
        </p:nvSpPr>
        <p:spPr bwMode="auto">
          <a:xfrm>
            <a:off x="2757488" y="76200"/>
            <a:ext cx="3671887" cy="579438"/>
          </a:xfrm>
          <a:prstGeom prst="rect">
            <a:avLst/>
          </a:prstGeom>
          <a:noFill/>
          <a:ln w="9525">
            <a:noFill/>
            <a:miter lim="800000"/>
            <a:headEnd/>
            <a:tailEnd/>
          </a:ln>
          <a:effectLst/>
        </p:spPr>
        <p:txBody>
          <a:bodyPr wrap="none">
            <a:spAutoFit/>
          </a:bodyPr>
          <a:lstStyle/>
          <a:p>
            <a:r>
              <a:rPr lang="en-US" altLang="zh-TW" sz="3200" b="1">
                <a:solidFill>
                  <a:schemeClr val="accent2"/>
                </a:solidFill>
                <a:ea typeface="新細明體" charset="-120"/>
              </a:rPr>
              <a:t>FindLargest refined</a:t>
            </a:r>
          </a:p>
        </p:txBody>
      </p:sp>
      <p:pic>
        <p:nvPicPr>
          <p:cNvPr id="19463" name="Picture 7"/>
          <p:cNvPicPr>
            <a:picLocks noChangeAspect="1" noChangeArrowheads="1"/>
          </p:cNvPicPr>
          <p:nvPr/>
        </p:nvPicPr>
        <p:blipFill>
          <a:blip r:embed="rId2"/>
          <a:srcRect/>
          <a:stretch>
            <a:fillRect/>
          </a:stretch>
        </p:blipFill>
        <p:spPr bwMode="auto">
          <a:xfrm>
            <a:off x="557213" y="990600"/>
            <a:ext cx="7824787" cy="53276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Largest of n </a:t>
            </a:r>
            <a:r>
              <a:rPr lang="en-IN" dirty="0" err="1" smtClean="0"/>
              <a:t>nos</a:t>
            </a:r>
            <a:r>
              <a:rPr lang="en-IN" dirty="0" smtClean="0"/>
              <a:t> --flow chart</a:t>
            </a:r>
            <a:endParaRPr lang="en-IN" dirty="0"/>
          </a:p>
        </p:txBody>
      </p:sp>
      <p:sp>
        <p:nvSpPr>
          <p:cNvPr id="3" name="Content Placeholder 2"/>
          <p:cNvSpPr>
            <a:spLocks noGrp="1"/>
          </p:cNvSpPr>
          <p:nvPr>
            <p:ph sz="quarter" idx="1"/>
          </p:nvPr>
        </p:nvSpPr>
        <p:spPr/>
        <p:txBody>
          <a:bodyPr/>
          <a:lstStyle/>
          <a:p>
            <a:endParaRPr lang="en-IN"/>
          </a:p>
        </p:txBody>
      </p:sp>
      <p:pic>
        <p:nvPicPr>
          <p:cNvPr id="123906" name="Picture 2"/>
          <p:cNvPicPr>
            <a:picLocks noChangeAspect="1" noChangeArrowheads="1"/>
          </p:cNvPicPr>
          <p:nvPr/>
        </p:nvPicPr>
        <p:blipFill>
          <a:blip r:embed="rId2"/>
          <a:srcRect/>
          <a:stretch>
            <a:fillRect/>
          </a:stretch>
        </p:blipFill>
        <p:spPr bwMode="auto">
          <a:xfrm>
            <a:off x="-380999" y="990600"/>
            <a:ext cx="10439400" cy="51435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Largest of n </a:t>
            </a:r>
            <a:r>
              <a:rPr lang="en-IN" dirty="0" err="1" smtClean="0"/>
              <a:t>nos</a:t>
            </a:r>
            <a:r>
              <a:rPr lang="en-IN" dirty="0" smtClean="0"/>
              <a:t> --Algorithm</a:t>
            </a:r>
            <a:endParaRPr lang="en-IN" dirty="0"/>
          </a:p>
        </p:txBody>
      </p:sp>
      <p:pic>
        <p:nvPicPr>
          <p:cNvPr id="124930" name="Picture 2"/>
          <p:cNvPicPr>
            <a:picLocks noGrp="1" noChangeAspect="1" noChangeArrowheads="1"/>
          </p:cNvPicPr>
          <p:nvPr>
            <p:ph sz="quarter" idx="1"/>
          </p:nvPr>
        </p:nvPicPr>
        <p:blipFill>
          <a:blip r:embed="rId2"/>
          <a:srcRect/>
          <a:stretch>
            <a:fillRect/>
          </a:stretch>
        </p:blipFill>
        <p:spPr bwMode="auto">
          <a:xfrm>
            <a:off x="629444" y="1524000"/>
            <a:ext cx="7848600" cy="44196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87552"/>
          </a:xfrm>
        </p:spPr>
        <p:txBody>
          <a:bodyPr>
            <a:normAutofit fontScale="90000"/>
          </a:bodyPr>
          <a:lstStyle/>
          <a:p>
            <a:r>
              <a:rPr lang="en-IN" dirty="0" smtClean="0"/>
              <a:t/>
            </a:r>
            <a:br>
              <a:rPr lang="en-IN" dirty="0" smtClean="0"/>
            </a:br>
            <a:r>
              <a:rPr lang="en-IN" dirty="0" smtClean="0"/>
              <a:t/>
            </a:r>
            <a:br>
              <a:rPr lang="en-IN" dirty="0" smtClean="0"/>
            </a:br>
            <a:r>
              <a:rPr lang="en-IN" dirty="0" smtClean="0"/>
              <a:t/>
            </a:r>
            <a:br>
              <a:rPr lang="en-IN" dirty="0" smtClean="0"/>
            </a:br>
            <a:r>
              <a:rPr lang="en-IN" dirty="0" smtClean="0"/>
              <a:t/>
            </a:r>
            <a:br>
              <a:rPr lang="en-IN" dirty="0" smtClean="0"/>
            </a:br>
            <a:r>
              <a:rPr lang="en-IN" dirty="0" smtClean="0"/>
              <a:t>How to Generate Fibonacci Series?</a:t>
            </a:r>
            <a:br>
              <a:rPr lang="en-IN" dirty="0" smtClean="0"/>
            </a:br>
            <a:endParaRPr lang="en-IN" dirty="0"/>
          </a:p>
        </p:txBody>
      </p:sp>
      <p:sp>
        <p:nvSpPr>
          <p:cNvPr id="3" name="Content Placeholder 2"/>
          <p:cNvSpPr>
            <a:spLocks noGrp="1"/>
          </p:cNvSpPr>
          <p:nvPr>
            <p:ph sz="quarter" idx="1"/>
          </p:nvPr>
        </p:nvSpPr>
        <p:spPr>
          <a:xfrm>
            <a:off x="381000" y="1371600"/>
            <a:ext cx="8503920" cy="5334000"/>
          </a:xfrm>
        </p:spPr>
        <p:txBody>
          <a:bodyPr>
            <a:normAutofit fontScale="85000" lnSpcReduction="20000"/>
          </a:bodyPr>
          <a:lstStyle/>
          <a:p>
            <a:r>
              <a:rPr lang="en-IN" dirty="0" smtClean="0"/>
              <a:t>Mathematically, the </a:t>
            </a:r>
            <a:r>
              <a:rPr lang="en-IN" i="1" dirty="0" smtClean="0"/>
              <a:t>n</a:t>
            </a:r>
            <a:r>
              <a:rPr lang="en-IN" dirty="0" smtClean="0"/>
              <a:t>th term of the Fibonacci series can be represented as:</a:t>
            </a:r>
          </a:p>
          <a:p>
            <a:pPr>
              <a:buNone/>
            </a:pPr>
            <a:r>
              <a:rPr lang="en-IN" dirty="0" smtClean="0"/>
              <a:t>               </a:t>
            </a:r>
            <a:r>
              <a:rPr lang="en-IN" dirty="0" err="1" smtClean="0"/>
              <a:t>t</a:t>
            </a:r>
            <a:r>
              <a:rPr lang="en-IN" baseline="-25000" dirty="0" err="1" smtClean="0"/>
              <a:t>n</a:t>
            </a:r>
            <a:r>
              <a:rPr lang="en-IN" dirty="0" smtClean="0"/>
              <a:t> = t</a:t>
            </a:r>
            <a:r>
              <a:rPr lang="en-IN" baseline="-25000" dirty="0" smtClean="0"/>
              <a:t>n-1</a:t>
            </a:r>
            <a:r>
              <a:rPr lang="en-IN" dirty="0" smtClean="0"/>
              <a:t> + t</a:t>
            </a:r>
            <a:r>
              <a:rPr lang="en-IN" baseline="-25000" dirty="0" smtClean="0"/>
              <a:t>n-2</a:t>
            </a:r>
            <a:endParaRPr lang="en-IN" dirty="0" smtClean="0"/>
          </a:p>
          <a:p>
            <a:r>
              <a:rPr lang="en-IN" dirty="0" smtClean="0"/>
              <a:t>Every subsequent term is the sum of previous two terms as follows:</a:t>
            </a:r>
          </a:p>
          <a:p>
            <a:pPr>
              <a:lnSpc>
                <a:spcPct val="120000"/>
              </a:lnSpc>
              <a:buNone/>
            </a:pPr>
            <a:r>
              <a:rPr lang="en-IN" dirty="0" smtClean="0"/>
              <a:t>    First Term = 0</a:t>
            </a:r>
            <a:br>
              <a:rPr lang="en-IN" dirty="0" smtClean="0"/>
            </a:br>
            <a:r>
              <a:rPr lang="en-IN" dirty="0" smtClean="0"/>
              <a:t>Second term = 1</a:t>
            </a:r>
            <a:br>
              <a:rPr lang="en-IN" dirty="0" smtClean="0"/>
            </a:br>
            <a:r>
              <a:rPr lang="en-IN" dirty="0" smtClean="0"/>
              <a:t>Third Term = First + Second = 0+1 =1</a:t>
            </a:r>
            <a:br>
              <a:rPr lang="en-IN" dirty="0" smtClean="0"/>
            </a:br>
            <a:r>
              <a:rPr lang="en-IN" dirty="0" smtClean="0"/>
              <a:t>Fourth term = Second + Third =1+1 = 2</a:t>
            </a:r>
            <a:br>
              <a:rPr lang="en-IN" dirty="0" smtClean="0"/>
            </a:br>
            <a:r>
              <a:rPr lang="en-IN" dirty="0" smtClean="0"/>
              <a:t>Fifth Term = Third + Fourth = 2+1 = 3</a:t>
            </a:r>
            <a:br>
              <a:rPr lang="en-IN" dirty="0" smtClean="0"/>
            </a:br>
            <a:r>
              <a:rPr lang="en-IN" dirty="0" smtClean="0"/>
              <a:t>Sixth Term=  Fourth + Fifth = 3+2 = 5</a:t>
            </a:r>
            <a:br>
              <a:rPr lang="en-IN" dirty="0" smtClean="0"/>
            </a:br>
            <a:r>
              <a:rPr lang="en-IN" dirty="0" smtClean="0"/>
              <a:t>Seventh Term = Fifth + Sixth = 3+5 = 8</a:t>
            </a:r>
            <a:br>
              <a:rPr lang="en-IN" dirty="0" smtClean="0"/>
            </a:br>
            <a:r>
              <a:rPr lang="en-IN" dirty="0" smtClean="0"/>
              <a:t>Eighth Term = Sixth + Seventh = 5+8 = 13 … and so on to infinity! </a:t>
            </a:r>
            <a:br>
              <a:rPr lang="en-IN" dirty="0" smtClean="0"/>
            </a:br>
            <a:endParaRPr lang="en-IN" dirty="0"/>
          </a:p>
        </p:txBody>
      </p:sp>
      <p:sp>
        <p:nvSpPr>
          <p:cNvPr id="132098" name="AutoShape 2" descr="http://www.codewithc.com/wp-content/uploads/2014/07/fibonacci-sequence.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534400" cy="758952"/>
          </a:xfrm>
        </p:spPr>
        <p:txBody>
          <a:bodyPr>
            <a:normAutofit fontScale="90000"/>
          </a:bodyPr>
          <a:lstStyle/>
          <a:p>
            <a:r>
              <a:rPr lang="en-IN" dirty="0" smtClean="0"/>
              <a:t>Fibonacci Series   example</a:t>
            </a:r>
            <a:br>
              <a:rPr lang="en-IN" dirty="0" smtClean="0"/>
            </a:br>
            <a:endParaRPr lang="en-IN" dirty="0"/>
          </a:p>
        </p:txBody>
      </p:sp>
      <p:pic>
        <p:nvPicPr>
          <p:cNvPr id="168962" name="Picture 2"/>
          <p:cNvPicPr>
            <a:picLocks noGrp="1" noChangeAspect="1" noChangeArrowheads="1"/>
          </p:cNvPicPr>
          <p:nvPr>
            <p:ph sz="quarter" idx="1"/>
          </p:nvPr>
        </p:nvPicPr>
        <p:blipFill>
          <a:blip r:embed="rId2"/>
          <a:srcRect/>
          <a:stretch>
            <a:fillRect/>
          </a:stretch>
        </p:blipFill>
        <p:spPr bwMode="auto">
          <a:xfrm>
            <a:off x="533400" y="1447801"/>
            <a:ext cx="7010400" cy="767134"/>
          </a:xfrm>
          <a:prstGeom prst="rect">
            <a:avLst/>
          </a:prstGeom>
          <a:noFill/>
          <a:ln w="9525">
            <a:noFill/>
            <a:miter lim="800000"/>
            <a:headEnd/>
            <a:tailEnd/>
          </a:ln>
          <a:effectLst/>
        </p:spPr>
      </p:pic>
      <p:pic>
        <p:nvPicPr>
          <p:cNvPr id="168964" name="Picture 4" descr="Fibonacci Series Algorithm and Flowchart">
            <a:hlinkClick r:id="rId3"/>
          </p:cNvPr>
          <p:cNvPicPr>
            <a:picLocks noChangeAspect="1" noChangeArrowheads="1"/>
          </p:cNvPicPr>
          <p:nvPr/>
        </p:nvPicPr>
        <p:blipFill>
          <a:blip r:embed="rId4"/>
          <a:srcRect/>
          <a:stretch>
            <a:fillRect/>
          </a:stretch>
        </p:blipFill>
        <p:spPr bwMode="auto">
          <a:xfrm>
            <a:off x="838200" y="2743200"/>
            <a:ext cx="3733800" cy="1974606"/>
          </a:xfrm>
          <a:prstGeom prst="rect">
            <a:avLst/>
          </a:prstGeom>
          <a:noFill/>
        </p:spPr>
      </p:pic>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Fibonacci series –flowchart</a:t>
            </a:r>
            <a:endParaRPr lang="en-IN" dirty="0"/>
          </a:p>
        </p:txBody>
      </p:sp>
      <p:pic>
        <p:nvPicPr>
          <p:cNvPr id="171010" name="Picture 2"/>
          <p:cNvPicPr>
            <a:picLocks noGrp="1" noChangeAspect="1" noChangeArrowheads="1"/>
          </p:cNvPicPr>
          <p:nvPr>
            <p:ph sz="quarter" idx="1"/>
          </p:nvPr>
        </p:nvPicPr>
        <p:blipFill>
          <a:blip r:embed="rId2"/>
          <a:srcRect/>
          <a:stretch>
            <a:fillRect/>
          </a:stretch>
        </p:blipFill>
        <p:spPr bwMode="auto">
          <a:xfrm>
            <a:off x="457200" y="914400"/>
            <a:ext cx="8077200" cy="55626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Algorithm</a:t>
            </a:r>
            <a:endParaRPr lang="en-IN" dirty="0"/>
          </a:p>
        </p:txBody>
      </p:sp>
      <p:sp>
        <p:nvSpPr>
          <p:cNvPr id="3" name="Content Placeholder 2"/>
          <p:cNvSpPr>
            <a:spLocks noGrp="1"/>
          </p:cNvSpPr>
          <p:nvPr>
            <p:ph sz="quarter" idx="1"/>
          </p:nvPr>
        </p:nvSpPr>
        <p:spPr/>
        <p:txBody>
          <a:bodyPr/>
          <a:lstStyle/>
          <a:p>
            <a:r>
              <a:rPr lang="en-IN" dirty="0" smtClean="0"/>
              <a:t>An </a:t>
            </a:r>
            <a:r>
              <a:rPr lang="en-IN" b="1" dirty="0" smtClean="0"/>
              <a:t>algorithm</a:t>
            </a:r>
            <a:r>
              <a:rPr lang="en-IN" dirty="0" smtClean="0"/>
              <a:t>  is a procedure or formula for solving a problem.</a:t>
            </a:r>
          </a:p>
          <a:p>
            <a:r>
              <a:rPr lang="en-IN" dirty="0" smtClean="0"/>
              <a:t>Check the whether algorithm gives desired output	</a:t>
            </a:r>
            <a:endParaRPr lang="en-IN" dirty="0"/>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Fibonacci Series --Algorithm</a:t>
            </a:r>
            <a:endParaRPr lang="en-IN" dirty="0"/>
          </a:p>
        </p:txBody>
      </p:sp>
      <p:sp>
        <p:nvSpPr>
          <p:cNvPr id="3" name="Content Placeholder 2"/>
          <p:cNvSpPr>
            <a:spLocks noGrp="1"/>
          </p:cNvSpPr>
          <p:nvPr>
            <p:ph sz="quarter" idx="1"/>
          </p:nvPr>
        </p:nvSpPr>
        <p:spPr>
          <a:xfrm>
            <a:off x="301752" y="1527048"/>
            <a:ext cx="8503920" cy="4721352"/>
          </a:xfrm>
        </p:spPr>
        <p:txBody>
          <a:bodyPr>
            <a:normAutofit fontScale="70000" lnSpcReduction="20000"/>
          </a:bodyPr>
          <a:lstStyle/>
          <a:p>
            <a:pPr>
              <a:lnSpc>
                <a:spcPct val="120000"/>
              </a:lnSpc>
              <a:buNone/>
            </a:pPr>
            <a:r>
              <a:rPr lang="en-IN" dirty="0" smtClean="0"/>
              <a:t>Step 1: Start </a:t>
            </a:r>
          </a:p>
          <a:p>
            <a:pPr>
              <a:lnSpc>
                <a:spcPct val="120000"/>
              </a:lnSpc>
              <a:buNone/>
            </a:pPr>
            <a:r>
              <a:rPr lang="en-IN" dirty="0" smtClean="0"/>
              <a:t>Step 2: Declare variables </a:t>
            </a:r>
            <a:r>
              <a:rPr lang="en-IN" dirty="0" err="1" smtClean="0"/>
              <a:t>first,second</a:t>
            </a:r>
            <a:r>
              <a:rPr lang="en-IN" dirty="0" smtClean="0"/>
              <a:t>, </a:t>
            </a:r>
            <a:r>
              <a:rPr lang="en-IN" dirty="0" err="1" smtClean="0"/>
              <a:t>fib,n,count</a:t>
            </a:r>
            <a:r>
              <a:rPr lang="en-IN" dirty="0" smtClean="0"/>
              <a:t>.</a:t>
            </a:r>
          </a:p>
          <a:p>
            <a:pPr>
              <a:lnSpc>
                <a:spcPct val="120000"/>
              </a:lnSpc>
              <a:buNone/>
            </a:pPr>
            <a:r>
              <a:rPr lang="en-IN" dirty="0" smtClean="0"/>
              <a:t>Step 3 : Read the number of terms of Fibonacci series to be printed to n</a:t>
            </a:r>
          </a:p>
          <a:p>
            <a:pPr>
              <a:lnSpc>
                <a:spcPct val="120000"/>
              </a:lnSpc>
              <a:buNone/>
            </a:pPr>
            <a:r>
              <a:rPr lang="en-IN" dirty="0" smtClean="0"/>
              <a:t>Step 3: Initialize variables first ←0, second ←1 ,count</a:t>
            </a:r>
            <a:r>
              <a:rPr lang="en-IN" dirty="0" smtClean="0">
                <a:sym typeface="Wingdings" pitchFamily="2" charset="2"/>
              </a:rPr>
              <a:t></a:t>
            </a:r>
            <a:r>
              <a:rPr lang="en-IN" dirty="0" smtClean="0"/>
              <a:t>2</a:t>
            </a:r>
          </a:p>
          <a:p>
            <a:pPr>
              <a:lnSpc>
                <a:spcPct val="120000"/>
              </a:lnSpc>
              <a:buNone/>
            </a:pPr>
            <a:r>
              <a:rPr lang="en-IN" dirty="0" smtClean="0"/>
              <a:t>Step 4: Display first and second</a:t>
            </a:r>
          </a:p>
          <a:p>
            <a:pPr>
              <a:lnSpc>
                <a:spcPct val="120000"/>
              </a:lnSpc>
              <a:buNone/>
            </a:pPr>
            <a:r>
              <a:rPr lang="en-IN" dirty="0" smtClean="0"/>
              <a:t>Step 5: Repeat the steps until </a:t>
            </a:r>
            <a:r>
              <a:rPr lang="en-IN" dirty="0" err="1" smtClean="0"/>
              <a:t>count≤n</a:t>
            </a:r>
            <a:r>
              <a:rPr lang="en-IN" dirty="0" smtClean="0"/>
              <a:t> </a:t>
            </a:r>
          </a:p>
          <a:p>
            <a:pPr>
              <a:lnSpc>
                <a:spcPct val="120000"/>
              </a:lnSpc>
              <a:buNone/>
            </a:pPr>
            <a:r>
              <a:rPr lang="en-IN" dirty="0" smtClean="0"/>
              <a:t>    		5.1: </a:t>
            </a:r>
            <a:r>
              <a:rPr lang="en-IN" dirty="0" err="1" smtClean="0"/>
              <a:t>next←second+first</a:t>
            </a:r>
            <a:endParaRPr lang="en-IN" dirty="0" smtClean="0"/>
          </a:p>
          <a:p>
            <a:pPr>
              <a:lnSpc>
                <a:spcPct val="120000"/>
              </a:lnSpc>
              <a:buNone/>
            </a:pPr>
            <a:r>
              <a:rPr lang="en-IN" dirty="0" smtClean="0"/>
              <a:t>   		5.2: </a:t>
            </a:r>
            <a:r>
              <a:rPr lang="en-IN" dirty="0" err="1" smtClean="0"/>
              <a:t>first←second</a:t>
            </a:r>
            <a:endParaRPr lang="en-IN" dirty="0" smtClean="0"/>
          </a:p>
          <a:p>
            <a:pPr>
              <a:lnSpc>
                <a:spcPct val="120000"/>
              </a:lnSpc>
              <a:buNone/>
            </a:pPr>
            <a:r>
              <a:rPr lang="en-IN" dirty="0" smtClean="0"/>
              <a:t>    		5.3: </a:t>
            </a:r>
            <a:r>
              <a:rPr lang="en-IN" dirty="0" err="1" smtClean="0"/>
              <a:t>second←first</a:t>
            </a:r>
            <a:r>
              <a:rPr lang="en-IN" dirty="0" smtClean="0"/>
              <a:t> </a:t>
            </a:r>
          </a:p>
          <a:p>
            <a:pPr>
              <a:lnSpc>
                <a:spcPct val="120000"/>
              </a:lnSpc>
              <a:buNone/>
            </a:pPr>
            <a:r>
              <a:rPr lang="en-IN" dirty="0" smtClean="0"/>
              <a:t>     	5.4: Display next</a:t>
            </a:r>
          </a:p>
          <a:p>
            <a:pPr>
              <a:lnSpc>
                <a:spcPct val="120000"/>
              </a:lnSpc>
              <a:buNone/>
            </a:pPr>
            <a:r>
              <a:rPr lang="en-IN" dirty="0" smtClean="0"/>
              <a:t>		5.5 : Increment count</a:t>
            </a:r>
          </a:p>
          <a:p>
            <a:pPr>
              <a:lnSpc>
                <a:spcPct val="120000"/>
              </a:lnSpc>
              <a:buNone/>
            </a:pPr>
            <a:r>
              <a:rPr lang="en-IN" dirty="0" smtClean="0"/>
              <a:t>Step 6: Stop</a:t>
            </a:r>
          </a:p>
          <a:p>
            <a:endParaRPr lang="en-IN"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20">
      <a:dk1>
        <a:srgbClr val="000099"/>
      </a:dk1>
      <a:lt1>
        <a:sysClr val="window" lastClr="FFFFFF"/>
      </a:lt1>
      <a:dk2>
        <a:srgbClr val="000099"/>
      </a:dk2>
      <a:lt2>
        <a:srgbClr val="FFFFFF"/>
      </a:lt2>
      <a:accent1>
        <a:srgbClr val="2EE82E"/>
      </a:accent1>
      <a:accent2>
        <a:srgbClr val="000072"/>
      </a:accent2>
      <a:accent3>
        <a:srgbClr val="FC5666"/>
      </a:accent3>
      <a:accent4>
        <a:srgbClr val="10CF9B"/>
      </a:accent4>
      <a:accent5>
        <a:srgbClr val="000099"/>
      </a:accent5>
      <a:accent6>
        <a:srgbClr val="A5C249"/>
      </a:accent6>
      <a:hlink>
        <a:srgbClr val="990000"/>
      </a:hlink>
      <a:folHlink>
        <a:srgbClr val="85DFD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1539</TotalTime>
  <Words>2537</Words>
  <Application>Microsoft Office PowerPoint</Application>
  <PresentationFormat>On-screen Show (4:3)</PresentationFormat>
  <Paragraphs>534</Paragraphs>
  <Slides>90</Slides>
  <Notes>3</Notes>
  <HiddenSlides>5</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90</vt:i4>
      </vt:variant>
    </vt:vector>
  </HeadingPairs>
  <TitlesOfParts>
    <vt:vector size="93" baseType="lpstr">
      <vt:lpstr>Civic</vt:lpstr>
      <vt:lpstr>Visio</vt:lpstr>
      <vt:lpstr>Clip</vt:lpstr>
      <vt:lpstr>MODULE 2 </vt:lpstr>
      <vt:lpstr>Syllabus</vt:lpstr>
      <vt:lpstr>Contents</vt:lpstr>
      <vt:lpstr>Problem:</vt:lpstr>
      <vt:lpstr>Problem Solving</vt:lpstr>
      <vt:lpstr>Problem Definition</vt:lpstr>
      <vt:lpstr>Problem Analysis</vt:lpstr>
      <vt:lpstr>Slide 8</vt:lpstr>
      <vt:lpstr>Algorithm</vt:lpstr>
      <vt:lpstr>Flowchart:</vt:lpstr>
      <vt:lpstr>CODING</vt:lpstr>
      <vt:lpstr>Features of a good program</vt:lpstr>
      <vt:lpstr>Debugging</vt:lpstr>
      <vt:lpstr>Slide 14</vt:lpstr>
      <vt:lpstr>Slide 15</vt:lpstr>
      <vt:lpstr>Top-Down Design</vt:lpstr>
      <vt:lpstr>Top-Down Design</vt:lpstr>
      <vt:lpstr>Slide 18</vt:lpstr>
      <vt:lpstr>Slide 19</vt:lpstr>
      <vt:lpstr>Slide 20</vt:lpstr>
      <vt:lpstr>Top-Down Design</vt:lpstr>
      <vt:lpstr>Modular Development </vt:lpstr>
      <vt:lpstr>Modular Development </vt:lpstr>
      <vt:lpstr>Slide 24</vt:lpstr>
      <vt:lpstr>Slide 25</vt:lpstr>
      <vt:lpstr>Algorithm to print hello world</vt:lpstr>
      <vt:lpstr>Sum of two numbers</vt:lpstr>
      <vt:lpstr>Average of two numbers</vt:lpstr>
      <vt:lpstr>Largest number</vt:lpstr>
      <vt:lpstr>Sum of first n numbers</vt:lpstr>
      <vt:lpstr>Slide 31</vt:lpstr>
      <vt:lpstr>Slide 32</vt:lpstr>
      <vt:lpstr>Try...</vt:lpstr>
      <vt:lpstr>Factorial of a number</vt:lpstr>
      <vt:lpstr>Do...</vt:lpstr>
      <vt:lpstr>      Advantages of using an algorithm</vt:lpstr>
      <vt:lpstr>     Disadvantages of algorithm</vt:lpstr>
      <vt:lpstr>Slide 38</vt:lpstr>
      <vt:lpstr>Slide 39</vt:lpstr>
      <vt:lpstr>Flowchart (Contd…):</vt:lpstr>
      <vt:lpstr>Slide 41</vt:lpstr>
      <vt:lpstr>Flowchart 1</vt:lpstr>
      <vt:lpstr>Basic Flowchart Symbols</vt:lpstr>
      <vt:lpstr>Slide 44</vt:lpstr>
      <vt:lpstr>Slide 45</vt:lpstr>
      <vt:lpstr>Basic Flowchart Symbols</vt:lpstr>
      <vt:lpstr>Slide 47</vt:lpstr>
      <vt:lpstr>Stepping Through the Flowchart</vt:lpstr>
      <vt:lpstr>Stepping Through the Flowchart</vt:lpstr>
      <vt:lpstr>Stepping Through the Flowchart</vt:lpstr>
      <vt:lpstr>Stepping Through the Flowchart</vt:lpstr>
      <vt:lpstr>Stepping Through  the Flowchart</vt:lpstr>
      <vt:lpstr>Stepping Through  the Flowchart</vt:lpstr>
      <vt:lpstr>Three Flowchart Structures</vt:lpstr>
      <vt:lpstr>Sequence Structure</vt:lpstr>
      <vt:lpstr>Selection Structure</vt:lpstr>
      <vt:lpstr>Selection Structure</vt:lpstr>
      <vt:lpstr>Selection Structure</vt:lpstr>
      <vt:lpstr>Selection Structure</vt:lpstr>
      <vt:lpstr>Iteration Structure</vt:lpstr>
      <vt:lpstr>Iteration Structure</vt:lpstr>
      <vt:lpstr>Iteration Structure</vt:lpstr>
      <vt:lpstr>Iteration Structure</vt:lpstr>
      <vt:lpstr>Slide 64</vt:lpstr>
      <vt:lpstr>Connectors</vt:lpstr>
      <vt:lpstr>Connectors</vt:lpstr>
      <vt:lpstr>Connector eg</vt:lpstr>
      <vt:lpstr>Connector eg</vt:lpstr>
      <vt:lpstr>Sum of two numbers</vt:lpstr>
      <vt:lpstr>Average of two numbers</vt:lpstr>
      <vt:lpstr>Slide 71</vt:lpstr>
      <vt:lpstr>Sum of first n numbers</vt:lpstr>
      <vt:lpstr>Factorial of a number</vt:lpstr>
      <vt:lpstr>Try...</vt:lpstr>
      <vt:lpstr>Do...</vt:lpstr>
      <vt:lpstr>ADVANTAGES OF USING FLOWCHARTS: </vt:lpstr>
      <vt:lpstr>ADVANTAGES OF USING FLOWCHARTS (Contd…):</vt:lpstr>
      <vt:lpstr>LIMITATIONS OF USING FLOWCHARTS: </vt:lpstr>
      <vt:lpstr>Slide 79</vt:lpstr>
      <vt:lpstr>Largest of 3 nos--flowchart</vt:lpstr>
      <vt:lpstr>Largest of 3 nos --algorithm</vt:lpstr>
      <vt:lpstr>Slide 82</vt:lpstr>
      <vt:lpstr>Slide 83</vt:lpstr>
      <vt:lpstr>Slide 84</vt:lpstr>
      <vt:lpstr>Largest of n nos --flow chart</vt:lpstr>
      <vt:lpstr>Largest of n nos --Algorithm</vt:lpstr>
      <vt:lpstr>    How to Generate Fibonacci Series? </vt:lpstr>
      <vt:lpstr>Fibonacci Series   example </vt:lpstr>
      <vt:lpstr>Fibonacci series –flowchart</vt:lpstr>
      <vt:lpstr>Fibonacci Series --Algorithm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Solving Techniques</dc:title>
  <dc:creator>admin</dc:creator>
  <cp:lastModifiedBy>My PC</cp:lastModifiedBy>
  <cp:revision>80</cp:revision>
  <dcterms:created xsi:type="dcterms:W3CDTF">2007-08-28T09:12:38Z</dcterms:created>
  <dcterms:modified xsi:type="dcterms:W3CDTF">2015-10-14T09:13:57Z</dcterms:modified>
</cp:coreProperties>
</file>