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s/slide129.xml" ContentType="application/vnd.openxmlformats-officedocument.presentationml.slide+xml"/>
  <Override PartName="/ppt/slides/slide147.xml" ContentType="application/vnd.openxmlformats-officedocument.presentationml.slide+xml"/>
  <Override PartName="/ppt/slides/slide158.xml" ContentType="application/vnd.openxmlformats-officedocument.presentationml.slide+xml"/>
  <Override PartName="/ppt/slides/slide99.xml" ContentType="application/vnd.openxmlformats-officedocument.presentationml.slide+xml"/>
  <Override PartName="/ppt/slides/slide118.xml" ContentType="application/vnd.openxmlformats-officedocument.presentationml.slide+xml"/>
  <Override PartName="/ppt/slides/slide136.xml" ContentType="application/vnd.openxmlformats-officedocument.presentationml.slide+xml"/>
  <Override PartName="/ppt/slides/slide165.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Override PartName="/ppt/slides/slide150.xml" ContentType="application/vnd.openxmlformats-officedocument.presentationml.slide+xml"/>
  <Override PartName="/ppt/slides/slide161.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s/slide159.xml" ContentType="application/vnd.openxmlformats-officedocument.presentationml.slide+xml"/>
  <Override PartName="/ppt/slideLayouts/slideLayout21.xml" ContentType="application/vnd.openxmlformats-officedocument.presentationml.slideLayout+xml"/>
  <Override PartName="/ppt/slides/slide119.xml" ContentType="application/vnd.openxmlformats-officedocument.presentationml.slide+xml"/>
  <Override PartName="/ppt/slides/slide148.xml" ContentType="application/vnd.openxmlformats-officedocument.presentationml.slide+xml"/>
  <Override PartName="/ppt/slides/slide166.xml" ContentType="application/vnd.openxmlformats-officedocument.presentationml.slide+xml"/>
  <Override PartName="/ppt/slideLayouts/slideLayout10.xml" ContentType="application/vnd.openxmlformats-officedocument.presentationml.slideLayout+xml"/>
  <Default Extension="gif" ContentType="image/gif"/>
  <Override PartName="/ppt/slides/slide89.xml" ContentType="application/vnd.openxmlformats-officedocument.presentationml.slide+xml"/>
  <Override PartName="/ppt/slides/slide108.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155.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slides/slide144.xml" ContentType="application/vnd.openxmlformats-officedocument.presentationml.slide+xml"/>
  <Override PartName="/ppt/slides/slide162.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51.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slideLayouts/slideLayout15.xml" ContentType="application/vnd.openxmlformats-officedocument.presentationml.slideLayout+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s/slide149.xml" ContentType="application/vnd.openxmlformats-officedocument.presentationml.slide+xml"/>
  <Override PartName="/ppt/slideLayouts/slideLayout11.xml" ContentType="application/vnd.openxmlformats-officedocument.presentationml.slideLayout+xml"/>
  <Override PartName="/ppt/slides/slide138.xml" ContentType="application/vnd.openxmlformats-officedocument.presentationml.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s/slide163.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slideLayouts/slideLayout16.xml" ContentType="application/vnd.openxmlformats-officedocument.presentationml.slideLayout+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s/slide20.xml" ContentType="application/vnd.openxmlformats-officedocument.presentationml.slide+xml"/>
  <Override PartName="/ppt/slideLayouts/slideLayout12.xml" ContentType="application/vnd.openxmlformats-officedocument.presentationml.slideLayout+xml"/>
  <Override PartName="/ppt/slides/slide139.xml" ContentType="application/vnd.openxmlformats-officedocument.presentationml.slide+xml"/>
  <Override PartName="/ppt/slides/slide157.xml" ContentType="application/vnd.openxmlformats-officedocument.presentationml.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slides/slide164.xml" ContentType="application/vnd.openxmlformats-officedocument.presentationml.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53.xml" ContentType="application/vnd.openxmlformats-officedocument.presentationml.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160.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s/slide3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 id="2147483739" r:id="rId2"/>
  </p:sldMasterIdLst>
  <p:notesMasterIdLst>
    <p:notesMasterId r:id="rId169"/>
  </p:notesMasterIdLst>
  <p:handoutMasterIdLst>
    <p:handoutMasterId r:id="rId170"/>
  </p:handoutMasterIdLst>
  <p:sldIdLst>
    <p:sldId id="316" r:id="rId3"/>
    <p:sldId id="430" r:id="rId4"/>
    <p:sldId id="431" r:id="rId5"/>
    <p:sldId id="322" r:id="rId6"/>
    <p:sldId id="419" r:id="rId7"/>
    <p:sldId id="417" r:id="rId8"/>
    <p:sldId id="420" r:id="rId9"/>
    <p:sldId id="432" r:id="rId10"/>
    <p:sldId id="319" r:id="rId11"/>
    <p:sldId id="321" r:id="rId12"/>
    <p:sldId id="320" r:id="rId13"/>
    <p:sldId id="325" r:id="rId14"/>
    <p:sldId id="330" r:id="rId15"/>
    <p:sldId id="331" r:id="rId16"/>
    <p:sldId id="332" r:id="rId17"/>
    <p:sldId id="333" r:id="rId18"/>
    <p:sldId id="334" r:id="rId19"/>
    <p:sldId id="335" r:id="rId20"/>
    <p:sldId id="336" r:id="rId21"/>
    <p:sldId id="337" r:id="rId22"/>
    <p:sldId id="338" r:id="rId23"/>
    <p:sldId id="339" r:id="rId24"/>
    <p:sldId id="340" r:id="rId25"/>
    <p:sldId id="350" r:id="rId26"/>
    <p:sldId id="343" r:id="rId27"/>
    <p:sldId id="344" r:id="rId28"/>
    <p:sldId id="351" r:id="rId29"/>
    <p:sldId id="352" r:id="rId30"/>
    <p:sldId id="353" r:id="rId31"/>
    <p:sldId id="357" r:id="rId32"/>
    <p:sldId id="358" r:id="rId33"/>
    <p:sldId id="359" r:id="rId34"/>
    <p:sldId id="433" r:id="rId35"/>
    <p:sldId id="434" r:id="rId36"/>
    <p:sldId id="435" r:id="rId37"/>
    <p:sldId id="326" r:id="rId38"/>
    <p:sldId id="327" r:id="rId39"/>
    <p:sldId id="328" r:id="rId40"/>
    <p:sldId id="329" r:id="rId41"/>
    <p:sldId id="418" r:id="rId42"/>
    <p:sldId id="445" r:id="rId43"/>
    <p:sldId id="446" r:id="rId44"/>
    <p:sldId id="447" r:id="rId45"/>
    <p:sldId id="448" r:id="rId46"/>
    <p:sldId id="449" r:id="rId47"/>
    <p:sldId id="450" r:id="rId48"/>
    <p:sldId id="459" r:id="rId49"/>
    <p:sldId id="363" r:id="rId50"/>
    <p:sldId id="380" r:id="rId51"/>
    <p:sldId id="382" r:id="rId52"/>
    <p:sldId id="384" r:id="rId53"/>
    <p:sldId id="436" r:id="rId54"/>
    <p:sldId id="437" r:id="rId55"/>
    <p:sldId id="438" r:id="rId56"/>
    <p:sldId id="439" r:id="rId57"/>
    <p:sldId id="440" r:id="rId58"/>
    <p:sldId id="441" r:id="rId59"/>
    <p:sldId id="442" r:id="rId60"/>
    <p:sldId id="443" r:id="rId61"/>
    <p:sldId id="444" r:id="rId62"/>
    <p:sldId id="460" r:id="rId63"/>
    <p:sldId id="479" r:id="rId64"/>
    <p:sldId id="477" r:id="rId65"/>
    <p:sldId id="480" r:id="rId66"/>
    <p:sldId id="476" r:id="rId67"/>
    <p:sldId id="462" r:id="rId68"/>
    <p:sldId id="463" r:id="rId69"/>
    <p:sldId id="464" r:id="rId70"/>
    <p:sldId id="465" r:id="rId71"/>
    <p:sldId id="466" r:id="rId72"/>
    <p:sldId id="478" r:id="rId73"/>
    <p:sldId id="468" r:id="rId74"/>
    <p:sldId id="470" r:id="rId75"/>
    <p:sldId id="471" r:id="rId76"/>
    <p:sldId id="472" r:id="rId77"/>
    <p:sldId id="473" r:id="rId78"/>
    <p:sldId id="526" r:id="rId79"/>
    <p:sldId id="527" r:id="rId80"/>
    <p:sldId id="530" r:id="rId81"/>
    <p:sldId id="528" r:id="rId82"/>
    <p:sldId id="529" r:id="rId83"/>
    <p:sldId id="505" r:id="rId84"/>
    <p:sldId id="506" r:id="rId85"/>
    <p:sldId id="507" r:id="rId86"/>
    <p:sldId id="508" r:id="rId87"/>
    <p:sldId id="509" r:id="rId88"/>
    <p:sldId id="510" r:id="rId89"/>
    <p:sldId id="511" r:id="rId90"/>
    <p:sldId id="512" r:id="rId91"/>
    <p:sldId id="513" r:id="rId92"/>
    <p:sldId id="514" r:id="rId93"/>
    <p:sldId id="515" r:id="rId94"/>
    <p:sldId id="531" r:id="rId95"/>
    <p:sldId id="532" r:id="rId96"/>
    <p:sldId id="517" r:id="rId97"/>
    <p:sldId id="518" r:id="rId98"/>
    <p:sldId id="519" r:id="rId99"/>
    <p:sldId id="520" r:id="rId100"/>
    <p:sldId id="521" r:id="rId101"/>
    <p:sldId id="522" r:id="rId102"/>
    <p:sldId id="523" r:id="rId103"/>
    <p:sldId id="533" r:id="rId104"/>
    <p:sldId id="534" r:id="rId105"/>
    <p:sldId id="535" r:id="rId106"/>
    <p:sldId id="536" r:id="rId107"/>
    <p:sldId id="537" r:id="rId108"/>
    <p:sldId id="538" r:id="rId109"/>
    <p:sldId id="545" r:id="rId110"/>
    <p:sldId id="546" r:id="rId111"/>
    <p:sldId id="547" r:id="rId112"/>
    <p:sldId id="549" r:id="rId113"/>
    <p:sldId id="551" r:id="rId114"/>
    <p:sldId id="552" r:id="rId115"/>
    <p:sldId id="553" r:id="rId116"/>
    <p:sldId id="554" r:id="rId117"/>
    <p:sldId id="555" r:id="rId118"/>
    <p:sldId id="556" r:id="rId119"/>
    <p:sldId id="557" r:id="rId120"/>
    <p:sldId id="558" r:id="rId121"/>
    <p:sldId id="559" r:id="rId122"/>
    <p:sldId id="560" r:id="rId123"/>
    <p:sldId id="561" r:id="rId124"/>
    <p:sldId id="562" r:id="rId125"/>
    <p:sldId id="564" r:id="rId126"/>
    <p:sldId id="565" r:id="rId127"/>
    <p:sldId id="566" r:id="rId128"/>
    <p:sldId id="577" r:id="rId129"/>
    <p:sldId id="578" r:id="rId130"/>
    <p:sldId id="539" r:id="rId131"/>
    <p:sldId id="540" r:id="rId132"/>
    <p:sldId id="541" r:id="rId133"/>
    <p:sldId id="542" r:id="rId134"/>
    <p:sldId id="543" r:id="rId135"/>
    <p:sldId id="544" r:id="rId136"/>
    <p:sldId id="579" r:id="rId137"/>
    <p:sldId id="404" r:id="rId138"/>
    <p:sldId id="412" r:id="rId139"/>
    <p:sldId id="413" r:id="rId140"/>
    <p:sldId id="414" r:id="rId141"/>
    <p:sldId id="567" r:id="rId142"/>
    <p:sldId id="568" r:id="rId143"/>
    <p:sldId id="569" r:id="rId144"/>
    <p:sldId id="570" r:id="rId145"/>
    <p:sldId id="571" r:id="rId146"/>
    <p:sldId id="581" r:id="rId147"/>
    <p:sldId id="583" r:id="rId148"/>
    <p:sldId id="582" r:id="rId149"/>
    <p:sldId id="584" r:id="rId150"/>
    <p:sldId id="572" r:id="rId151"/>
    <p:sldId id="573" r:id="rId152"/>
    <p:sldId id="574" r:id="rId153"/>
    <p:sldId id="575" r:id="rId154"/>
    <p:sldId id="576" r:id="rId155"/>
    <p:sldId id="585" r:id="rId156"/>
    <p:sldId id="586" r:id="rId157"/>
    <p:sldId id="587" r:id="rId158"/>
    <p:sldId id="588" r:id="rId159"/>
    <p:sldId id="589" r:id="rId160"/>
    <p:sldId id="591" r:id="rId161"/>
    <p:sldId id="592" r:id="rId162"/>
    <p:sldId id="593" r:id="rId163"/>
    <p:sldId id="594" r:id="rId164"/>
    <p:sldId id="595" r:id="rId165"/>
    <p:sldId id="596" r:id="rId166"/>
    <p:sldId id="597" r:id="rId167"/>
    <p:sldId id="598" r:id="rId16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2794" autoAdjust="0"/>
    <p:restoredTop sz="94660"/>
  </p:normalViewPr>
  <p:slideViewPr>
    <p:cSldViewPr>
      <p:cViewPr varScale="1">
        <p:scale>
          <a:sx n="55" d="100"/>
          <a:sy n="55" d="100"/>
        </p:scale>
        <p:origin x="-1037" y="-77"/>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slide" Target="slides/slide110.xml"/><Relationship Id="rId133" Type="http://schemas.openxmlformats.org/officeDocument/2006/relationships/slide" Target="slides/slide131.xml"/><Relationship Id="rId138" Type="http://schemas.openxmlformats.org/officeDocument/2006/relationships/slide" Target="slides/slide136.xml"/><Relationship Id="rId154" Type="http://schemas.openxmlformats.org/officeDocument/2006/relationships/slide" Target="slides/slide152.xml"/><Relationship Id="rId159" Type="http://schemas.openxmlformats.org/officeDocument/2006/relationships/slide" Target="slides/slide157.xml"/><Relationship Id="rId170" Type="http://schemas.openxmlformats.org/officeDocument/2006/relationships/handoutMaster" Target="handoutMasters/handoutMaster1.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slide" Target="slides/slide121.xml"/><Relationship Id="rId128" Type="http://schemas.openxmlformats.org/officeDocument/2006/relationships/slide" Target="slides/slide126.xml"/><Relationship Id="rId144" Type="http://schemas.openxmlformats.org/officeDocument/2006/relationships/slide" Target="slides/slide142.xml"/><Relationship Id="rId149" Type="http://schemas.openxmlformats.org/officeDocument/2006/relationships/slide" Target="slides/slide147.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160" Type="http://schemas.openxmlformats.org/officeDocument/2006/relationships/slide" Target="slides/slide158.xml"/><Relationship Id="rId165" Type="http://schemas.openxmlformats.org/officeDocument/2006/relationships/slide" Target="slides/slide163.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113" Type="http://schemas.openxmlformats.org/officeDocument/2006/relationships/slide" Target="slides/slide111.xml"/><Relationship Id="rId118" Type="http://schemas.openxmlformats.org/officeDocument/2006/relationships/slide" Target="slides/slide116.xml"/><Relationship Id="rId134" Type="http://schemas.openxmlformats.org/officeDocument/2006/relationships/slide" Target="slides/slide132.xml"/><Relationship Id="rId139" Type="http://schemas.openxmlformats.org/officeDocument/2006/relationships/slide" Target="slides/slide137.xml"/><Relationship Id="rId80" Type="http://schemas.openxmlformats.org/officeDocument/2006/relationships/slide" Target="slides/slide78.xml"/><Relationship Id="rId85" Type="http://schemas.openxmlformats.org/officeDocument/2006/relationships/slide" Target="slides/slide83.xml"/><Relationship Id="rId150" Type="http://schemas.openxmlformats.org/officeDocument/2006/relationships/slide" Target="slides/slide148.xml"/><Relationship Id="rId155" Type="http://schemas.openxmlformats.org/officeDocument/2006/relationships/slide" Target="slides/slide153.xml"/><Relationship Id="rId171" Type="http://schemas.openxmlformats.org/officeDocument/2006/relationships/presProps" Target="presProps.xml"/><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08" Type="http://schemas.openxmlformats.org/officeDocument/2006/relationships/slide" Target="slides/slide106.xml"/><Relationship Id="rId124" Type="http://schemas.openxmlformats.org/officeDocument/2006/relationships/slide" Target="slides/slide122.xml"/><Relationship Id="rId129" Type="http://schemas.openxmlformats.org/officeDocument/2006/relationships/slide" Target="slides/slide127.xml"/><Relationship Id="rId54" Type="http://schemas.openxmlformats.org/officeDocument/2006/relationships/slide" Target="slides/slide52.xml"/><Relationship Id="rId70" Type="http://schemas.openxmlformats.org/officeDocument/2006/relationships/slide" Target="slides/slide68.xml"/><Relationship Id="rId75" Type="http://schemas.openxmlformats.org/officeDocument/2006/relationships/slide" Target="slides/slide73.xml"/><Relationship Id="rId91" Type="http://schemas.openxmlformats.org/officeDocument/2006/relationships/slide" Target="slides/slide89.xml"/><Relationship Id="rId96" Type="http://schemas.openxmlformats.org/officeDocument/2006/relationships/slide" Target="slides/slide94.xml"/><Relationship Id="rId140" Type="http://schemas.openxmlformats.org/officeDocument/2006/relationships/slide" Target="slides/slide138.xml"/><Relationship Id="rId145" Type="http://schemas.openxmlformats.org/officeDocument/2006/relationships/slide" Target="slides/slide143.xml"/><Relationship Id="rId161" Type="http://schemas.openxmlformats.org/officeDocument/2006/relationships/slide" Target="slides/slide159.xml"/><Relationship Id="rId166" Type="http://schemas.openxmlformats.org/officeDocument/2006/relationships/slide" Target="slides/slide164.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slide" Target="slides/slide104.xml"/><Relationship Id="rId114" Type="http://schemas.openxmlformats.org/officeDocument/2006/relationships/slide" Target="slides/slide112.xml"/><Relationship Id="rId119" Type="http://schemas.openxmlformats.org/officeDocument/2006/relationships/slide" Target="slides/slide117.xml"/><Relationship Id="rId127" Type="http://schemas.openxmlformats.org/officeDocument/2006/relationships/slide" Target="slides/slide12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130" Type="http://schemas.openxmlformats.org/officeDocument/2006/relationships/slide" Target="slides/slide128.xml"/><Relationship Id="rId135" Type="http://schemas.openxmlformats.org/officeDocument/2006/relationships/slide" Target="slides/slide133.xml"/><Relationship Id="rId143" Type="http://schemas.openxmlformats.org/officeDocument/2006/relationships/slide" Target="slides/slide141.xml"/><Relationship Id="rId148" Type="http://schemas.openxmlformats.org/officeDocument/2006/relationships/slide" Target="slides/slide146.xml"/><Relationship Id="rId151" Type="http://schemas.openxmlformats.org/officeDocument/2006/relationships/slide" Target="slides/slide149.xml"/><Relationship Id="rId156" Type="http://schemas.openxmlformats.org/officeDocument/2006/relationships/slide" Target="slides/slide154.xml"/><Relationship Id="rId164" Type="http://schemas.openxmlformats.org/officeDocument/2006/relationships/slide" Target="slides/slide162.xml"/><Relationship Id="rId16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72" Type="http://schemas.openxmlformats.org/officeDocument/2006/relationships/viewProps" Target="viewProps.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slide" Target="slides/slide118.xml"/><Relationship Id="rId125" Type="http://schemas.openxmlformats.org/officeDocument/2006/relationships/slide" Target="slides/slide123.xml"/><Relationship Id="rId141" Type="http://schemas.openxmlformats.org/officeDocument/2006/relationships/slide" Target="slides/slide139.xml"/><Relationship Id="rId146" Type="http://schemas.openxmlformats.org/officeDocument/2006/relationships/slide" Target="slides/slide144.xml"/><Relationship Id="rId167" Type="http://schemas.openxmlformats.org/officeDocument/2006/relationships/slide" Target="slides/slide165.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162" Type="http://schemas.openxmlformats.org/officeDocument/2006/relationships/slide" Target="slides/slide16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131" Type="http://schemas.openxmlformats.org/officeDocument/2006/relationships/slide" Target="slides/slide129.xml"/><Relationship Id="rId136" Type="http://schemas.openxmlformats.org/officeDocument/2006/relationships/slide" Target="slides/slide134.xml"/><Relationship Id="rId157" Type="http://schemas.openxmlformats.org/officeDocument/2006/relationships/slide" Target="slides/slide155.xml"/><Relationship Id="rId61" Type="http://schemas.openxmlformats.org/officeDocument/2006/relationships/slide" Target="slides/slide59.xml"/><Relationship Id="rId82" Type="http://schemas.openxmlformats.org/officeDocument/2006/relationships/slide" Target="slides/slide80.xml"/><Relationship Id="rId152" Type="http://schemas.openxmlformats.org/officeDocument/2006/relationships/slide" Target="slides/slide150.xml"/><Relationship Id="rId173" Type="http://schemas.openxmlformats.org/officeDocument/2006/relationships/theme" Target="theme/theme1.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26" Type="http://schemas.openxmlformats.org/officeDocument/2006/relationships/slide" Target="slides/slide124.xml"/><Relationship Id="rId147" Type="http://schemas.openxmlformats.org/officeDocument/2006/relationships/slide" Target="slides/slide145.xml"/><Relationship Id="rId168" Type="http://schemas.openxmlformats.org/officeDocument/2006/relationships/slide" Target="slides/slide166.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142" Type="http://schemas.openxmlformats.org/officeDocument/2006/relationships/slide" Target="slides/slide140.xml"/><Relationship Id="rId163" Type="http://schemas.openxmlformats.org/officeDocument/2006/relationships/slide" Target="slides/slide161.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116" Type="http://schemas.openxmlformats.org/officeDocument/2006/relationships/slide" Target="slides/slide114.xml"/><Relationship Id="rId137" Type="http://schemas.openxmlformats.org/officeDocument/2006/relationships/slide" Target="slides/slide135.xml"/><Relationship Id="rId158" Type="http://schemas.openxmlformats.org/officeDocument/2006/relationships/slide" Target="slides/slide156.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 Id="rId111" Type="http://schemas.openxmlformats.org/officeDocument/2006/relationships/slide" Target="slides/slide109.xml"/><Relationship Id="rId132" Type="http://schemas.openxmlformats.org/officeDocument/2006/relationships/slide" Target="slides/slide130.xml"/><Relationship Id="rId153" Type="http://schemas.openxmlformats.org/officeDocument/2006/relationships/slide" Target="slides/slide151.xml"/><Relationship Id="rId17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01837C8-0895-4FEC-8EC9-CB2F0260E600}" type="datetimeFigureOut">
              <a:rPr lang="en-US" smtClean="0"/>
              <a:pPr/>
              <a:t>9/10/2015</a:t>
            </a:fld>
            <a:endParaRPr lang="en-IN"/>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EC1AB26-EC4E-45B5-AAF6-890F2DDAF4E8}" type="slidenum">
              <a:rPr lang="en-IN" smtClean="0"/>
              <a:pPr/>
              <a:t>‹#›</a:t>
            </a:fld>
            <a:endParaRPr lang="en-IN"/>
          </a:p>
        </p:txBody>
      </p:sp>
    </p:spTree>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FA2A38-E3DD-4C98-97C7-4CD6AFC759E8}" type="datetimeFigureOut">
              <a:rPr lang="en-US" smtClean="0"/>
              <a:pPr/>
              <a:t>9/10/2015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100BAE-5023-4AF7-AC54-CDC0BEBFDDBB}" type="slidenum">
              <a:rPr lang="en-US" smtClean="0"/>
              <a:pPr/>
              <a:t>‹#›</a:t>
            </a:fld>
            <a:endParaRPr lang="en-US"/>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I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Rot="1" noChangeAspect="1" noChangeArrowheads="1" noTextEdit="1"/>
          </p:cNvSpPr>
          <p:nvPr>
            <p:ph type="sldImg"/>
          </p:nvPr>
        </p:nvSpPr>
        <p:spPr>
          <a:xfrm>
            <a:off x="1143000" y="685800"/>
            <a:ext cx="4572000" cy="3429000"/>
          </a:xfrm>
          <a:ln/>
        </p:spPr>
      </p:sp>
      <p:sp>
        <p:nvSpPr>
          <p:cNvPr id="91139" name="Rectangle 3"/>
          <p:cNvSpPr>
            <a:spLocks noGrp="1" noChangeArrowheads="1"/>
          </p:cNvSpPr>
          <p:nvPr>
            <p:ph type="body" idx="1"/>
          </p:nvPr>
        </p:nvSpPr>
        <p:spPr/>
        <p:txBody>
          <a:bodyPr/>
          <a:lstStyle/>
          <a:p>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Rot="1" noChangeAspect="1" noChangeArrowheads="1" noTextEdit="1"/>
          </p:cNvSpPr>
          <p:nvPr>
            <p:ph type="sldImg"/>
          </p:nvPr>
        </p:nvSpPr>
        <p:spPr>
          <a:xfrm>
            <a:off x="1143000" y="685800"/>
            <a:ext cx="4572000" cy="3429000"/>
          </a:xfrm>
          <a:ln/>
        </p:spPr>
      </p:sp>
      <p:sp>
        <p:nvSpPr>
          <p:cNvPr id="91139"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31D5B3A6-070F-48D5-B083-E5BF83702EDE}" type="datetime1">
              <a:rPr lang="en-US" smtClean="0"/>
              <a:pPr/>
              <a:t>9/10/2015</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r>
              <a:rPr lang="en-US" smtClean="0"/>
              <a:t>VJCET,DEPT. OF I.T.</a:t>
            </a:r>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8FF171FD-B30F-49DD-AD8E-2EAE379BE49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CA2AF28-D73A-484A-A7B1-5C83A095B612}" type="datetime1">
              <a:rPr lang="en-US" smtClean="0"/>
              <a:pPr/>
              <a:t>9/10/2015</a:t>
            </a:fld>
            <a:endParaRPr lang="en-US"/>
          </a:p>
        </p:txBody>
      </p:sp>
      <p:sp>
        <p:nvSpPr>
          <p:cNvPr id="5" name="Footer Placeholder 4"/>
          <p:cNvSpPr>
            <a:spLocks noGrp="1"/>
          </p:cNvSpPr>
          <p:nvPr>
            <p:ph type="ftr" sz="quarter" idx="11"/>
          </p:nvPr>
        </p:nvSpPr>
        <p:spPr/>
        <p:txBody>
          <a:bodyPr/>
          <a:lstStyle/>
          <a:p>
            <a:r>
              <a:rPr lang="en-US" smtClean="0"/>
              <a:t>VJCET,DEPT. OF I.T.</a:t>
            </a:r>
            <a:endParaRPr lang="en-US"/>
          </a:p>
        </p:txBody>
      </p:sp>
      <p:sp>
        <p:nvSpPr>
          <p:cNvPr id="6" name="Slide Number Placeholder 5"/>
          <p:cNvSpPr>
            <a:spLocks noGrp="1"/>
          </p:cNvSpPr>
          <p:nvPr>
            <p:ph type="sldNum" sz="quarter" idx="12"/>
          </p:nvPr>
        </p:nvSpPr>
        <p:spPr/>
        <p:txBody>
          <a:bodyPr/>
          <a:lstStyle/>
          <a:p>
            <a:fld id="{8FF171FD-B30F-49DD-AD8E-2EAE379BE49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C105524-0F6F-4337-9743-496687730AB4}" type="datetime1">
              <a:rPr lang="en-US" smtClean="0"/>
              <a:pPr/>
              <a:t>9/10/2015</a:t>
            </a:fld>
            <a:endParaRPr lang="en-US"/>
          </a:p>
        </p:txBody>
      </p:sp>
      <p:sp>
        <p:nvSpPr>
          <p:cNvPr id="5" name="Footer Placeholder 4"/>
          <p:cNvSpPr>
            <a:spLocks noGrp="1"/>
          </p:cNvSpPr>
          <p:nvPr>
            <p:ph type="ftr" sz="quarter" idx="11"/>
          </p:nvPr>
        </p:nvSpPr>
        <p:spPr/>
        <p:txBody>
          <a:bodyPr/>
          <a:lstStyle/>
          <a:p>
            <a:r>
              <a:rPr lang="en-US" smtClean="0"/>
              <a:t>VJCET,DEPT. OF I.T.</a:t>
            </a:r>
            <a:endParaRPr lang="en-US"/>
          </a:p>
        </p:txBody>
      </p:sp>
      <p:sp>
        <p:nvSpPr>
          <p:cNvPr id="6" name="Slide Number Placeholder 5"/>
          <p:cNvSpPr>
            <a:spLocks noGrp="1"/>
          </p:cNvSpPr>
          <p:nvPr>
            <p:ph type="sldNum" sz="quarter" idx="12"/>
          </p:nvPr>
        </p:nvSpPr>
        <p:spPr/>
        <p:txBody>
          <a:bodyPr/>
          <a:lstStyle/>
          <a:p>
            <a:fld id="{8FF171FD-B30F-49DD-AD8E-2EAE379BE49F}"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1"/>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a:xfrm>
            <a:off x="5715000" y="6245225"/>
            <a:ext cx="3124200" cy="476250"/>
          </a:xfrm>
        </p:spPr>
        <p:txBody>
          <a:bodyPr/>
          <a:lstStyle>
            <a:lvl1pPr>
              <a:defRPr/>
            </a:lvl1pPr>
          </a:lstStyle>
          <a:p>
            <a:r>
              <a:rPr lang="en-US" smtClean="0"/>
              <a:t>VJCET,DEPT. OF I.T.</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6A51E9C3-607F-46FA-B7B8-00080627CCFF}" type="datetime1">
              <a:rPr lang="en-US" smtClean="0"/>
              <a:pPr/>
              <a:t>9/10/2015</a:t>
            </a:fld>
            <a:endParaRPr lang="en-IN"/>
          </a:p>
        </p:txBody>
      </p:sp>
      <p:sp>
        <p:nvSpPr>
          <p:cNvPr id="5" name="Footer Placeholder 4"/>
          <p:cNvSpPr>
            <a:spLocks noGrp="1"/>
          </p:cNvSpPr>
          <p:nvPr>
            <p:ph type="ftr" sz="quarter" idx="11"/>
          </p:nvPr>
        </p:nvSpPr>
        <p:spPr/>
        <p:txBody>
          <a:bodyPr/>
          <a:lstStyle/>
          <a:p>
            <a:r>
              <a:rPr lang="en-IN" smtClean="0"/>
              <a:t>VJCET,DEPT. OF I.T.</a:t>
            </a:r>
            <a:endParaRPr lang="en-IN"/>
          </a:p>
        </p:txBody>
      </p:sp>
      <p:sp>
        <p:nvSpPr>
          <p:cNvPr id="6" name="Slide Number Placeholder 5"/>
          <p:cNvSpPr>
            <a:spLocks noGrp="1"/>
          </p:cNvSpPr>
          <p:nvPr>
            <p:ph type="sldNum" sz="quarter" idx="12"/>
          </p:nvPr>
        </p:nvSpPr>
        <p:spPr/>
        <p:txBody>
          <a:bodyPr/>
          <a:lstStyle/>
          <a:p>
            <a:fld id="{9D1060BC-7130-40AD-95EB-173ACD6FB033}" type="slidenum">
              <a:rPr lang="en-IN" smtClean="0"/>
              <a:pPr/>
              <a:t>‹#›</a:t>
            </a:fld>
            <a:endParaRPr lang="en-IN"/>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9998E84D-C2DE-4990-867E-2D0564D4F921}" type="datetime1">
              <a:rPr lang="en-US" smtClean="0"/>
              <a:pPr/>
              <a:t>9/10/2015</a:t>
            </a:fld>
            <a:endParaRPr lang="en-IN"/>
          </a:p>
        </p:txBody>
      </p:sp>
      <p:sp>
        <p:nvSpPr>
          <p:cNvPr id="5" name="Footer Placeholder 4"/>
          <p:cNvSpPr>
            <a:spLocks noGrp="1"/>
          </p:cNvSpPr>
          <p:nvPr>
            <p:ph type="ftr" sz="quarter" idx="11"/>
          </p:nvPr>
        </p:nvSpPr>
        <p:spPr/>
        <p:txBody>
          <a:bodyPr/>
          <a:lstStyle/>
          <a:p>
            <a:r>
              <a:rPr lang="en-IN" smtClean="0"/>
              <a:t>VJCET,DEPT. OF I.T.</a:t>
            </a:r>
            <a:endParaRPr lang="en-IN"/>
          </a:p>
        </p:txBody>
      </p:sp>
      <p:sp>
        <p:nvSpPr>
          <p:cNvPr id="6" name="Slide Number Placeholder 5"/>
          <p:cNvSpPr>
            <a:spLocks noGrp="1"/>
          </p:cNvSpPr>
          <p:nvPr>
            <p:ph type="sldNum" sz="quarter" idx="12"/>
          </p:nvPr>
        </p:nvSpPr>
        <p:spPr/>
        <p:txBody>
          <a:bodyPr/>
          <a:lstStyle/>
          <a:p>
            <a:fld id="{9D1060BC-7130-40AD-95EB-173ACD6FB033}" type="slidenum">
              <a:rPr lang="en-IN" smtClean="0"/>
              <a:pPr/>
              <a:t>‹#›</a:t>
            </a:fld>
            <a:endParaRPr lang="en-IN"/>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6966421-7581-4025-9C50-AC6DDEA7CBC4}" type="datetime1">
              <a:rPr lang="en-US" smtClean="0"/>
              <a:pPr/>
              <a:t>9/10/2015</a:t>
            </a:fld>
            <a:endParaRPr lang="en-IN"/>
          </a:p>
        </p:txBody>
      </p:sp>
      <p:sp>
        <p:nvSpPr>
          <p:cNvPr id="5" name="Footer Placeholder 4"/>
          <p:cNvSpPr>
            <a:spLocks noGrp="1"/>
          </p:cNvSpPr>
          <p:nvPr>
            <p:ph type="ftr" sz="quarter" idx="11"/>
          </p:nvPr>
        </p:nvSpPr>
        <p:spPr/>
        <p:txBody>
          <a:bodyPr/>
          <a:lstStyle/>
          <a:p>
            <a:r>
              <a:rPr lang="en-IN" smtClean="0"/>
              <a:t>VJCET,DEPT. OF I.T.</a:t>
            </a:r>
            <a:endParaRPr lang="en-IN"/>
          </a:p>
        </p:txBody>
      </p:sp>
      <p:sp>
        <p:nvSpPr>
          <p:cNvPr id="6" name="Slide Number Placeholder 5"/>
          <p:cNvSpPr>
            <a:spLocks noGrp="1"/>
          </p:cNvSpPr>
          <p:nvPr>
            <p:ph type="sldNum" sz="quarter" idx="12"/>
          </p:nvPr>
        </p:nvSpPr>
        <p:spPr/>
        <p:txBody>
          <a:bodyPr/>
          <a:lstStyle/>
          <a:p>
            <a:fld id="{9D1060BC-7130-40AD-95EB-173ACD6FB033}" type="slidenum">
              <a:rPr lang="en-IN" smtClean="0"/>
              <a:pPr/>
              <a:t>‹#›</a:t>
            </a:fld>
            <a:endParaRPr lang="en-IN"/>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D5DDD799-F482-4162-BF4D-D509D89EDAEC}" type="datetime1">
              <a:rPr lang="en-US" smtClean="0"/>
              <a:pPr/>
              <a:t>9/10/2015</a:t>
            </a:fld>
            <a:endParaRPr lang="en-IN"/>
          </a:p>
        </p:txBody>
      </p:sp>
      <p:sp>
        <p:nvSpPr>
          <p:cNvPr id="6" name="Footer Placeholder 5"/>
          <p:cNvSpPr>
            <a:spLocks noGrp="1"/>
          </p:cNvSpPr>
          <p:nvPr>
            <p:ph type="ftr" sz="quarter" idx="11"/>
          </p:nvPr>
        </p:nvSpPr>
        <p:spPr/>
        <p:txBody>
          <a:bodyPr/>
          <a:lstStyle/>
          <a:p>
            <a:r>
              <a:rPr lang="en-IN" smtClean="0"/>
              <a:t>VJCET,DEPT. OF I.T.</a:t>
            </a:r>
            <a:endParaRPr lang="en-IN"/>
          </a:p>
        </p:txBody>
      </p:sp>
      <p:sp>
        <p:nvSpPr>
          <p:cNvPr id="7" name="Slide Number Placeholder 6"/>
          <p:cNvSpPr>
            <a:spLocks noGrp="1"/>
          </p:cNvSpPr>
          <p:nvPr>
            <p:ph type="sldNum" sz="quarter" idx="12"/>
          </p:nvPr>
        </p:nvSpPr>
        <p:spPr/>
        <p:txBody>
          <a:bodyPr/>
          <a:lstStyle/>
          <a:p>
            <a:fld id="{9D1060BC-7130-40AD-95EB-173ACD6FB033}" type="slidenum">
              <a:rPr lang="en-IN" smtClean="0"/>
              <a:pPr/>
              <a:t>‹#›</a:t>
            </a:fld>
            <a:endParaRPr lang="en-IN"/>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3F30DEA7-D6DB-4784-BF85-53608D02B1BD}" type="datetime1">
              <a:rPr lang="en-US" smtClean="0"/>
              <a:pPr/>
              <a:t>9/10/2015</a:t>
            </a:fld>
            <a:endParaRPr lang="en-IN"/>
          </a:p>
        </p:txBody>
      </p:sp>
      <p:sp>
        <p:nvSpPr>
          <p:cNvPr id="8" name="Footer Placeholder 7"/>
          <p:cNvSpPr>
            <a:spLocks noGrp="1"/>
          </p:cNvSpPr>
          <p:nvPr>
            <p:ph type="ftr" sz="quarter" idx="11"/>
          </p:nvPr>
        </p:nvSpPr>
        <p:spPr/>
        <p:txBody>
          <a:bodyPr/>
          <a:lstStyle/>
          <a:p>
            <a:r>
              <a:rPr lang="en-IN" smtClean="0"/>
              <a:t>VJCET,DEPT. OF I.T.</a:t>
            </a:r>
            <a:endParaRPr lang="en-IN"/>
          </a:p>
        </p:txBody>
      </p:sp>
      <p:sp>
        <p:nvSpPr>
          <p:cNvPr id="9" name="Slide Number Placeholder 8"/>
          <p:cNvSpPr>
            <a:spLocks noGrp="1"/>
          </p:cNvSpPr>
          <p:nvPr>
            <p:ph type="sldNum" sz="quarter" idx="12"/>
          </p:nvPr>
        </p:nvSpPr>
        <p:spPr/>
        <p:txBody>
          <a:bodyPr/>
          <a:lstStyle/>
          <a:p>
            <a:fld id="{9D1060BC-7130-40AD-95EB-173ACD6FB033}" type="slidenum">
              <a:rPr lang="en-IN" smtClean="0"/>
              <a:pPr/>
              <a:t>‹#›</a:t>
            </a:fld>
            <a:endParaRPr lang="en-IN"/>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43A32745-F788-4759-AD1F-A4C89DEECAEA}" type="datetime1">
              <a:rPr lang="en-US" smtClean="0"/>
              <a:pPr/>
              <a:t>9/10/2015</a:t>
            </a:fld>
            <a:endParaRPr lang="en-IN"/>
          </a:p>
        </p:txBody>
      </p:sp>
      <p:sp>
        <p:nvSpPr>
          <p:cNvPr id="4" name="Footer Placeholder 3"/>
          <p:cNvSpPr>
            <a:spLocks noGrp="1"/>
          </p:cNvSpPr>
          <p:nvPr>
            <p:ph type="ftr" sz="quarter" idx="11"/>
          </p:nvPr>
        </p:nvSpPr>
        <p:spPr/>
        <p:txBody>
          <a:bodyPr/>
          <a:lstStyle/>
          <a:p>
            <a:r>
              <a:rPr lang="en-IN" smtClean="0"/>
              <a:t>VJCET,DEPT. OF I.T.</a:t>
            </a:r>
            <a:endParaRPr lang="en-IN"/>
          </a:p>
        </p:txBody>
      </p:sp>
      <p:sp>
        <p:nvSpPr>
          <p:cNvPr id="5" name="Slide Number Placeholder 4"/>
          <p:cNvSpPr>
            <a:spLocks noGrp="1"/>
          </p:cNvSpPr>
          <p:nvPr>
            <p:ph type="sldNum" sz="quarter" idx="12"/>
          </p:nvPr>
        </p:nvSpPr>
        <p:spPr/>
        <p:txBody>
          <a:bodyPr/>
          <a:lstStyle/>
          <a:p>
            <a:fld id="{9D1060BC-7130-40AD-95EB-173ACD6FB033}" type="slidenum">
              <a:rPr lang="en-IN" smtClean="0"/>
              <a:pPr/>
              <a:t>‹#›</a:t>
            </a:fld>
            <a:endParaRPr lang="en-IN"/>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C3B203-A733-4670-8336-F35DD513F474}" type="datetime1">
              <a:rPr lang="en-US" smtClean="0"/>
              <a:pPr/>
              <a:t>9/10/2015</a:t>
            </a:fld>
            <a:endParaRPr lang="en-IN"/>
          </a:p>
        </p:txBody>
      </p:sp>
      <p:sp>
        <p:nvSpPr>
          <p:cNvPr id="3" name="Footer Placeholder 2"/>
          <p:cNvSpPr>
            <a:spLocks noGrp="1"/>
          </p:cNvSpPr>
          <p:nvPr>
            <p:ph type="ftr" sz="quarter" idx="11"/>
          </p:nvPr>
        </p:nvSpPr>
        <p:spPr/>
        <p:txBody>
          <a:bodyPr/>
          <a:lstStyle/>
          <a:p>
            <a:r>
              <a:rPr lang="en-IN" smtClean="0"/>
              <a:t>VJCET,DEPT. OF I.T.</a:t>
            </a:r>
            <a:endParaRPr lang="en-IN"/>
          </a:p>
        </p:txBody>
      </p:sp>
      <p:sp>
        <p:nvSpPr>
          <p:cNvPr id="4" name="Slide Number Placeholder 3"/>
          <p:cNvSpPr>
            <a:spLocks noGrp="1"/>
          </p:cNvSpPr>
          <p:nvPr>
            <p:ph type="sldNum" sz="quarter" idx="12"/>
          </p:nvPr>
        </p:nvSpPr>
        <p:spPr/>
        <p:txBody>
          <a:bodyPr/>
          <a:lstStyle/>
          <a:p>
            <a:fld id="{9D1060BC-7130-40AD-95EB-173ACD6FB033}" type="slidenum">
              <a:rPr lang="en-IN" smtClean="0"/>
              <a:pPr/>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11" name="Date Placeholder 10"/>
          <p:cNvSpPr>
            <a:spLocks noGrp="1"/>
          </p:cNvSpPr>
          <p:nvPr>
            <p:ph type="dt" sz="half" idx="10"/>
          </p:nvPr>
        </p:nvSpPr>
        <p:spPr/>
        <p:txBody>
          <a:bodyPr/>
          <a:lstStyle/>
          <a:p>
            <a:fld id="{E25CC4A8-F9F0-4AF3-BA90-CDFFD758123E}" type="datetime1">
              <a:rPr lang="en-US" smtClean="0"/>
              <a:pPr/>
              <a:t>9/10/2015</a:t>
            </a:fld>
            <a:endParaRPr lang="en-US"/>
          </a:p>
        </p:txBody>
      </p:sp>
      <p:sp>
        <p:nvSpPr>
          <p:cNvPr id="12" name="Slide Number Placeholder 11"/>
          <p:cNvSpPr>
            <a:spLocks noGrp="1"/>
          </p:cNvSpPr>
          <p:nvPr>
            <p:ph type="sldNum" sz="quarter" idx="11"/>
          </p:nvPr>
        </p:nvSpPr>
        <p:spPr/>
        <p:txBody>
          <a:bodyPr/>
          <a:lstStyle/>
          <a:p>
            <a:fld id="{8FF171FD-B30F-49DD-AD8E-2EAE379BE49F}" type="slidenum">
              <a:rPr lang="en-US" smtClean="0"/>
              <a:pPr/>
              <a:t>‹#›</a:t>
            </a:fld>
            <a:endParaRPr lang="en-US"/>
          </a:p>
        </p:txBody>
      </p:sp>
      <p:sp>
        <p:nvSpPr>
          <p:cNvPr id="15" name="Text Placeholder 14"/>
          <p:cNvSpPr>
            <a:spLocks noGrp="1"/>
          </p:cNvSpPr>
          <p:nvPr>
            <p:ph type="body" sz="quarter" idx="13"/>
          </p:nvPr>
        </p:nvSpPr>
        <p:spPr>
          <a:xfrm>
            <a:off x="8534400" y="3810000"/>
            <a:ext cx="914400" cy="91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16" name="Footer Placeholder 12"/>
          <p:cNvSpPr>
            <a:spLocks noGrp="1"/>
          </p:cNvSpPr>
          <p:nvPr>
            <p:ph type="ftr" sz="quarter" idx="12"/>
          </p:nvPr>
        </p:nvSpPr>
        <p:spPr>
          <a:xfrm>
            <a:off x="914400" y="6492240"/>
            <a:ext cx="3200400" cy="365760"/>
          </a:xfrm>
        </p:spPr>
        <p:txBody>
          <a:bodyPr/>
          <a:lstStyle/>
          <a:p>
            <a:r>
              <a:rPr lang="en-US" dirty="0" smtClean="0"/>
              <a:t>VJCET,DEPT. OF I.T.</a:t>
            </a:r>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7167D1-0CD6-47AF-8CB1-3DDD5BC32560}" type="datetime1">
              <a:rPr lang="en-US" smtClean="0"/>
              <a:pPr/>
              <a:t>9/10/2015</a:t>
            </a:fld>
            <a:endParaRPr lang="en-IN"/>
          </a:p>
        </p:txBody>
      </p:sp>
      <p:sp>
        <p:nvSpPr>
          <p:cNvPr id="6" name="Footer Placeholder 5"/>
          <p:cNvSpPr>
            <a:spLocks noGrp="1"/>
          </p:cNvSpPr>
          <p:nvPr>
            <p:ph type="ftr" sz="quarter" idx="11"/>
          </p:nvPr>
        </p:nvSpPr>
        <p:spPr/>
        <p:txBody>
          <a:bodyPr/>
          <a:lstStyle/>
          <a:p>
            <a:r>
              <a:rPr lang="en-IN" smtClean="0"/>
              <a:t>VJCET,DEPT. OF I.T.</a:t>
            </a:r>
            <a:endParaRPr lang="en-IN"/>
          </a:p>
        </p:txBody>
      </p:sp>
      <p:sp>
        <p:nvSpPr>
          <p:cNvPr id="7" name="Slide Number Placeholder 6"/>
          <p:cNvSpPr>
            <a:spLocks noGrp="1"/>
          </p:cNvSpPr>
          <p:nvPr>
            <p:ph type="sldNum" sz="quarter" idx="12"/>
          </p:nvPr>
        </p:nvSpPr>
        <p:spPr/>
        <p:txBody>
          <a:bodyPr/>
          <a:lstStyle/>
          <a:p>
            <a:fld id="{9D1060BC-7130-40AD-95EB-173ACD6FB033}" type="slidenum">
              <a:rPr lang="en-IN" smtClean="0"/>
              <a:pPr/>
              <a:t>‹#›</a:t>
            </a:fld>
            <a:endParaRPr lang="en-IN"/>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F5087D-2DE8-426B-8814-D06C6B9B9388}" type="datetime1">
              <a:rPr lang="en-US" smtClean="0"/>
              <a:pPr/>
              <a:t>9/10/2015</a:t>
            </a:fld>
            <a:endParaRPr lang="en-IN"/>
          </a:p>
        </p:txBody>
      </p:sp>
      <p:sp>
        <p:nvSpPr>
          <p:cNvPr id="6" name="Footer Placeholder 5"/>
          <p:cNvSpPr>
            <a:spLocks noGrp="1"/>
          </p:cNvSpPr>
          <p:nvPr>
            <p:ph type="ftr" sz="quarter" idx="11"/>
          </p:nvPr>
        </p:nvSpPr>
        <p:spPr/>
        <p:txBody>
          <a:bodyPr/>
          <a:lstStyle/>
          <a:p>
            <a:r>
              <a:rPr lang="en-IN" smtClean="0"/>
              <a:t>VJCET,DEPT. OF I.T.</a:t>
            </a:r>
            <a:endParaRPr lang="en-IN"/>
          </a:p>
        </p:txBody>
      </p:sp>
      <p:sp>
        <p:nvSpPr>
          <p:cNvPr id="7" name="Slide Number Placeholder 6"/>
          <p:cNvSpPr>
            <a:spLocks noGrp="1"/>
          </p:cNvSpPr>
          <p:nvPr>
            <p:ph type="sldNum" sz="quarter" idx="12"/>
          </p:nvPr>
        </p:nvSpPr>
        <p:spPr/>
        <p:txBody>
          <a:bodyPr/>
          <a:lstStyle/>
          <a:p>
            <a:fld id="{9D1060BC-7130-40AD-95EB-173ACD6FB033}" type="slidenum">
              <a:rPr lang="en-IN" smtClean="0"/>
              <a:pPr/>
              <a:t>‹#›</a:t>
            </a:fld>
            <a:endParaRPr lang="en-IN"/>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388D5FC2-3C78-4E86-8E16-C8B37CB15D62}" type="datetime1">
              <a:rPr lang="en-US" smtClean="0"/>
              <a:pPr/>
              <a:t>9/10/2015</a:t>
            </a:fld>
            <a:endParaRPr lang="en-IN"/>
          </a:p>
        </p:txBody>
      </p:sp>
      <p:sp>
        <p:nvSpPr>
          <p:cNvPr id="5" name="Footer Placeholder 4"/>
          <p:cNvSpPr>
            <a:spLocks noGrp="1"/>
          </p:cNvSpPr>
          <p:nvPr>
            <p:ph type="ftr" sz="quarter" idx="11"/>
          </p:nvPr>
        </p:nvSpPr>
        <p:spPr/>
        <p:txBody>
          <a:bodyPr/>
          <a:lstStyle/>
          <a:p>
            <a:r>
              <a:rPr lang="en-IN" smtClean="0"/>
              <a:t>VJCET,DEPT. OF I.T.</a:t>
            </a:r>
            <a:endParaRPr lang="en-IN"/>
          </a:p>
        </p:txBody>
      </p:sp>
      <p:sp>
        <p:nvSpPr>
          <p:cNvPr id="6" name="Slide Number Placeholder 5"/>
          <p:cNvSpPr>
            <a:spLocks noGrp="1"/>
          </p:cNvSpPr>
          <p:nvPr>
            <p:ph type="sldNum" sz="quarter" idx="12"/>
          </p:nvPr>
        </p:nvSpPr>
        <p:spPr/>
        <p:txBody>
          <a:bodyPr/>
          <a:lstStyle/>
          <a:p>
            <a:fld id="{9D1060BC-7130-40AD-95EB-173ACD6FB033}" type="slidenum">
              <a:rPr lang="en-IN" smtClean="0"/>
              <a:pPr/>
              <a:t>‹#›</a:t>
            </a:fld>
            <a:endParaRPr lang="en-IN"/>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1924E4A4-832A-4EFB-ACB4-D6B45EDB52DE}" type="datetime1">
              <a:rPr lang="en-US" smtClean="0"/>
              <a:pPr/>
              <a:t>9/10/2015</a:t>
            </a:fld>
            <a:endParaRPr lang="en-IN"/>
          </a:p>
        </p:txBody>
      </p:sp>
      <p:sp>
        <p:nvSpPr>
          <p:cNvPr id="5" name="Footer Placeholder 4"/>
          <p:cNvSpPr>
            <a:spLocks noGrp="1"/>
          </p:cNvSpPr>
          <p:nvPr>
            <p:ph type="ftr" sz="quarter" idx="11"/>
          </p:nvPr>
        </p:nvSpPr>
        <p:spPr/>
        <p:txBody>
          <a:bodyPr/>
          <a:lstStyle/>
          <a:p>
            <a:r>
              <a:rPr lang="en-IN" smtClean="0"/>
              <a:t>VJCET,DEPT. OF I.T.</a:t>
            </a:r>
            <a:endParaRPr lang="en-IN"/>
          </a:p>
        </p:txBody>
      </p:sp>
      <p:sp>
        <p:nvSpPr>
          <p:cNvPr id="6" name="Slide Number Placeholder 5"/>
          <p:cNvSpPr>
            <a:spLocks noGrp="1"/>
          </p:cNvSpPr>
          <p:nvPr>
            <p:ph type="sldNum" sz="quarter" idx="12"/>
          </p:nvPr>
        </p:nvSpPr>
        <p:spPr/>
        <p:txBody>
          <a:bodyPr/>
          <a:lstStyle/>
          <a:p>
            <a:fld id="{9D1060BC-7130-40AD-95EB-173ACD6FB033}" type="slidenum">
              <a:rPr lang="en-IN" smtClean="0"/>
              <a:pPr/>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7C6AE4E8-840C-488E-9A71-2F67C35EE6AA}" type="datetime1">
              <a:rPr lang="en-US" smtClean="0"/>
              <a:pPr/>
              <a:t>9/10/2015</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r>
              <a:rPr lang="en-US" smtClean="0"/>
              <a:t>VJCET,DEPT. OF I.T.</a:t>
            </a:r>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8FF171FD-B30F-49DD-AD8E-2EAE379BE49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269EB8E5-E954-4CB4-9D9C-983601DFB346}" type="datetime1">
              <a:rPr lang="en-US" smtClean="0"/>
              <a:pPr/>
              <a:t>9/10/2015</a:t>
            </a:fld>
            <a:endParaRPr lang="en-US"/>
          </a:p>
        </p:txBody>
      </p:sp>
      <p:sp>
        <p:nvSpPr>
          <p:cNvPr id="6" name="Footer Placeholder 5"/>
          <p:cNvSpPr>
            <a:spLocks noGrp="1"/>
          </p:cNvSpPr>
          <p:nvPr>
            <p:ph type="ftr" sz="quarter" idx="11"/>
          </p:nvPr>
        </p:nvSpPr>
        <p:spPr/>
        <p:txBody>
          <a:bodyPr/>
          <a:lstStyle/>
          <a:p>
            <a:r>
              <a:rPr lang="en-US" smtClean="0"/>
              <a:t>VJCET,DEPT. OF I.T.</a:t>
            </a:r>
            <a:endParaRPr lang="en-US"/>
          </a:p>
        </p:txBody>
      </p:sp>
      <p:sp>
        <p:nvSpPr>
          <p:cNvPr id="7" name="Slide Number Placeholder 6"/>
          <p:cNvSpPr>
            <a:spLocks noGrp="1"/>
          </p:cNvSpPr>
          <p:nvPr>
            <p:ph type="sldNum" sz="quarter" idx="12"/>
          </p:nvPr>
        </p:nvSpPr>
        <p:spPr/>
        <p:txBody>
          <a:bodyPr/>
          <a:lstStyle/>
          <a:p>
            <a:fld id="{8FF171FD-B30F-49DD-AD8E-2EAE379BE49F}"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5BDB2B2D-6417-4FD6-BBF3-F987A7B2959D}" type="datetime1">
              <a:rPr lang="en-US" smtClean="0"/>
              <a:pPr/>
              <a:t>9/10/2015</a:t>
            </a:fld>
            <a:endParaRPr lang="en-US"/>
          </a:p>
        </p:txBody>
      </p:sp>
      <p:sp>
        <p:nvSpPr>
          <p:cNvPr id="8" name="Footer Placeholder 7"/>
          <p:cNvSpPr>
            <a:spLocks noGrp="1"/>
          </p:cNvSpPr>
          <p:nvPr>
            <p:ph type="ftr" sz="quarter" idx="11"/>
          </p:nvPr>
        </p:nvSpPr>
        <p:spPr/>
        <p:txBody>
          <a:bodyPr/>
          <a:lstStyle/>
          <a:p>
            <a:r>
              <a:rPr lang="en-US" smtClean="0"/>
              <a:t>VJCET,DEPT. OF I.T.</a:t>
            </a:r>
            <a:endParaRPr lang="en-US"/>
          </a:p>
        </p:txBody>
      </p:sp>
      <p:sp>
        <p:nvSpPr>
          <p:cNvPr id="9" name="Slide Number Placeholder 8"/>
          <p:cNvSpPr>
            <a:spLocks noGrp="1"/>
          </p:cNvSpPr>
          <p:nvPr>
            <p:ph type="sldNum" sz="quarter" idx="12"/>
          </p:nvPr>
        </p:nvSpPr>
        <p:spPr/>
        <p:txBody>
          <a:bodyPr/>
          <a:lstStyle/>
          <a:p>
            <a:fld id="{8FF171FD-B30F-49DD-AD8E-2EAE379BE49F}"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6798AE96-FF48-405C-87B1-617F68D8D4FA}" type="datetime1">
              <a:rPr lang="en-US" smtClean="0"/>
              <a:pPr/>
              <a:t>9/10/2015</a:t>
            </a:fld>
            <a:endParaRPr lang="en-US"/>
          </a:p>
        </p:txBody>
      </p:sp>
      <p:sp>
        <p:nvSpPr>
          <p:cNvPr id="7" name="Slide Number Placeholder 6"/>
          <p:cNvSpPr>
            <a:spLocks noGrp="1"/>
          </p:cNvSpPr>
          <p:nvPr>
            <p:ph type="sldNum" sz="quarter" idx="11"/>
          </p:nvPr>
        </p:nvSpPr>
        <p:spPr/>
        <p:txBody>
          <a:bodyPr rtlCol="0"/>
          <a:lstStyle/>
          <a:p>
            <a:fld id="{8FF171FD-B30F-49DD-AD8E-2EAE379BE49F}" type="slidenum">
              <a:rPr lang="en-US" smtClean="0"/>
              <a:pPr/>
              <a:t>‹#›</a:t>
            </a:fld>
            <a:endParaRPr lang="en-US"/>
          </a:p>
        </p:txBody>
      </p:sp>
      <p:sp>
        <p:nvSpPr>
          <p:cNvPr id="8" name="Footer Placeholder 7"/>
          <p:cNvSpPr>
            <a:spLocks noGrp="1"/>
          </p:cNvSpPr>
          <p:nvPr>
            <p:ph type="ftr" sz="quarter" idx="12"/>
          </p:nvPr>
        </p:nvSpPr>
        <p:spPr/>
        <p:txBody>
          <a:bodyPr rtlCol="0"/>
          <a:lstStyle/>
          <a:p>
            <a:r>
              <a:rPr lang="en-US" smtClean="0"/>
              <a:t>VJCET,DEPT. OF I.T.</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4AE9F4-CF5E-4C94-A710-686320E1FF6D}" type="datetime1">
              <a:rPr lang="en-US" smtClean="0"/>
              <a:pPr/>
              <a:t>9/10/2015</a:t>
            </a:fld>
            <a:endParaRPr lang="en-US"/>
          </a:p>
        </p:txBody>
      </p:sp>
      <p:sp>
        <p:nvSpPr>
          <p:cNvPr id="3" name="Footer Placeholder 2"/>
          <p:cNvSpPr>
            <a:spLocks noGrp="1"/>
          </p:cNvSpPr>
          <p:nvPr>
            <p:ph type="ftr" sz="quarter" idx="11"/>
          </p:nvPr>
        </p:nvSpPr>
        <p:spPr/>
        <p:txBody>
          <a:bodyPr/>
          <a:lstStyle/>
          <a:p>
            <a:r>
              <a:rPr lang="en-US" smtClean="0"/>
              <a:t>VJCET,DEPT. OF I.T.</a:t>
            </a:r>
            <a:endParaRPr lang="en-US"/>
          </a:p>
        </p:txBody>
      </p:sp>
      <p:sp>
        <p:nvSpPr>
          <p:cNvPr id="4" name="Slide Number Placeholder 3"/>
          <p:cNvSpPr>
            <a:spLocks noGrp="1"/>
          </p:cNvSpPr>
          <p:nvPr>
            <p:ph type="sldNum" sz="quarter" idx="12"/>
          </p:nvPr>
        </p:nvSpPr>
        <p:spPr/>
        <p:txBody>
          <a:bodyPr/>
          <a:lstStyle/>
          <a:p>
            <a:fld id="{8FF171FD-B30F-49DD-AD8E-2EAE379BE49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1"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F0728A1B-9CE9-4589-A69F-DFB3A4C8FA87}" type="datetime1">
              <a:rPr lang="en-US" smtClean="0"/>
              <a:pPr/>
              <a:t>9/10/2015</a:t>
            </a:fld>
            <a:endParaRPr lang="en-US"/>
          </a:p>
        </p:txBody>
      </p:sp>
      <p:sp>
        <p:nvSpPr>
          <p:cNvPr id="22" name="Slide Number Placeholder 21"/>
          <p:cNvSpPr>
            <a:spLocks noGrp="1"/>
          </p:cNvSpPr>
          <p:nvPr>
            <p:ph type="sldNum" sz="quarter" idx="15"/>
          </p:nvPr>
        </p:nvSpPr>
        <p:spPr/>
        <p:txBody>
          <a:bodyPr rtlCol="0"/>
          <a:lstStyle/>
          <a:p>
            <a:fld id="{8FF171FD-B30F-49DD-AD8E-2EAE379BE49F}" type="slidenum">
              <a:rPr lang="en-US" smtClean="0"/>
              <a:pPr/>
              <a:t>‹#›</a:t>
            </a:fld>
            <a:endParaRPr lang="en-US"/>
          </a:p>
        </p:txBody>
      </p:sp>
      <p:sp>
        <p:nvSpPr>
          <p:cNvPr id="23" name="Footer Placeholder 22"/>
          <p:cNvSpPr>
            <a:spLocks noGrp="1"/>
          </p:cNvSpPr>
          <p:nvPr>
            <p:ph type="ftr" sz="quarter" idx="16"/>
          </p:nvPr>
        </p:nvSpPr>
        <p:spPr/>
        <p:txBody>
          <a:bodyPr rtlCol="0"/>
          <a:lstStyle/>
          <a:p>
            <a:r>
              <a:rPr lang="en-US" smtClean="0"/>
              <a:t>VJCET,DEPT. OF I.T.</a:t>
            </a: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9"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AD575FE1-A2DB-4961-8B84-DC3C2CD59791}" type="datetime1">
              <a:rPr lang="en-US" smtClean="0"/>
              <a:pPr/>
              <a:t>9/10/2015</a:t>
            </a:fld>
            <a:endParaRPr lang="en-US"/>
          </a:p>
        </p:txBody>
      </p:sp>
      <p:sp>
        <p:nvSpPr>
          <p:cNvPr id="18" name="Slide Number Placeholder 17"/>
          <p:cNvSpPr>
            <a:spLocks noGrp="1"/>
          </p:cNvSpPr>
          <p:nvPr>
            <p:ph type="sldNum" sz="quarter" idx="11"/>
          </p:nvPr>
        </p:nvSpPr>
        <p:spPr/>
        <p:txBody>
          <a:bodyPr rtlCol="0"/>
          <a:lstStyle/>
          <a:p>
            <a:fld id="{8FF171FD-B30F-49DD-AD8E-2EAE379BE49F}" type="slidenum">
              <a:rPr lang="en-US" smtClean="0"/>
              <a:pPr/>
              <a:t>‹#›</a:t>
            </a:fld>
            <a:endParaRPr lang="en-US"/>
          </a:p>
        </p:txBody>
      </p:sp>
      <p:sp>
        <p:nvSpPr>
          <p:cNvPr id="21" name="Footer Placeholder 20"/>
          <p:cNvSpPr>
            <a:spLocks noGrp="1"/>
          </p:cNvSpPr>
          <p:nvPr>
            <p:ph type="ftr" sz="quarter" idx="12"/>
          </p:nvPr>
        </p:nvSpPr>
        <p:spPr/>
        <p:txBody>
          <a:bodyPr rtlCol="0"/>
          <a:lstStyle/>
          <a:p>
            <a:r>
              <a:rPr lang="en-US" smtClean="0"/>
              <a:t>VJCET,DEPT. OF I.T.</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B829DAB8-462F-4F72-8A0D-064E4BD5DC51}" type="datetime1">
              <a:rPr lang="en-US" smtClean="0"/>
              <a:pPr/>
              <a:t>9/10/2015</a:t>
            </a:fld>
            <a:endParaRPr lang="en-US"/>
          </a:p>
        </p:txBody>
      </p:sp>
      <p:sp>
        <p:nvSpPr>
          <p:cNvPr id="3" name="Footer Placeholder 2"/>
          <p:cNvSpPr>
            <a:spLocks noGrp="1"/>
          </p:cNvSpPr>
          <p:nvPr>
            <p:ph type="ftr" sz="quarter" idx="3"/>
          </p:nvPr>
        </p:nvSpPr>
        <p:spPr>
          <a:xfrm rot="5400000">
            <a:off x="6990187"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r>
              <a:rPr lang="en-US" smtClean="0"/>
              <a:t>VJCET,DEPT. OF I.T.</a:t>
            </a:r>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8FF171FD-B30F-49DD-AD8E-2EAE379BE49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9EEA71-20DA-4249-A95D-D3F7BA242986}" type="datetime1">
              <a:rPr lang="en-US" smtClean="0"/>
              <a:pPr/>
              <a:t>9/10/2015</a:t>
            </a:fld>
            <a:endParaRPr lang="en-IN"/>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2800" b="0">
                <a:solidFill>
                  <a:schemeClr val="accent6">
                    <a:lumMod val="75000"/>
                  </a:schemeClr>
                </a:solidFill>
              </a:defRPr>
            </a:lvl1pPr>
          </a:lstStyle>
          <a:p>
            <a:r>
              <a:rPr lang="en-IN" smtClean="0"/>
              <a:t>VJCET,DEPT. OF I.T.</a:t>
            </a:r>
            <a:endParaRPr lang="en-IN" dirty="0"/>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1060BC-7130-40AD-95EB-173ACD6FB033}" type="slidenum">
              <a:rPr lang="en-IN" smtClean="0"/>
              <a:pPr/>
              <a:t>‹#›</a:t>
            </a:fld>
            <a:endParaRPr lang="en-IN"/>
          </a:p>
        </p:txBody>
      </p:sp>
    </p:spTree>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49.gif"/><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image" Target="../media/image51.gif"/><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4.xml"/></Relationships>
</file>

<file path=ppt/slides/_rels/slide111.xml.rels><?xml version="1.0" encoding="UTF-8" standalone="yes"?>
<Relationships xmlns="http://schemas.openxmlformats.org/package/2006/relationships"><Relationship Id="rId2" Type="http://schemas.openxmlformats.org/officeDocument/2006/relationships/image" Target="../media/image53.gif"/><Relationship Id="rId1" Type="http://schemas.openxmlformats.org/officeDocument/2006/relationships/slideLayout" Target="../slideLayouts/slideLayout4.xml"/></Relationships>
</file>

<file path=ppt/slides/_rels/slide112.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4.xml"/></Relationships>
</file>

<file path=ppt/slides/_rels/slide113.xml.rels><?xml version="1.0" encoding="UTF-8" standalone="yes"?>
<Relationships xmlns="http://schemas.openxmlformats.org/package/2006/relationships"><Relationship Id="rId2" Type="http://schemas.openxmlformats.org/officeDocument/2006/relationships/image" Target="../media/image55.gif"/><Relationship Id="rId1" Type="http://schemas.openxmlformats.org/officeDocument/2006/relationships/slideLayout" Target="../slideLayouts/slideLayout4.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5.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4.xml"/></Relationships>
</file>

<file path=ppt/slides/_rels/slide116.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4.xml"/></Relationships>
</file>

<file path=ppt/slides/_rels/slide117.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4.xml"/></Relationships>
</file>

<file path=ppt/slides/_rels/slide118.xml.rels><?xml version="1.0" encoding="UTF-8" standalone="yes"?>
<Relationships xmlns="http://schemas.openxmlformats.org/package/2006/relationships"><Relationship Id="rId2" Type="http://schemas.openxmlformats.org/officeDocument/2006/relationships/image" Target="../media/image59.gif"/><Relationship Id="rId1" Type="http://schemas.openxmlformats.org/officeDocument/2006/relationships/slideLayout" Target="../slideLayouts/slideLayout4.xml"/></Relationships>
</file>

<file path=ppt/slides/_rels/slide119.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1.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4.xml"/></Relationships>
</file>

<file path=ppt/slides/_rels/slide122.xml.rels><?xml version="1.0" encoding="UTF-8" standalone="yes"?>
<Relationships xmlns="http://schemas.openxmlformats.org/package/2006/relationships"><Relationship Id="rId3" Type="http://schemas.openxmlformats.org/officeDocument/2006/relationships/image" Target="../media/image64.gif"/><Relationship Id="rId2" Type="http://schemas.openxmlformats.org/officeDocument/2006/relationships/image" Target="../media/image63.jpeg"/><Relationship Id="rId1" Type="http://schemas.openxmlformats.org/officeDocument/2006/relationships/slideLayout" Target="../slideLayouts/slideLayout4.xml"/></Relationships>
</file>

<file path=ppt/slides/_rels/slide123.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4.xml"/></Relationships>
</file>

<file path=ppt/slides/_rels/slide124.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4.xml"/></Relationships>
</file>

<file path=ppt/slides/_rels/slide125.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4.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2800" dirty="0" smtClean="0">
                <a:latin typeface="Times New Roman" pitchFamily="18" charset="0"/>
                <a:cs typeface="Times New Roman" pitchFamily="18" charset="0"/>
              </a:rPr>
              <a:t>INTRODUCTION TO DIGITAL COMPUTERS</a:t>
            </a:r>
            <a:endParaRPr lang="en-US" sz="2800" dirty="0">
              <a:latin typeface="Times New Roman" pitchFamily="18" charset="0"/>
              <a:cs typeface="Times New Roman" pitchFamily="18" charset="0"/>
            </a:endParaRPr>
          </a:p>
        </p:txBody>
      </p:sp>
      <p:sp>
        <p:nvSpPr>
          <p:cNvPr id="3" name="Subtitle 2"/>
          <p:cNvSpPr>
            <a:spLocks noGrp="1"/>
          </p:cNvSpPr>
          <p:nvPr>
            <p:ph type="subTitle" idx="1"/>
          </p:nvPr>
        </p:nvSpPr>
        <p:spPr/>
        <p:txBody>
          <a:bodyPr/>
          <a:lstStyle/>
          <a:p>
            <a:endParaRPr lang="en-US" dirty="0"/>
          </a:p>
        </p:txBody>
      </p:sp>
      <p:sp>
        <p:nvSpPr>
          <p:cNvPr id="5" name="Footer Placeholder 4"/>
          <p:cNvSpPr>
            <a:spLocks noGrp="1"/>
          </p:cNvSpPr>
          <p:nvPr>
            <p:ph type="ftr" sz="quarter" idx="11"/>
          </p:nvPr>
        </p:nvSpPr>
        <p:spPr/>
        <p:txBody>
          <a:bodyPr/>
          <a:lstStyle/>
          <a:p>
            <a:r>
              <a:rPr lang="en-US" smtClean="0"/>
              <a:t>VJCET,DEPT. OF I.T.</a:t>
            </a: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0" y="0"/>
            <a:ext cx="9144000" cy="6858000"/>
          </a:xfrm>
        </p:spPr>
        <p:txBody>
          <a:bodyPr>
            <a:normAutofit lnSpcReduction="10000"/>
          </a:bodyPr>
          <a:lstStyle/>
          <a:p>
            <a:r>
              <a:rPr lang="en-US" sz="2800" u="sng" dirty="0" smtClean="0">
                <a:latin typeface="Times New Roman" pitchFamily="18" charset="0"/>
                <a:cs typeface="Times New Roman" pitchFamily="18" charset="0"/>
              </a:rPr>
              <a:t>Accuracy</a:t>
            </a:r>
          </a:p>
          <a:p>
            <a:pPr lvl="1" algn="just"/>
            <a:r>
              <a:rPr lang="en-US" sz="2400" dirty="0" smtClean="0">
                <a:latin typeface="Times New Roman" pitchFamily="18" charset="0"/>
                <a:cs typeface="Times New Roman" pitchFamily="18" charset="0"/>
              </a:rPr>
              <a:t>In addition to being very fast, computers are very accurate. </a:t>
            </a:r>
          </a:p>
          <a:p>
            <a:pPr lvl="1" algn="just"/>
            <a:endParaRPr lang="en-US" sz="2400" dirty="0" smtClean="0">
              <a:latin typeface="Times New Roman" pitchFamily="18" charset="0"/>
              <a:cs typeface="Times New Roman" pitchFamily="18" charset="0"/>
            </a:endParaRPr>
          </a:p>
          <a:p>
            <a:pPr lvl="1" algn="just"/>
            <a:r>
              <a:rPr lang="en-US" sz="2400" dirty="0" smtClean="0">
                <a:latin typeface="Times New Roman" pitchFamily="18" charset="0"/>
                <a:cs typeface="Times New Roman" pitchFamily="18" charset="0"/>
              </a:rPr>
              <a:t>Computers perform all jobs with 100% accuracy provided that correct input has been given. </a:t>
            </a:r>
          </a:p>
          <a:p>
            <a:pPr lvl="1" algn="just">
              <a:buNone/>
            </a:pPr>
            <a:endParaRPr lang="en-US" sz="2400" dirty="0" smtClean="0">
              <a:latin typeface="Times New Roman" pitchFamily="18" charset="0"/>
              <a:cs typeface="Times New Roman" pitchFamily="18" charset="0"/>
            </a:endParaRPr>
          </a:p>
          <a:p>
            <a:pPr lvl="1" algn="just"/>
            <a:r>
              <a:rPr lang="en-US" sz="2400" dirty="0" err="1" smtClean="0">
                <a:latin typeface="Times New Roman" pitchFamily="18" charset="0"/>
                <a:cs typeface="Times New Roman" pitchFamily="18" charset="0"/>
              </a:rPr>
              <a:t>Eg</a:t>
            </a:r>
            <a:r>
              <a:rPr lang="en-US" sz="2400" dirty="0" smtClean="0">
                <a:latin typeface="Times New Roman" pitchFamily="18" charset="0"/>
                <a:cs typeface="Times New Roman" pitchFamily="18" charset="0"/>
              </a:rPr>
              <a:t>: computers can accurately give the result of division of two numbers </a:t>
            </a:r>
            <a:r>
              <a:rPr lang="en-US" sz="2400" dirty="0" err="1" smtClean="0">
                <a:latin typeface="Times New Roman" pitchFamily="18" charset="0"/>
                <a:cs typeface="Times New Roman" pitchFamily="18" charset="0"/>
              </a:rPr>
              <a:t>upto</a:t>
            </a:r>
            <a:r>
              <a:rPr lang="en-US" sz="2400" dirty="0" smtClean="0">
                <a:latin typeface="Times New Roman" pitchFamily="18" charset="0"/>
                <a:cs typeface="Times New Roman" pitchFamily="18" charset="0"/>
              </a:rPr>
              <a:t> 10 decimal places.</a:t>
            </a:r>
          </a:p>
          <a:p>
            <a:pPr lvl="1" algn="just">
              <a:buNone/>
            </a:pPr>
            <a:endParaRPr lang="en-US" sz="2400" dirty="0" smtClean="0"/>
          </a:p>
          <a:p>
            <a:pPr algn="just"/>
            <a:r>
              <a:rPr lang="en-US" sz="2800" u="sng" dirty="0" smtClean="0">
                <a:latin typeface="Times New Roman" pitchFamily="18" charset="0"/>
                <a:cs typeface="Times New Roman" pitchFamily="18" charset="0"/>
              </a:rPr>
              <a:t>Diligence</a:t>
            </a:r>
          </a:p>
          <a:p>
            <a:pPr lvl="1" algn="just"/>
            <a:r>
              <a:rPr lang="en-US" sz="2400" dirty="0" smtClean="0">
                <a:latin typeface="Times New Roman" pitchFamily="18" charset="0"/>
                <a:cs typeface="Times New Roman" pitchFamily="18" charset="0"/>
              </a:rPr>
              <a:t>Unlike human beings, a computer is free from monotony, tiredness and lack of concentration. </a:t>
            </a:r>
          </a:p>
          <a:p>
            <a:pPr lvl="1" algn="just">
              <a:buNone/>
            </a:pPr>
            <a:endParaRPr lang="en-US" sz="2400" dirty="0" smtClean="0">
              <a:latin typeface="Times New Roman" pitchFamily="18" charset="0"/>
              <a:cs typeface="Times New Roman" pitchFamily="18" charset="0"/>
            </a:endParaRPr>
          </a:p>
          <a:p>
            <a:pPr lvl="1" algn="just"/>
            <a:r>
              <a:rPr lang="en-US" sz="2400" dirty="0" smtClean="0">
                <a:latin typeface="Times New Roman" pitchFamily="18" charset="0"/>
                <a:cs typeface="Times New Roman" pitchFamily="18" charset="0"/>
              </a:rPr>
              <a:t>It can work continuously without any error and boredom. </a:t>
            </a:r>
          </a:p>
          <a:p>
            <a:pPr lvl="1" algn="just"/>
            <a:endParaRPr lang="en-US" sz="2400" dirty="0" smtClean="0">
              <a:latin typeface="Times New Roman" pitchFamily="18" charset="0"/>
              <a:cs typeface="Times New Roman" pitchFamily="18" charset="0"/>
            </a:endParaRPr>
          </a:p>
          <a:p>
            <a:pPr lvl="1" algn="just"/>
            <a:r>
              <a:rPr lang="en-US" sz="2400" dirty="0" smtClean="0">
                <a:latin typeface="Times New Roman" pitchFamily="18" charset="0"/>
                <a:cs typeface="Times New Roman" pitchFamily="18" charset="0"/>
              </a:rPr>
              <a:t>It can do repeated work with same speed and accuracy. </a:t>
            </a:r>
          </a:p>
          <a:p>
            <a:pPr lvl="1"/>
            <a:endParaRPr lang="en-US" sz="2400" dirty="0" smtClean="0">
              <a:latin typeface="Times New Roman" pitchFamily="18" charset="0"/>
              <a:cs typeface="Times New Roman" pitchFamily="18" charset="0"/>
            </a:endParaRPr>
          </a:p>
          <a:p>
            <a:pPr lvl="1"/>
            <a:endParaRPr lang="en-US" sz="2400" dirty="0" smtClean="0">
              <a:latin typeface="Times New Roman" pitchFamily="18" charset="0"/>
              <a:cs typeface="Times New Roman" pitchFamily="18" charset="0"/>
            </a:endParaRPr>
          </a:p>
          <a:p>
            <a:pPr lvl="1">
              <a:buNone/>
            </a:pPr>
            <a:endParaRPr lang="en-US" sz="2400" dirty="0" smtClean="0">
              <a:latin typeface="Times New Roman" pitchFamily="18" charset="0"/>
              <a:cs typeface="Times New Roman" pitchFamily="18" charset="0"/>
            </a:endParaRPr>
          </a:p>
          <a:p>
            <a:pPr lvl="1"/>
            <a:endParaRPr lang="en-US" sz="2400" dirty="0" smtClean="0">
              <a:latin typeface="Times New Roman" pitchFamily="18" charset="0"/>
              <a:cs typeface="Times New Roman" pitchFamily="18" charset="0"/>
            </a:endParaRPr>
          </a:p>
          <a:p>
            <a:endParaRPr lang="en-US" dirty="0"/>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unnamed.gif"/>
          <p:cNvPicPr>
            <a:picLocks noGrp="1" noChangeAspect="1"/>
          </p:cNvPicPr>
          <p:nvPr>
            <p:ph sz="quarter" idx="1"/>
          </p:nvPr>
        </p:nvPicPr>
        <p:blipFill>
          <a:blip r:embed="rId2" cstate="print"/>
          <a:stretch>
            <a:fillRect/>
          </a:stretch>
        </p:blipFill>
        <p:spPr>
          <a:xfrm>
            <a:off x="2019984" y="2286001"/>
            <a:ext cx="4939376" cy="3124199"/>
          </a:xfrm>
        </p:spPr>
      </p:pic>
      <p:sp>
        <p:nvSpPr>
          <p:cNvPr id="6" name="Footer Placeholder 5"/>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download (11).jpg"/>
          <p:cNvPicPr>
            <a:picLocks noGrp="1" noChangeAspect="1"/>
          </p:cNvPicPr>
          <p:nvPr>
            <p:ph sz="quarter" idx="1"/>
          </p:nvPr>
        </p:nvPicPr>
        <p:blipFill>
          <a:blip r:embed="rId2" cstate="print"/>
          <a:stretch>
            <a:fillRect/>
          </a:stretch>
        </p:blipFill>
        <p:spPr>
          <a:xfrm>
            <a:off x="1676401" y="2209800"/>
            <a:ext cx="4954023" cy="3710734"/>
          </a:xfrm>
        </p:spPr>
      </p:pic>
      <p:sp>
        <p:nvSpPr>
          <p:cNvPr id="6" name="Footer Placeholder 5"/>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334962"/>
          </a:xfrm>
        </p:spPr>
        <p:txBody>
          <a:bodyPr>
            <a:normAutofit fontScale="90000"/>
          </a:bodyPr>
          <a:lstStyle/>
          <a:p>
            <a:r>
              <a:rPr lang="en-US" dirty="0" smtClean="0"/>
              <a:t>CD-ROM</a:t>
            </a:r>
            <a:endParaRPr lang="en-US" dirty="0"/>
          </a:p>
        </p:txBody>
      </p:sp>
      <p:sp>
        <p:nvSpPr>
          <p:cNvPr id="3" name="Content Placeholder 2"/>
          <p:cNvSpPr>
            <a:spLocks noGrp="1"/>
          </p:cNvSpPr>
          <p:nvPr>
            <p:ph sz="quarter" idx="1"/>
          </p:nvPr>
        </p:nvSpPr>
        <p:spPr>
          <a:xfrm>
            <a:off x="381000" y="990600"/>
            <a:ext cx="8001000" cy="5486400"/>
          </a:xfrm>
        </p:spPr>
        <p:txBody>
          <a:bodyPr/>
          <a:lstStyle/>
          <a:p>
            <a:pPr algn="just"/>
            <a:r>
              <a:rPr lang="en-US" dirty="0" smtClean="0">
                <a:latin typeface="Times New Roman" pitchFamily="18" charset="0"/>
                <a:cs typeface="Times New Roman" pitchFamily="18" charset="0"/>
              </a:rPr>
              <a:t>Compact Disk Read Only Memory.</a:t>
            </a:r>
          </a:p>
          <a:p>
            <a:pPr algn="just"/>
            <a:r>
              <a:rPr lang="en-US" dirty="0" smtClean="0">
                <a:latin typeface="Times New Roman" pitchFamily="18" charset="0"/>
                <a:cs typeface="Times New Roman" pitchFamily="18" charset="0"/>
              </a:rPr>
              <a:t>Optical disk that can be read and not written on.</a:t>
            </a:r>
          </a:p>
          <a:p>
            <a:pPr algn="just"/>
            <a:r>
              <a:rPr lang="en-US" dirty="0" smtClean="0">
                <a:latin typeface="Times New Roman" pitchFamily="18" charset="0"/>
                <a:cs typeface="Times New Roman" pitchFamily="18" charset="0"/>
              </a:rPr>
              <a:t>It is written by the manufacturer using laser light.</a:t>
            </a:r>
          </a:p>
          <a:p>
            <a:pPr algn="just"/>
            <a:r>
              <a:rPr lang="en-US" dirty="0" smtClean="0">
                <a:latin typeface="Times New Roman" pitchFamily="18" charset="0"/>
                <a:cs typeface="Times New Roman" pitchFamily="18" charset="0"/>
              </a:rPr>
              <a:t>Data is stored as pits(depressions) and lands(flat area).</a:t>
            </a:r>
          </a:p>
          <a:p>
            <a:pPr algn="just"/>
            <a:r>
              <a:rPr lang="en-US" dirty="0" smtClean="0">
                <a:latin typeface="Times New Roman" pitchFamily="18" charset="0"/>
                <a:cs typeface="Times New Roman" pitchFamily="18" charset="0"/>
              </a:rPr>
              <a:t>When laser light is focused on disk, the pits scatter the light(interpreted as 0) and the lands reflect the light to a sensor(interpreted as 1).</a:t>
            </a:r>
          </a:p>
          <a:p>
            <a:pPr algn="just"/>
            <a:r>
              <a:rPr lang="en-US" dirty="0" smtClean="0">
                <a:latin typeface="Times New Roman" pitchFamily="18" charset="0"/>
                <a:cs typeface="Times New Roman" pitchFamily="18" charset="0"/>
              </a:rPr>
              <a:t>Cost is low when compared to floppy and hard disk.</a:t>
            </a:r>
          </a:p>
          <a:p>
            <a:pPr algn="just"/>
            <a:r>
              <a:rPr lang="en-US" dirty="0" smtClean="0">
                <a:latin typeface="Times New Roman" pitchFamily="18" charset="0"/>
                <a:cs typeface="Times New Roman" pitchFamily="18" charset="0"/>
              </a:rPr>
              <a:t>Access time is less. Can read data at 150 Kbps.</a:t>
            </a:r>
          </a:p>
          <a:p>
            <a:pPr algn="just"/>
            <a:r>
              <a:rPr lang="en-US" dirty="0" smtClean="0">
                <a:latin typeface="Times New Roman" pitchFamily="18" charset="0"/>
                <a:cs typeface="Times New Roman" pitchFamily="18" charset="0"/>
              </a:rPr>
              <a:t>Commonly used medium to distribute software and large data.</a:t>
            </a:r>
            <a:endParaRPr lang="en-US" dirty="0">
              <a:latin typeface="Times New Roman" pitchFamily="18" charset="0"/>
              <a:cs typeface="Times New Roman" pitchFamily="18" charset="0"/>
            </a:endParaRPr>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334962"/>
          </a:xfrm>
        </p:spPr>
        <p:txBody>
          <a:bodyPr>
            <a:normAutofit fontScale="90000"/>
          </a:bodyPr>
          <a:lstStyle/>
          <a:p>
            <a:r>
              <a:rPr lang="en-US" dirty="0" smtClean="0"/>
              <a:t>DVD-ROM</a:t>
            </a:r>
            <a:endParaRPr lang="en-US" dirty="0"/>
          </a:p>
        </p:txBody>
      </p:sp>
      <p:sp>
        <p:nvSpPr>
          <p:cNvPr id="3" name="Content Placeholder 2"/>
          <p:cNvSpPr>
            <a:spLocks noGrp="1"/>
          </p:cNvSpPr>
          <p:nvPr>
            <p:ph sz="quarter" idx="1"/>
          </p:nvPr>
        </p:nvSpPr>
        <p:spPr>
          <a:xfrm>
            <a:off x="304800" y="990600"/>
            <a:ext cx="8305800" cy="5562600"/>
          </a:xfrm>
        </p:spPr>
        <p:txBody>
          <a:bodyPr/>
          <a:lstStyle/>
          <a:p>
            <a:pPr algn="just"/>
            <a:r>
              <a:rPr lang="en-US" dirty="0" smtClean="0"/>
              <a:t>Digital Video Disk-Read Only Memory.</a:t>
            </a:r>
          </a:p>
          <a:p>
            <a:pPr algn="just"/>
            <a:r>
              <a:rPr lang="en-US" dirty="0" smtClean="0"/>
              <a:t>Optical storage device used to store digital video or computer data.</a:t>
            </a:r>
          </a:p>
          <a:p>
            <a:pPr algn="just"/>
            <a:r>
              <a:rPr lang="en-US" dirty="0" smtClean="0"/>
              <a:t>DVD’s look like CDs in shape and size.</a:t>
            </a:r>
          </a:p>
          <a:p>
            <a:pPr algn="just"/>
            <a:r>
              <a:rPr lang="en-US" dirty="0" smtClean="0"/>
              <a:t>It is a high density medium with increased track and bit density.</a:t>
            </a:r>
          </a:p>
          <a:p>
            <a:pPr algn="just"/>
            <a:r>
              <a:rPr lang="en-US" dirty="0" smtClean="0"/>
              <a:t>Uses both sides of the disk and special data compression </a:t>
            </a:r>
            <a:r>
              <a:rPr lang="en-US" dirty="0" err="1" smtClean="0"/>
              <a:t>techmologies</a:t>
            </a:r>
            <a:r>
              <a:rPr lang="en-US" dirty="0" smtClean="0"/>
              <a:t>.</a:t>
            </a:r>
          </a:p>
          <a:p>
            <a:pPr algn="just"/>
            <a:r>
              <a:rPr lang="en-US" dirty="0" smtClean="0"/>
              <a:t>Each side of DVD-ROM can store 4.7GB so in total can store 9.4GB.</a:t>
            </a:r>
            <a:endParaRPr lang="en-US" dirty="0"/>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411162"/>
          </a:xfrm>
        </p:spPr>
        <p:txBody>
          <a:bodyPr>
            <a:normAutofit fontScale="90000"/>
          </a:bodyPr>
          <a:lstStyle/>
          <a:p>
            <a:r>
              <a:rPr lang="en-US" dirty="0" smtClean="0"/>
              <a:t>Recordable Optical Disks</a:t>
            </a:r>
            <a:endParaRPr lang="en-US" dirty="0"/>
          </a:p>
        </p:txBody>
      </p:sp>
      <p:sp>
        <p:nvSpPr>
          <p:cNvPr id="3" name="Content Placeholder 2"/>
          <p:cNvSpPr>
            <a:spLocks noGrp="1"/>
          </p:cNvSpPr>
          <p:nvPr>
            <p:ph sz="quarter" idx="1"/>
          </p:nvPr>
        </p:nvSpPr>
        <p:spPr>
          <a:xfrm>
            <a:off x="228600" y="914400"/>
            <a:ext cx="8382000" cy="5715000"/>
          </a:xfrm>
        </p:spPr>
        <p:txBody>
          <a:bodyPr>
            <a:normAutofit lnSpcReduction="10000"/>
          </a:bodyPr>
          <a:lstStyle/>
          <a:p>
            <a:pPr algn="just"/>
            <a:r>
              <a:rPr lang="en-US" u="sng" dirty="0" smtClean="0">
                <a:latin typeface="Times New Roman" pitchFamily="18" charset="0"/>
                <a:cs typeface="Times New Roman" pitchFamily="18" charset="0"/>
              </a:rPr>
              <a:t>Compact Disk-Recordable </a:t>
            </a:r>
            <a:r>
              <a:rPr lang="en-US" dirty="0" smtClean="0">
                <a:latin typeface="Times New Roman" pitchFamily="18" charset="0"/>
                <a:cs typeface="Times New Roman" pitchFamily="18" charset="0"/>
              </a:rPr>
              <a:t>(CD-R) is a Write Once Read Many Disk(WORM).	</a:t>
            </a:r>
          </a:p>
          <a:p>
            <a:pPr lvl="1" algn="just"/>
            <a:r>
              <a:rPr lang="en-US" sz="2400" dirty="0" smtClean="0">
                <a:latin typeface="Times New Roman" pitchFamily="18" charset="0"/>
                <a:cs typeface="Times New Roman" pitchFamily="18" charset="0"/>
              </a:rPr>
              <a:t>Once data is written cannot be erased..</a:t>
            </a:r>
          </a:p>
          <a:p>
            <a:pPr lvl="1" algn="just"/>
            <a:r>
              <a:rPr lang="en-US" sz="2400" dirty="0" smtClean="0">
                <a:latin typeface="Times New Roman" pitchFamily="18" charset="0"/>
                <a:cs typeface="Times New Roman" pitchFamily="18" charset="0"/>
              </a:rPr>
              <a:t>Uses a laser that burns pits into the disk surface.</a:t>
            </a:r>
          </a:p>
          <a:p>
            <a:pPr lvl="1" algn="just"/>
            <a:r>
              <a:rPr lang="en-US" sz="2400" dirty="0" smtClean="0">
                <a:latin typeface="Times New Roman" pitchFamily="18" charset="0"/>
                <a:cs typeface="Times New Roman" pitchFamily="18" charset="0"/>
              </a:rPr>
              <a:t>To write a CD-R disk, a device named CD-Writer or CD-burner is used.</a:t>
            </a:r>
          </a:p>
          <a:p>
            <a:pPr lvl="1" algn="just"/>
            <a:r>
              <a:rPr lang="en-US" sz="2400" dirty="0" smtClean="0">
                <a:latin typeface="Times New Roman" pitchFamily="18" charset="0"/>
                <a:cs typeface="Times New Roman" pitchFamily="18" charset="0"/>
              </a:rPr>
              <a:t>Can store 700 MB data</a:t>
            </a:r>
          </a:p>
          <a:p>
            <a:pPr algn="just"/>
            <a:r>
              <a:rPr lang="en-US" u="sng" dirty="0" smtClean="0">
                <a:latin typeface="Times New Roman" pitchFamily="18" charset="0"/>
                <a:cs typeface="Times New Roman" pitchFamily="18" charset="0"/>
              </a:rPr>
              <a:t>Compact Disk-</a:t>
            </a:r>
            <a:r>
              <a:rPr lang="en-US" u="sng" dirty="0" err="1" smtClean="0">
                <a:latin typeface="Times New Roman" pitchFamily="18" charset="0"/>
                <a:cs typeface="Times New Roman" pitchFamily="18" charset="0"/>
              </a:rPr>
              <a:t>ReWritable</a:t>
            </a:r>
            <a:r>
              <a:rPr lang="en-US" dirty="0" smtClean="0">
                <a:latin typeface="Times New Roman" pitchFamily="18" charset="0"/>
                <a:cs typeface="Times New Roman" pitchFamily="18" charset="0"/>
              </a:rPr>
              <a:t>(CD-RW) </a:t>
            </a:r>
          </a:p>
          <a:p>
            <a:pPr lvl="1" algn="just"/>
            <a:r>
              <a:rPr lang="en-US" sz="2400" dirty="0" smtClean="0">
                <a:latin typeface="Times New Roman" pitchFamily="18" charset="0"/>
                <a:cs typeface="Times New Roman" pitchFamily="18" charset="0"/>
              </a:rPr>
              <a:t>Allows data to be written, erased and rewritten.</a:t>
            </a:r>
          </a:p>
          <a:p>
            <a:pPr lvl="1" algn="just"/>
            <a:r>
              <a:rPr lang="en-US" sz="2400" dirty="0" smtClean="0">
                <a:latin typeface="Times New Roman" pitchFamily="18" charset="0"/>
                <a:cs typeface="Times New Roman" pitchFamily="18" charset="0"/>
              </a:rPr>
              <a:t>Capacity is same as that of CD-R.</a:t>
            </a:r>
          </a:p>
          <a:p>
            <a:pPr algn="just"/>
            <a:r>
              <a:rPr lang="en-US" u="sng" dirty="0" smtClean="0">
                <a:latin typeface="Times New Roman" pitchFamily="18" charset="0"/>
                <a:cs typeface="Times New Roman" pitchFamily="18" charset="0"/>
              </a:rPr>
              <a:t>Digital Video Disk-Recordable </a:t>
            </a:r>
            <a:r>
              <a:rPr lang="en-US" dirty="0" smtClean="0">
                <a:latin typeface="Times New Roman" pitchFamily="18" charset="0"/>
                <a:cs typeface="Times New Roman" pitchFamily="18" charset="0"/>
              </a:rPr>
              <a:t>(DVD-R) 	</a:t>
            </a:r>
          </a:p>
          <a:p>
            <a:pPr lvl="1" algn="just"/>
            <a:r>
              <a:rPr lang="en-US" sz="2400" dirty="0" smtClean="0">
                <a:latin typeface="Times New Roman" pitchFamily="18" charset="0"/>
                <a:cs typeface="Times New Roman" pitchFamily="18" charset="0"/>
              </a:rPr>
              <a:t>Allows recording of data on a DVD.</a:t>
            </a:r>
          </a:p>
          <a:p>
            <a:pPr lvl="1" algn="just"/>
            <a:r>
              <a:rPr lang="en-US" sz="2400" dirty="0" smtClean="0">
                <a:latin typeface="Times New Roman" pitchFamily="18" charset="0"/>
                <a:cs typeface="Times New Roman" pitchFamily="18" charset="0"/>
              </a:rPr>
              <a:t>DVD writer device is used to write data to DVD.</a:t>
            </a:r>
          </a:p>
          <a:p>
            <a:pPr lvl="1" algn="just"/>
            <a:r>
              <a:rPr lang="en-US" sz="2400" dirty="0" smtClean="0">
                <a:latin typeface="Times New Roman" pitchFamily="18" charset="0"/>
                <a:cs typeface="Times New Roman" pitchFamily="18" charset="0"/>
              </a:rPr>
              <a:t>Data once written cannot be erased or changed</a:t>
            </a:r>
          </a:p>
          <a:p>
            <a:pPr lvl="1"/>
            <a:endParaRPr lang="en-US" dirty="0" smtClean="0"/>
          </a:p>
          <a:p>
            <a:pPr lvl="1"/>
            <a:endParaRPr lang="en-US" dirty="0"/>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487362"/>
          </a:xfrm>
        </p:spPr>
        <p:txBody>
          <a:bodyPr>
            <a:normAutofit fontScale="90000"/>
          </a:bodyPr>
          <a:lstStyle/>
          <a:p>
            <a:r>
              <a:rPr lang="en-US" dirty="0" smtClean="0"/>
              <a:t>Magneto Optical disk</a:t>
            </a:r>
            <a:endParaRPr lang="en-US" dirty="0"/>
          </a:p>
        </p:txBody>
      </p:sp>
      <p:sp>
        <p:nvSpPr>
          <p:cNvPr id="3" name="Content Placeholder 2"/>
          <p:cNvSpPr>
            <a:spLocks noGrp="1"/>
          </p:cNvSpPr>
          <p:nvPr>
            <p:ph sz="quarter" idx="1"/>
          </p:nvPr>
        </p:nvSpPr>
        <p:spPr>
          <a:xfrm>
            <a:off x="228600" y="914400"/>
            <a:ext cx="7696200" cy="5559552"/>
          </a:xfrm>
        </p:spPr>
        <p:txBody>
          <a:bodyPr/>
          <a:lstStyle/>
          <a:p>
            <a:pPr algn="just"/>
            <a:r>
              <a:rPr lang="en-US" dirty="0" smtClean="0">
                <a:latin typeface="Times New Roman" pitchFamily="18" charset="0"/>
                <a:cs typeface="Times New Roman" pitchFamily="18" charset="0"/>
              </a:rPr>
              <a:t>Use laser beam to read data and magnetic field to write data.</a:t>
            </a:r>
          </a:p>
          <a:p>
            <a:pPr algn="just"/>
            <a:r>
              <a:rPr lang="en-US" dirty="0" smtClean="0">
                <a:latin typeface="Times New Roman" pitchFamily="18" charset="0"/>
                <a:cs typeface="Times New Roman" pitchFamily="18" charset="0"/>
              </a:rPr>
              <a:t>Data can be written, erased and rewritten.</a:t>
            </a:r>
          </a:p>
          <a:p>
            <a:pPr algn="just"/>
            <a:r>
              <a:rPr lang="en-US" dirty="0" smtClean="0">
                <a:latin typeface="Times New Roman" pitchFamily="18" charset="0"/>
                <a:cs typeface="Times New Roman" pitchFamily="18" charset="0"/>
              </a:rPr>
              <a:t>Expensive.</a:t>
            </a:r>
          </a:p>
          <a:p>
            <a:pPr algn="just"/>
            <a:r>
              <a:rPr lang="en-US" dirty="0" smtClean="0">
                <a:latin typeface="Times New Roman" pitchFamily="18" charset="0"/>
                <a:cs typeface="Times New Roman" pitchFamily="18" charset="0"/>
              </a:rPr>
              <a:t>Outdated. Was used in mid 1990’s. Now replaced with CD-RW and DVD-R.</a:t>
            </a:r>
            <a:endParaRPr lang="en-US" dirty="0">
              <a:latin typeface="Times New Roman" pitchFamily="18" charset="0"/>
              <a:cs typeface="Times New Roman" pitchFamily="18" charset="0"/>
            </a:endParaRPr>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I/O DEVICES</a:t>
            </a:r>
            <a:endParaRPr lang="en-US" dirty="0"/>
          </a:p>
        </p:txBody>
      </p:sp>
      <p:sp>
        <p:nvSpPr>
          <p:cNvPr id="5" name="Subtitle 4"/>
          <p:cNvSpPr>
            <a:spLocks noGrp="1"/>
          </p:cNvSpPr>
          <p:nvPr>
            <p:ph type="subTitle" idx="1"/>
          </p:nvPr>
        </p:nvSpPr>
        <p:spPr/>
        <p:txBody>
          <a:bodyPr/>
          <a:lstStyle/>
          <a:p>
            <a:endParaRPr lang="en-US"/>
          </a:p>
        </p:txBody>
      </p:sp>
      <p:sp>
        <p:nvSpPr>
          <p:cNvPr id="7" name="Footer Placeholder 6"/>
          <p:cNvSpPr>
            <a:spLocks noGrp="1"/>
          </p:cNvSpPr>
          <p:nvPr>
            <p:ph type="ftr" sz="quarter" idx="11"/>
          </p:nvPr>
        </p:nvSpPr>
        <p:spPr/>
        <p:txBody>
          <a:bodyPr/>
          <a:lstStyle/>
          <a:p>
            <a:r>
              <a:rPr lang="en-US" smtClean="0"/>
              <a:t>VJCET,DEPT. OF I.T.</a:t>
            </a:r>
            <a:endParaRPr lang="en-US"/>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304800"/>
            <a:ext cx="8458200" cy="6324600"/>
          </a:xfrm>
        </p:spPr>
        <p:txBody>
          <a:bodyPr>
            <a:normAutofit/>
          </a:bodyPr>
          <a:lstStyle/>
          <a:p>
            <a:pPr algn="just"/>
            <a:r>
              <a:rPr lang="en-US" dirty="0" smtClean="0">
                <a:latin typeface="Times New Roman" pitchFamily="18" charset="0"/>
                <a:cs typeface="Times New Roman" pitchFamily="18" charset="0"/>
              </a:rPr>
              <a:t>Computer interacts with external environment via the input/output devices attached to it.</a:t>
            </a:r>
          </a:p>
          <a:p>
            <a:pPr algn="just"/>
            <a:r>
              <a:rPr lang="en-US" dirty="0" err="1" smtClean="0">
                <a:latin typeface="Times New Roman" pitchFamily="18" charset="0"/>
                <a:cs typeface="Times New Roman" pitchFamily="18" charset="0"/>
              </a:rPr>
              <a:t>i</a:t>
            </a:r>
            <a:r>
              <a:rPr lang="en-US" dirty="0" smtClean="0">
                <a:latin typeface="Times New Roman" pitchFamily="18" charset="0"/>
                <a:cs typeface="Times New Roman" pitchFamily="18" charset="0"/>
              </a:rPr>
              <a:t>/p device is used for providing data and instructions to the computer.</a:t>
            </a:r>
          </a:p>
          <a:p>
            <a:pPr algn="just"/>
            <a:r>
              <a:rPr lang="en-US" dirty="0" smtClean="0">
                <a:latin typeface="Times New Roman" pitchFamily="18" charset="0"/>
                <a:cs typeface="Times New Roman" pitchFamily="18" charset="0"/>
              </a:rPr>
              <a:t>All </a:t>
            </a:r>
            <a:r>
              <a:rPr lang="en-US" dirty="0" err="1" smtClean="0">
                <a:latin typeface="Times New Roman" pitchFamily="18" charset="0"/>
                <a:cs typeface="Times New Roman" pitchFamily="18" charset="0"/>
              </a:rPr>
              <a:t>i</a:t>
            </a:r>
            <a:r>
              <a:rPr lang="en-US" dirty="0" smtClean="0">
                <a:latin typeface="Times New Roman" pitchFamily="18" charset="0"/>
                <a:cs typeface="Times New Roman" pitchFamily="18" charset="0"/>
              </a:rPr>
              <a:t>/p devices translate the input data to a machine readable form. This is done by the </a:t>
            </a:r>
            <a:r>
              <a:rPr lang="en-US" dirty="0" err="1" smtClean="0">
                <a:latin typeface="Times New Roman" pitchFamily="18" charset="0"/>
                <a:cs typeface="Times New Roman" pitchFamily="18" charset="0"/>
              </a:rPr>
              <a:t>i</a:t>
            </a:r>
            <a:r>
              <a:rPr lang="en-US" dirty="0" smtClean="0">
                <a:latin typeface="Times New Roman" pitchFamily="18" charset="0"/>
                <a:cs typeface="Times New Roman" pitchFamily="18" charset="0"/>
              </a:rPr>
              <a:t>/p interface of </a:t>
            </a:r>
            <a:r>
              <a:rPr lang="en-US" dirty="0" err="1" smtClean="0">
                <a:latin typeface="Times New Roman" pitchFamily="18" charset="0"/>
                <a:cs typeface="Times New Roman" pitchFamily="18" charset="0"/>
              </a:rPr>
              <a:t>i</a:t>
            </a:r>
            <a:r>
              <a:rPr lang="en-US" dirty="0" smtClean="0">
                <a:latin typeface="Times New Roman" pitchFamily="18" charset="0"/>
                <a:cs typeface="Times New Roman" pitchFamily="18" charset="0"/>
              </a:rPr>
              <a:t>/p device. The transformed data is then send for processing.</a:t>
            </a:r>
          </a:p>
          <a:p>
            <a:pPr algn="just"/>
            <a:r>
              <a:rPr lang="en-US" dirty="0" smtClean="0">
                <a:latin typeface="Times New Roman" pitchFamily="18" charset="0"/>
                <a:cs typeface="Times New Roman" pitchFamily="18" charset="0"/>
              </a:rPr>
              <a:t>After processing the </a:t>
            </a:r>
            <a:r>
              <a:rPr lang="en-US" dirty="0" err="1" smtClean="0">
                <a:latin typeface="Times New Roman" pitchFamily="18" charset="0"/>
                <a:cs typeface="Times New Roman" pitchFamily="18" charset="0"/>
              </a:rPr>
              <a:t>i</a:t>
            </a:r>
            <a:r>
              <a:rPr lang="en-US" dirty="0" smtClean="0">
                <a:latin typeface="Times New Roman" pitchFamily="18" charset="0"/>
                <a:cs typeface="Times New Roman" pitchFamily="18" charset="0"/>
              </a:rPr>
              <a:t>/p data, o/p interface transforms machine form back to human readable form. The computer then provides o/p to the user via o/p device. </a:t>
            </a:r>
          </a:p>
          <a:p>
            <a:pPr algn="just"/>
            <a:r>
              <a:rPr lang="en-US" dirty="0" smtClean="0">
                <a:latin typeface="Times New Roman" pitchFamily="18" charset="0"/>
                <a:cs typeface="Times New Roman" pitchFamily="18" charset="0"/>
              </a:rPr>
              <a:t>i/o devices that are attached to the computer machine are called peripheral devices.</a:t>
            </a:r>
            <a:endParaRPr lang="en-US" dirty="0">
              <a:latin typeface="Times New Roman" pitchFamily="18" charset="0"/>
              <a:cs typeface="Times New Roman" pitchFamily="18" charset="0"/>
            </a:endParaRPr>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487362"/>
          </a:xfrm>
        </p:spPr>
        <p:txBody>
          <a:bodyPr>
            <a:normAutofit fontScale="90000"/>
          </a:bodyPr>
          <a:lstStyle/>
          <a:p>
            <a:r>
              <a:rPr lang="en-US" dirty="0" smtClean="0"/>
              <a:t>Input Devices</a:t>
            </a:r>
            <a:endParaRPr lang="en-US" dirty="0"/>
          </a:p>
        </p:txBody>
      </p:sp>
      <p:sp>
        <p:nvSpPr>
          <p:cNvPr id="3" name="Content Placeholder 2"/>
          <p:cNvSpPr>
            <a:spLocks noGrp="1"/>
          </p:cNvSpPr>
          <p:nvPr>
            <p:ph sz="quarter" idx="1"/>
          </p:nvPr>
        </p:nvSpPr>
        <p:spPr>
          <a:xfrm>
            <a:off x="381000" y="914400"/>
            <a:ext cx="8305800" cy="5638800"/>
          </a:xfrm>
        </p:spPr>
        <p:txBody>
          <a:bodyPr/>
          <a:lstStyle/>
          <a:p>
            <a:r>
              <a:rPr lang="en-US" dirty="0" smtClean="0"/>
              <a:t>Are classified as human data entry devices and source data entry devices</a:t>
            </a:r>
          </a:p>
          <a:p>
            <a:r>
              <a:rPr lang="en-US" dirty="0" smtClean="0"/>
              <a:t>Human data entry devices – data is entered manually to the computer.</a:t>
            </a:r>
          </a:p>
          <a:p>
            <a:pPr lvl="1"/>
            <a:r>
              <a:rPr lang="en-US" dirty="0" smtClean="0"/>
              <a:t>Keyboard</a:t>
            </a:r>
          </a:p>
          <a:p>
            <a:pPr lvl="1"/>
            <a:r>
              <a:rPr lang="en-US" dirty="0" smtClean="0"/>
              <a:t>Pointing devices – mouse, trackball, joystick</a:t>
            </a:r>
          </a:p>
          <a:p>
            <a:pPr lvl="1"/>
            <a:r>
              <a:rPr lang="en-US" dirty="0" smtClean="0"/>
              <a:t>Pick devices – light pen, touch screen</a:t>
            </a:r>
          </a:p>
          <a:p>
            <a:pPr lvl="1"/>
            <a:endParaRPr lang="en-US" dirty="0" smtClean="0"/>
          </a:p>
          <a:p>
            <a:r>
              <a:rPr lang="en-US" dirty="0" smtClean="0"/>
              <a:t>Source data entry devices – do not require data  to be typed-in, keyed-in or pointed to a particular location.</a:t>
            </a:r>
          </a:p>
          <a:p>
            <a:pPr lvl="1"/>
            <a:r>
              <a:rPr lang="en-US" dirty="0" smtClean="0"/>
              <a:t>Audio </a:t>
            </a:r>
            <a:r>
              <a:rPr lang="en-US" dirty="0" err="1" smtClean="0"/>
              <a:t>i</a:t>
            </a:r>
            <a:r>
              <a:rPr lang="en-US" dirty="0" smtClean="0"/>
              <a:t>/p- speech recognition</a:t>
            </a:r>
          </a:p>
          <a:p>
            <a:pPr lvl="1"/>
            <a:r>
              <a:rPr lang="en-US" dirty="0" smtClean="0"/>
              <a:t>Video </a:t>
            </a:r>
            <a:r>
              <a:rPr lang="en-US" dirty="0" err="1" smtClean="0"/>
              <a:t>i</a:t>
            </a:r>
            <a:r>
              <a:rPr lang="en-US" dirty="0" smtClean="0"/>
              <a:t>/p- digital camera</a:t>
            </a:r>
          </a:p>
          <a:p>
            <a:pPr lvl="1"/>
            <a:r>
              <a:rPr lang="en-US" dirty="0" smtClean="0"/>
              <a:t>Scanner – hand held scanner, flat-bed scanner</a:t>
            </a:r>
          </a:p>
          <a:p>
            <a:pPr lvl="1"/>
            <a:r>
              <a:rPr lang="en-US" dirty="0" smtClean="0"/>
              <a:t>Optical scanner – OCR, OMR, MICR, barcode reader</a:t>
            </a:r>
          </a:p>
          <a:p>
            <a:pPr lvl="1"/>
            <a:endParaRPr lang="en-US" dirty="0" smtClean="0"/>
          </a:p>
          <a:p>
            <a:pPr lvl="1"/>
            <a:endParaRPr lang="en-US" dirty="0"/>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76400"/>
            <a:ext cx="6477000" cy="3352800"/>
          </a:xfrm>
        </p:spPr>
        <p:txBody>
          <a:bodyPr>
            <a:normAutofit/>
          </a:bodyPr>
          <a:lstStyle/>
          <a:p>
            <a:pPr indent="3175" algn="just">
              <a:buNone/>
            </a:pPr>
            <a:r>
              <a:rPr lang="en-US" dirty="0" smtClean="0"/>
              <a:t>It is most commonly used input device. It is used to input data into written form. Keyboard is merely a collection of momentary switches.</a:t>
            </a:r>
            <a:endParaRPr lang="en-US" dirty="0"/>
          </a:p>
        </p:txBody>
      </p:sp>
      <p:pic>
        <p:nvPicPr>
          <p:cNvPr id="6" name="Picture 5" descr="key02.gif"/>
          <p:cNvPicPr>
            <a:picLocks noChangeAspect="1"/>
          </p:cNvPicPr>
          <p:nvPr/>
        </p:nvPicPr>
        <p:blipFill>
          <a:blip r:embed="rId2" cstate="print"/>
          <a:stretch>
            <a:fillRect/>
          </a:stretch>
        </p:blipFill>
        <p:spPr>
          <a:xfrm>
            <a:off x="914401" y="3581400"/>
            <a:ext cx="6377763" cy="2247900"/>
          </a:xfrm>
          <a:prstGeom prst="roundRect">
            <a:avLst>
              <a:gd name="adj" fmla="val 16667"/>
            </a:avLst>
          </a:prstGeom>
          <a:ln>
            <a:noFill/>
          </a:ln>
          <a:effectLst>
            <a:glow rad="228600">
              <a:schemeClr val="accent4">
                <a:satMod val="175000"/>
                <a:alpha val="40000"/>
              </a:schemeClr>
            </a:glow>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9" name="Title 8"/>
          <p:cNvSpPr>
            <a:spLocks noGrp="1"/>
          </p:cNvSpPr>
          <p:nvPr>
            <p:ph type="title"/>
          </p:nvPr>
        </p:nvSpPr>
        <p:spPr/>
        <p:txBody>
          <a:bodyPr/>
          <a:lstStyle/>
          <a:p>
            <a:r>
              <a:rPr lang="en-US" dirty="0" smtClean="0"/>
              <a:t>Keyboard</a:t>
            </a:r>
            <a:endParaRPr lang="en-US" dirty="0"/>
          </a:p>
        </p:txBody>
      </p:sp>
      <p:sp>
        <p:nvSpPr>
          <p:cNvPr id="7" name="Footer Placeholder 6"/>
          <p:cNvSpPr>
            <a:spLocks noGrp="1"/>
          </p:cNvSpPr>
          <p:nvPr>
            <p:ph type="ftr" sz="quarter" idx="11"/>
          </p:nvPr>
        </p:nvSpPr>
        <p:spPr/>
        <p:txBody>
          <a:bodyPr/>
          <a:lstStyle/>
          <a:p>
            <a:r>
              <a:rPr lang="en-US" smtClean="0"/>
              <a:t>VJCET,DEPT. OF I.T.</a:t>
            </a:r>
            <a:endParaRPr lang="en-US"/>
          </a:p>
        </p:txBody>
      </p:sp>
    </p:spTree>
  </p:cSld>
  <p:clrMapOvr>
    <a:masterClrMapping/>
  </p:clrMapOvr>
  <p:transition>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0" y="0"/>
            <a:ext cx="9144000" cy="6858000"/>
          </a:xfrm>
        </p:spPr>
        <p:txBody>
          <a:bodyPr>
            <a:normAutofit/>
          </a:bodyPr>
          <a:lstStyle/>
          <a:p>
            <a:r>
              <a:rPr lang="en-US" sz="2800" u="sng" dirty="0" smtClean="0">
                <a:latin typeface="Times New Roman" pitchFamily="18" charset="0"/>
                <a:cs typeface="Times New Roman" pitchFamily="18" charset="0"/>
              </a:rPr>
              <a:t>Storage Capacity</a:t>
            </a:r>
          </a:p>
          <a:p>
            <a:pPr lvl="1" algn="just"/>
            <a:r>
              <a:rPr lang="en-US" sz="2400" dirty="0" smtClean="0">
                <a:latin typeface="Times New Roman" pitchFamily="18" charset="0"/>
                <a:cs typeface="Times New Roman" pitchFamily="18" charset="0"/>
              </a:rPr>
              <a:t>Memory is a very important characteristic of computers. </a:t>
            </a:r>
          </a:p>
          <a:p>
            <a:pPr lvl="1" algn="just"/>
            <a:r>
              <a:rPr lang="en-US" sz="2400" dirty="0" smtClean="0">
                <a:latin typeface="Times New Roman" pitchFamily="18" charset="0"/>
                <a:cs typeface="Times New Roman" pitchFamily="18" charset="0"/>
              </a:rPr>
              <a:t>Computer has much more storage capacity than human beings. </a:t>
            </a:r>
          </a:p>
          <a:p>
            <a:pPr lvl="1" algn="just"/>
            <a:r>
              <a:rPr lang="en-US" sz="2400" dirty="0" smtClean="0">
                <a:latin typeface="Times New Roman" pitchFamily="18" charset="0"/>
                <a:cs typeface="Times New Roman" pitchFamily="18" charset="0"/>
              </a:rPr>
              <a:t>It can store large amount of data and can also be retrieved whenever required.</a:t>
            </a:r>
          </a:p>
          <a:p>
            <a:pPr lvl="1" algn="just"/>
            <a:r>
              <a:rPr lang="en-US" sz="2400" dirty="0" smtClean="0">
                <a:latin typeface="Times New Roman" pitchFamily="18" charset="0"/>
                <a:cs typeface="Times New Roman" pitchFamily="18" charset="0"/>
              </a:rPr>
              <a:t>It can store any type of data such as images, videos, text, audio and many others. </a:t>
            </a:r>
          </a:p>
          <a:p>
            <a:pPr algn="just">
              <a:buNone/>
            </a:pPr>
            <a:endParaRPr lang="en-US" sz="3100" dirty="0" smtClean="0">
              <a:latin typeface="Times New Roman" pitchFamily="18" charset="0"/>
              <a:cs typeface="Times New Roman" pitchFamily="18" charset="0"/>
            </a:endParaRPr>
          </a:p>
          <a:p>
            <a:pPr algn="just"/>
            <a:r>
              <a:rPr lang="en-US" sz="2800" u="sng" dirty="0" smtClean="0">
                <a:latin typeface="Times New Roman" pitchFamily="18" charset="0"/>
                <a:cs typeface="Times New Roman" pitchFamily="18" charset="0"/>
              </a:rPr>
              <a:t>Versatility</a:t>
            </a:r>
          </a:p>
          <a:p>
            <a:pPr lvl="1" algn="just"/>
            <a:r>
              <a:rPr lang="en-US" sz="2400" dirty="0" smtClean="0">
                <a:latin typeface="Times New Roman" pitchFamily="18" charset="0"/>
                <a:cs typeface="Times New Roman" pitchFamily="18" charset="0"/>
              </a:rPr>
              <a:t>A computer is a very versatile machine. </a:t>
            </a:r>
          </a:p>
          <a:p>
            <a:pPr lvl="1" algn="just"/>
            <a:r>
              <a:rPr lang="en-US" sz="2400" dirty="0" smtClean="0">
                <a:latin typeface="Times New Roman" pitchFamily="18" charset="0"/>
                <a:cs typeface="Times New Roman" pitchFamily="18" charset="0"/>
              </a:rPr>
              <a:t>A computer is very flexible in performing the jobs to be done. </a:t>
            </a:r>
          </a:p>
          <a:p>
            <a:pPr lvl="1" algn="just"/>
            <a:r>
              <a:rPr lang="en-US" sz="2400" dirty="0" smtClean="0">
                <a:latin typeface="Times New Roman" pitchFamily="18" charset="0"/>
                <a:cs typeface="Times New Roman" pitchFamily="18" charset="0"/>
              </a:rPr>
              <a:t>This machine can be used to solve the problems related to various fields. </a:t>
            </a:r>
          </a:p>
          <a:p>
            <a:pPr lvl="1" algn="just"/>
            <a:r>
              <a:rPr lang="en-US" sz="2400" dirty="0" smtClean="0">
                <a:latin typeface="Times New Roman" pitchFamily="18" charset="0"/>
                <a:cs typeface="Times New Roman" pitchFamily="18" charset="0"/>
              </a:rPr>
              <a:t>At one instance, it may be solving a complex scientific problem and the very next moment it may be playing a card game. </a:t>
            </a:r>
          </a:p>
          <a:p>
            <a:endParaRPr lang="en-US"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0" y="0"/>
            <a:ext cx="8763000" cy="6705600"/>
          </a:xfrm>
        </p:spPr>
        <p:txBody>
          <a:bodyPr>
            <a:normAutofit/>
          </a:bodyPr>
          <a:lstStyle/>
          <a:p>
            <a:r>
              <a:rPr lang="en-US" dirty="0" smtClean="0"/>
              <a:t>A normal keyboard has 101-104 keys which are distributed in five categories.</a:t>
            </a:r>
          </a:p>
          <a:p>
            <a:pPr lvl="1"/>
            <a:r>
              <a:rPr lang="en-US" dirty="0" smtClean="0"/>
              <a:t>Typing keys (1, 2, 3…, A, B,C…)</a:t>
            </a:r>
          </a:p>
          <a:p>
            <a:pPr lvl="1"/>
            <a:r>
              <a:rPr lang="en-US" dirty="0" smtClean="0"/>
              <a:t>Numeric keypad (numeric keys on right side.</a:t>
            </a:r>
          </a:p>
          <a:p>
            <a:pPr lvl="1"/>
            <a:r>
              <a:rPr lang="en-US" dirty="0" smtClean="0"/>
              <a:t>Function keys  (F1 to F12 on top side)</a:t>
            </a:r>
            <a:endParaRPr lang="en-US" dirty="0" smtClean="0">
              <a:latin typeface="Lucida Handwriting" pitchFamily="66" charset="0"/>
            </a:endParaRPr>
          </a:p>
          <a:p>
            <a:pPr lvl="1"/>
            <a:r>
              <a:rPr lang="en-US" dirty="0" smtClean="0"/>
              <a:t>Control keys ( cursor keys, ctrl, alt…)</a:t>
            </a:r>
            <a:endParaRPr lang="en-US" dirty="0" smtClean="0">
              <a:latin typeface="Lucida Handwriting" pitchFamily="66" charset="0"/>
            </a:endParaRPr>
          </a:p>
          <a:p>
            <a:pPr lvl="1"/>
            <a:r>
              <a:rPr lang="en-US" dirty="0" smtClean="0"/>
              <a:t>Special purpose keys (</a:t>
            </a:r>
            <a:r>
              <a:rPr lang="en-US" dirty="0" smtClean="0">
                <a:latin typeface="Times New Roman" pitchFamily="18" charset="0"/>
                <a:cs typeface="Times New Roman" pitchFamily="18" charset="0"/>
              </a:rPr>
              <a:t>Insert, Home, End, Esc etc.)</a:t>
            </a:r>
          </a:p>
          <a:p>
            <a:pPr>
              <a:buNone/>
            </a:pP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When a key is pressed , keyboard interacts with keyboard controller and keyboard buffer. Keyboard controller stores the code of pressed key in keyboard buffer and informs the computer s/w that an action has happened on the keyboard. Computer s/w checks and reads the keyboard buffer and passes the code of pressed character to the system software.</a:t>
            </a:r>
          </a:p>
        </p:txBody>
      </p:sp>
      <p:pic>
        <p:nvPicPr>
          <p:cNvPr id="5" name="Content Placeholder 4" descr="kb-russianblack.jpg"/>
          <p:cNvPicPr>
            <a:picLocks noGrp="1" noChangeAspect="1"/>
          </p:cNvPicPr>
          <p:nvPr>
            <p:ph sz="half" idx="2"/>
          </p:nvPr>
        </p:nvPicPr>
        <p:blipFill>
          <a:blip r:embed="rId2" cstate="print"/>
          <a:stretch>
            <a:fillRect/>
          </a:stretch>
        </p:blipFill>
        <p:spPr>
          <a:xfrm>
            <a:off x="4419600" y="5029200"/>
            <a:ext cx="3886200" cy="1828800"/>
          </a:xfrm>
        </p:spPr>
      </p:pic>
      <p:sp>
        <p:nvSpPr>
          <p:cNvPr id="6" name="Footer Placeholder 5"/>
          <p:cNvSpPr>
            <a:spLocks noGrp="1"/>
          </p:cNvSpPr>
          <p:nvPr>
            <p:ph type="ftr" sz="quarter" idx="11"/>
          </p:nvPr>
        </p:nvSpPr>
        <p:spPr/>
        <p:txBody>
          <a:bodyPr/>
          <a:lstStyle/>
          <a:p>
            <a:r>
              <a:rPr lang="en-US" smtClean="0"/>
              <a:t>VJCET,DEPT. OF I.T.</a:t>
            </a:r>
            <a:endParaRPr lang="en-US"/>
          </a:p>
        </p:txBody>
      </p:sp>
    </p:spTree>
  </p:cSld>
  <p:clrMapOvr>
    <a:masterClrMapping/>
  </p:clrMapOvr>
  <p:transition>
    <p:wipe/>
  </p:transition>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52400" y="685800"/>
            <a:ext cx="8763000" cy="6019800"/>
          </a:xfrm>
        </p:spPr>
        <p:txBody>
          <a:bodyPr>
            <a:normAutofit/>
          </a:bodyPr>
          <a:lstStyle/>
          <a:p>
            <a:pPr algn="just"/>
            <a:r>
              <a:rPr lang="en-US" dirty="0" smtClean="0"/>
              <a:t>It is a pointing device where data is entered by moving the device to a particular location.</a:t>
            </a:r>
          </a:p>
          <a:p>
            <a:pPr algn="just"/>
            <a:r>
              <a:rPr lang="en-US" dirty="0" smtClean="0"/>
              <a:t> It is a hand held device that controls the pointer on the screen. </a:t>
            </a:r>
          </a:p>
          <a:p>
            <a:pPr algn="just"/>
            <a:r>
              <a:rPr lang="en-US" dirty="0" smtClean="0"/>
              <a:t>It has two buttons viz. left button &amp; right button &amp; one scrolling wheel. </a:t>
            </a:r>
          </a:p>
          <a:p>
            <a:pPr algn="just"/>
            <a:r>
              <a:rPr lang="en-US" dirty="0" smtClean="0"/>
              <a:t>With the help of mouse you can draw images, select options &amp; move text &amp; images. </a:t>
            </a:r>
          </a:p>
          <a:p>
            <a:r>
              <a:rPr lang="en-US" dirty="0" smtClean="0"/>
              <a:t>Mouse is classified as physical and optical mouse.</a:t>
            </a:r>
          </a:p>
          <a:p>
            <a:pPr lvl="1"/>
            <a:r>
              <a:rPr lang="en-US" dirty="0" smtClean="0"/>
              <a:t>Physical or traditional mouse has a rubber ball on the bottom side.</a:t>
            </a:r>
          </a:p>
          <a:p>
            <a:pPr lvl="1"/>
            <a:r>
              <a:rPr lang="en-US" dirty="0" smtClean="0"/>
              <a:t>Optical Mouse uses Light emitting diode(LED) and a sensor to detect the movement of mouse. </a:t>
            </a:r>
          </a:p>
          <a:p>
            <a:pPr algn="just"/>
            <a:endParaRPr lang="en-US" dirty="0"/>
          </a:p>
        </p:txBody>
      </p:sp>
      <p:pic>
        <p:nvPicPr>
          <p:cNvPr id="5" name="Content Placeholder 4" descr="graphics-computers-492273.gif"/>
          <p:cNvPicPr>
            <a:picLocks noGrp="1" noChangeAspect="1"/>
          </p:cNvPicPr>
          <p:nvPr>
            <p:ph sz="half" idx="2"/>
          </p:nvPr>
        </p:nvPicPr>
        <p:blipFill>
          <a:blip r:embed="rId2" cstate="print"/>
          <a:stretch>
            <a:fillRect/>
          </a:stretch>
        </p:blipFill>
        <p:spPr>
          <a:xfrm>
            <a:off x="6689273" y="5295900"/>
            <a:ext cx="2454729" cy="15621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7" name="Title 8"/>
          <p:cNvSpPr>
            <a:spLocks noGrp="1"/>
          </p:cNvSpPr>
          <p:nvPr>
            <p:ph type="title"/>
          </p:nvPr>
        </p:nvSpPr>
        <p:spPr>
          <a:xfrm>
            <a:off x="457200" y="0"/>
            <a:ext cx="7467600" cy="533400"/>
          </a:xfrm>
        </p:spPr>
        <p:txBody>
          <a:bodyPr>
            <a:normAutofit fontScale="90000"/>
          </a:bodyPr>
          <a:lstStyle/>
          <a:p>
            <a:r>
              <a:rPr lang="en-US" dirty="0" smtClean="0"/>
              <a:t>Mouse</a:t>
            </a:r>
            <a:endParaRPr lang="en-US" dirty="0"/>
          </a:p>
        </p:txBody>
      </p:sp>
      <p:sp>
        <p:nvSpPr>
          <p:cNvPr id="8" name="Footer Placeholder 7"/>
          <p:cNvSpPr>
            <a:spLocks noGrp="1"/>
          </p:cNvSpPr>
          <p:nvPr>
            <p:ph type="ftr" sz="quarter" idx="11"/>
          </p:nvPr>
        </p:nvSpPr>
        <p:spPr/>
        <p:txBody>
          <a:bodyPr/>
          <a:lstStyle/>
          <a:p>
            <a:r>
              <a:rPr lang="en-US" smtClean="0"/>
              <a:t>VJCET,DEPT. OF I.T.</a:t>
            </a:r>
            <a:endParaRPr lang="en-US"/>
          </a:p>
        </p:txBody>
      </p:sp>
    </p:spTree>
  </p:cSld>
  <p:clrMapOvr>
    <a:masterClrMapping/>
  </p:clrMapOvr>
  <p:transition>
    <p:split orient="vert"/>
  </p:transition>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Title 1"/>
          <p:cNvSpPr>
            <a:spLocks noGrp="1"/>
          </p:cNvSpPr>
          <p:nvPr>
            <p:ph type="title"/>
          </p:nvPr>
        </p:nvSpPr>
        <p:spPr>
          <a:ln>
            <a:noFill/>
          </a:ln>
          <a:effectLst>
            <a:outerShdw blurRad="190500" dist="228600" dir="2700000" algn="ctr">
              <a:srgbClr val="000000">
                <a:alpha val="30000"/>
              </a:srgbClr>
            </a:outerShdw>
            <a:reflection blurRad="6350" stA="50000" endA="300" endPos="90000" dist="50800" dir="5400000" sy="-100000" algn="bl" rotWithShape="0"/>
          </a:effectLst>
          <a:scene3d>
            <a:camera prst="orthographicFront">
              <a:rot lat="0" lon="0" rev="0"/>
            </a:camera>
            <a:lightRig rig="glow" dir="t">
              <a:rot lat="0" lon="0" rev="4800000"/>
            </a:lightRig>
          </a:scene3d>
          <a:sp3d prstMaterial="matte">
            <a:bevelT w="127000" h="63500"/>
          </a:sp3d>
        </p:spPr>
        <p:txBody>
          <a:bodyPr>
            <a:normAutofit/>
          </a:bodyPr>
          <a:lstStyle/>
          <a:p>
            <a:r>
              <a:rPr lang="en-US" sz="2400" u="sng" dirty="0" smtClean="0">
                <a:latin typeface="Times New Roman" pitchFamily="18" charset="0"/>
                <a:cs typeface="Times New Roman" pitchFamily="18" charset="0"/>
              </a:rPr>
              <a:t>Physical Mouse</a:t>
            </a:r>
            <a:endParaRPr lang="en-US" sz="2400" u="sng" dirty="0">
              <a:latin typeface="Times New Roman" pitchFamily="18" charset="0"/>
              <a:cs typeface="Times New Roman" pitchFamily="18" charset="0"/>
            </a:endParaRPr>
          </a:p>
        </p:txBody>
      </p:sp>
      <p:sp>
        <p:nvSpPr>
          <p:cNvPr id="3" name="Content Placeholder 2"/>
          <p:cNvSpPr>
            <a:spLocks noGrp="1"/>
          </p:cNvSpPr>
          <p:nvPr>
            <p:ph sz="half" idx="1"/>
          </p:nvPr>
        </p:nvSpPr>
        <p:spPr>
          <a:xfrm>
            <a:off x="457200" y="1600201"/>
            <a:ext cx="4648200" cy="4525963"/>
          </a:xfrm>
        </p:spPr>
        <p:txBody>
          <a:bodyPr>
            <a:normAutofit/>
          </a:bodyPr>
          <a:lstStyle/>
          <a:p>
            <a:r>
              <a:rPr lang="en-US" dirty="0" smtClean="0"/>
              <a:t>Traditional mouse used a ball built into the bottom with two small rollers placed two sides of the ball at 90 degree angle from each other.  They spin when the ball rolls. A sensor detects how much each roller spins and sends the information to computer via the mouse chord.</a:t>
            </a:r>
            <a:endParaRPr lang="en-US" dirty="0"/>
          </a:p>
        </p:txBody>
      </p:sp>
      <p:pic>
        <p:nvPicPr>
          <p:cNvPr id="7" name="Content Placeholder 4" descr="800px-Logitechms48.jpg"/>
          <p:cNvPicPr>
            <a:picLocks noChangeAspect="1"/>
          </p:cNvPicPr>
          <p:nvPr/>
        </p:nvPicPr>
        <p:blipFill>
          <a:blip r:embed="rId2" cstate="print"/>
          <a:stretch>
            <a:fillRect/>
          </a:stretch>
        </p:blipFill>
        <p:spPr>
          <a:xfrm rot="5400000">
            <a:off x="4045185" y="1593615"/>
            <a:ext cx="6235230" cy="3962400"/>
          </a:xfrm>
          <a:prstGeom prst="rect">
            <a:avLst/>
          </a:prstGeom>
        </p:spPr>
      </p:pic>
      <p:sp>
        <p:nvSpPr>
          <p:cNvPr id="6" name="Footer Placeholder 5"/>
          <p:cNvSpPr>
            <a:spLocks noGrp="1"/>
          </p:cNvSpPr>
          <p:nvPr>
            <p:ph type="ftr" sz="quarter" idx="11"/>
          </p:nvPr>
        </p:nvSpPr>
        <p:spPr/>
        <p:txBody>
          <a:bodyPr/>
          <a:lstStyle/>
          <a:p>
            <a:r>
              <a:rPr lang="en-US" smtClean="0"/>
              <a:t>VJCET,DEPT. OF I.T.</a:t>
            </a:r>
            <a:endParaRPr lang="en-US"/>
          </a:p>
        </p:txBody>
      </p:sp>
    </p:spTree>
  </p:cSld>
  <p:clrMapOvr>
    <a:masterClrMapping/>
  </p:clrMapOvr>
  <p:transition>
    <p:diamond/>
  </p:transition>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glow rad="228600">
              <a:schemeClr val="accent4">
                <a:satMod val="175000"/>
                <a:alpha val="40000"/>
              </a:schemeClr>
            </a:glow>
          </a:effectLst>
        </p:spPr>
        <p:txBody>
          <a:bodyPr>
            <a:normAutofit/>
          </a:bodyPr>
          <a:lstStyle/>
          <a:p>
            <a:r>
              <a:rPr lang="en-US" sz="2400" u="sng" dirty="0" smtClean="0">
                <a:latin typeface="Times New Roman" pitchFamily="18" charset="0"/>
                <a:cs typeface="Times New Roman" pitchFamily="18" charset="0"/>
              </a:rPr>
              <a:t>OPTICAL MOUSE</a:t>
            </a:r>
            <a:endParaRPr lang="en-US" sz="2400" u="sng" dirty="0">
              <a:latin typeface="Times New Roman" pitchFamily="18" charset="0"/>
              <a:cs typeface="Times New Roman" pitchFamily="18" charset="0"/>
            </a:endParaRPr>
          </a:p>
        </p:txBody>
      </p:sp>
      <p:sp>
        <p:nvSpPr>
          <p:cNvPr id="3" name="Content Placeholder 2"/>
          <p:cNvSpPr>
            <a:spLocks noGrp="1"/>
          </p:cNvSpPr>
          <p:nvPr>
            <p:ph sz="half" idx="1"/>
          </p:nvPr>
        </p:nvSpPr>
        <p:spPr>
          <a:xfrm>
            <a:off x="152400" y="1524000"/>
            <a:ext cx="5410200" cy="5181600"/>
          </a:xfrm>
        </p:spPr>
        <p:txBody>
          <a:bodyPr>
            <a:normAutofit/>
          </a:bodyPr>
          <a:lstStyle/>
          <a:p>
            <a:r>
              <a:rPr lang="en-US" dirty="0" smtClean="0"/>
              <a:t>Optical mouse is an advance pointing device that uses a light diode </a:t>
            </a:r>
            <a:r>
              <a:rPr lang="en-US" dirty="0" smtClean="0">
                <a:solidFill>
                  <a:schemeClr val="accent2"/>
                </a:solidFill>
              </a:rPr>
              <a:t>(LED).</a:t>
            </a:r>
            <a:r>
              <a:rPr lang="en-US" dirty="0" smtClean="0"/>
              <a:t>Optical mouse need plain surface to produce high performance efficiency. Each time the mouse is moved, the beam of light is reflected from its underside. The pulses of light determine the direction and rate of movement.</a:t>
            </a:r>
            <a:endParaRPr lang="en-US" dirty="0"/>
          </a:p>
        </p:txBody>
      </p:sp>
      <p:pic>
        <p:nvPicPr>
          <p:cNvPr id="6" name="Picture 5" descr="led optical mouse blue-white 18 ps2.gif"/>
          <p:cNvPicPr>
            <a:picLocks noChangeAspect="1"/>
          </p:cNvPicPr>
          <p:nvPr/>
        </p:nvPicPr>
        <p:blipFill>
          <a:blip r:embed="rId2" cstate="print"/>
          <a:stretch>
            <a:fillRect/>
          </a:stretch>
        </p:blipFill>
        <p:spPr>
          <a:xfrm>
            <a:off x="5410201" y="1295400"/>
            <a:ext cx="3289836" cy="3289836"/>
          </a:xfrm>
          <a:prstGeom prst="rect">
            <a:avLst/>
          </a:prstGeom>
        </p:spPr>
      </p:pic>
      <p:sp>
        <p:nvSpPr>
          <p:cNvPr id="7" name="Footer Placeholder 6"/>
          <p:cNvSpPr>
            <a:spLocks noGrp="1"/>
          </p:cNvSpPr>
          <p:nvPr>
            <p:ph type="ftr" sz="quarter" idx="11"/>
          </p:nvPr>
        </p:nvSpPr>
        <p:spPr/>
        <p:txBody>
          <a:bodyPr/>
          <a:lstStyle/>
          <a:p>
            <a:r>
              <a:rPr lang="en-US" smtClean="0"/>
              <a:t>VJCET,DEPT. OF I.T.</a:t>
            </a:r>
            <a:endParaRPr lang="en-US"/>
          </a:p>
        </p:txBody>
      </p:sp>
    </p:spTree>
  </p:cSld>
  <p:clrMapOvr>
    <a:masterClrMapping/>
  </p:clrMapOvr>
  <p:transition>
    <p:cover dir="lu"/>
  </p:transition>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52400" y="685800"/>
            <a:ext cx="8763000" cy="6019800"/>
          </a:xfrm>
        </p:spPr>
        <p:txBody>
          <a:bodyPr>
            <a:normAutofit/>
          </a:bodyPr>
          <a:lstStyle/>
          <a:p>
            <a:pPr algn="just"/>
            <a:r>
              <a:rPr lang="en-US" dirty="0" smtClean="0"/>
              <a:t>Mouse is used in 5 different ways.</a:t>
            </a:r>
          </a:p>
          <a:p>
            <a:pPr lvl="1" algn="just"/>
            <a:r>
              <a:rPr lang="en-US" dirty="0" smtClean="0"/>
              <a:t>Pointing</a:t>
            </a:r>
          </a:p>
          <a:p>
            <a:pPr lvl="1" algn="just"/>
            <a:r>
              <a:rPr lang="en-US" dirty="0" smtClean="0"/>
              <a:t>Left click or click</a:t>
            </a:r>
          </a:p>
          <a:p>
            <a:pPr lvl="1" algn="just"/>
            <a:r>
              <a:rPr lang="en-US" dirty="0" smtClean="0"/>
              <a:t>Right click – displays menu.</a:t>
            </a:r>
          </a:p>
          <a:p>
            <a:pPr lvl="1" algn="just"/>
            <a:r>
              <a:rPr lang="en-US" dirty="0" smtClean="0"/>
              <a:t>Double click</a:t>
            </a:r>
          </a:p>
          <a:p>
            <a:pPr lvl="1" algn="just"/>
            <a:r>
              <a:rPr lang="en-US" dirty="0" smtClean="0"/>
              <a:t>Drag and drop</a:t>
            </a:r>
          </a:p>
          <a:p>
            <a:pPr algn="just"/>
            <a:endParaRPr lang="en-US" dirty="0"/>
          </a:p>
        </p:txBody>
      </p:sp>
      <p:sp>
        <p:nvSpPr>
          <p:cNvPr id="5" name="Footer Placeholder 4"/>
          <p:cNvSpPr>
            <a:spLocks noGrp="1"/>
          </p:cNvSpPr>
          <p:nvPr>
            <p:ph type="ftr" sz="quarter" idx="11"/>
          </p:nvPr>
        </p:nvSpPr>
        <p:spPr/>
        <p:txBody>
          <a:bodyPr/>
          <a:lstStyle/>
          <a:p>
            <a:r>
              <a:rPr lang="en-US" smtClean="0"/>
              <a:t>VJCET,DEPT. OF I.T.</a:t>
            </a:r>
            <a:endParaRPr lang="en-US"/>
          </a:p>
        </p:txBody>
      </p:sp>
    </p:spTree>
  </p:cSld>
  <p:clrMapOvr>
    <a:masterClrMapping/>
  </p:clrMapOvr>
  <p:transition>
    <p:split orient="vert"/>
  </p:transition>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52400" y="685800"/>
            <a:ext cx="8763000" cy="6019800"/>
          </a:xfrm>
        </p:spPr>
        <p:txBody>
          <a:bodyPr>
            <a:normAutofit/>
          </a:bodyPr>
          <a:lstStyle/>
          <a:p>
            <a:pPr algn="just"/>
            <a:r>
              <a:rPr lang="en-US" dirty="0" smtClean="0"/>
              <a:t>Variant of mouse but has same functionality as that of mouse.</a:t>
            </a:r>
          </a:p>
          <a:p>
            <a:pPr algn="just"/>
            <a:r>
              <a:rPr lang="en-US" dirty="0" smtClean="0"/>
              <a:t>Looks like an upside down physical mouse.</a:t>
            </a:r>
          </a:p>
          <a:p>
            <a:pPr algn="just"/>
            <a:r>
              <a:rPr lang="en-US" dirty="0" smtClean="0"/>
              <a:t>Device remains stationary.</a:t>
            </a:r>
          </a:p>
          <a:p>
            <a:pPr algn="just"/>
            <a:r>
              <a:rPr lang="en-US" dirty="0" smtClean="0"/>
              <a:t>Requires ball to be rotated using a finger. Curser moves in the direction of ball moved.</a:t>
            </a:r>
            <a:endParaRPr lang="en-US" dirty="0"/>
          </a:p>
        </p:txBody>
      </p:sp>
      <p:sp>
        <p:nvSpPr>
          <p:cNvPr id="7" name="Title 8"/>
          <p:cNvSpPr>
            <a:spLocks noGrp="1"/>
          </p:cNvSpPr>
          <p:nvPr>
            <p:ph type="title"/>
          </p:nvPr>
        </p:nvSpPr>
        <p:spPr>
          <a:xfrm>
            <a:off x="457200" y="0"/>
            <a:ext cx="7467600" cy="533400"/>
          </a:xfrm>
        </p:spPr>
        <p:txBody>
          <a:bodyPr>
            <a:normAutofit fontScale="90000"/>
          </a:bodyPr>
          <a:lstStyle/>
          <a:p>
            <a:r>
              <a:rPr lang="en-US" dirty="0" smtClean="0"/>
              <a:t>Trackball</a:t>
            </a:r>
            <a:endParaRPr lang="en-US" dirty="0"/>
          </a:p>
        </p:txBody>
      </p:sp>
      <p:pic>
        <p:nvPicPr>
          <p:cNvPr id="8" name="Picture 7" descr="download.jpg"/>
          <p:cNvPicPr>
            <a:picLocks noChangeAspect="1"/>
          </p:cNvPicPr>
          <p:nvPr/>
        </p:nvPicPr>
        <p:blipFill>
          <a:blip r:embed="rId2" cstate="print"/>
          <a:stretch>
            <a:fillRect/>
          </a:stretch>
        </p:blipFill>
        <p:spPr>
          <a:xfrm>
            <a:off x="4672848" y="3581400"/>
            <a:ext cx="3051928" cy="2667000"/>
          </a:xfrm>
          <a:prstGeom prst="rect">
            <a:avLst/>
          </a:prstGeom>
        </p:spPr>
      </p:pic>
      <p:sp>
        <p:nvSpPr>
          <p:cNvPr id="6" name="Footer Placeholder 5"/>
          <p:cNvSpPr>
            <a:spLocks noGrp="1"/>
          </p:cNvSpPr>
          <p:nvPr>
            <p:ph type="ftr" sz="quarter" idx="11"/>
          </p:nvPr>
        </p:nvSpPr>
        <p:spPr/>
        <p:txBody>
          <a:bodyPr/>
          <a:lstStyle/>
          <a:p>
            <a:r>
              <a:rPr lang="en-US" smtClean="0"/>
              <a:t>VJCET,DEPT. OF I.T.</a:t>
            </a:r>
            <a:endParaRPr lang="en-US"/>
          </a:p>
        </p:txBody>
      </p:sp>
    </p:spTree>
  </p:cSld>
  <p:clrMapOvr>
    <a:masterClrMapping/>
  </p:clrMapOvr>
  <p:transition>
    <p:split orient="vert"/>
  </p:transition>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0" y="1066800"/>
            <a:ext cx="8229600" cy="5410200"/>
          </a:xfrm>
        </p:spPr>
        <p:txBody>
          <a:bodyPr/>
          <a:lstStyle/>
          <a:p>
            <a:r>
              <a:rPr lang="en-US" dirty="0" smtClean="0"/>
              <a:t>Joystick is a pointing device mostly used for playing games. </a:t>
            </a:r>
          </a:p>
          <a:p>
            <a:r>
              <a:rPr lang="en-US" dirty="0" smtClean="0"/>
              <a:t>It consist of a lever used to move the pointer on the screen and buttons used to select options.</a:t>
            </a:r>
          </a:p>
          <a:p>
            <a:r>
              <a:rPr lang="en-US" dirty="0" smtClean="0"/>
              <a:t>Direction of push of stick and the amount of deflection determines the change of position and speed.</a:t>
            </a:r>
            <a:endParaRPr lang="en-US" dirty="0"/>
          </a:p>
        </p:txBody>
      </p:sp>
      <p:pic>
        <p:nvPicPr>
          <p:cNvPr id="10" name="Picture 9" descr="images.jpg"/>
          <p:cNvPicPr>
            <a:picLocks noChangeAspect="1"/>
          </p:cNvPicPr>
          <p:nvPr/>
        </p:nvPicPr>
        <p:blipFill>
          <a:blip r:embed="rId2" cstate="print"/>
          <a:stretch>
            <a:fillRect/>
          </a:stretch>
        </p:blipFill>
        <p:spPr>
          <a:xfrm>
            <a:off x="6248401" y="3733800"/>
            <a:ext cx="2264708" cy="2667000"/>
          </a:xfrm>
          <a:prstGeom prst="rect">
            <a:avLst/>
          </a:prstGeom>
        </p:spPr>
      </p:pic>
      <p:sp>
        <p:nvSpPr>
          <p:cNvPr id="11" name="Title 8"/>
          <p:cNvSpPr txBox="1">
            <a:spLocks/>
          </p:cNvSpPr>
          <p:nvPr/>
        </p:nvSpPr>
        <p:spPr>
          <a:xfrm>
            <a:off x="457200" y="152400"/>
            <a:ext cx="7467600" cy="533400"/>
          </a:xfrm>
          <a:prstGeom prst="rect">
            <a:avLst/>
          </a:prstGeom>
        </p:spPr>
        <p:txBody>
          <a:bodyPr vert="horz" anchor="b">
            <a:normAutofit fontScale="975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000" b="0" i="0" u="none" strike="noStrike" kern="1200" cap="small" spc="0" normalizeH="0" baseline="0" noProof="0" dirty="0" smtClean="0">
                <a:ln>
                  <a:noFill/>
                </a:ln>
                <a:solidFill>
                  <a:schemeClr val="tx2"/>
                </a:solidFill>
                <a:effectLst/>
                <a:uLnTx/>
                <a:uFillTx/>
                <a:latin typeface="+mj-lt"/>
                <a:ea typeface="+mj-ea"/>
                <a:cs typeface="+mj-cs"/>
              </a:rPr>
              <a:t>joystick</a:t>
            </a:r>
            <a:endParaRPr kumimoji="0" lang="en-US" sz="3000" b="0" i="0" u="none" strike="noStrike" kern="1200" cap="small" spc="0" normalizeH="0" baseline="0" noProof="0" dirty="0">
              <a:ln>
                <a:noFill/>
              </a:ln>
              <a:solidFill>
                <a:schemeClr val="tx2"/>
              </a:solidFill>
              <a:effectLst/>
              <a:uLnTx/>
              <a:uFillTx/>
              <a:latin typeface="+mj-lt"/>
              <a:ea typeface="+mj-ea"/>
              <a:cs typeface="+mj-cs"/>
            </a:endParaRPr>
          </a:p>
        </p:txBody>
      </p:sp>
      <p:sp>
        <p:nvSpPr>
          <p:cNvPr id="6" name="Footer Placeholder 5"/>
          <p:cNvSpPr>
            <a:spLocks noGrp="1"/>
          </p:cNvSpPr>
          <p:nvPr>
            <p:ph type="ftr" sz="quarter" idx="11"/>
          </p:nvPr>
        </p:nvSpPr>
        <p:spPr/>
        <p:txBody>
          <a:bodyPr/>
          <a:lstStyle/>
          <a:p>
            <a:r>
              <a:rPr lang="en-US" smtClean="0"/>
              <a:t>VJCET,DEPT. OF I.T.</a:t>
            </a:r>
            <a:endParaRPr lang="en-US"/>
          </a:p>
        </p:txBody>
      </p:sp>
    </p:spTree>
  </p:cSld>
  <p:clrMapOvr>
    <a:masterClrMapping/>
  </p:clrMapOvr>
  <p:transition>
    <p:newsflash/>
  </p:transition>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04800" y="914400"/>
            <a:ext cx="8305800" cy="5562600"/>
          </a:xfrm>
        </p:spPr>
        <p:txBody>
          <a:bodyPr/>
          <a:lstStyle/>
          <a:p>
            <a:pPr algn="just"/>
            <a:r>
              <a:rPr lang="en-US" dirty="0" smtClean="0"/>
              <a:t>Light sensitive pen like </a:t>
            </a:r>
            <a:r>
              <a:rPr lang="en-US" dirty="0" err="1" smtClean="0"/>
              <a:t>i</a:t>
            </a:r>
            <a:r>
              <a:rPr lang="en-US" dirty="0" smtClean="0"/>
              <a:t>/p device which is used to select objects.</a:t>
            </a:r>
          </a:p>
          <a:p>
            <a:pPr algn="just"/>
            <a:r>
              <a:rPr lang="en-US" dirty="0" smtClean="0"/>
              <a:t>Used for making drawings, graphics and for menu selection.</a:t>
            </a:r>
          </a:p>
          <a:p>
            <a:pPr algn="just"/>
            <a:r>
              <a:rPr lang="en-US" dirty="0" smtClean="0"/>
              <a:t>Pen contains a photocell in a small tube. When the pen is moved on the screen, light from the screen at the location of pen causes photocell to respond. Electric response is transmitted to computer that can identify the position.</a:t>
            </a:r>
            <a:endParaRPr lang="en-US" dirty="0"/>
          </a:p>
        </p:txBody>
      </p:sp>
      <p:sp>
        <p:nvSpPr>
          <p:cNvPr id="11" name="Title 8"/>
          <p:cNvSpPr txBox="1">
            <a:spLocks/>
          </p:cNvSpPr>
          <p:nvPr/>
        </p:nvSpPr>
        <p:spPr>
          <a:xfrm>
            <a:off x="457200" y="152400"/>
            <a:ext cx="7467600" cy="533400"/>
          </a:xfrm>
          <a:prstGeom prst="rect">
            <a:avLst/>
          </a:prstGeom>
        </p:spPr>
        <p:txBody>
          <a:bodyPr vert="horz" anchor="b">
            <a:normAutofit fontScale="975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000" b="0" i="0" u="none" strike="noStrike" kern="1200" cap="small" spc="0" normalizeH="0" baseline="0" noProof="0" dirty="0" smtClean="0">
                <a:ln>
                  <a:noFill/>
                </a:ln>
                <a:solidFill>
                  <a:schemeClr val="tx2"/>
                </a:solidFill>
                <a:effectLst/>
                <a:uLnTx/>
                <a:uFillTx/>
                <a:latin typeface="+mj-lt"/>
                <a:ea typeface="+mj-ea"/>
                <a:cs typeface="+mj-cs"/>
              </a:rPr>
              <a:t>Light Pen</a:t>
            </a:r>
            <a:endParaRPr kumimoji="0" lang="en-US" sz="3000" b="0" i="0" u="none" strike="noStrike" kern="1200" cap="small" spc="0" normalizeH="0" baseline="0" noProof="0" dirty="0">
              <a:ln>
                <a:noFill/>
              </a:ln>
              <a:solidFill>
                <a:schemeClr val="tx2"/>
              </a:solidFill>
              <a:effectLst/>
              <a:uLnTx/>
              <a:uFillTx/>
              <a:latin typeface="+mj-lt"/>
              <a:ea typeface="+mj-ea"/>
              <a:cs typeface="+mj-cs"/>
            </a:endParaRPr>
          </a:p>
        </p:txBody>
      </p:sp>
      <p:pic>
        <p:nvPicPr>
          <p:cNvPr id="5" name="Picture 4" descr="400px-TurboComputerLightPen.jpg"/>
          <p:cNvPicPr>
            <a:picLocks noChangeAspect="1"/>
          </p:cNvPicPr>
          <p:nvPr/>
        </p:nvPicPr>
        <p:blipFill>
          <a:blip r:embed="rId2" cstate="print"/>
          <a:stretch>
            <a:fillRect/>
          </a:stretch>
        </p:blipFill>
        <p:spPr>
          <a:xfrm>
            <a:off x="5257800" y="4267201"/>
            <a:ext cx="3149600" cy="2346452"/>
          </a:xfrm>
          <a:prstGeom prst="rect">
            <a:avLst/>
          </a:prstGeom>
        </p:spPr>
      </p:pic>
      <p:sp>
        <p:nvSpPr>
          <p:cNvPr id="7" name="Footer Placeholder 6"/>
          <p:cNvSpPr>
            <a:spLocks noGrp="1"/>
          </p:cNvSpPr>
          <p:nvPr>
            <p:ph type="ftr" sz="quarter" idx="11"/>
          </p:nvPr>
        </p:nvSpPr>
        <p:spPr/>
        <p:txBody>
          <a:bodyPr/>
          <a:lstStyle/>
          <a:p>
            <a:r>
              <a:rPr lang="en-US" smtClean="0"/>
              <a:t>VJCET,DEPT. OF I.T.</a:t>
            </a:r>
            <a:endParaRPr lang="en-US"/>
          </a:p>
        </p:txBody>
      </p:sp>
    </p:spTree>
  </p:cSld>
  <p:clrMapOvr>
    <a:masterClrMapping/>
  </p:clrMapOvr>
  <p:transition>
    <p:newsflash/>
  </p:transition>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0" y="1066800"/>
            <a:ext cx="8610600" cy="5486400"/>
          </a:xfrm>
        </p:spPr>
        <p:txBody>
          <a:bodyPr/>
          <a:lstStyle/>
          <a:p>
            <a:pPr algn="just"/>
            <a:r>
              <a:rPr lang="en-US" dirty="0" smtClean="0"/>
              <a:t>Touch screen is the easiest way to data input into computer. </a:t>
            </a:r>
          </a:p>
          <a:p>
            <a:pPr algn="just"/>
            <a:r>
              <a:rPr lang="en-US" dirty="0" smtClean="0"/>
              <a:t>Touch screen allows the user to select the item by touching the screen at appropriate spot. </a:t>
            </a:r>
          </a:p>
          <a:p>
            <a:pPr algn="just"/>
            <a:r>
              <a:rPr lang="en-US" dirty="0" smtClean="0"/>
              <a:t>Consists of a clear glass panel that is placed over the view area. In addition to glass panel with sensors it has device driver and controller.</a:t>
            </a:r>
            <a:endParaRPr lang="en-US" dirty="0"/>
          </a:p>
        </p:txBody>
      </p:sp>
      <p:pic>
        <p:nvPicPr>
          <p:cNvPr id="6" name="Picture 5" descr="download.gif"/>
          <p:cNvPicPr>
            <a:picLocks noChangeAspect="1"/>
          </p:cNvPicPr>
          <p:nvPr/>
        </p:nvPicPr>
        <p:blipFill>
          <a:blip r:embed="rId2" cstate="print"/>
          <a:stretch>
            <a:fillRect/>
          </a:stretch>
        </p:blipFill>
        <p:spPr>
          <a:xfrm>
            <a:off x="5638800" y="3717470"/>
            <a:ext cx="2971800" cy="2759529"/>
          </a:xfrm>
          <a:prstGeom prst="rect">
            <a:avLst/>
          </a:prstGeom>
        </p:spPr>
      </p:pic>
      <p:sp>
        <p:nvSpPr>
          <p:cNvPr id="8" name="Title 8"/>
          <p:cNvSpPr txBox="1">
            <a:spLocks/>
          </p:cNvSpPr>
          <p:nvPr/>
        </p:nvSpPr>
        <p:spPr>
          <a:xfrm>
            <a:off x="457200" y="152400"/>
            <a:ext cx="7467600" cy="533400"/>
          </a:xfrm>
          <a:prstGeom prst="rect">
            <a:avLst/>
          </a:prstGeom>
        </p:spPr>
        <p:txBody>
          <a:bodyPr vert="horz" anchor="b">
            <a:normAutofit fontScale="975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000" b="0" i="0" u="none" strike="noStrike" kern="1200" cap="small" spc="0" normalizeH="0" baseline="0" noProof="0" dirty="0" smtClean="0">
                <a:ln>
                  <a:noFill/>
                </a:ln>
                <a:solidFill>
                  <a:schemeClr val="tx2"/>
                </a:solidFill>
                <a:effectLst/>
                <a:uLnTx/>
                <a:uFillTx/>
                <a:latin typeface="+mj-lt"/>
                <a:ea typeface="+mj-ea"/>
                <a:cs typeface="+mj-cs"/>
              </a:rPr>
              <a:t>Touch Screen</a:t>
            </a:r>
            <a:endParaRPr kumimoji="0" lang="en-US" sz="3000" b="0" i="0" u="none" strike="noStrike" kern="1200" cap="small" spc="0" normalizeH="0" baseline="0" noProof="0" dirty="0">
              <a:ln>
                <a:noFill/>
              </a:ln>
              <a:solidFill>
                <a:schemeClr val="tx2"/>
              </a:solidFill>
              <a:effectLst/>
              <a:uLnTx/>
              <a:uFillTx/>
              <a:latin typeface="+mj-lt"/>
              <a:ea typeface="+mj-ea"/>
              <a:cs typeface="+mj-cs"/>
            </a:endParaRPr>
          </a:p>
        </p:txBody>
      </p:sp>
      <p:sp>
        <p:nvSpPr>
          <p:cNvPr id="7" name="Footer Placeholder 6"/>
          <p:cNvSpPr>
            <a:spLocks noGrp="1"/>
          </p:cNvSpPr>
          <p:nvPr>
            <p:ph type="ftr" sz="quarter" idx="11"/>
          </p:nvPr>
        </p:nvSpPr>
        <p:spPr/>
        <p:txBody>
          <a:bodyPr/>
          <a:lstStyle/>
          <a:p>
            <a:r>
              <a:rPr lang="en-US" smtClean="0"/>
              <a:t>VJCET,DEPT. OF I.T.</a:t>
            </a:r>
            <a:endParaRPr lang="en-US"/>
          </a:p>
        </p:txBody>
      </p:sp>
    </p:spTree>
  </p:cSld>
  <p:clrMapOvr>
    <a:masterClrMapping/>
  </p:clrMapOvr>
  <p:transition>
    <p:pull dir="rd"/>
  </p:transition>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066800"/>
            <a:ext cx="7848600" cy="5410200"/>
          </a:xfrm>
        </p:spPr>
        <p:txBody>
          <a:bodyPr/>
          <a:lstStyle/>
          <a:p>
            <a:pPr algn="just"/>
            <a:r>
              <a:rPr lang="en-US" dirty="0" smtClean="0"/>
              <a:t>Microphone is an input device used to voice signal into the computer. </a:t>
            </a:r>
          </a:p>
          <a:p>
            <a:pPr algn="just"/>
            <a:r>
              <a:rPr lang="en-US" dirty="0" smtClean="0"/>
              <a:t>Microphones are commonly used for live chat. </a:t>
            </a:r>
          </a:p>
          <a:p>
            <a:pPr algn="just"/>
            <a:r>
              <a:rPr lang="en-US" dirty="0" smtClean="0"/>
              <a:t>Microphones are also used </a:t>
            </a:r>
            <a:r>
              <a:rPr lang="en-US" dirty="0" smtClean="0">
                <a:latin typeface="Times New Roman" pitchFamily="18" charset="0"/>
                <a:cs typeface="Times New Roman" pitchFamily="18" charset="0"/>
              </a:rPr>
              <a:t>to record voice into the computer.</a:t>
            </a:r>
            <a:endParaRPr lang="en-US" dirty="0"/>
          </a:p>
        </p:txBody>
      </p:sp>
      <p:pic>
        <p:nvPicPr>
          <p:cNvPr id="5" name="Content Placeholder 4" descr="Analog_PC_Headsets_with_microphone_for_computer.jpg"/>
          <p:cNvPicPr>
            <a:picLocks noGrp="1" noChangeAspect="1"/>
          </p:cNvPicPr>
          <p:nvPr>
            <p:ph sz="half" idx="2"/>
          </p:nvPr>
        </p:nvPicPr>
        <p:blipFill>
          <a:blip r:embed="rId2" cstate="print"/>
          <a:stretch>
            <a:fillRect/>
          </a:stretch>
        </p:blipFill>
        <p:spPr>
          <a:xfrm>
            <a:off x="5334002" y="3733800"/>
            <a:ext cx="2864679" cy="2438400"/>
          </a:xfrm>
        </p:spPr>
      </p:pic>
      <p:sp>
        <p:nvSpPr>
          <p:cNvPr id="8" name="Title 8"/>
          <p:cNvSpPr txBox="1">
            <a:spLocks/>
          </p:cNvSpPr>
          <p:nvPr/>
        </p:nvSpPr>
        <p:spPr>
          <a:xfrm>
            <a:off x="457200" y="152400"/>
            <a:ext cx="7467600" cy="533400"/>
          </a:xfrm>
          <a:prstGeom prst="rect">
            <a:avLst/>
          </a:prstGeom>
        </p:spPr>
        <p:txBody>
          <a:bodyPr vert="horz" anchor="b">
            <a:normAutofit fontScale="975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000" b="0" i="0" u="none" strike="noStrike" kern="1200" cap="small" spc="0" normalizeH="0" baseline="0" noProof="0" dirty="0" smtClean="0">
                <a:ln>
                  <a:noFill/>
                </a:ln>
                <a:solidFill>
                  <a:schemeClr val="tx2"/>
                </a:solidFill>
                <a:effectLst/>
                <a:uLnTx/>
                <a:uFillTx/>
                <a:latin typeface="+mj-lt"/>
                <a:ea typeface="+mj-ea"/>
                <a:cs typeface="+mj-cs"/>
              </a:rPr>
              <a:t>Microphone</a:t>
            </a:r>
            <a:endParaRPr kumimoji="0" lang="en-US" sz="3000" b="0" i="0" u="none" strike="noStrike" kern="1200" cap="small" spc="0" normalizeH="0" baseline="0" noProof="0" dirty="0">
              <a:ln>
                <a:noFill/>
              </a:ln>
              <a:solidFill>
                <a:schemeClr val="tx2"/>
              </a:solidFill>
              <a:effectLst/>
              <a:uLnTx/>
              <a:uFillTx/>
              <a:latin typeface="+mj-lt"/>
              <a:ea typeface="+mj-ea"/>
              <a:cs typeface="+mj-cs"/>
            </a:endParaRPr>
          </a:p>
        </p:txBody>
      </p:sp>
      <p:pic>
        <p:nvPicPr>
          <p:cNvPr id="9" name="Picture 8" descr="$_12.JPG"/>
          <p:cNvPicPr>
            <a:picLocks noChangeAspect="1"/>
          </p:cNvPicPr>
          <p:nvPr/>
        </p:nvPicPr>
        <p:blipFill>
          <a:blip r:embed="rId3" cstate="print"/>
          <a:stretch>
            <a:fillRect/>
          </a:stretch>
        </p:blipFill>
        <p:spPr>
          <a:xfrm>
            <a:off x="228600" y="3352801"/>
            <a:ext cx="2895600" cy="3167389"/>
          </a:xfrm>
          <a:prstGeom prst="rect">
            <a:avLst/>
          </a:prstGeom>
        </p:spPr>
      </p:pic>
      <p:sp>
        <p:nvSpPr>
          <p:cNvPr id="7" name="Footer Placeholder 6"/>
          <p:cNvSpPr>
            <a:spLocks noGrp="1"/>
          </p:cNvSpPr>
          <p:nvPr>
            <p:ph type="ftr" sz="quarter" idx="11"/>
          </p:nvPr>
        </p:nvSpPr>
        <p:spPr/>
        <p:txBody>
          <a:bodyPr/>
          <a:lstStyle/>
          <a:p>
            <a:r>
              <a:rPr lang="en-US" smtClean="0"/>
              <a:t>VJCET,DEPT. OF I.T.</a:t>
            </a:r>
            <a:endParaRPr lang="en-US"/>
          </a:p>
        </p:txBody>
      </p:sp>
    </p:spTree>
  </p:cSld>
  <p:clrMapOvr>
    <a:masterClrMapping/>
  </p:clrMapOvr>
  <p:transition>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p:spPr>
        <p:txBody>
          <a:bodyPr/>
          <a:lstStyle/>
          <a:p>
            <a:pPr algn="ctr"/>
            <a:r>
              <a:rPr lang="en-US" dirty="0" smtClean="0">
                <a:latin typeface="Times New Roman" pitchFamily="18" charset="0"/>
                <a:cs typeface="Times New Roman" pitchFamily="18" charset="0"/>
              </a:rPr>
              <a:t>Generation of Computers</a:t>
            </a:r>
            <a:endParaRPr lang="en-US"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0" y="838200"/>
            <a:ext cx="9144000" cy="6019800"/>
          </a:xfrm>
        </p:spPr>
        <p:txBody>
          <a:bodyPr/>
          <a:lstStyle/>
          <a:p>
            <a:pPr algn="just"/>
            <a:r>
              <a:rPr lang="en-US" sz="2400" dirty="0" smtClean="0">
                <a:latin typeface="Times New Roman" pitchFamily="18" charset="0"/>
                <a:cs typeface="Times New Roman" pitchFamily="18" charset="0"/>
              </a:rPr>
              <a:t>The evolution of computer from a large-sized simple calculating machine to a smaller powerful machine is defined in terms of generations of computer.</a:t>
            </a:r>
          </a:p>
          <a:p>
            <a:pPr algn="just">
              <a:buNone/>
            </a:pPr>
            <a:endParaRPr lang="en-US" sz="2400" dirty="0" smtClean="0">
              <a:latin typeface="Times New Roman" pitchFamily="18" charset="0"/>
              <a:cs typeface="Times New Roman" pitchFamily="18" charset="0"/>
            </a:endParaRPr>
          </a:p>
          <a:p>
            <a:pPr algn="just"/>
            <a:r>
              <a:rPr lang="en-US" sz="2400" dirty="0" smtClean="0">
                <a:latin typeface="Times New Roman" pitchFamily="18" charset="0"/>
                <a:cs typeface="Times New Roman" pitchFamily="18" charset="0"/>
              </a:rPr>
              <a:t>Each generation is based on a new technological development or advancement.</a:t>
            </a:r>
          </a:p>
          <a:p>
            <a:pPr algn="just"/>
            <a:endParaRPr lang="en-US" dirty="0"/>
          </a:p>
        </p:txBody>
      </p:sp>
      <p:pic>
        <p:nvPicPr>
          <p:cNvPr id="6" name="Picture 5" descr="Picture1.jpg"/>
          <p:cNvPicPr>
            <a:picLocks noChangeAspect="1"/>
          </p:cNvPicPr>
          <p:nvPr/>
        </p:nvPicPr>
        <p:blipFill>
          <a:blip r:embed="rId2" cstate="print"/>
          <a:stretch>
            <a:fillRect/>
          </a:stretch>
        </p:blipFill>
        <p:spPr>
          <a:xfrm>
            <a:off x="381000" y="3429000"/>
            <a:ext cx="8253984" cy="3072384"/>
          </a:xfrm>
          <a:prstGeom prst="rect">
            <a:avLst/>
          </a:prstGeom>
        </p:spPr>
      </p:pic>
      <p:sp>
        <p:nvSpPr>
          <p:cNvPr id="7" name="Footer Placeholder 6"/>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066800"/>
            <a:ext cx="8305800" cy="5562600"/>
          </a:xfrm>
        </p:spPr>
        <p:txBody>
          <a:bodyPr/>
          <a:lstStyle/>
          <a:p>
            <a:r>
              <a:rPr lang="en-US" dirty="0" smtClean="0"/>
              <a:t>Scanner is an optical input device that accepts paper document as input.</a:t>
            </a:r>
          </a:p>
          <a:p>
            <a:r>
              <a:rPr lang="en-US" dirty="0" smtClean="0"/>
              <a:t>Input data to be scanned can be a picture, a text etc.</a:t>
            </a:r>
          </a:p>
          <a:p>
            <a:r>
              <a:rPr lang="en-US" dirty="0" smtClean="0"/>
              <a:t>This is a peripheral device that converts a printed image into digital information. </a:t>
            </a:r>
          </a:p>
          <a:p>
            <a:r>
              <a:rPr lang="en-US" dirty="0" smtClean="0"/>
              <a:t>There are two types of scanners:</a:t>
            </a:r>
          </a:p>
          <a:p>
            <a:pPr lvl="1"/>
            <a:r>
              <a:rPr lang="en-US" dirty="0" smtClean="0"/>
              <a:t>Hand-held scanners</a:t>
            </a:r>
          </a:p>
          <a:p>
            <a:pPr lvl="1"/>
            <a:r>
              <a:rPr lang="en-US" dirty="0" smtClean="0"/>
              <a:t>Flat-bed Scanners</a:t>
            </a:r>
          </a:p>
        </p:txBody>
      </p:sp>
      <p:sp>
        <p:nvSpPr>
          <p:cNvPr id="6" name="Title 8"/>
          <p:cNvSpPr txBox="1">
            <a:spLocks/>
          </p:cNvSpPr>
          <p:nvPr/>
        </p:nvSpPr>
        <p:spPr>
          <a:xfrm>
            <a:off x="457200" y="152400"/>
            <a:ext cx="7467600" cy="533400"/>
          </a:xfrm>
          <a:prstGeom prst="rect">
            <a:avLst/>
          </a:prstGeom>
        </p:spPr>
        <p:txBody>
          <a:bodyPr vert="horz" anchor="b">
            <a:normAutofit fontScale="975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000" b="0" i="0" u="none" strike="noStrike" kern="1200" cap="small" spc="0" normalizeH="0" baseline="0" noProof="0" dirty="0" smtClean="0">
                <a:ln>
                  <a:noFill/>
                </a:ln>
                <a:solidFill>
                  <a:schemeClr val="tx2"/>
                </a:solidFill>
                <a:effectLst/>
                <a:uLnTx/>
                <a:uFillTx/>
                <a:latin typeface="+mj-lt"/>
                <a:ea typeface="+mj-ea"/>
                <a:cs typeface="+mj-cs"/>
              </a:rPr>
              <a:t>Scanner</a:t>
            </a:r>
            <a:endParaRPr kumimoji="0" lang="en-US" sz="3000" b="0" i="0" u="none" strike="noStrike" kern="1200" cap="small" spc="0" normalizeH="0" baseline="0" noProof="0" dirty="0">
              <a:ln>
                <a:noFill/>
              </a:ln>
              <a:solidFill>
                <a:schemeClr val="tx2"/>
              </a:solidFill>
              <a:effectLst/>
              <a:uLnTx/>
              <a:uFillTx/>
              <a:latin typeface="+mj-lt"/>
              <a:ea typeface="+mj-ea"/>
              <a:cs typeface="+mj-cs"/>
            </a:endParaRPr>
          </a:p>
        </p:txBody>
      </p:sp>
      <p:sp>
        <p:nvSpPr>
          <p:cNvPr id="5" name="Footer Placeholder 4"/>
          <p:cNvSpPr>
            <a:spLocks noGrp="1"/>
          </p:cNvSpPr>
          <p:nvPr>
            <p:ph type="ftr" sz="quarter" idx="11"/>
          </p:nvPr>
        </p:nvSpPr>
        <p:spPr/>
        <p:txBody>
          <a:bodyPr/>
          <a:lstStyle/>
          <a:p>
            <a:r>
              <a:rPr lang="en-US" smtClean="0"/>
              <a:t>VJCET,DEPT. OF I.T.</a:t>
            </a:r>
            <a:endParaRPr lang="en-US"/>
          </a:p>
        </p:txBody>
      </p:sp>
    </p:spTree>
  </p:cSld>
  <p:clrMapOvr>
    <a:masterClrMapping/>
  </p:clrMapOvr>
  <p:transition>
    <p:wheel spokes="8"/>
  </p:transition>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0" y="914400"/>
            <a:ext cx="8229600" cy="5715000"/>
          </a:xfrm>
        </p:spPr>
        <p:txBody>
          <a:bodyPr>
            <a:normAutofit/>
          </a:bodyPr>
          <a:lstStyle/>
          <a:p>
            <a:pPr algn="just"/>
            <a:r>
              <a:rPr lang="en-US" dirty="0" smtClean="0"/>
              <a:t>A flat bed scanner uses a flat surface just like photocopier. </a:t>
            </a:r>
          </a:p>
          <a:p>
            <a:pPr algn="just"/>
            <a:r>
              <a:rPr lang="en-US" dirty="0" smtClean="0"/>
              <a:t>Provides high quality scan in a single pass.</a:t>
            </a:r>
          </a:p>
          <a:p>
            <a:pPr algn="just"/>
            <a:r>
              <a:rPr lang="en-US" dirty="0" smtClean="0"/>
              <a:t>Can place a picture on the surface of the scanner. Scanner scans the image and convert into digital form. </a:t>
            </a:r>
          </a:p>
          <a:p>
            <a:pPr algn="just"/>
            <a:r>
              <a:rPr lang="en-US" dirty="0" smtClean="0"/>
              <a:t>The picture can be seen on the monitor screen after scanning.</a:t>
            </a:r>
            <a:endParaRPr lang="en-US" dirty="0"/>
          </a:p>
        </p:txBody>
      </p:sp>
      <p:pic>
        <p:nvPicPr>
          <p:cNvPr id="5" name="Content Placeholder 4" descr="epson-v700-scanner.jpg"/>
          <p:cNvPicPr>
            <a:picLocks noGrp="1" noChangeAspect="1"/>
          </p:cNvPicPr>
          <p:nvPr>
            <p:ph sz="half" idx="2"/>
          </p:nvPr>
        </p:nvPicPr>
        <p:blipFill>
          <a:blip r:embed="rId2" cstate="print"/>
          <a:stretch>
            <a:fillRect/>
          </a:stretch>
        </p:blipFill>
        <p:spPr>
          <a:xfrm>
            <a:off x="4876801" y="3352800"/>
            <a:ext cx="3348375" cy="276799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7" name="Title 8"/>
          <p:cNvSpPr txBox="1">
            <a:spLocks noGrp="1"/>
          </p:cNvSpPr>
          <p:nvPr>
            <p:ph type="title"/>
          </p:nvPr>
        </p:nvSpPr>
        <p:spPr>
          <a:xfrm>
            <a:off x="457200" y="0"/>
            <a:ext cx="7467600" cy="609600"/>
          </a:xfrm>
          <a:prstGeom prst="rect">
            <a:avLst/>
          </a:prstGeom>
        </p:spPr>
        <p:txBody>
          <a:bodyPr vert="horz" anchor="b">
            <a:normAutofit fontScale="975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000" b="0" i="0" u="none" strike="noStrike" kern="1200" cap="small" spc="0" normalizeH="0" baseline="0" noProof="0" dirty="0" smtClean="0">
                <a:ln>
                  <a:noFill/>
                </a:ln>
                <a:solidFill>
                  <a:schemeClr val="tx2"/>
                </a:solidFill>
                <a:effectLst/>
                <a:uLnTx/>
                <a:uFillTx/>
                <a:latin typeface="+mj-lt"/>
                <a:ea typeface="+mj-ea"/>
                <a:cs typeface="+mj-cs"/>
              </a:rPr>
              <a:t>Flat-bed scanner</a:t>
            </a:r>
            <a:endParaRPr kumimoji="0" lang="en-US" sz="3000" b="0" i="0" u="none" strike="noStrike" kern="1200" cap="small" spc="0" normalizeH="0" baseline="0" noProof="0" dirty="0">
              <a:ln>
                <a:noFill/>
              </a:ln>
              <a:solidFill>
                <a:schemeClr val="tx2"/>
              </a:solidFill>
              <a:effectLst/>
              <a:uLnTx/>
              <a:uFillTx/>
              <a:latin typeface="+mj-lt"/>
              <a:ea typeface="+mj-ea"/>
              <a:cs typeface="+mj-cs"/>
            </a:endParaRPr>
          </a:p>
        </p:txBody>
      </p:sp>
      <p:sp>
        <p:nvSpPr>
          <p:cNvPr id="8" name="Footer Placeholder 7"/>
          <p:cNvSpPr>
            <a:spLocks noGrp="1"/>
          </p:cNvSpPr>
          <p:nvPr>
            <p:ph type="ftr" sz="quarter" idx="11"/>
          </p:nvPr>
        </p:nvSpPr>
        <p:spPr/>
        <p:txBody>
          <a:bodyPr/>
          <a:lstStyle/>
          <a:p>
            <a:r>
              <a:rPr lang="en-US" smtClean="0"/>
              <a:t>VJCET,DEPT. OF I.T.</a:t>
            </a:r>
            <a:endParaRPr lang="en-US"/>
          </a:p>
        </p:txBody>
      </p:sp>
    </p:spTree>
  </p:cSld>
  <p:clrMapOvr>
    <a:masterClrMapping/>
  </p:clrMapOvr>
  <p:transition>
    <p:diamond/>
  </p:transition>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28600" y="762000"/>
            <a:ext cx="8686800" cy="5943600"/>
          </a:xfrm>
        </p:spPr>
        <p:txBody>
          <a:bodyPr/>
          <a:lstStyle/>
          <a:p>
            <a:r>
              <a:rPr lang="en-US" dirty="0" smtClean="0"/>
              <a:t>Bar code reader is an example.</a:t>
            </a:r>
          </a:p>
          <a:p>
            <a:r>
              <a:rPr lang="en-US" dirty="0" smtClean="0"/>
              <a:t>Used to read the values printed on the product in form of vertical lines. </a:t>
            </a:r>
          </a:p>
          <a:p>
            <a:r>
              <a:rPr lang="en-US" dirty="0" smtClean="0"/>
              <a:t>Bar codes are recorded on the products by the manufacturers and usually carry the product number. </a:t>
            </a:r>
          </a:p>
        </p:txBody>
      </p:sp>
      <p:pic>
        <p:nvPicPr>
          <p:cNvPr id="5" name="Content Placeholder 4" descr="quet-ma-vach-di-dong.jpg"/>
          <p:cNvPicPr>
            <a:picLocks noGrp="1" noChangeAspect="1"/>
          </p:cNvPicPr>
          <p:nvPr>
            <p:ph sz="half" idx="2"/>
          </p:nvPr>
        </p:nvPicPr>
        <p:blipFill>
          <a:blip r:embed="rId2" cstate="print"/>
          <a:stretch>
            <a:fillRect/>
          </a:stretch>
        </p:blipFill>
        <p:spPr>
          <a:xfrm>
            <a:off x="5105400" y="3536316"/>
            <a:ext cx="3429000" cy="3321684"/>
          </a:xfrm>
        </p:spPr>
      </p:pic>
      <p:pic>
        <p:nvPicPr>
          <p:cNvPr id="6" name="Picture 5" descr="barscan_animation.gif"/>
          <p:cNvPicPr>
            <a:picLocks noChangeAspect="1"/>
          </p:cNvPicPr>
          <p:nvPr/>
        </p:nvPicPr>
        <p:blipFill>
          <a:blip r:embed="rId3" cstate="print"/>
          <a:stretch>
            <a:fillRect/>
          </a:stretch>
        </p:blipFill>
        <p:spPr>
          <a:xfrm>
            <a:off x="533400" y="3429000"/>
            <a:ext cx="3907099" cy="2362200"/>
          </a:xfrm>
          <a:prstGeom prst="rect">
            <a:avLst/>
          </a:prstGeom>
        </p:spPr>
      </p:pic>
      <p:sp>
        <p:nvSpPr>
          <p:cNvPr id="7" name="Title 8"/>
          <p:cNvSpPr txBox="1">
            <a:spLocks/>
          </p:cNvSpPr>
          <p:nvPr/>
        </p:nvSpPr>
        <p:spPr>
          <a:xfrm>
            <a:off x="457200" y="0"/>
            <a:ext cx="7467600" cy="609600"/>
          </a:xfrm>
          <a:prstGeom prst="rect">
            <a:avLst/>
          </a:prstGeom>
        </p:spPr>
        <p:txBody>
          <a:bodyPr vert="horz" anchor="b">
            <a:normAutofit fontScale="975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3000" cap="small" dirty="0" smtClean="0">
                <a:solidFill>
                  <a:schemeClr val="tx2"/>
                </a:solidFill>
                <a:latin typeface="+mj-lt"/>
                <a:ea typeface="+mj-ea"/>
                <a:cs typeface="+mj-cs"/>
              </a:rPr>
              <a:t>hand</a:t>
            </a:r>
            <a:r>
              <a:rPr kumimoji="0" lang="en-US" sz="3000" b="0" i="0" u="none" strike="noStrike" kern="1200" cap="small" spc="0" normalizeH="0" baseline="0" noProof="0" dirty="0" smtClean="0">
                <a:ln>
                  <a:noFill/>
                </a:ln>
                <a:solidFill>
                  <a:schemeClr val="tx2"/>
                </a:solidFill>
                <a:effectLst/>
                <a:uLnTx/>
                <a:uFillTx/>
                <a:latin typeface="+mj-lt"/>
                <a:ea typeface="+mj-ea"/>
                <a:cs typeface="+mj-cs"/>
              </a:rPr>
              <a:t>-held scanner</a:t>
            </a:r>
            <a:endParaRPr kumimoji="0" lang="en-US" sz="3000" b="0" i="0" u="none" strike="noStrike" kern="1200" cap="small" spc="0" normalizeH="0" baseline="0" noProof="0" dirty="0">
              <a:ln>
                <a:noFill/>
              </a:ln>
              <a:solidFill>
                <a:schemeClr val="tx2"/>
              </a:solidFill>
              <a:effectLst/>
              <a:uLnTx/>
              <a:uFillTx/>
              <a:latin typeface="+mj-lt"/>
              <a:ea typeface="+mj-ea"/>
              <a:cs typeface="+mj-cs"/>
            </a:endParaRPr>
          </a:p>
        </p:txBody>
      </p:sp>
      <p:sp>
        <p:nvSpPr>
          <p:cNvPr id="9" name="Footer Placeholder 8"/>
          <p:cNvSpPr>
            <a:spLocks noGrp="1"/>
          </p:cNvSpPr>
          <p:nvPr>
            <p:ph type="ftr" sz="quarter" idx="11"/>
          </p:nvPr>
        </p:nvSpPr>
        <p:spPr/>
        <p:txBody>
          <a:bodyPr/>
          <a:lstStyle/>
          <a:p>
            <a:r>
              <a:rPr lang="en-US" smtClean="0"/>
              <a:t>VJCET,DEPT. OF I.T.</a:t>
            </a:r>
            <a:endParaRPr lang="en-US"/>
          </a:p>
        </p:txBody>
      </p:sp>
    </p:spTree>
  </p:cSld>
  <p:clrMapOvr>
    <a:masterClrMapping/>
  </p:clrMapOvr>
  <p:transition>
    <p:pull dir="d"/>
  </p:transition>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57200"/>
          </a:xfrm>
        </p:spPr>
        <p:txBody>
          <a:bodyPr>
            <a:normAutofit fontScale="90000"/>
          </a:bodyPr>
          <a:lstStyle/>
          <a:p>
            <a:r>
              <a:rPr lang="en-US" dirty="0" smtClean="0"/>
              <a:t>Optical Character Recognition(OCR)</a:t>
            </a:r>
            <a:endParaRPr lang="en-US" dirty="0"/>
          </a:p>
        </p:txBody>
      </p:sp>
      <p:sp>
        <p:nvSpPr>
          <p:cNvPr id="3" name="Content Placeholder 2"/>
          <p:cNvSpPr>
            <a:spLocks noGrp="1"/>
          </p:cNvSpPr>
          <p:nvPr>
            <p:ph sz="quarter" idx="1"/>
          </p:nvPr>
        </p:nvSpPr>
        <p:spPr>
          <a:xfrm>
            <a:off x="228600" y="609600"/>
            <a:ext cx="8534400" cy="6248400"/>
          </a:xfrm>
        </p:spPr>
        <p:txBody>
          <a:bodyPr/>
          <a:lstStyle/>
          <a:p>
            <a:r>
              <a:rPr lang="en-US" sz="2200" dirty="0" smtClean="0"/>
              <a:t>Technique used to scan a page, translate it and then use OCR software to recognize the image as ASCII text that is editable.</a:t>
            </a:r>
          </a:p>
          <a:p>
            <a:r>
              <a:rPr lang="en-US" sz="2200" dirty="0" smtClean="0"/>
              <a:t>Uses optical character reader for recognition.</a:t>
            </a:r>
          </a:p>
          <a:p>
            <a:r>
              <a:rPr lang="en-US" sz="2200" dirty="0" smtClean="0"/>
              <a:t>Optical character reader stores the scanned image as bitmap image which is a grid of dots.</a:t>
            </a:r>
          </a:p>
          <a:p>
            <a:r>
              <a:rPr lang="en-US" sz="2200" dirty="0" smtClean="0"/>
              <a:t>OCR s/w translates array of dots into text that computer can understand. This is done by comparing patterns with that stored inside a computer</a:t>
            </a:r>
            <a:r>
              <a:rPr lang="en-US" dirty="0" smtClean="0"/>
              <a:t>.</a:t>
            </a:r>
            <a:endParaRPr lang="en-US" dirty="0"/>
          </a:p>
        </p:txBody>
      </p:sp>
      <p:pic>
        <p:nvPicPr>
          <p:cNvPr id="5" name="Picture 4" descr="ocr-system-diagram.png"/>
          <p:cNvPicPr>
            <a:picLocks noChangeAspect="1"/>
          </p:cNvPicPr>
          <p:nvPr/>
        </p:nvPicPr>
        <p:blipFill>
          <a:blip r:embed="rId2" cstate="print"/>
          <a:stretch>
            <a:fillRect/>
          </a:stretch>
        </p:blipFill>
        <p:spPr>
          <a:xfrm>
            <a:off x="3200400" y="3802488"/>
            <a:ext cx="5562600" cy="3055513"/>
          </a:xfrm>
          <a:prstGeom prst="rect">
            <a:avLst/>
          </a:prstGeom>
        </p:spPr>
      </p:pic>
      <p:sp>
        <p:nvSpPr>
          <p:cNvPr id="7" name="Footer Placeholder 6"/>
          <p:cNvSpPr>
            <a:spLocks noGrp="1"/>
          </p:cNvSpPr>
          <p:nvPr>
            <p:ph type="ftr" sz="quarter" idx="11"/>
          </p:nvPr>
        </p:nvSpPr>
        <p:spPr/>
        <p:txBody>
          <a:bodyPr/>
          <a:lstStyle/>
          <a:p>
            <a:r>
              <a:rPr lang="en-US" smtClean="0"/>
              <a:t>VJCET,DEPT. OF I.T.</a:t>
            </a:r>
            <a:endParaRPr lang="en-US"/>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57200"/>
          </a:xfrm>
        </p:spPr>
        <p:txBody>
          <a:bodyPr>
            <a:normAutofit fontScale="90000"/>
          </a:bodyPr>
          <a:lstStyle/>
          <a:p>
            <a:r>
              <a:rPr lang="en-US" dirty="0" smtClean="0"/>
              <a:t>Magnetic Ink Character Recognition(MCR)</a:t>
            </a:r>
            <a:endParaRPr lang="en-US" dirty="0"/>
          </a:p>
        </p:txBody>
      </p:sp>
      <p:sp>
        <p:nvSpPr>
          <p:cNvPr id="3" name="Content Placeholder 2"/>
          <p:cNvSpPr>
            <a:spLocks noGrp="1"/>
          </p:cNvSpPr>
          <p:nvPr>
            <p:ph sz="quarter" idx="1"/>
          </p:nvPr>
        </p:nvSpPr>
        <p:spPr>
          <a:xfrm>
            <a:off x="228600" y="609600"/>
            <a:ext cx="8534400" cy="6248400"/>
          </a:xfrm>
        </p:spPr>
        <p:txBody>
          <a:bodyPr>
            <a:normAutofit/>
          </a:bodyPr>
          <a:lstStyle/>
          <a:p>
            <a:r>
              <a:rPr lang="en-US" sz="2200" dirty="0" smtClean="0"/>
              <a:t>Used in banks to process large volumes of cheques.</a:t>
            </a:r>
          </a:p>
          <a:p>
            <a:r>
              <a:rPr lang="en-US" sz="2200" dirty="0" smtClean="0"/>
              <a:t>Used for recognizing magnetic encoding numbers at the bottom of cheque.</a:t>
            </a:r>
          </a:p>
          <a:p>
            <a:r>
              <a:rPr lang="en-US" sz="2200" dirty="0" smtClean="0"/>
              <a:t>Numbers are printed using an ink that contains iron particles. Numbers are magnetized.</a:t>
            </a:r>
          </a:p>
          <a:p>
            <a:r>
              <a:rPr lang="en-US" sz="2200" dirty="0" smtClean="0"/>
              <a:t>When cheque is passed through MICR, magnetic field causes the read head to recognize characters.</a:t>
            </a:r>
          </a:p>
        </p:txBody>
      </p:sp>
      <p:pic>
        <p:nvPicPr>
          <p:cNvPr id="6" name="Picture 5" descr="MICR_CHEQUE_BANGLADESH_SAMPLE.jpg"/>
          <p:cNvPicPr>
            <a:picLocks noChangeAspect="1"/>
          </p:cNvPicPr>
          <p:nvPr/>
        </p:nvPicPr>
        <p:blipFill>
          <a:blip r:embed="rId2" cstate="print"/>
          <a:stretch>
            <a:fillRect/>
          </a:stretch>
        </p:blipFill>
        <p:spPr>
          <a:xfrm>
            <a:off x="1143000" y="3581401"/>
            <a:ext cx="7010400" cy="3065199"/>
          </a:xfrm>
          <a:prstGeom prst="rect">
            <a:avLst/>
          </a:prstGeom>
        </p:spPr>
      </p:pic>
      <p:sp>
        <p:nvSpPr>
          <p:cNvPr id="7" name="Footer Placeholder 6"/>
          <p:cNvSpPr>
            <a:spLocks noGrp="1"/>
          </p:cNvSpPr>
          <p:nvPr>
            <p:ph type="ftr" sz="quarter" idx="11"/>
          </p:nvPr>
        </p:nvSpPr>
        <p:spPr/>
        <p:txBody>
          <a:bodyPr/>
          <a:lstStyle/>
          <a:p>
            <a:r>
              <a:rPr lang="en-US" smtClean="0"/>
              <a:t>VJCET,DEPT. OF I.T.</a:t>
            </a:r>
            <a:endParaRPr lang="en-US"/>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57200"/>
          </a:xfrm>
        </p:spPr>
        <p:txBody>
          <a:bodyPr>
            <a:normAutofit fontScale="90000"/>
          </a:bodyPr>
          <a:lstStyle/>
          <a:p>
            <a:r>
              <a:rPr lang="en-US" dirty="0" smtClean="0"/>
              <a:t>Optical Mark Recognition(OMR)</a:t>
            </a:r>
            <a:endParaRPr lang="en-US" dirty="0"/>
          </a:p>
        </p:txBody>
      </p:sp>
      <p:sp>
        <p:nvSpPr>
          <p:cNvPr id="3" name="Content Placeholder 2"/>
          <p:cNvSpPr>
            <a:spLocks noGrp="1"/>
          </p:cNvSpPr>
          <p:nvPr>
            <p:ph sz="quarter" idx="1"/>
          </p:nvPr>
        </p:nvSpPr>
        <p:spPr>
          <a:xfrm>
            <a:off x="228600" y="609600"/>
            <a:ext cx="8534400" cy="6248400"/>
          </a:xfrm>
        </p:spPr>
        <p:txBody>
          <a:bodyPr>
            <a:normAutofit/>
          </a:bodyPr>
          <a:lstStyle/>
          <a:p>
            <a:r>
              <a:rPr lang="en-US" sz="2200" dirty="0" smtClean="0"/>
              <a:t>Used to detect marks on a paper.</a:t>
            </a:r>
          </a:p>
          <a:p>
            <a:r>
              <a:rPr lang="en-US" sz="2200" dirty="0" smtClean="0"/>
              <a:t>Marks are recognized by their darkness.</a:t>
            </a:r>
          </a:p>
          <a:p>
            <a:r>
              <a:rPr lang="en-US" sz="2200" dirty="0" smtClean="0"/>
              <a:t>OMR uses optical mark reader to read the marks.</a:t>
            </a:r>
          </a:p>
          <a:p>
            <a:r>
              <a:rPr lang="en-US" sz="2200" dirty="0" smtClean="0"/>
              <a:t>OMR reader scans the form, detects the mark that is positioned correctly and passes information to the computer for processing.</a:t>
            </a:r>
          </a:p>
          <a:p>
            <a:r>
              <a:rPr lang="en-US" sz="2200" dirty="0" smtClean="0"/>
              <a:t>OMR detects the presence of marks by measuring reflected light</a:t>
            </a:r>
          </a:p>
        </p:txBody>
      </p:sp>
      <p:pic>
        <p:nvPicPr>
          <p:cNvPr id="5" name="Picture 4" descr="download.jpg"/>
          <p:cNvPicPr>
            <a:picLocks noChangeAspect="1"/>
          </p:cNvPicPr>
          <p:nvPr/>
        </p:nvPicPr>
        <p:blipFill>
          <a:blip r:embed="rId2" cstate="print"/>
          <a:stretch>
            <a:fillRect/>
          </a:stretch>
        </p:blipFill>
        <p:spPr>
          <a:xfrm>
            <a:off x="4495800" y="3505200"/>
            <a:ext cx="3276600" cy="3352800"/>
          </a:xfrm>
          <a:prstGeom prst="rect">
            <a:avLst/>
          </a:prstGeom>
        </p:spPr>
      </p:pic>
      <p:sp>
        <p:nvSpPr>
          <p:cNvPr id="7" name="Footer Placeholder 6"/>
          <p:cNvSpPr>
            <a:spLocks noGrp="1"/>
          </p:cNvSpPr>
          <p:nvPr>
            <p:ph type="ftr" sz="quarter" idx="11"/>
          </p:nvPr>
        </p:nvSpPr>
        <p:spPr/>
        <p:txBody>
          <a:bodyPr/>
          <a:lstStyle/>
          <a:p>
            <a:r>
              <a:rPr lang="en-US" smtClean="0"/>
              <a:t>VJCET,DEPT. OF I.T.</a:t>
            </a:r>
            <a:endParaRPr lang="en-US"/>
          </a:p>
        </p:txBody>
      </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OUTPUT DEVICES</a:t>
            </a:r>
            <a:endParaRPr lang="en-US" dirty="0"/>
          </a:p>
        </p:txBody>
      </p:sp>
      <p:sp>
        <p:nvSpPr>
          <p:cNvPr id="3" name="Content Placeholder 2"/>
          <p:cNvSpPr>
            <a:spLocks noGrp="1"/>
          </p:cNvSpPr>
          <p:nvPr>
            <p:ph sz="quarter" idx="1"/>
          </p:nvPr>
        </p:nvSpPr>
        <p:spPr/>
        <p:txBody>
          <a:bodyPr>
            <a:normAutofit/>
          </a:bodyPr>
          <a:lstStyle/>
          <a:p>
            <a:pPr algn="just"/>
            <a:r>
              <a:rPr lang="en-US" dirty="0" smtClean="0">
                <a:latin typeface="Times New Roman" pitchFamily="18" charset="0"/>
                <a:cs typeface="Times New Roman" pitchFamily="18" charset="0"/>
              </a:rPr>
              <a:t>Hard Copy Devices</a:t>
            </a:r>
          </a:p>
          <a:p>
            <a:pPr lvl="1" algn="just"/>
            <a:r>
              <a:rPr lang="en-US" dirty="0" smtClean="0">
                <a:latin typeface="Times New Roman" pitchFamily="18" charset="0"/>
                <a:cs typeface="Times New Roman" pitchFamily="18" charset="0"/>
              </a:rPr>
              <a:t>Printer</a:t>
            </a:r>
          </a:p>
          <a:p>
            <a:pPr lvl="1" algn="just"/>
            <a:r>
              <a:rPr lang="en-US" dirty="0" smtClean="0">
                <a:latin typeface="Times New Roman" pitchFamily="18" charset="0"/>
                <a:cs typeface="Times New Roman" pitchFamily="18" charset="0"/>
              </a:rPr>
              <a:t>Plotter</a:t>
            </a:r>
          </a:p>
          <a:p>
            <a:pPr lvl="1" algn="just"/>
            <a:r>
              <a:rPr lang="en-US" dirty="0" smtClean="0">
                <a:latin typeface="Times New Roman" pitchFamily="18" charset="0"/>
                <a:cs typeface="Times New Roman" pitchFamily="18" charset="0"/>
              </a:rPr>
              <a:t>Computer Output on Microfilm (microfiche)</a:t>
            </a:r>
          </a:p>
          <a:p>
            <a:pPr lvl="1" algn="just">
              <a:buNone/>
            </a:pPr>
            <a:endParaRPr lang="en-US" dirty="0" smtClean="0">
              <a:latin typeface="Times New Roman" pitchFamily="18" charset="0"/>
              <a:cs typeface="Times New Roman" pitchFamily="18" charset="0"/>
            </a:endParaRPr>
          </a:p>
          <a:p>
            <a:pPr algn="just"/>
            <a:r>
              <a:rPr lang="en-US" dirty="0" smtClean="0">
                <a:latin typeface="Times New Roman" pitchFamily="18" charset="0"/>
                <a:cs typeface="Times New Roman" pitchFamily="18" charset="0"/>
              </a:rPr>
              <a:t>Soft Copy Devices</a:t>
            </a:r>
          </a:p>
          <a:p>
            <a:pPr lvl="1" algn="just"/>
            <a:r>
              <a:rPr lang="en-US" dirty="0" smtClean="0">
                <a:latin typeface="Times New Roman" pitchFamily="18" charset="0"/>
                <a:cs typeface="Times New Roman" pitchFamily="18" charset="0"/>
              </a:rPr>
              <a:t>Monitor</a:t>
            </a:r>
          </a:p>
          <a:p>
            <a:pPr lvl="1" algn="just"/>
            <a:r>
              <a:rPr lang="en-US" dirty="0" smtClean="0">
                <a:latin typeface="Times New Roman" pitchFamily="18" charset="0"/>
                <a:cs typeface="Times New Roman" pitchFamily="18" charset="0"/>
              </a:rPr>
              <a:t>Visual Display Terminal</a:t>
            </a:r>
          </a:p>
          <a:p>
            <a:pPr lvl="1" algn="just"/>
            <a:r>
              <a:rPr lang="en-US" dirty="0" smtClean="0">
                <a:latin typeface="Times New Roman" pitchFamily="18" charset="0"/>
                <a:cs typeface="Times New Roman" pitchFamily="18" charset="0"/>
              </a:rPr>
              <a:t>Video Output</a:t>
            </a:r>
          </a:p>
          <a:p>
            <a:pPr lvl="1" algn="just"/>
            <a:r>
              <a:rPr lang="en-US" smtClean="0">
                <a:latin typeface="Times New Roman" pitchFamily="18" charset="0"/>
                <a:cs typeface="Times New Roman" pitchFamily="18" charset="0"/>
              </a:rPr>
              <a:t>Audio Response</a:t>
            </a:r>
            <a:endParaRPr lang="en-US" dirty="0" smtClean="0">
              <a:latin typeface="Times New Roman" pitchFamily="18" charset="0"/>
              <a:cs typeface="Times New Roman" pitchFamily="18" charset="0"/>
            </a:endParaRPr>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15962"/>
          </a:xfrm>
        </p:spPr>
        <p:txBody>
          <a:bodyPr/>
          <a:lstStyle/>
          <a:p>
            <a:r>
              <a:rPr lang="en-US" dirty="0" smtClean="0"/>
              <a:t>I/O PORT</a:t>
            </a:r>
            <a:endParaRPr lang="en-US" dirty="0"/>
          </a:p>
        </p:txBody>
      </p:sp>
      <p:sp>
        <p:nvSpPr>
          <p:cNvPr id="3" name="Content Placeholder 2"/>
          <p:cNvSpPr>
            <a:spLocks noGrp="1"/>
          </p:cNvSpPr>
          <p:nvPr>
            <p:ph sz="quarter" idx="1"/>
          </p:nvPr>
        </p:nvSpPr>
        <p:spPr>
          <a:xfrm>
            <a:off x="304800" y="1143000"/>
            <a:ext cx="8458200" cy="5715000"/>
          </a:xfrm>
        </p:spPr>
        <p:txBody>
          <a:bodyPr>
            <a:normAutofit fontScale="92500"/>
          </a:bodyPr>
          <a:lstStyle/>
          <a:p>
            <a:pPr algn="just"/>
            <a:r>
              <a:rPr lang="en-US" dirty="0" smtClean="0"/>
              <a:t>Are the external interfaces that are used to  connect i/o devices to computer.</a:t>
            </a:r>
          </a:p>
          <a:p>
            <a:pPr algn="just"/>
            <a:r>
              <a:rPr lang="en-US" dirty="0" smtClean="0"/>
              <a:t>i/o devices are connected via serial and parallel ports, USB ports, </a:t>
            </a:r>
            <a:r>
              <a:rPr lang="en-US" dirty="0" err="1" smtClean="0"/>
              <a:t>Firewire</a:t>
            </a:r>
            <a:r>
              <a:rPr lang="en-US" dirty="0" smtClean="0"/>
              <a:t> port etc.</a:t>
            </a:r>
          </a:p>
          <a:p>
            <a:pPr algn="just"/>
            <a:r>
              <a:rPr lang="en-US" dirty="0" smtClean="0"/>
              <a:t>Parallel port – 8 wires through which 8 bits of data are transmitted simultaneously. High speed data transmission. </a:t>
            </a:r>
            <a:r>
              <a:rPr lang="en-US" dirty="0" err="1" smtClean="0"/>
              <a:t>Eg</a:t>
            </a:r>
            <a:r>
              <a:rPr lang="en-US" dirty="0" smtClean="0"/>
              <a:t>. Used to connect printers.</a:t>
            </a:r>
          </a:p>
          <a:p>
            <a:pPr algn="just"/>
            <a:r>
              <a:rPr lang="en-US" dirty="0" smtClean="0"/>
              <a:t>Serial port – transmits data serially as single bits. Slow speed data transmission. Used to connect external modems, plotters etc.</a:t>
            </a:r>
          </a:p>
          <a:p>
            <a:pPr algn="just"/>
            <a:r>
              <a:rPr lang="en-US" dirty="0" smtClean="0"/>
              <a:t>USB port – used to connect different devices.</a:t>
            </a:r>
          </a:p>
          <a:p>
            <a:pPr algn="just"/>
            <a:r>
              <a:rPr lang="en-US" dirty="0" err="1" smtClean="0"/>
              <a:t>Firewire</a:t>
            </a:r>
            <a:r>
              <a:rPr lang="en-US" dirty="0" smtClean="0"/>
              <a:t>(IEEE 1394) – used to connect audio and video multimedia devices like video camera. Expensive technology and is used for large data movement. Hard disk drives and new DVD drives connect through </a:t>
            </a:r>
            <a:r>
              <a:rPr lang="en-US" dirty="0" err="1" smtClean="0"/>
              <a:t>firewire</a:t>
            </a:r>
            <a:r>
              <a:rPr lang="en-US" dirty="0" smtClean="0"/>
              <a:t>.</a:t>
            </a:r>
            <a:endParaRPr lang="en-US" dirty="0"/>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of i/o system</a:t>
            </a:r>
            <a:endParaRPr lang="en-US" dirty="0"/>
          </a:p>
        </p:txBody>
      </p:sp>
      <p:sp>
        <p:nvSpPr>
          <p:cNvPr id="3" name="Content Placeholder 2"/>
          <p:cNvSpPr>
            <a:spLocks noGrp="1"/>
          </p:cNvSpPr>
          <p:nvPr>
            <p:ph sz="quarter" idx="1"/>
          </p:nvPr>
        </p:nvSpPr>
        <p:spPr>
          <a:xfrm>
            <a:off x="457200" y="1600200"/>
            <a:ext cx="8153400" cy="4876800"/>
          </a:xfrm>
        </p:spPr>
        <p:txBody>
          <a:bodyPr/>
          <a:lstStyle/>
          <a:p>
            <a:pPr algn="just"/>
            <a:r>
              <a:rPr lang="en-US" dirty="0" smtClean="0"/>
              <a:t>Combine i/o hardware and i/o software.</a:t>
            </a:r>
          </a:p>
          <a:p>
            <a:pPr algn="just"/>
            <a:r>
              <a:rPr lang="en-US" dirty="0" smtClean="0"/>
              <a:t>i/o hardware include ports, buses and device controllers for different devices.</a:t>
            </a:r>
          </a:p>
          <a:p>
            <a:pPr algn="just"/>
            <a:r>
              <a:rPr lang="en-US" dirty="0" smtClean="0"/>
              <a:t>i/o software include device driver that is embedded with OS or comes with each device.</a:t>
            </a:r>
          </a:p>
          <a:p>
            <a:pPr algn="just"/>
            <a:endParaRPr lang="en-US" dirty="0" smtClean="0"/>
          </a:p>
          <a:p>
            <a:pPr algn="just"/>
            <a:r>
              <a:rPr lang="en-US" dirty="0" smtClean="0"/>
              <a:t>Operating system –&gt; device drivers –&gt; device controllers -&gt; devices</a:t>
            </a:r>
            <a:endParaRPr lang="en-US" dirty="0"/>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Inside a computer cabinet</a:t>
            </a:r>
            <a:endParaRPr lang="en-US" dirty="0"/>
          </a:p>
        </p:txBody>
      </p:sp>
      <p:sp>
        <p:nvSpPr>
          <p:cNvPr id="5" name="Subtitle 4"/>
          <p:cNvSpPr>
            <a:spLocks noGrp="1"/>
          </p:cNvSpPr>
          <p:nvPr>
            <p:ph type="subTitle" idx="1"/>
          </p:nvPr>
        </p:nvSpPr>
        <p:spPr/>
        <p:txBody>
          <a:bodyPr/>
          <a:lstStyle/>
          <a:p>
            <a:endParaRPr lang="en-US"/>
          </a:p>
        </p:txBody>
      </p:sp>
      <p:sp>
        <p:nvSpPr>
          <p:cNvPr id="7" name="Footer Placeholder 6"/>
          <p:cNvSpPr>
            <a:spLocks noGrp="1"/>
          </p:cNvSpPr>
          <p:nvPr>
            <p:ph type="ftr" sz="quarter" idx="11"/>
          </p:nvPr>
        </p:nvSpPr>
        <p:spPr/>
        <p:txBody>
          <a:bodyPr/>
          <a:lstStyle/>
          <a:p>
            <a:r>
              <a:rPr lang="en-US" smtClean="0"/>
              <a:t>VJCET,DEPT. OF I.T.</a:t>
            </a: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305800" cy="1447800"/>
          </a:xfrm>
        </p:spPr>
        <p:txBody>
          <a:bodyPr>
            <a:noAutofit/>
          </a:bodyPr>
          <a:lstStyle/>
          <a:p>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First Generation Computers (1940 – 1956)</a:t>
            </a:r>
            <a:endParaRPr lang="en-US" sz="3200"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228600" y="1219200"/>
            <a:ext cx="8686800" cy="5638800"/>
          </a:xfrm>
        </p:spPr>
        <p:txBody>
          <a:bodyPr>
            <a:normAutofit/>
          </a:bodyPr>
          <a:lstStyle/>
          <a:p>
            <a:pPr algn="just"/>
            <a:endParaRPr lang="en-US" sz="2400" b="1" dirty="0" smtClean="0">
              <a:latin typeface="Times New Roman" pitchFamily="18" charset="0"/>
              <a:cs typeface="Times New Roman" pitchFamily="18" charset="0"/>
            </a:endParaRPr>
          </a:p>
          <a:p>
            <a:pPr algn="just"/>
            <a:endParaRPr lang="en-US" b="1" dirty="0" smtClean="0">
              <a:latin typeface="Times New Roman" pitchFamily="18" charset="0"/>
              <a:cs typeface="Times New Roman" pitchFamily="18" charset="0"/>
            </a:endParaRPr>
          </a:p>
          <a:p>
            <a:pPr algn="just"/>
            <a:r>
              <a:rPr lang="en-US" sz="2400" b="1" dirty="0" smtClean="0">
                <a:latin typeface="Times New Roman" pitchFamily="18" charset="0"/>
                <a:cs typeface="Times New Roman" pitchFamily="18" charset="0"/>
              </a:rPr>
              <a:t>Hardware</a:t>
            </a:r>
            <a:r>
              <a:rPr lang="en-US" sz="2400" dirty="0" smtClean="0">
                <a:latin typeface="Times New Roman" pitchFamily="18" charset="0"/>
                <a:cs typeface="Times New Roman" pitchFamily="18" charset="0"/>
              </a:rPr>
              <a:t> : Vacuum tubes as circuits and magnetic drums for memory. Input through punch cards &amp; output as printouts.</a:t>
            </a:r>
          </a:p>
          <a:p>
            <a:pPr algn="just"/>
            <a:r>
              <a:rPr lang="en-US" sz="2400" b="1" dirty="0" smtClean="0">
                <a:latin typeface="Times New Roman" pitchFamily="18" charset="0"/>
                <a:cs typeface="Times New Roman" pitchFamily="18" charset="0"/>
              </a:rPr>
              <a:t>Software</a:t>
            </a:r>
            <a:r>
              <a:rPr lang="en-US" sz="2400" dirty="0" smtClean="0">
                <a:latin typeface="Times New Roman" pitchFamily="18" charset="0"/>
                <a:cs typeface="Times New Roman" pitchFamily="18" charset="0"/>
              </a:rPr>
              <a:t> : Instructions were written in Machine language consisting of 0’s and 1’s.</a:t>
            </a:r>
          </a:p>
          <a:p>
            <a:pPr algn="just"/>
            <a:r>
              <a:rPr lang="en-US" sz="2400" b="1" dirty="0" smtClean="0">
                <a:latin typeface="Times New Roman" pitchFamily="18" charset="0"/>
                <a:cs typeface="Times New Roman" pitchFamily="18" charset="0"/>
              </a:rPr>
              <a:t>Computing</a:t>
            </a:r>
            <a:r>
              <a:rPr lang="en-US" sz="2400" dirty="0" smtClean="0">
                <a:latin typeface="Times New Roman" pitchFamily="18" charset="0"/>
                <a:cs typeface="Times New Roman" pitchFamily="18" charset="0"/>
              </a:rPr>
              <a:t> : computation time is in milliseconds</a:t>
            </a:r>
          </a:p>
          <a:p>
            <a:pPr algn="just"/>
            <a:r>
              <a:rPr lang="en-US" sz="2400" b="1" dirty="0" smtClean="0">
                <a:latin typeface="Times New Roman" pitchFamily="18" charset="0"/>
                <a:cs typeface="Times New Roman" pitchFamily="18" charset="0"/>
              </a:rPr>
              <a:t>Physical Appearance</a:t>
            </a:r>
            <a:r>
              <a:rPr lang="en-US" sz="2400" dirty="0" smtClean="0">
                <a:latin typeface="Times New Roman" pitchFamily="18" charset="0"/>
                <a:cs typeface="Times New Roman" pitchFamily="18" charset="0"/>
              </a:rPr>
              <a:t>: Enormous in size.</a:t>
            </a:r>
          </a:p>
          <a:p>
            <a:pPr algn="just"/>
            <a:r>
              <a:rPr lang="en-US" sz="2400" b="1" dirty="0" smtClean="0">
                <a:latin typeface="Times New Roman" pitchFamily="18" charset="0"/>
                <a:cs typeface="Times New Roman" pitchFamily="18" charset="0"/>
              </a:rPr>
              <a:t>Application</a:t>
            </a:r>
            <a:r>
              <a:rPr lang="en-US" sz="2400" dirty="0" smtClean="0">
                <a:latin typeface="Times New Roman" pitchFamily="18" charset="0"/>
                <a:cs typeface="Times New Roman" pitchFamily="18" charset="0"/>
              </a:rPr>
              <a:t>: Scientific applications </a:t>
            </a:r>
          </a:p>
          <a:p>
            <a:pPr algn="just"/>
            <a:r>
              <a:rPr lang="en-US" sz="2400" b="1" dirty="0" smtClean="0">
                <a:latin typeface="Times New Roman" pitchFamily="18" charset="0"/>
                <a:cs typeface="Times New Roman" pitchFamily="18" charset="0"/>
              </a:rPr>
              <a:t>Issues</a:t>
            </a:r>
            <a:r>
              <a:rPr lang="en-US" sz="2400" dirty="0" smtClean="0">
                <a:latin typeface="Times New Roman" pitchFamily="18" charset="0"/>
                <a:cs typeface="Times New Roman" pitchFamily="18" charset="0"/>
              </a:rPr>
              <a:t>:  Lot of heat generated, consumed great deal of electricity, expensive and required constant maintenance.</a:t>
            </a:r>
          </a:p>
          <a:p>
            <a:pPr algn="just"/>
            <a:r>
              <a:rPr lang="en-US" sz="2400" dirty="0" err="1" smtClean="0">
                <a:latin typeface="Times New Roman" pitchFamily="18" charset="0"/>
                <a:cs typeface="Times New Roman" pitchFamily="18" charset="0"/>
              </a:rPr>
              <a:t>Eg</a:t>
            </a:r>
            <a:r>
              <a:rPr lang="en-US" sz="2400" dirty="0" smtClean="0">
                <a:latin typeface="Times New Roman" pitchFamily="18" charset="0"/>
                <a:cs typeface="Times New Roman" pitchFamily="18" charset="0"/>
              </a:rPr>
              <a:t>: UNIVAC,ENIAC, EDVAC</a:t>
            </a:r>
          </a:p>
          <a:p>
            <a:pPr algn="just"/>
            <a:endParaRPr lang="en-US" sz="2400" dirty="0">
              <a:latin typeface="Times New Roman" pitchFamily="18" charset="0"/>
              <a:cs typeface="Times New Roman" pitchFamily="18" charset="0"/>
            </a:endParaRPr>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39762"/>
          </a:xfrm>
        </p:spPr>
        <p:txBody>
          <a:bodyPr/>
          <a:lstStyle/>
          <a:p>
            <a:r>
              <a:rPr lang="en-US" dirty="0" smtClean="0"/>
              <a:t>motherboard</a:t>
            </a:r>
            <a:endParaRPr lang="en-US" dirty="0"/>
          </a:p>
        </p:txBody>
      </p:sp>
      <p:sp>
        <p:nvSpPr>
          <p:cNvPr id="3" name="Content Placeholder 2"/>
          <p:cNvSpPr>
            <a:spLocks noGrp="1"/>
          </p:cNvSpPr>
          <p:nvPr>
            <p:ph sz="quarter" idx="1"/>
          </p:nvPr>
        </p:nvSpPr>
        <p:spPr>
          <a:xfrm>
            <a:off x="304800" y="1066800"/>
            <a:ext cx="8305800" cy="5562600"/>
          </a:xfrm>
        </p:spPr>
        <p:txBody>
          <a:bodyPr>
            <a:normAutofit fontScale="85000" lnSpcReduction="20000"/>
          </a:bodyPr>
          <a:lstStyle/>
          <a:p>
            <a:pPr algn="just"/>
            <a:r>
              <a:rPr lang="en-US" dirty="0" smtClean="0">
                <a:latin typeface="Times New Roman" pitchFamily="18" charset="0"/>
                <a:cs typeface="Times New Roman" pitchFamily="18" charset="0"/>
              </a:rPr>
              <a:t>Large Printed Circuit Board , which is used to connect all the essential components of a computer</a:t>
            </a:r>
          </a:p>
          <a:p>
            <a:pPr algn="just"/>
            <a:r>
              <a:rPr lang="en-US" dirty="0" smtClean="0">
                <a:latin typeface="Times New Roman" pitchFamily="18" charset="0"/>
                <a:cs typeface="Times New Roman" pitchFamily="18" charset="0"/>
              </a:rPr>
              <a:t>Contains processor, memory chips, ports etc.</a:t>
            </a:r>
          </a:p>
          <a:p>
            <a:pPr algn="just"/>
            <a:r>
              <a:rPr lang="en-US" dirty="0" smtClean="0">
                <a:latin typeface="Times New Roman" pitchFamily="18" charset="0"/>
                <a:cs typeface="Times New Roman" pitchFamily="18" charset="0"/>
              </a:rPr>
              <a:t>Characterized by form factor, chipset and type of processor socket used.</a:t>
            </a:r>
          </a:p>
          <a:p>
            <a:pPr algn="just"/>
            <a:r>
              <a:rPr lang="en-US" dirty="0" smtClean="0">
                <a:latin typeface="Times New Roman" pitchFamily="18" charset="0"/>
                <a:cs typeface="Times New Roman" pitchFamily="18" charset="0"/>
              </a:rPr>
              <a:t>Form factor refers to motherboards geometry, dimensions, arrangement and electrical requirements.</a:t>
            </a:r>
          </a:p>
          <a:p>
            <a:pPr algn="just"/>
            <a:r>
              <a:rPr lang="en-US" dirty="0" smtClean="0">
                <a:latin typeface="Times New Roman" pitchFamily="18" charset="0"/>
                <a:cs typeface="Times New Roman" pitchFamily="18" charset="0"/>
              </a:rPr>
              <a:t>ATX (Advanced technology Extended) is the most common design of motherboard</a:t>
            </a:r>
          </a:p>
          <a:p>
            <a:pPr algn="just">
              <a:buNone/>
            </a:pPr>
            <a:endParaRPr lang="en-US" dirty="0" smtClean="0">
              <a:latin typeface="Times New Roman" pitchFamily="18" charset="0"/>
              <a:cs typeface="Times New Roman" pitchFamily="18" charset="0"/>
            </a:endParaRPr>
          </a:p>
          <a:p>
            <a:pPr algn="just">
              <a:buNone/>
            </a:pPr>
            <a:r>
              <a:rPr lang="en-US" u="sng" dirty="0" smtClean="0">
                <a:latin typeface="Times New Roman" pitchFamily="18" charset="0"/>
                <a:cs typeface="Times New Roman" pitchFamily="18" charset="0"/>
              </a:rPr>
              <a:t>Processor</a:t>
            </a:r>
          </a:p>
          <a:p>
            <a:pPr algn="just">
              <a:buNone/>
            </a:pPr>
            <a:endParaRPr lang="en-US" u="sng" dirty="0" smtClean="0">
              <a:latin typeface="Times New Roman" pitchFamily="18" charset="0"/>
              <a:cs typeface="Times New Roman" pitchFamily="18" charset="0"/>
            </a:endParaRPr>
          </a:p>
          <a:p>
            <a:pPr algn="just">
              <a:buNone/>
            </a:pPr>
            <a:r>
              <a:rPr lang="en-US" u="sng" dirty="0" smtClean="0">
                <a:latin typeface="Times New Roman" pitchFamily="18" charset="0"/>
                <a:cs typeface="Times New Roman" pitchFamily="18" charset="0"/>
              </a:rPr>
              <a:t>Chipset </a:t>
            </a:r>
          </a:p>
          <a:p>
            <a:pPr algn="just">
              <a:buNone/>
            </a:pPr>
            <a:r>
              <a:rPr lang="en-US" dirty="0" smtClean="0">
                <a:latin typeface="Times New Roman" pitchFamily="18" charset="0"/>
                <a:cs typeface="Times New Roman" pitchFamily="18" charset="0"/>
              </a:rPr>
              <a:t>	is to coordinate data transfer between various parts of computer</a:t>
            </a:r>
          </a:p>
          <a:p>
            <a:pPr algn="just">
              <a:buNone/>
            </a:pPr>
            <a:endParaRPr lang="en-US" dirty="0" smtClean="0">
              <a:latin typeface="Times New Roman" pitchFamily="18" charset="0"/>
              <a:cs typeface="Times New Roman" pitchFamily="18" charset="0"/>
            </a:endParaRPr>
          </a:p>
          <a:p>
            <a:pPr algn="just">
              <a:buNone/>
            </a:pPr>
            <a:r>
              <a:rPr lang="en-US" u="sng" dirty="0" smtClean="0">
                <a:latin typeface="Times New Roman" pitchFamily="18" charset="0"/>
                <a:cs typeface="Times New Roman" pitchFamily="18" charset="0"/>
              </a:rPr>
              <a:t>BIOS </a:t>
            </a:r>
            <a:r>
              <a:rPr lang="en-US" dirty="0" smtClean="0">
                <a:latin typeface="Times New Roman" pitchFamily="18" charset="0"/>
                <a:cs typeface="Times New Roman" pitchFamily="18" charset="0"/>
              </a:rPr>
              <a:t>: </a:t>
            </a:r>
          </a:p>
          <a:p>
            <a:pPr algn="just"/>
            <a:r>
              <a:rPr lang="en-US" dirty="0" smtClean="0">
                <a:latin typeface="Times New Roman" pitchFamily="18" charset="0"/>
                <a:cs typeface="Times New Roman" pitchFamily="18" charset="0"/>
              </a:rPr>
              <a:t>stored in ROM and cannot be rewritten</a:t>
            </a:r>
          </a:p>
          <a:p>
            <a:pPr algn="just"/>
            <a:r>
              <a:rPr lang="en-US" dirty="0" smtClean="0">
                <a:latin typeface="Times New Roman" pitchFamily="18" charset="0"/>
                <a:cs typeface="Times New Roman" pitchFamily="18" charset="0"/>
              </a:rPr>
              <a:t>Contains instructions for starting up the computer</a:t>
            </a:r>
          </a:p>
          <a:p>
            <a:pPr algn="just"/>
            <a:endParaRPr lang="en-US" dirty="0" smtClean="0">
              <a:latin typeface="Times New Roman" pitchFamily="18" charset="0"/>
              <a:cs typeface="Times New Roman" pitchFamily="18" charset="0"/>
            </a:endParaRPr>
          </a:p>
          <a:p>
            <a:pPr algn="just">
              <a:buNone/>
            </a:pPr>
            <a:endParaRPr lang="en-US" u="sng" dirty="0">
              <a:latin typeface="Times New Roman" pitchFamily="18" charset="0"/>
              <a:cs typeface="Times New Roman" pitchFamily="18" charset="0"/>
            </a:endParaRPr>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304800"/>
            <a:ext cx="8458200" cy="6248400"/>
          </a:xfrm>
        </p:spPr>
        <p:txBody>
          <a:bodyPr/>
          <a:lstStyle/>
          <a:p>
            <a:pPr algn="just"/>
            <a:r>
              <a:rPr lang="en-US" dirty="0" smtClean="0"/>
              <a:t>It performs a Power On Self Test (POST) that checks that the hardware is working properly</a:t>
            </a:r>
          </a:p>
          <a:p>
            <a:pPr algn="just"/>
            <a:r>
              <a:rPr lang="en-US" dirty="0" smtClean="0"/>
              <a:t>BIOS invokes bootstrap loader  to load the operating system to memory</a:t>
            </a:r>
          </a:p>
          <a:p>
            <a:pPr algn="just">
              <a:buNone/>
            </a:pPr>
            <a:r>
              <a:rPr lang="en-US" dirty="0" smtClean="0"/>
              <a:t>CMOS Chip: </a:t>
            </a:r>
          </a:p>
          <a:p>
            <a:pPr algn="just"/>
            <a:r>
              <a:rPr lang="en-US" dirty="0" smtClean="0"/>
              <a:t>saves system information, such as system date and time</a:t>
            </a:r>
          </a:p>
          <a:p>
            <a:pPr algn="just"/>
            <a:r>
              <a:rPr lang="en-US" dirty="0" smtClean="0"/>
              <a:t>battery provides charge to the CMOS Chip. </a:t>
            </a:r>
          </a:p>
          <a:p>
            <a:pPr algn="just"/>
            <a:endParaRPr lang="en-US" dirty="0"/>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0" y="304800"/>
            <a:ext cx="7924800" cy="6169152"/>
          </a:xfrm>
        </p:spPr>
        <p:txBody>
          <a:bodyPr/>
          <a:lstStyle/>
          <a:p>
            <a:pPr algn="just">
              <a:buNone/>
            </a:pPr>
            <a:r>
              <a:rPr lang="en-US" u="sng" dirty="0" smtClean="0"/>
              <a:t>Ports and interfaces</a:t>
            </a:r>
          </a:p>
          <a:p>
            <a:pPr algn="just">
              <a:buNone/>
            </a:pPr>
            <a:endParaRPr lang="en-US" u="sng" dirty="0" smtClean="0"/>
          </a:p>
          <a:p>
            <a:pPr algn="just"/>
            <a:r>
              <a:rPr lang="en-US" dirty="0" smtClean="0"/>
              <a:t>Connect external devices to the port which get connected to the computer’s motherboard</a:t>
            </a:r>
          </a:p>
          <a:p>
            <a:pPr algn="just"/>
            <a:r>
              <a:rPr lang="en-US" dirty="0" smtClean="0"/>
              <a:t>Serial port – connect serial devices</a:t>
            </a:r>
          </a:p>
          <a:p>
            <a:pPr algn="just"/>
            <a:r>
              <a:rPr lang="en-US" dirty="0" smtClean="0"/>
              <a:t>Parallel port – connect printers</a:t>
            </a:r>
          </a:p>
          <a:p>
            <a:pPr algn="just"/>
            <a:r>
              <a:rPr lang="en-US" dirty="0" smtClean="0"/>
              <a:t>USB ports – </a:t>
            </a:r>
          </a:p>
          <a:p>
            <a:pPr algn="just"/>
            <a:r>
              <a:rPr lang="en-US" dirty="0" smtClean="0"/>
              <a:t>VGA connector – connect monitor</a:t>
            </a:r>
          </a:p>
          <a:p>
            <a:pPr algn="just"/>
            <a:r>
              <a:rPr lang="en-US" dirty="0" smtClean="0"/>
              <a:t>RJ45 connector (called LAN or </a:t>
            </a:r>
            <a:r>
              <a:rPr lang="en-US" dirty="0" err="1" smtClean="0"/>
              <a:t>ethernet</a:t>
            </a:r>
            <a:r>
              <a:rPr lang="en-US" dirty="0" smtClean="0"/>
              <a:t> port)– used to connect to network</a:t>
            </a:r>
          </a:p>
          <a:p>
            <a:pPr algn="just"/>
            <a:r>
              <a:rPr lang="en-US" dirty="0" smtClean="0"/>
              <a:t>Audio port – for connecting sound speakers</a:t>
            </a:r>
          </a:p>
          <a:p>
            <a:pPr algn="just"/>
            <a:r>
              <a:rPr lang="en-US" dirty="0" smtClean="0"/>
              <a:t>PS/2 – connect keyboard and mouse</a:t>
            </a:r>
          </a:p>
          <a:p>
            <a:pPr algn="just"/>
            <a:endParaRPr lang="en-US" dirty="0"/>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4800" y="228600"/>
            <a:ext cx="7620000" cy="6245352"/>
          </a:xfrm>
        </p:spPr>
        <p:txBody>
          <a:bodyPr/>
          <a:lstStyle/>
          <a:p>
            <a:pPr>
              <a:buNone/>
            </a:pPr>
            <a:r>
              <a:rPr lang="en-US" u="sng" dirty="0" smtClean="0"/>
              <a:t>Expansion slots</a:t>
            </a:r>
          </a:p>
          <a:p>
            <a:endParaRPr lang="en-US" dirty="0" smtClean="0"/>
          </a:p>
          <a:p>
            <a:r>
              <a:rPr lang="en-US" dirty="0" smtClean="0"/>
              <a:t>Expansion cards are inserted into the expansion slots. Cards give new features or increased performance. There are several types:</a:t>
            </a:r>
          </a:p>
          <a:p>
            <a:pPr lvl="1"/>
            <a:r>
              <a:rPr lang="en-US" dirty="0" smtClean="0"/>
              <a:t>ISA  (Industry Standard Architecture) – To connect modem  and other cards.</a:t>
            </a:r>
          </a:p>
          <a:p>
            <a:pPr lvl="1"/>
            <a:r>
              <a:rPr lang="en-US" dirty="0" smtClean="0"/>
              <a:t>PCI (Peripheral Computer Interconnect)–  To connect audio, video and graphics. They are much faster than ISA cards.</a:t>
            </a:r>
          </a:p>
          <a:p>
            <a:pPr lvl="1"/>
            <a:r>
              <a:rPr lang="en-US" dirty="0" smtClean="0"/>
              <a:t>AGP (Accelerated Graphics Port)–  A fast port for a graphics card.</a:t>
            </a:r>
          </a:p>
          <a:p>
            <a:pPr lvl="1"/>
            <a:r>
              <a:rPr lang="en-US" dirty="0" smtClean="0"/>
              <a:t>PCI – E (PCI-Express) - Faster bus architecture than AGP and PCI buses.</a:t>
            </a:r>
          </a:p>
          <a:p>
            <a:endParaRPr lang="en-US" dirty="0"/>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228600"/>
            <a:ext cx="8534400" cy="6629400"/>
          </a:xfrm>
        </p:spPr>
        <p:txBody>
          <a:bodyPr/>
          <a:lstStyle/>
          <a:p>
            <a:pPr algn="just">
              <a:buNone/>
            </a:pPr>
            <a:r>
              <a:rPr lang="en-US" u="sng" dirty="0" smtClean="0"/>
              <a:t>Ribbon cables</a:t>
            </a:r>
          </a:p>
          <a:p>
            <a:pPr algn="just"/>
            <a:endParaRPr lang="en-US" dirty="0" smtClean="0"/>
          </a:p>
          <a:p>
            <a:pPr algn="just"/>
            <a:r>
              <a:rPr lang="en-US" dirty="0" smtClean="0"/>
              <a:t>Carry data to different components </a:t>
            </a:r>
          </a:p>
          <a:p>
            <a:pPr algn="just"/>
            <a:r>
              <a:rPr lang="en-US" dirty="0" smtClean="0"/>
              <a:t>Connect floppy disk, disk drives, </a:t>
            </a:r>
            <a:r>
              <a:rPr lang="en-US" dirty="0" err="1" smtClean="0"/>
              <a:t>cd</a:t>
            </a:r>
            <a:r>
              <a:rPr lang="en-US" dirty="0" smtClean="0"/>
              <a:t> drives to motherboard</a:t>
            </a:r>
          </a:p>
          <a:p>
            <a:pPr algn="just"/>
            <a:r>
              <a:rPr lang="en-US" dirty="0" smtClean="0"/>
              <a:t>SATA (Serial Advanced Technology Attachment) has replaced ribbon cables.</a:t>
            </a:r>
          </a:p>
          <a:p>
            <a:pPr algn="just"/>
            <a:endParaRPr lang="en-US" dirty="0" smtClean="0"/>
          </a:p>
          <a:p>
            <a:pPr algn="just"/>
            <a:endParaRPr lang="en-US" dirty="0"/>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228600"/>
            <a:ext cx="8610600" cy="6629400"/>
          </a:xfrm>
        </p:spPr>
        <p:txBody>
          <a:bodyPr/>
          <a:lstStyle/>
          <a:p>
            <a:pPr>
              <a:buNone/>
            </a:pPr>
            <a:r>
              <a:rPr lang="en-US" u="sng" dirty="0" smtClean="0"/>
              <a:t>Memory chips</a:t>
            </a:r>
          </a:p>
          <a:p>
            <a:endParaRPr lang="en-US" dirty="0" smtClean="0"/>
          </a:p>
          <a:p>
            <a:r>
              <a:rPr lang="en-US" dirty="0" smtClean="0"/>
              <a:t>RAM consists of chips in a circuit board.</a:t>
            </a:r>
          </a:p>
          <a:p>
            <a:r>
              <a:rPr lang="en-US" dirty="0" smtClean="0"/>
              <a:t>Two types of chips -  SIMM and DIMM.</a:t>
            </a:r>
          </a:p>
          <a:p>
            <a:r>
              <a:rPr lang="en-US" dirty="0" smtClean="0"/>
              <a:t>64  bit data transfer with DIMM compared to 16 or 32 bit data transfer with SIMM.</a:t>
            </a:r>
          </a:p>
          <a:p>
            <a:endParaRPr lang="en-US" dirty="0" smtClean="0"/>
          </a:p>
          <a:p>
            <a:endParaRPr lang="en-US" dirty="0" smtClean="0"/>
          </a:p>
          <a:p>
            <a:pPr>
              <a:buNone/>
            </a:pPr>
            <a:r>
              <a:rPr lang="en-US" u="sng" dirty="0" smtClean="0"/>
              <a:t>Storage Devices</a:t>
            </a:r>
          </a:p>
          <a:p>
            <a:r>
              <a:rPr lang="en-US" dirty="0" smtClean="0"/>
              <a:t>Hard disk, floppy, CD, DVD</a:t>
            </a:r>
          </a:p>
          <a:p>
            <a:pPr>
              <a:buNone/>
            </a:pPr>
            <a:endParaRPr lang="en-US" dirty="0"/>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68362"/>
          </a:xfrm>
        </p:spPr>
        <p:txBody>
          <a:bodyPr>
            <a:normAutofit/>
          </a:bodyPr>
          <a:lstStyle/>
          <a:p>
            <a:r>
              <a:rPr lang="en-US" dirty="0" smtClean="0"/>
              <a:t>Interconnecting Units of a Computer</a:t>
            </a:r>
            <a:endParaRPr lang="en-US" dirty="0"/>
          </a:p>
        </p:txBody>
      </p:sp>
      <p:sp>
        <p:nvSpPr>
          <p:cNvPr id="3" name="Content Placeholder 2"/>
          <p:cNvSpPr>
            <a:spLocks noGrp="1"/>
          </p:cNvSpPr>
          <p:nvPr>
            <p:ph sz="quarter" idx="1"/>
          </p:nvPr>
        </p:nvSpPr>
        <p:spPr>
          <a:xfrm>
            <a:off x="0" y="990600"/>
            <a:ext cx="8991600" cy="5715000"/>
          </a:xfrm>
        </p:spPr>
        <p:txBody>
          <a:bodyPr>
            <a:normAutofit/>
          </a:bodyPr>
          <a:lstStyle/>
          <a:p>
            <a:pPr algn="just"/>
            <a:r>
              <a:rPr lang="en-US" sz="2800" dirty="0" smtClean="0">
                <a:latin typeface="Times New Roman" pitchFamily="18" charset="0"/>
                <a:cs typeface="Times New Roman" pitchFamily="18" charset="0"/>
              </a:rPr>
              <a:t>Data, instructions and signals are carried between different components via a bus.</a:t>
            </a:r>
          </a:p>
          <a:p>
            <a:pPr algn="just"/>
            <a:r>
              <a:rPr lang="en-US" sz="2800" dirty="0" smtClean="0">
                <a:latin typeface="Times New Roman" pitchFamily="18" charset="0"/>
                <a:cs typeface="Times New Roman" pitchFamily="18" charset="0"/>
              </a:rPr>
              <a:t>A bus is a </a:t>
            </a:r>
            <a:r>
              <a:rPr lang="en-GB" sz="2800" dirty="0" smtClean="0">
                <a:latin typeface="Times New Roman" pitchFamily="18" charset="0"/>
                <a:cs typeface="Times New Roman" pitchFamily="18" charset="0"/>
              </a:rPr>
              <a:t> communication pathway connecting two or more devices.</a:t>
            </a:r>
          </a:p>
          <a:p>
            <a:pPr algn="just"/>
            <a:r>
              <a:rPr lang="en-GB" sz="2800" dirty="0" smtClean="0">
                <a:latin typeface="Times New Roman" pitchFamily="18" charset="0"/>
                <a:cs typeface="Times New Roman" pitchFamily="18" charset="0"/>
              </a:rPr>
              <a:t>Different components CPU, I/O, and memory unit are connected with each other by a bus.</a:t>
            </a:r>
          </a:p>
          <a:p>
            <a:pPr lvl="1" algn="just">
              <a:buNone/>
            </a:pPr>
            <a:endParaRPr lang="en-GB" dirty="0" smtClean="0"/>
          </a:p>
          <a:p>
            <a:endParaRPr lang="en-US" dirty="0" smtClean="0"/>
          </a:p>
          <a:p>
            <a:endParaRPr lang="en-US" dirty="0"/>
          </a:p>
        </p:txBody>
      </p:sp>
      <p:pic>
        <p:nvPicPr>
          <p:cNvPr id="4" name="Picture 4"/>
          <p:cNvPicPr>
            <a:picLocks noChangeAspect="1" noChangeArrowheads="1"/>
          </p:cNvPicPr>
          <p:nvPr/>
        </p:nvPicPr>
        <p:blipFill>
          <a:blip r:embed="rId2" cstate="print"/>
          <a:srcRect b="30487"/>
          <a:stretch>
            <a:fillRect/>
          </a:stretch>
        </p:blipFill>
        <p:spPr bwMode="auto">
          <a:xfrm>
            <a:off x="533400" y="4191000"/>
            <a:ext cx="8077200" cy="2234754"/>
          </a:xfrm>
          <a:prstGeom prst="rect">
            <a:avLst/>
          </a:prstGeom>
          <a:noFill/>
          <a:ln w="9525">
            <a:noFill/>
            <a:miter lim="800000"/>
            <a:headEnd/>
            <a:tailEnd/>
          </a:ln>
          <a:effectLst/>
        </p:spPr>
      </p:pic>
      <p:sp>
        <p:nvSpPr>
          <p:cNvPr id="6" name="Footer Placeholder 5"/>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0" y="152400"/>
            <a:ext cx="8991600" cy="6705600"/>
          </a:xfrm>
        </p:spPr>
        <p:txBody>
          <a:bodyPr>
            <a:normAutofit lnSpcReduction="10000"/>
          </a:bodyPr>
          <a:lstStyle/>
          <a:p>
            <a:pPr algn="just"/>
            <a:r>
              <a:rPr lang="en-GB" sz="2800" u="sng" dirty="0" smtClean="0">
                <a:latin typeface="Times New Roman" pitchFamily="18" charset="0"/>
                <a:cs typeface="Times New Roman" pitchFamily="18" charset="0"/>
              </a:rPr>
              <a:t>Features or functionalities of bus</a:t>
            </a:r>
          </a:p>
          <a:p>
            <a:pPr lvl="1" algn="just"/>
            <a:r>
              <a:rPr lang="en-GB" sz="2400" dirty="0" smtClean="0">
                <a:latin typeface="Times New Roman" pitchFamily="18" charset="0"/>
                <a:cs typeface="Times New Roman" pitchFamily="18" charset="0"/>
              </a:rPr>
              <a:t>A bus is a set of wires used for interconnection where each wire carries one bit of data.</a:t>
            </a:r>
          </a:p>
          <a:p>
            <a:pPr lvl="1" algn="just"/>
            <a:r>
              <a:rPr lang="en-GB" sz="2400" dirty="0" smtClean="0">
                <a:latin typeface="Times New Roman" pitchFamily="18" charset="0"/>
                <a:cs typeface="Times New Roman" pitchFamily="18" charset="0"/>
              </a:rPr>
              <a:t>Bus width is determined by number of wires. </a:t>
            </a:r>
            <a:r>
              <a:rPr lang="en-GB" sz="2400" dirty="0" err="1" smtClean="0">
                <a:latin typeface="Times New Roman" pitchFamily="18" charset="0"/>
                <a:cs typeface="Times New Roman" pitchFamily="18" charset="0"/>
              </a:rPr>
              <a:t>Eg</a:t>
            </a:r>
            <a:r>
              <a:rPr lang="en-GB" sz="2400" dirty="0" smtClean="0">
                <a:latin typeface="Times New Roman" pitchFamily="18" charset="0"/>
                <a:cs typeface="Times New Roman" pitchFamily="18" charset="0"/>
              </a:rPr>
              <a:t>: 32 bit data bus is 32 separate single bit channels</a:t>
            </a:r>
          </a:p>
          <a:p>
            <a:pPr lvl="1" algn="just"/>
            <a:r>
              <a:rPr lang="en-GB" sz="2400" dirty="0" smtClean="0">
                <a:latin typeface="Times New Roman" pitchFamily="18" charset="0"/>
                <a:cs typeface="Times New Roman" pitchFamily="18" charset="0"/>
              </a:rPr>
              <a:t>2 types : Internal bus and external bus.</a:t>
            </a:r>
          </a:p>
          <a:p>
            <a:pPr lvl="1" algn="just"/>
            <a:r>
              <a:rPr lang="en-GB" sz="2400" dirty="0" smtClean="0">
                <a:latin typeface="Times New Roman" pitchFamily="18" charset="0"/>
                <a:cs typeface="Times New Roman" pitchFamily="18" charset="0"/>
              </a:rPr>
              <a:t>Internal bus connects components inside motherboard like CPU and system memory. Also called system bus.</a:t>
            </a:r>
          </a:p>
          <a:p>
            <a:pPr lvl="1" algn="just"/>
            <a:endParaRPr lang="en-GB" sz="2400" dirty="0" smtClean="0">
              <a:latin typeface="Times New Roman" pitchFamily="18" charset="0"/>
              <a:cs typeface="Times New Roman" pitchFamily="18" charset="0"/>
            </a:endParaRPr>
          </a:p>
          <a:p>
            <a:pPr lvl="1" algn="just"/>
            <a:endParaRPr lang="en-GB" sz="2400" dirty="0" smtClean="0">
              <a:latin typeface="Times New Roman" pitchFamily="18" charset="0"/>
              <a:cs typeface="Times New Roman" pitchFamily="18" charset="0"/>
            </a:endParaRPr>
          </a:p>
          <a:p>
            <a:pPr lvl="1" algn="just"/>
            <a:endParaRPr lang="en-GB" sz="2400" dirty="0" smtClean="0">
              <a:latin typeface="Times New Roman" pitchFamily="18" charset="0"/>
              <a:cs typeface="Times New Roman" pitchFamily="18" charset="0"/>
            </a:endParaRPr>
          </a:p>
          <a:p>
            <a:pPr lvl="1" algn="just">
              <a:buNone/>
            </a:pPr>
            <a:endParaRPr lang="en-GB" sz="2400" dirty="0" smtClean="0">
              <a:latin typeface="Times New Roman" pitchFamily="18" charset="0"/>
              <a:cs typeface="Times New Roman" pitchFamily="18" charset="0"/>
            </a:endParaRPr>
          </a:p>
          <a:p>
            <a:pPr lvl="1" algn="just"/>
            <a:endParaRPr lang="en-GB" sz="2400" dirty="0" smtClean="0">
              <a:latin typeface="Times New Roman" pitchFamily="18" charset="0"/>
              <a:cs typeface="Times New Roman" pitchFamily="18" charset="0"/>
            </a:endParaRPr>
          </a:p>
          <a:p>
            <a:pPr lvl="1" algn="just"/>
            <a:r>
              <a:rPr lang="en-GB" sz="2400" dirty="0" smtClean="0">
                <a:latin typeface="Times New Roman" pitchFamily="18" charset="0"/>
                <a:cs typeface="Times New Roman" pitchFamily="18" charset="0"/>
              </a:rPr>
              <a:t>External bus connect different external devices, peripherals, expansion slots, I/O ports and drive connections to rest of computer.</a:t>
            </a:r>
          </a:p>
          <a:p>
            <a:endParaRPr lang="en-US" dirty="0"/>
          </a:p>
        </p:txBody>
      </p:sp>
      <p:pic>
        <p:nvPicPr>
          <p:cNvPr id="5" name="Picture 4" descr="Untitled.png"/>
          <p:cNvPicPr>
            <a:picLocks noChangeAspect="1"/>
          </p:cNvPicPr>
          <p:nvPr/>
        </p:nvPicPr>
        <p:blipFill>
          <a:blip r:embed="rId2" cstate="print"/>
          <a:stretch>
            <a:fillRect/>
          </a:stretch>
        </p:blipFill>
        <p:spPr>
          <a:xfrm>
            <a:off x="2057402" y="3352800"/>
            <a:ext cx="4343399" cy="1620264"/>
          </a:xfrm>
          <a:prstGeom prst="rect">
            <a:avLst/>
          </a:prstGeom>
        </p:spPr>
      </p:pic>
      <p:sp>
        <p:nvSpPr>
          <p:cNvPr id="6" name="Footer Placeholder 5"/>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57200" y="274638"/>
            <a:ext cx="8229600" cy="792162"/>
          </a:xfrm>
        </p:spPr>
        <p:txBody>
          <a:bodyPr>
            <a:normAutofit/>
          </a:bodyPr>
          <a:lstStyle/>
          <a:p>
            <a:r>
              <a:rPr lang="en-GB" sz="3600" dirty="0" smtClean="0">
                <a:latin typeface="Times New Roman" pitchFamily="18" charset="0"/>
                <a:cs typeface="Times New Roman" pitchFamily="18" charset="0"/>
              </a:rPr>
              <a:t>System Bus</a:t>
            </a:r>
            <a:endParaRPr lang="en-GB" sz="3600" dirty="0">
              <a:latin typeface="Times New Roman" pitchFamily="18" charset="0"/>
              <a:cs typeface="Times New Roman" pitchFamily="18" charset="0"/>
            </a:endParaRPr>
          </a:p>
        </p:txBody>
      </p:sp>
      <p:sp>
        <p:nvSpPr>
          <p:cNvPr id="18435" name="Rectangle 3"/>
          <p:cNvSpPr>
            <a:spLocks noGrp="1" noChangeArrowheads="1"/>
          </p:cNvSpPr>
          <p:nvPr>
            <p:ph sz="quarter" idx="1"/>
          </p:nvPr>
        </p:nvSpPr>
        <p:spPr>
          <a:xfrm>
            <a:off x="228600" y="1143000"/>
            <a:ext cx="8610600" cy="5562600"/>
          </a:xfrm>
        </p:spPr>
        <p:txBody>
          <a:bodyPr>
            <a:normAutofit/>
          </a:bodyPr>
          <a:lstStyle/>
          <a:p>
            <a:pPr algn="just"/>
            <a:r>
              <a:rPr lang="en-GB" sz="2600" dirty="0" smtClean="0">
                <a:latin typeface="Times New Roman" pitchFamily="18" charset="0"/>
                <a:cs typeface="Times New Roman" pitchFamily="18" charset="0"/>
              </a:rPr>
              <a:t>Comprises of data, address and control bus.</a:t>
            </a:r>
          </a:p>
          <a:p>
            <a:pPr algn="just"/>
            <a:r>
              <a:rPr lang="en-GB" sz="2600" u="sng" dirty="0" smtClean="0">
                <a:latin typeface="Times New Roman" pitchFamily="18" charset="0"/>
                <a:cs typeface="Times New Roman" pitchFamily="18" charset="0"/>
              </a:rPr>
              <a:t>Data bus</a:t>
            </a:r>
            <a:r>
              <a:rPr lang="en-GB" sz="2600" dirty="0" smtClean="0">
                <a:latin typeface="Times New Roman" pitchFamily="18" charset="0"/>
                <a:cs typeface="Times New Roman" pitchFamily="18" charset="0"/>
              </a:rPr>
              <a:t> </a:t>
            </a:r>
          </a:p>
          <a:p>
            <a:pPr lvl="1" algn="just"/>
            <a:r>
              <a:rPr lang="en-GB" sz="2200" dirty="0" smtClean="0">
                <a:latin typeface="Times New Roman" pitchFamily="18" charset="0"/>
                <a:cs typeface="Times New Roman" pitchFamily="18" charset="0"/>
              </a:rPr>
              <a:t>Transfers data between CPU and memory.</a:t>
            </a:r>
          </a:p>
          <a:p>
            <a:pPr lvl="1" algn="just"/>
            <a:r>
              <a:rPr lang="en-GB" sz="2200" dirty="0" smtClean="0">
                <a:latin typeface="Times New Roman" pitchFamily="18" charset="0"/>
                <a:cs typeface="Times New Roman" pitchFamily="18" charset="0"/>
              </a:rPr>
              <a:t>Bus width of a data bus affects speed of computer.</a:t>
            </a:r>
          </a:p>
          <a:p>
            <a:pPr lvl="1" algn="just"/>
            <a:r>
              <a:rPr lang="en-GB" sz="2200" dirty="0" smtClean="0">
                <a:latin typeface="Times New Roman" pitchFamily="18" charset="0"/>
                <a:cs typeface="Times New Roman" pitchFamily="18" charset="0"/>
              </a:rPr>
              <a:t>Size of data bus defines size of processor. It can be 8,16,32,64 bit processor.</a:t>
            </a:r>
          </a:p>
          <a:p>
            <a:pPr lvl="1" algn="just"/>
            <a:r>
              <a:rPr lang="en-GB" sz="2200" dirty="0" smtClean="0">
                <a:latin typeface="Times New Roman" pitchFamily="18" charset="0"/>
                <a:cs typeface="Times New Roman" pitchFamily="18" charset="0"/>
              </a:rPr>
              <a:t>An 8 bit processor has 8 wire data bus to carry 1 byte of data.</a:t>
            </a:r>
          </a:p>
          <a:p>
            <a:pPr algn="just"/>
            <a:r>
              <a:rPr lang="en-GB" sz="2600" u="sng" dirty="0" smtClean="0">
                <a:latin typeface="Times New Roman" pitchFamily="18" charset="0"/>
                <a:cs typeface="Times New Roman" pitchFamily="18" charset="0"/>
              </a:rPr>
              <a:t>Address bus</a:t>
            </a:r>
            <a:r>
              <a:rPr lang="en-GB" sz="2600" dirty="0" smtClean="0">
                <a:latin typeface="Times New Roman" pitchFamily="18" charset="0"/>
                <a:cs typeface="Times New Roman" pitchFamily="18" charset="0"/>
              </a:rPr>
              <a:t> </a:t>
            </a:r>
          </a:p>
          <a:p>
            <a:pPr lvl="1" algn="just"/>
            <a:r>
              <a:rPr lang="en-GB" sz="2000" dirty="0" smtClean="0">
                <a:latin typeface="Times New Roman" pitchFamily="18" charset="0"/>
                <a:cs typeface="Times New Roman" pitchFamily="18" charset="0"/>
              </a:rPr>
              <a:t>Connects CPU and RAM.</a:t>
            </a:r>
          </a:p>
          <a:p>
            <a:pPr lvl="1" algn="just"/>
            <a:r>
              <a:rPr lang="en-GB" sz="2000" dirty="0" smtClean="0">
                <a:latin typeface="Times New Roman" pitchFamily="18" charset="0"/>
                <a:cs typeface="Times New Roman" pitchFamily="18" charset="0"/>
              </a:rPr>
              <a:t>Width of address bus determines the maximum number of memory locations computer can address.</a:t>
            </a:r>
          </a:p>
          <a:p>
            <a:pPr algn="just"/>
            <a:r>
              <a:rPr lang="en-GB" sz="2600" u="sng" dirty="0" smtClean="0">
                <a:latin typeface="Times New Roman" pitchFamily="18" charset="0"/>
                <a:cs typeface="Times New Roman" pitchFamily="18" charset="0"/>
              </a:rPr>
              <a:t>Control bus</a:t>
            </a:r>
            <a:r>
              <a:rPr lang="en-GB" sz="2600" dirty="0" smtClean="0">
                <a:latin typeface="Times New Roman" pitchFamily="18" charset="0"/>
                <a:cs typeface="Times New Roman" pitchFamily="18" charset="0"/>
              </a:rPr>
              <a:t> </a:t>
            </a:r>
          </a:p>
          <a:p>
            <a:pPr lvl="1" algn="just"/>
            <a:r>
              <a:rPr lang="en-GB" sz="2000" dirty="0" smtClean="0">
                <a:latin typeface="Times New Roman" pitchFamily="18" charset="0"/>
                <a:cs typeface="Times New Roman" pitchFamily="18" charset="0"/>
              </a:rPr>
              <a:t>Specifies whether data is to be read or written to memory.</a:t>
            </a:r>
          </a:p>
          <a:p>
            <a:pPr lvl="1"/>
            <a:endParaRPr lang="en-GB" dirty="0"/>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57200" y="0"/>
            <a:ext cx="8229600" cy="685800"/>
          </a:xfrm>
        </p:spPr>
        <p:txBody>
          <a:bodyPr>
            <a:normAutofit/>
          </a:bodyPr>
          <a:lstStyle/>
          <a:p>
            <a:r>
              <a:rPr lang="en-GB" sz="3600" dirty="0" smtClean="0">
                <a:latin typeface="Times New Roman" pitchFamily="18" charset="0"/>
                <a:cs typeface="Times New Roman" pitchFamily="18" charset="0"/>
              </a:rPr>
              <a:t>Expansion Bus</a:t>
            </a:r>
            <a:endParaRPr lang="en-GB" sz="3600" dirty="0">
              <a:latin typeface="Times New Roman" pitchFamily="18" charset="0"/>
              <a:cs typeface="Times New Roman" pitchFamily="18" charset="0"/>
            </a:endParaRPr>
          </a:p>
        </p:txBody>
      </p:sp>
      <p:sp>
        <p:nvSpPr>
          <p:cNvPr id="18435" name="Rectangle 3"/>
          <p:cNvSpPr>
            <a:spLocks noGrp="1" noChangeArrowheads="1"/>
          </p:cNvSpPr>
          <p:nvPr>
            <p:ph sz="quarter" idx="1"/>
          </p:nvPr>
        </p:nvSpPr>
        <p:spPr>
          <a:xfrm>
            <a:off x="152400" y="914400"/>
            <a:ext cx="8839200" cy="5943600"/>
          </a:xfrm>
        </p:spPr>
        <p:txBody>
          <a:bodyPr>
            <a:normAutofit lnSpcReduction="10000"/>
          </a:bodyPr>
          <a:lstStyle/>
          <a:p>
            <a:pPr algn="just"/>
            <a:r>
              <a:rPr lang="en-GB" sz="2600" dirty="0" smtClean="0">
                <a:latin typeface="Times New Roman" pitchFamily="18" charset="0"/>
                <a:cs typeface="Times New Roman" pitchFamily="18" charset="0"/>
              </a:rPr>
              <a:t>Connects external devices to the rest of computer.</a:t>
            </a:r>
          </a:p>
          <a:p>
            <a:pPr algn="just"/>
            <a:r>
              <a:rPr lang="en-GB" sz="2600" dirty="0" smtClean="0">
                <a:latin typeface="Times New Roman" pitchFamily="18" charset="0"/>
                <a:cs typeface="Times New Roman" pitchFamily="18" charset="0"/>
              </a:rPr>
              <a:t>Comprises of data, address and control buses.</a:t>
            </a:r>
          </a:p>
          <a:p>
            <a:pPr algn="just"/>
            <a:r>
              <a:rPr lang="en-GB" sz="2600" u="sng" dirty="0" smtClean="0">
                <a:latin typeface="Times New Roman" pitchFamily="18" charset="0"/>
                <a:cs typeface="Times New Roman" pitchFamily="18" charset="0"/>
              </a:rPr>
              <a:t>Data Bus</a:t>
            </a:r>
          </a:p>
          <a:p>
            <a:pPr lvl="1" algn="just"/>
            <a:r>
              <a:rPr lang="en-GB" sz="2200" dirty="0" smtClean="0">
                <a:latin typeface="Times New Roman" pitchFamily="18" charset="0"/>
                <a:cs typeface="Times New Roman" pitchFamily="18" charset="0"/>
              </a:rPr>
              <a:t>Is used to transfer data between i/o and CPU.</a:t>
            </a:r>
          </a:p>
          <a:p>
            <a:pPr lvl="1" algn="just"/>
            <a:r>
              <a:rPr lang="en-GB" sz="2200" dirty="0" smtClean="0">
                <a:latin typeface="Times New Roman" pitchFamily="18" charset="0"/>
                <a:cs typeface="Times New Roman" pitchFamily="18" charset="0"/>
              </a:rPr>
              <a:t>Exchange of data between CPU and i/o devices is according to industry standard data buses.</a:t>
            </a:r>
          </a:p>
          <a:p>
            <a:pPr lvl="1" algn="just"/>
            <a:r>
              <a:rPr lang="en-GB" sz="2200" dirty="0" smtClean="0">
                <a:latin typeface="Times New Roman" pitchFamily="18" charset="0"/>
                <a:cs typeface="Times New Roman" pitchFamily="18" charset="0"/>
              </a:rPr>
              <a:t>The most commonly used standard is Extended Industry Standard Architecture(EISA) which is a 32 bit architecture.</a:t>
            </a:r>
          </a:p>
          <a:p>
            <a:pPr lvl="1" algn="just"/>
            <a:r>
              <a:rPr lang="en-GB" sz="2200" dirty="0" smtClean="0">
                <a:latin typeface="Times New Roman" pitchFamily="18" charset="0"/>
                <a:cs typeface="Times New Roman" pitchFamily="18" charset="0"/>
              </a:rPr>
              <a:t>Some of common bus technologies are IDE, SATA</a:t>
            </a:r>
          </a:p>
          <a:p>
            <a:pPr algn="just"/>
            <a:r>
              <a:rPr lang="en-GB" sz="2600" u="sng" dirty="0" smtClean="0">
                <a:latin typeface="Times New Roman" pitchFamily="18" charset="0"/>
                <a:cs typeface="Times New Roman" pitchFamily="18" charset="0"/>
              </a:rPr>
              <a:t>Address Bus</a:t>
            </a:r>
          </a:p>
          <a:p>
            <a:pPr lvl="1" algn="just"/>
            <a:r>
              <a:rPr lang="en-GB" sz="2600" dirty="0" smtClean="0">
                <a:latin typeface="Times New Roman" pitchFamily="18" charset="0"/>
                <a:cs typeface="Times New Roman" pitchFamily="18" charset="0"/>
              </a:rPr>
              <a:t>Carries the addresses of different i/o devices to be accessed like the hard disk, CD ROM etc.</a:t>
            </a:r>
          </a:p>
          <a:p>
            <a:pPr algn="just"/>
            <a:r>
              <a:rPr lang="en-GB" sz="2600" u="sng" dirty="0" smtClean="0">
                <a:latin typeface="Times New Roman" pitchFamily="18" charset="0"/>
                <a:cs typeface="Times New Roman" pitchFamily="18" charset="0"/>
              </a:rPr>
              <a:t>Control Bus</a:t>
            </a:r>
          </a:p>
          <a:p>
            <a:pPr lvl="1" algn="just"/>
            <a:r>
              <a:rPr lang="en-GB" sz="2600" dirty="0" smtClean="0">
                <a:latin typeface="Times New Roman" pitchFamily="18" charset="0"/>
                <a:cs typeface="Times New Roman" pitchFamily="18" charset="0"/>
              </a:rPr>
              <a:t>Is used to carry read/write commands, status of i/o devices etc.</a:t>
            </a:r>
          </a:p>
          <a:p>
            <a:pPr algn="just"/>
            <a:endParaRPr lang="en-GB" sz="2600" dirty="0" smtClean="0">
              <a:latin typeface="Times New Roman" pitchFamily="18" charset="0"/>
              <a:cs typeface="Times New Roman" pitchFamily="18" charset="0"/>
            </a:endParaRPr>
          </a:p>
          <a:p>
            <a:pPr lvl="1"/>
            <a:endParaRPr lang="en-GB" dirty="0"/>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p:cNvPicPr>
            <a:picLocks noGrp="1" noChangeAspect="1" noChangeArrowheads="1"/>
          </p:cNvPicPr>
          <p:nvPr>
            <p:ph sz="quarter" idx="1"/>
          </p:nvPr>
        </p:nvPicPr>
        <p:blipFill>
          <a:blip r:embed="rId2" cstate="print"/>
          <a:srcRect/>
          <a:stretch>
            <a:fillRect/>
          </a:stretch>
        </p:blipFill>
        <p:spPr bwMode="auto">
          <a:xfrm>
            <a:off x="3886201" y="990600"/>
            <a:ext cx="3933825" cy="5175352"/>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609600" y="1371600"/>
            <a:ext cx="1828800" cy="4511040"/>
          </a:xfrm>
          <a:prstGeom prst="rect">
            <a:avLst/>
          </a:prstGeom>
          <a:noFill/>
          <a:ln w="9525">
            <a:noFill/>
            <a:miter lim="800000"/>
            <a:headEnd/>
            <a:tailEnd/>
          </a:ln>
          <a:effectLst/>
        </p:spPr>
      </p:pic>
      <p:sp>
        <p:nvSpPr>
          <p:cNvPr id="6" name="Footer Placeholder 5"/>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COMPUTER SOFTWARE</a:t>
            </a:r>
            <a:endParaRPr lang="en-US" dirty="0"/>
          </a:p>
        </p:txBody>
      </p:sp>
      <p:sp>
        <p:nvSpPr>
          <p:cNvPr id="5" name="Subtitle 4"/>
          <p:cNvSpPr>
            <a:spLocks noGrp="1"/>
          </p:cNvSpPr>
          <p:nvPr>
            <p:ph type="subTitle" idx="1"/>
          </p:nvPr>
        </p:nvSpPr>
        <p:spPr/>
        <p:txBody>
          <a:bodyPr/>
          <a:lstStyle/>
          <a:p>
            <a:endParaRPr lang="en-US"/>
          </a:p>
        </p:txBody>
      </p:sp>
      <p:sp>
        <p:nvSpPr>
          <p:cNvPr id="7" name="Footer Placeholder 6"/>
          <p:cNvSpPr>
            <a:spLocks noGrp="1"/>
          </p:cNvSpPr>
          <p:nvPr>
            <p:ph type="ftr" sz="quarter" idx="11"/>
          </p:nvPr>
        </p:nvSpPr>
        <p:spPr/>
        <p:txBody>
          <a:bodyPr/>
          <a:lstStyle/>
          <a:p>
            <a:r>
              <a:rPr lang="en-US" smtClean="0"/>
              <a:t>VJCET,DEPT. OF I.T.</a:t>
            </a:r>
            <a:endParaRPr lang="en-US"/>
          </a:p>
        </p:txBody>
      </p:sp>
    </p:spTree>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algn="just"/>
            <a:r>
              <a:rPr lang="en-US" dirty="0" smtClean="0"/>
              <a:t>Software is a set of programs that instructs the computer about the tasks to be performed.</a:t>
            </a:r>
          </a:p>
          <a:p>
            <a:pPr algn="just"/>
            <a:r>
              <a:rPr lang="en-US" dirty="0" smtClean="0"/>
              <a:t>Different kinds of s/w can be loaded on the same h/w to do different tasks.</a:t>
            </a:r>
          </a:p>
          <a:p>
            <a:pPr algn="just"/>
            <a:r>
              <a:rPr lang="en-US" dirty="0" smtClean="0"/>
              <a:t>Two categories of software:</a:t>
            </a:r>
          </a:p>
          <a:p>
            <a:pPr lvl="1" algn="just"/>
            <a:r>
              <a:rPr lang="en-US" dirty="0" smtClean="0"/>
              <a:t>System software</a:t>
            </a:r>
          </a:p>
          <a:p>
            <a:pPr lvl="1" algn="just"/>
            <a:r>
              <a:rPr lang="en-US" dirty="0" smtClean="0"/>
              <a:t>Application software</a:t>
            </a:r>
            <a:endParaRPr lang="en-US" dirty="0"/>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7467600" cy="1143000"/>
          </a:xfrm>
        </p:spPr>
        <p:txBody>
          <a:bodyPr>
            <a:normAutofit/>
          </a:bodyPr>
          <a:lstStyle/>
          <a:p>
            <a:r>
              <a:rPr lang="en-US" sz="3600" dirty="0" smtClean="0"/>
              <a:t>System software</a:t>
            </a:r>
            <a:endParaRPr lang="en-US" sz="3600" dirty="0"/>
          </a:p>
        </p:txBody>
      </p:sp>
      <p:sp>
        <p:nvSpPr>
          <p:cNvPr id="3" name="Content Placeholder 2"/>
          <p:cNvSpPr>
            <a:spLocks noGrp="1"/>
          </p:cNvSpPr>
          <p:nvPr>
            <p:ph sz="quarter" idx="1"/>
          </p:nvPr>
        </p:nvSpPr>
        <p:spPr>
          <a:xfrm>
            <a:off x="228600" y="1066800"/>
            <a:ext cx="8534400" cy="5562600"/>
          </a:xfrm>
        </p:spPr>
        <p:txBody>
          <a:bodyPr>
            <a:normAutofit/>
          </a:bodyPr>
          <a:lstStyle/>
          <a:p>
            <a:r>
              <a:rPr lang="en-US" dirty="0" smtClean="0"/>
              <a:t>Functions/purposes of system software</a:t>
            </a:r>
          </a:p>
          <a:p>
            <a:pPr lvl="1"/>
            <a:r>
              <a:rPr lang="en-US" dirty="0" smtClean="0"/>
              <a:t>To provide basic functionality to computer.</a:t>
            </a:r>
          </a:p>
          <a:p>
            <a:pPr lvl="1"/>
            <a:r>
              <a:rPr lang="en-US" dirty="0" smtClean="0"/>
              <a:t>Control computer hardware.</a:t>
            </a:r>
          </a:p>
          <a:p>
            <a:pPr lvl="1"/>
            <a:r>
              <a:rPr lang="en-US" dirty="0" smtClean="0"/>
              <a:t>To act as an interface b/w user, application s/w and h/w.</a:t>
            </a:r>
          </a:p>
          <a:p>
            <a:pPr lvl="1"/>
            <a:endParaRPr lang="en-US" dirty="0" smtClean="0"/>
          </a:p>
          <a:p>
            <a:r>
              <a:rPr lang="en-US" dirty="0" smtClean="0"/>
              <a:t>On the basis of their functionality, system s/w is divided into 2 categories</a:t>
            </a:r>
          </a:p>
          <a:p>
            <a:pPr lvl="1"/>
            <a:r>
              <a:rPr lang="en-US" u="sng" dirty="0" smtClean="0"/>
              <a:t>System s/w for management and functionality of computer </a:t>
            </a:r>
            <a:r>
              <a:rPr lang="en-US" dirty="0" smtClean="0"/>
              <a:t>– deals with proper functioning of different components of computer like processor, i/o etc.</a:t>
            </a:r>
          </a:p>
          <a:p>
            <a:pPr lvl="1"/>
            <a:r>
              <a:rPr lang="en-US" u="sng" dirty="0" smtClean="0"/>
              <a:t>For the development of application s/w </a:t>
            </a:r>
            <a:r>
              <a:rPr lang="en-US" dirty="0" smtClean="0"/>
              <a:t>– provides services required for the development and execution of application s/w</a:t>
            </a:r>
          </a:p>
          <a:p>
            <a:pPr lvl="1"/>
            <a:endParaRPr lang="en-US" dirty="0" smtClean="0"/>
          </a:p>
          <a:p>
            <a:endParaRPr lang="en-US" dirty="0"/>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Untitled.png"/>
          <p:cNvPicPr>
            <a:picLocks noGrp="1" noChangeAspect="1"/>
          </p:cNvPicPr>
          <p:nvPr>
            <p:ph sz="quarter" idx="1"/>
          </p:nvPr>
        </p:nvPicPr>
        <p:blipFill>
          <a:blip r:embed="rId2" cstate="print"/>
          <a:stretch>
            <a:fillRect/>
          </a:stretch>
        </p:blipFill>
        <p:spPr>
          <a:xfrm>
            <a:off x="420929" y="87698"/>
            <a:ext cx="7351473" cy="6386127"/>
          </a:xfrm>
        </p:spPr>
      </p:pic>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7467600" cy="609600"/>
          </a:xfrm>
        </p:spPr>
        <p:txBody>
          <a:bodyPr/>
          <a:lstStyle/>
          <a:p>
            <a:r>
              <a:rPr lang="en-US" dirty="0" smtClean="0"/>
              <a:t>Operating system</a:t>
            </a:r>
            <a:endParaRPr lang="en-US" dirty="0"/>
          </a:p>
        </p:txBody>
      </p:sp>
      <p:sp>
        <p:nvSpPr>
          <p:cNvPr id="3" name="Content Placeholder 2"/>
          <p:cNvSpPr>
            <a:spLocks noGrp="1"/>
          </p:cNvSpPr>
          <p:nvPr>
            <p:ph sz="quarter" idx="1"/>
          </p:nvPr>
        </p:nvSpPr>
        <p:spPr>
          <a:xfrm>
            <a:off x="152400" y="1066800"/>
            <a:ext cx="8610600" cy="5638800"/>
          </a:xfrm>
        </p:spPr>
        <p:txBody>
          <a:bodyPr>
            <a:normAutofit/>
          </a:bodyPr>
          <a:lstStyle/>
          <a:p>
            <a:pPr algn="just"/>
            <a:r>
              <a:rPr lang="en-US" dirty="0" smtClean="0"/>
              <a:t>Acts as an interface b/w user and hardware.</a:t>
            </a:r>
          </a:p>
          <a:p>
            <a:pPr algn="just"/>
            <a:r>
              <a:rPr lang="en-US" dirty="0" smtClean="0"/>
              <a:t>It controls and coordinates the use of h/w among different application software and the users.</a:t>
            </a:r>
          </a:p>
          <a:p>
            <a:pPr algn="just"/>
            <a:endParaRPr lang="en-US" u="sng" dirty="0" smtClean="0"/>
          </a:p>
          <a:p>
            <a:pPr algn="just"/>
            <a:r>
              <a:rPr lang="en-US" u="sng" dirty="0" smtClean="0"/>
              <a:t>Objectives</a:t>
            </a:r>
          </a:p>
          <a:p>
            <a:pPr lvl="1" algn="just"/>
            <a:r>
              <a:rPr lang="en-US" dirty="0" smtClean="0"/>
              <a:t>To make computer system convenient and easy to use for the user.</a:t>
            </a:r>
          </a:p>
          <a:p>
            <a:pPr lvl="1" algn="just"/>
            <a:r>
              <a:rPr lang="en-US" dirty="0" smtClean="0"/>
              <a:t>To use computer hardware in an efficient way.</a:t>
            </a:r>
          </a:p>
          <a:p>
            <a:pPr algn="just">
              <a:buNone/>
            </a:pPr>
            <a:endParaRPr lang="en-US" u="sng" dirty="0" smtClean="0"/>
          </a:p>
          <a:p>
            <a:pPr algn="just"/>
            <a:r>
              <a:rPr lang="en-US" dirty="0" smtClean="0"/>
              <a:t>Commonly used operating systems are MS-DOS, Windows 7, Windows XP, Linux etc</a:t>
            </a:r>
          </a:p>
          <a:p>
            <a:pPr lvl="1"/>
            <a:endParaRPr lang="en-US" dirty="0"/>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0" y="152400"/>
            <a:ext cx="8915400" cy="6705600"/>
          </a:xfrm>
        </p:spPr>
        <p:txBody>
          <a:bodyPr>
            <a:normAutofit lnSpcReduction="10000"/>
          </a:bodyPr>
          <a:lstStyle/>
          <a:p>
            <a:r>
              <a:rPr lang="en-US" sz="3200" u="sng" dirty="0" smtClean="0"/>
              <a:t>Types of OS</a:t>
            </a:r>
          </a:p>
          <a:p>
            <a:pPr>
              <a:buNone/>
            </a:pPr>
            <a:endParaRPr lang="en-US" sz="3200" dirty="0" smtClean="0"/>
          </a:p>
          <a:p>
            <a:pPr>
              <a:buNone/>
            </a:pPr>
            <a:r>
              <a:rPr lang="en-US" dirty="0" smtClean="0"/>
              <a:t>Depending on the capability of processing</a:t>
            </a:r>
          </a:p>
          <a:p>
            <a:pPr lvl="1"/>
            <a:r>
              <a:rPr lang="en-US" sz="2400" u="sng" dirty="0" smtClean="0"/>
              <a:t>Single user and single task OS </a:t>
            </a:r>
          </a:p>
          <a:p>
            <a:pPr lvl="2"/>
            <a:r>
              <a:rPr lang="en-US" dirty="0" smtClean="0"/>
              <a:t> is for use of single user for a standalone single computer for performing a single task. </a:t>
            </a:r>
            <a:r>
              <a:rPr lang="en-US" dirty="0" err="1" smtClean="0"/>
              <a:t>Eg</a:t>
            </a:r>
            <a:r>
              <a:rPr lang="en-US" dirty="0" smtClean="0"/>
              <a:t>: MS-DOS</a:t>
            </a:r>
          </a:p>
          <a:p>
            <a:pPr lvl="1">
              <a:buNone/>
            </a:pPr>
            <a:endParaRPr lang="en-US" sz="2400" dirty="0" smtClean="0"/>
          </a:p>
          <a:p>
            <a:pPr lvl="1"/>
            <a:r>
              <a:rPr lang="en-US" sz="2400" u="sng" dirty="0" smtClean="0"/>
              <a:t>Single user and multitasking OS</a:t>
            </a:r>
          </a:p>
          <a:p>
            <a:pPr lvl="2"/>
            <a:r>
              <a:rPr lang="en-US" dirty="0" smtClean="0"/>
              <a:t> Allows execution of more than one task or process concurrently.</a:t>
            </a:r>
          </a:p>
          <a:p>
            <a:pPr lvl="2"/>
            <a:r>
              <a:rPr lang="en-US" dirty="0" smtClean="0"/>
              <a:t>Processor time is divided among different tasks. </a:t>
            </a:r>
          </a:p>
          <a:p>
            <a:pPr lvl="2"/>
            <a:r>
              <a:rPr lang="en-US" dirty="0" smtClean="0"/>
              <a:t>Division of time is also called time sharing.</a:t>
            </a:r>
          </a:p>
          <a:p>
            <a:pPr lvl="2"/>
            <a:r>
              <a:rPr lang="en-US" dirty="0" smtClean="0"/>
              <a:t>Processor switches rapidly between processes.</a:t>
            </a:r>
          </a:p>
          <a:p>
            <a:pPr lvl="2"/>
            <a:r>
              <a:rPr lang="en-US" dirty="0" smtClean="0"/>
              <a:t> </a:t>
            </a:r>
            <a:r>
              <a:rPr lang="en-US" dirty="0" err="1" smtClean="0"/>
              <a:t>Eg</a:t>
            </a:r>
            <a:r>
              <a:rPr lang="en-US" dirty="0" smtClean="0"/>
              <a:t>: windows 95 and later versions</a:t>
            </a:r>
          </a:p>
          <a:p>
            <a:pPr lvl="2"/>
            <a:endParaRPr lang="en-US" dirty="0" smtClean="0"/>
          </a:p>
          <a:p>
            <a:pPr lvl="1"/>
            <a:r>
              <a:rPr lang="en-US" sz="2400" u="sng" dirty="0" smtClean="0"/>
              <a:t>Multiuser OS </a:t>
            </a:r>
          </a:p>
          <a:p>
            <a:pPr lvl="2"/>
            <a:r>
              <a:rPr lang="en-US" dirty="0" smtClean="0"/>
              <a:t>Used in computer networks that allow same data and applications to be accessed by multiple users at the same time.</a:t>
            </a:r>
          </a:p>
          <a:p>
            <a:pPr lvl="2"/>
            <a:r>
              <a:rPr lang="en-US" dirty="0" err="1" smtClean="0"/>
              <a:t>Eg</a:t>
            </a:r>
            <a:r>
              <a:rPr lang="en-US" dirty="0" smtClean="0"/>
              <a:t>: Linux, Windows 7</a:t>
            </a:r>
          </a:p>
          <a:p>
            <a:pPr lvl="2">
              <a:buNone/>
            </a:pPr>
            <a:endParaRPr lang="en-US" dirty="0" smtClean="0"/>
          </a:p>
          <a:p>
            <a:pPr lvl="2">
              <a:buNone/>
            </a:pPr>
            <a:endParaRPr lang="en-US" dirty="0" smtClean="0"/>
          </a:p>
          <a:p>
            <a:pPr lvl="1"/>
            <a:endParaRPr lang="en-US" sz="2900" dirty="0" smtClean="0"/>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0" y="152400"/>
            <a:ext cx="8839200" cy="6705600"/>
          </a:xfrm>
        </p:spPr>
        <p:txBody>
          <a:bodyPr>
            <a:normAutofit fontScale="92500" lnSpcReduction="10000"/>
          </a:bodyPr>
          <a:lstStyle/>
          <a:p>
            <a:pPr lvl="1"/>
            <a:r>
              <a:rPr lang="en-US" sz="2400" u="sng" dirty="0" smtClean="0"/>
              <a:t>Multiprocessing OS </a:t>
            </a:r>
          </a:p>
          <a:p>
            <a:pPr lvl="2"/>
            <a:r>
              <a:rPr lang="en-US" dirty="0" smtClean="0"/>
              <a:t>Have two or more processors for a single running process.</a:t>
            </a:r>
          </a:p>
          <a:p>
            <a:pPr lvl="2"/>
            <a:r>
              <a:rPr lang="en-US" dirty="0" smtClean="0"/>
              <a:t>Processing takes place in parallel and is also called parallel processing.</a:t>
            </a:r>
          </a:p>
          <a:p>
            <a:pPr lvl="2"/>
            <a:r>
              <a:rPr lang="en-US" dirty="0" smtClean="0"/>
              <a:t>Each processor works on different parts of the same task or on two or more different tasks.</a:t>
            </a:r>
          </a:p>
          <a:p>
            <a:pPr lvl="2"/>
            <a:r>
              <a:rPr lang="en-US" dirty="0" smtClean="0"/>
              <a:t>Used for high speed execution.</a:t>
            </a:r>
          </a:p>
          <a:p>
            <a:pPr lvl="2"/>
            <a:r>
              <a:rPr lang="en-US" dirty="0" err="1" smtClean="0"/>
              <a:t>Eg</a:t>
            </a:r>
            <a:r>
              <a:rPr lang="en-US" dirty="0" smtClean="0"/>
              <a:t>: Linux, windows 7</a:t>
            </a:r>
          </a:p>
          <a:p>
            <a:pPr lvl="2">
              <a:buNone/>
            </a:pPr>
            <a:endParaRPr lang="en-US" dirty="0" smtClean="0"/>
          </a:p>
          <a:p>
            <a:pPr lvl="1"/>
            <a:r>
              <a:rPr lang="en-US" sz="2400" u="sng" dirty="0" smtClean="0"/>
              <a:t>Real Time OS</a:t>
            </a:r>
          </a:p>
          <a:p>
            <a:pPr lvl="2"/>
            <a:r>
              <a:rPr lang="en-US" dirty="0" smtClean="0"/>
              <a:t>Used to respond to an event within a predetermined time.</a:t>
            </a:r>
          </a:p>
          <a:p>
            <a:pPr lvl="2"/>
            <a:r>
              <a:rPr lang="en-US" dirty="0" smtClean="0"/>
              <a:t>Processing is done within a time constraint.</a:t>
            </a:r>
          </a:p>
          <a:p>
            <a:pPr lvl="2"/>
            <a:r>
              <a:rPr lang="en-US" dirty="0" smtClean="0"/>
              <a:t>Used to control processes. OS monitors the events that affect execution of process and respond accordingly.</a:t>
            </a:r>
          </a:p>
          <a:p>
            <a:pPr lvl="2"/>
            <a:r>
              <a:rPr lang="en-US" dirty="0" smtClean="0"/>
              <a:t>Used to respond to queries in areas like medical imaging system, industrial control systems etc.</a:t>
            </a:r>
          </a:p>
          <a:p>
            <a:pPr lvl="2"/>
            <a:r>
              <a:rPr lang="en-US" dirty="0" err="1" smtClean="0"/>
              <a:t>Eg</a:t>
            </a:r>
            <a:r>
              <a:rPr lang="en-US" dirty="0" smtClean="0"/>
              <a:t>: </a:t>
            </a:r>
            <a:r>
              <a:rPr lang="en-US" dirty="0" err="1" smtClean="0"/>
              <a:t>LynxOS</a:t>
            </a:r>
            <a:endParaRPr lang="en-US" dirty="0" smtClean="0"/>
          </a:p>
          <a:p>
            <a:pPr lvl="2">
              <a:buNone/>
            </a:pPr>
            <a:endParaRPr lang="en-US" dirty="0" smtClean="0"/>
          </a:p>
          <a:p>
            <a:pPr lvl="1"/>
            <a:r>
              <a:rPr lang="en-US" sz="2400" u="sng" dirty="0" smtClean="0"/>
              <a:t>Embedded OS</a:t>
            </a:r>
          </a:p>
          <a:p>
            <a:pPr lvl="2"/>
            <a:r>
              <a:rPr lang="en-US" dirty="0" smtClean="0"/>
              <a:t>Embedded in a device in the ROM.</a:t>
            </a:r>
          </a:p>
          <a:p>
            <a:pPr lvl="2"/>
            <a:r>
              <a:rPr lang="en-US" dirty="0" smtClean="0"/>
              <a:t>Specific to a device and are less resource intensive.</a:t>
            </a:r>
          </a:p>
          <a:p>
            <a:pPr lvl="2"/>
            <a:r>
              <a:rPr lang="en-US" dirty="0" smtClean="0"/>
              <a:t>Used in appliances like microwaves, washing machines, traffic control systems etc.</a:t>
            </a:r>
          </a:p>
          <a:p>
            <a:endParaRPr lang="en-IN" dirty="0"/>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0"/>
            <a:ext cx="8686800" cy="6858000"/>
          </a:xfrm>
        </p:spPr>
        <p:txBody>
          <a:bodyPr>
            <a:normAutofit fontScale="77500" lnSpcReduction="20000"/>
          </a:bodyPr>
          <a:lstStyle/>
          <a:p>
            <a:r>
              <a:rPr lang="en-US" sz="3600" u="sng" dirty="0" smtClean="0"/>
              <a:t>Functions of OS</a:t>
            </a:r>
          </a:p>
          <a:p>
            <a:pPr lvl="1">
              <a:buNone/>
            </a:pPr>
            <a:endParaRPr lang="en-US" sz="2100" dirty="0" smtClean="0"/>
          </a:p>
          <a:p>
            <a:pPr lvl="1"/>
            <a:r>
              <a:rPr lang="en-US" sz="2800" u="sng" dirty="0" smtClean="0">
                <a:latin typeface="Times New Roman" pitchFamily="18" charset="0"/>
                <a:cs typeface="Times New Roman" pitchFamily="18" charset="0"/>
              </a:rPr>
              <a:t>Process Management</a:t>
            </a:r>
          </a:p>
          <a:p>
            <a:pPr lvl="2"/>
            <a:r>
              <a:rPr lang="en-US" sz="2500" dirty="0" smtClean="0">
                <a:latin typeface="Times New Roman" pitchFamily="18" charset="0"/>
                <a:cs typeface="Times New Roman" pitchFamily="18" charset="0"/>
              </a:rPr>
              <a:t>Control access to shared resources like file, memory, i/o and </a:t>
            </a:r>
            <a:r>
              <a:rPr lang="en-US" sz="2500" dirty="0" err="1" smtClean="0">
                <a:latin typeface="Times New Roman" pitchFamily="18" charset="0"/>
                <a:cs typeface="Times New Roman" pitchFamily="18" charset="0"/>
              </a:rPr>
              <a:t>cpu</a:t>
            </a:r>
            <a:r>
              <a:rPr lang="en-US" sz="2500" dirty="0" smtClean="0">
                <a:latin typeface="Times New Roman" pitchFamily="18" charset="0"/>
                <a:cs typeface="Times New Roman" pitchFamily="18" charset="0"/>
              </a:rPr>
              <a:t>.</a:t>
            </a:r>
          </a:p>
          <a:p>
            <a:pPr lvl="2"/>
            <a:r>
              <a:rPr lang="en-US" sz="2500" dirty="0" smtClean="0">
                <a:latin typeface="Times New Roman" pitchFamily="18" charset="0"/>
                <a:cs typeface="Times New Roman" pitchFamily="18" charset="0"/>
              </a:rPr>
              <a:t>Control execution of applications.</a:t>
            </a:r>
          </a:p>
          <a:p>
            <a:pPr lvl="2"/>
            <a:r>
              <a:rPr lang="en-US" sz="2500" dirty="0" smtClean="0">
                <a:latin typeface="Times New Roman" pitchFamily="18" charset="0"/>
                <a:cs typeface="Times New Roman" pitchFamily="18" charset="0"/>
              </a:rPr>
              <a:t>Create, execute and delete a process(system or user process)</a:t>
            </a:r>
          </a:p>
          <a:p>
            <a:pPr lvl="2"/>
            <a:r>
              <a:rPr lang="en-US" sz="2500" dirty="0" smtClean="0">
                <a:latin typeface="Times New Roman" pitchFamily="18" charset="0"/>
                <a:cs typeface="Times New Roman" pitchFamily="18" charset="0"/>
              </a:rPr>
              <a:t>Cancel or resume a process.</a:t>
            </a:r>
          </a:p>
          <a:p>
            <a:pPr lvl="2"/>
            <a:r>
              <a:rPr lang="en-US" sz="2500" dirty="0" smtClean="0">
                <a:latin typeface="Times New Roman" pitchFamily="18" charset="0"/>
                <a:cs typeface="Times New Roman" pitchFamily="18" charset="0"/>
              </a:rPr>
              <a:t>Schedule a process.</a:t>
            </a:r>
          </a:p>
          <a:p>
            <a:pPr lvl="2"/>
            <a:r>
              <a:rPr lang="en-US" sz="2500" dirty="0" smtClean="0">
                <a:latin typeface="Times New Roman" pitchFamily="18" charset="0"/>
                <a:cs typeface="Times New Roman" pitchFamily="18" charset="0"/>
              </a:rPr>
              <a:t>Synchronization, communication and deadlock handling for processes.</a:t>
            </a:r>
          </a:p>
          <a:p>
            <a:pPr lvl="1"/>
            <a:endParaRPr lang="en-US" sz="2800" dirty="0" smtClean="0">
              <a:latin typeface="Times New Roman" pitchFamily="18" charset="0"/>
              <a:cs typeface="Times New Roman" pitchFamily="18" charset="0"/>
            </a:endParaRPr>
          </a:p>
          <a:p>
            <a:pPr lvl="1"/>
            <a:r>
              <a:rPr lang="en-US" sz="2800" u="sng" dirty="0" smtClean="0">
                <a:latin typeface="Times New Roman" pitchFamily="18" charset="0"/>
                <a:cs typeface="Times New Roman" pitchFamily="18" charset="0"/>
              </a:rPr>
              <a:t>Memory  Management</a:t>
            </a:r>
          </a:p>
          <a:p>
            <a:pPr lvl="2"/>
            <a:r>
              <a:rPr lang="en-US" sz="2500" dirty="0" smtClean="0">
                <a:latin typeface="Times New Roman" pitchFamily="18" charset="0"/>
                <a:cs typeface="Times New Roman" pitchFamily="18" charset="0"/>
              </a:rPr>
              <a:t>Allocate memory</a:t>
            </a:r>
          </a:p>
          <a:p>
            <a:pPr lvl="2"/>
            <a:r>
              <a:rPr lang="en-US" sz="2500" dirty="0" smtClean="0">
                <a:latin typeface="Times New Roman" pitchFamily="18" charset="0"/>
                <a:cs typeface="Times New Roman" pitchFamily="18" charset="0"/>
              </a:rPr>
              <a:t>Free memory</a:t>
            </a:r>
          </a:p>
          <a:p>
            <a:pPr lvl="2"/>
            <a:r>
              <a:rPr lang="en-US" sz="2500" dirty="0" smtClean="0">
                <a:latin typeface="Times New Roman" pitchFamily="18" charset="0"/>
                <a:cs typeface="Times New Roman" pitchFamily="18" charset="0"/>
              </a:rPr>
              <a:t>Re-allocate memory to a program when a used block is freed.</a:t>
            </a:r>
          </a:p>
          <a:p>
            <a:pPr lvl="2"/>
            <a:r>
              <a:rPr lang="en-US" sz="2500" dirty="0" smtClean="0">
                <a:latin typeface="Times New Roman" pitchFamily="18" charset="0"/>
                <a:cs typeface="Times New Roman" pitchFamily="18" charset="0"/>
              </a:rPr>
              <a:t>Keep track of memory usage.</a:t>
            </a:r>
          </a:p>
          <a:p>
            <a:pPr lvl="2">
              <a:buNone/>
            </a:pPr>
            <a:endParaRPr lang="en-US" sz="2500" dirty="0" smtClean="0">
              <a:latin typeface="Times New Roman" pitchFamily="18" charset="0"/>
              <a:cs typeface="Times New Roman" pitchFamily="18" charset="0"/>
            </a:endParaRPr>
          </a:p>
          <a:p>
            <a:pPr lvl="1"/>
            <a:r>
              <a:rPr lang="en-US" sz="2800" u="sng" dirty="0" smtClean="0">
                <a:latin typeface="Times New Roman" pitchFamily="18" charset="0"/>
                <a:cs typeface="Times New Roman" pitchFamily="18" charset="0"/>
              </a:rPr>
              <a:t>File Management</a:t>
            </a:r>
          </a:p>
          <a:p>
            <a:pPr lvl="2"/>
            <a:r>
              <a:rPr lang="en-US" sz="2500" dirty="0" smtClean="0">
                <a:latin typeface="Times New Roman" pitchFamily="18" charset="0"/>
                <a:cs typeface="Times New Roman" pitchFamily="18" charset="0"/>
              </a:rPr>
              <a:t>Create and delete files and directories.</a:t>
            </a:r>
          </a:p>
          <a:p>
            <a:pPr lvl="2"/>
            <a:r>
              <a:rPr lang="en-US" sz="2500" dirty="0" smtClean="0">
                <a:latin typeface="Times New Roman" pitchFamily="18" charset="0"/>
                <a:cs typeface="Times New Roman" pitchFamily="18" charset="0"/>
              </a:rPr>
              <a:t>Provide access to files.</a:t>
            </a:r>
          </a:p>
          <a:p>
            <a:pPr lvl="2"/>
            <a:r>
              <a:rPr lang="en-US" sz="2500" dirty="0" smtClean="0">
                <a:latin typeface="Times New Roman" pitchFamily="18" charset="0"/>
                <a:cs typeface="Times New Roman" pitchFamily="18" charset="0"/>
              </a:rPr>
              <a:t>Allocate space for files.</a:t>
            </a:r>
          </a:p>
          <a:p>
            <a:pPr lvl="2"/>
            <a:r>
              <a:rPr lang="en-US" sz="2500" dirty="0" smtClean="0">
                <a:latin typeface="Times New Roman" pitchFamily="18" charset="0"/>
                <a:cs typeface="Times New Roman" pitchFamily="18" charset="0"/>
              </a:rPr>
              <a:t>Keep back-up files.</a:t>
            </a:r>
          </a:p>
          <a:p>
            <a:pPr lvl="2"/>
            <a:r>
              <a:rPr lang="en-US" sz="2500" dirty="0" smtClean="0">
                <a:latin typeface="Times New Roman" pitchFamily="18" charset="0"/>
                <a:cs typeface="Times New Roman" pitchFamily="18" charset="0"/>
              </a:rPr>
              <a:t>Secure files.</a:t>
            </a:r>
          </a:p>
          <a:p>
            <a:pPr lvl="1"/>
            <a:endParaRPr lang="en-US" sz="2800" dirty="0" smtClean="0"/>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228600"/>
            <a:ext cx="8382000" cy="6400800"/>
          </a:xfrm>
        </p:spPr>
        <p:txBody>
          <a:bodyPr>
            <a:normAutofit/>
          </a:bodyPr>
          <a:lstStyle/>
          <a:p>
            <a:pPr lvl="1"/>
            <a:r>
              <a:rPr lang="en-US" sz="2400" u="sng" dirty="0" smtClean="0">
                <a:latin typeface="Times New Roman" pitchFamily="18" charset="0"/>
                <a:cs typeface="Times New Roman" pitchFamily="18" charset="0"/>
              </a:rPr>
              <a:t>Device Management</a:t>
            </a:r>
          </a:p>
          <a:p>
            <a:pPr lvl="2"/>
            <a:r>
              <a:rPr lang="en-US" sz="2200" dirty="0" smtClean="0">
                <a:latin typeface="Times New Roman" pitchFamily="18" charset="0"/>
                <a:cs typeface="Times New Roman" pitchFamily="18" charset="0"/>
              </a:rPr>
              <a:t>Open, close and write device drivers.</a:t>
            </a:r>
          </a:p>
          <a:p>
            <a:pPr lvl="2"/>
            <a:r>
              <a:rPr lang="en-US" sz="2200" dirty="0" smtClean="0">
                <a:latin typeface="Times New Roman" pitchFamily="18" charset="0"/>
                <a:cs typeface="Times New Roman" pitchFamily="18" charset="0"/>
              </a:rPr>
              <a:t>Communicate, control and monitor device driver.</a:t>
            </a:r>
          </a:p>
          <a:p>
            <a:pPr lvl="2">
              <a:buNone/>
            </a:pPr>
            <a:endParaRPr lang="en-US" sz="2400" dirty="0" smtClean="0">
              <a:latin typeface="Times New Roman" pitchFamily="18" charset="0"/>
              <a:cs typeface="Times New Roman" pitchFamily="18" charset="0"/>
            </a:endParaRPr>
          </a:p>
          <a:p>
            <a:pPr lvl="1"/>
            <a:r>
              <a:rPr lang="en-US" sz="2400" u="sng" dirty="0" smtClean="0">
                <a:latin typeface="Times New Roman" pitchFamily="18" charset="0"/>
                <a:cs typeface="Times New Roman" pitchFamily="18" charset="0"/>
              </a:rPr>
              <a:t>Protection and Security</a:t>
            </a:r>
          </a:p>
          <a:p>
            <a:pPr lvl="2"/>
            <a:r>
              <a:rPr lang="en-US" sz="2200" dirty="0" smtClean="0">
                <a:latin typeface="Times New Roman" pitchFamily="18" charset="0"/>
                <a:cs typeface="Times New Roman" pitchFamily="18" charset="0"/>
              </a:rPr>
              <a:t>OS protects resources of system.</a:t>
            </a:r>
          </a:p>
          <a:p>
            <a:pPr lvl="2"/>
            <a:r>
              <a:rPr lang="en-US" sz="2200" dirty="0" smtClean="0">
                <a:latin typeface="Times New Roman" pitchFamily="18" charset="0"/>
                <a:cs typeface="Times New Roman" pitchFamily="18" charset="0"/>
              </a:rPr>
              <a:t>User authentication, file attributes like read, write, encryption and back-up of data are used by OS provide basic protection.</a:t>
            </a:r>
          </a:p>
          <a:p>
            <a:pPr lvl="2">
              <a:buNone/>
            </a:pPr>
            <a:endParaRPr lang="en-US" sz="2400" dirty="0" smtClean="0">
              <a:latin typeface="Times New Roman" pitchFamily="18" charset="0"/>
              <a:cs typeface="Times New Roman" pitchFamily="18" charset="0"/>
            </a:endParaRPr>
          </a:p>
          <a:p>
            <a:pPr lvl="1"/>
            <a:r>
              <a:rPr lang="en-US" sz="2400" u="sng" dirty="0" smtClean="0">
                <a:latin typeface="Times New Roman" pitchFamily="18" charset="0"/>
                <a:cs typeface="Times New Roman" pitchFamily="18" charset="0"/>
              </a:rPr>
              <a:t>User Interface or Command </a:t>
            </a:r>
            <a:r>
              <a:rPr lang="en-US" sz="2400" u="sng" dirty="0" err="1" smtClean="0">
                <a:latin typeface="Times New Roman" pitchFamily="18" charset="0"/>
                <a:cs typeface="Times New Roman" pitchFamily="18" charset="0"/>
              </a:rPr>
              <a:t>Interpretor</a:t>
            </a:r>
            <a:r>
              <a:rPr lang="en-US" sz="2400" u="sng" dirty="0" smtClean="0">
                <a:latin typeface="Times New Roman" pitchFamily="18" charset="0"/>
                <a:cs typeface="Times New Roman" pitchFamily="18" charset="0"/>
              </a:rPr>
              <a:t>.</a:t>
            </a:r>
          </a:p>
          <a:p>
            <a:pPr lvl="2"/>
            <a:r>
              <a:rPr lang="en-US" sz="2200" dirty="0" smtClean="0">
                <a:latin typeface="Times New Roman" pitchFamily="18" charset="0"/>
                <a:cs typeface="Times New Roman" pitchFamily="18" charset="0"/>
              </a:rPr>
              <a:t>User interface is a set of commands or a geographical user interface  via which user interacts with the application and the hardware</a:t>
            </a:r>
            <a:r>
              <a:rPr lang="en-US" sz="2400" dirty="0" smtClean="0">
                <a:latin typeface="Times New Roman" pitchFamily="18" charset="0"/>
                <a:cs typeface="Times New Roman" pitchFamily="18" charset="0"/>
              </a:rPr>
              <a:t>.</a:t>
            </a:r>
          </a:p>
          <a:p>
            <a:endParaRPr lang="en-IN" dirty="0"/>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563562"/>
          </a:xfrm>
        </p:spPr>
        <p:txBody>
          <a:bodyPr/>
          <a:lstStyle/>
          <a:p>
            <a:r>
              <a:rPr lang="en-US" dirty="0" smtClean="0"/>
              <a:t>Device Driver</a:t>
            </a:r>
            <a:endParaRPr lang="en-US" dirty="0"/>
          </a:p>
        </p:txBody>
      </p:sp>
      <p:sp>
        <p:nvSpPr>
          <p:cNvPr id="3" name="Content Placeholder 2"/>
          <p:cNvSpPr>
            <a:spLocks noGrp="1"/>
          </p:cNvSpPr>
          <p:nvPr>
            <p:ph sz="quarter" idx="1"/>
          </p:nvPr>
        </p:nvSpPr>
        <p:spPr>
          <a:xfrm>
            <a:off x="228600" y="1066800"/>
            <a:ext cx="8382000" cy="5562600"/>
          </a:xfrm>
        </p:spPr>
        <p:txBody>
          <a:bodyPr>
            <a:normAutofit lnSpcReduction="10000"/>
          </a:bodyPr>
          <a:lstStyle/>
          <a:p>
            <a:pPr algn="just"/>
            <a:r>
              <a:rPr lang="en-US" dirty="0" smtClean="0"/>
              <a:t>A device driver is a piece of software that allows your computer’s operating system to communicate with a hardware device, the driver is written for.</a:t>
            </a:r>
          </a:p>
          <a:p>
            <a:pPr algn="just">
              <a:buNone/>
            </a:pPr>
            <a:endParaRPr lang="en-US" dirty="0" smtClean="0"/>
          </a:p>
          <a:p>
            <a:pPr algn="just"/>
            <a:r>
              <a:rPr lang="en-US" dirty="0" smtClean="0"/>
              <a:t>It acts as a translator b/w hardware and software that uses the devices.</a:t>
            </a:r>
          </a:p>
          <a:p>
            <a:pPr algn="just">
              <a:buNone/>
            </a:pPr>
            <a:endParaRPr lang="en-US" dirty="0" smtClean="0"/>
          </a:p>
          <a:p>
            <a:pPr algn="just"/>
            <a:r>
              <a:rPr lang="en-US" dirty="0" smtClean="0"/>
              <a:t>For proper working of devices, device driver must be installed.</a:t>
            </a:r>
          </a:p>
          <a:p>
            <a:pPr algn="just">
              <a:buNone/>
            </a:pPr>
            <a:endParaRPr lang="en-US" dirty="0" smtClean="0"/>
          </a:p>
          <a:p>
            <a:pPr algn="just"/>
            <a:r>
              <a:rPr lang="en-US" dirty="0" smtClean="0"/>
              <a:t>Device drivers works within the kernel layer of the operating system. Kernel is the part of the operating system that directly interacts with the physical structure of the system. </a:t>
            </a:r>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normAutofit fontScale="90000"/>
          </a:bodyPr>
          <a:lstStyle/>
          <a:p>
            <a:r>
              <a:rPr lang="en-US" sz="3200" dirty="0" smtClean="0">
                <a:latin typeface="Times New Roman" pitchFamily="18" charset="0"/>
                <a:cs typeface="Times New Roman" pitchFamily="18" charset="0"/>
              </a:rPr>
              <a:t>Second Generation Computers (1956 – 1963)</a:t>
            </a:r>
            <a:endParaRPr lang="en-US" sz="3200" dirty="0"/>
          </a:p>
        </p:txBody>
      </p:sp>
      <p:sp>
        <p:nvSpPr>
          <p:cNvPr id="3" name="Content Placeholder 2"/>
          <p:cNvSpPr>
            <a:spLocks noGrp="1"/>
          </p:cNvSpPr>
          <p:nvPr>
            <p:ph sz="quarter" idx="1"/>
          </p:nvPr>
        </p:nvSpPr>
        <p:spPr>
          <a:xfrm>
            <a:off x="152400" y="838200"/>
            <a:ext cx="8839200" cy="6019800"/>
          </a:xfrm>
        </p:spPr>
        <p:txBody>
          <a:bodyPr>
            <a:normAutofit/>
          </a:bodyPr>
          <a:lstStyle/>
          <a:p>
            <a:pPr algn="just"/>
            <a:endParaRPr lang="en-US" sz="2400" b="1" dirty="0" smtClean="0">
              <a:latin typeface="Times New Roman" pitchFamily="18" charset="0"/>
              <a:cs typeface="Times New Roman" pitchFamily="18" charset="0"/>
            </a:endParaRPr>
          </a:p>
          <a:p>
            <a:pPr algn="just"/>
            <a:r>
              <a:rPr lang="en-US" sz="2400" b="1" dirty="0" smtClean="0">
                <a:latin typeface="Times New Roman" pitchFamily="18" charset="0"/>
                <a:cs typeface="Times New Roman" pitchFamily="18" charset="0"/>
              </a:rPr>
              <a:t>Hardware</a:t>
            </a:r>
            <a:r>
              <a:rPr lang="en-US" sz="2400" dirty="0" smtClean="0">
                <a:latin typeface="Times New Roman" pitchFamily="18" charset="0"/>
                <a:cs typeface="Times New Roman" pitchFamily="18" charset="0"/>
              </a:rPr>
              <a:t> :Transistors replaced vacuum tubes, magnetic core technology for primary memory &amp; magnetic tapes and disks for memory. Instructions were stored in memory of computer</a:t>
            </a:r>
          </a:p>
          <a:p>
            <a:pPr algn="just"/>
            <a:r>
              <a:rPr lang="en-US" sz="2400" b="1" dirty="0" smtClean="0">
                <a:latin typeface="Times New Roman" pitchFamily="18" charset="0"/>
                <a:cs typeface="Times New Roman" pitchFamily="18" charset="0"/>
              </a:rPr>
              <a:t>Software</a:t>
            </a:r>
            <a:r>
              <a:rPr lang="en-US" sz="2400" dirty="0" smtClean="0">
                <a:latin typeface="Times New Roman" pitchFamily="18" charset="0"/>
                <a:cs typeface="Times New Roman" pitchFamily="18" charset="0"/>
              </a:rPr>
              <a:t> : Assembly language which used mnemonics like add, sub etc were used</a:t>
            </a:r>
          </a:p>
          <a:p>
            <a:pPr algn="just"/>
            <a:r>
              <a:rPr lang="en-US" sz="2400" b="1" dirty="0" smtClean="0">
                <a:latin typeface="Times New Roman" pitchFamily="18" charset="0"/>
                <a:cs typeface="Times New Roman" pitchFamily="18" charset="0"/>
              </a:rPr>
              <a:t>Computing</a:t>
            </a:r>
            <a:r>
              <a:rPr lang="en-US" sz="2400" dirty="0" smtClean="0">
                <a:latin typeface="Times New Roman" pitchFamily="18" charset="0"/>
                <a:cs typeface="Times New Roman" pitchFamily="18" charset="0"/>
              </a:rPr>
              <a:t> : computation time is in microseconds.</a:t>
            </a:r>
          </a:p>
          <a:p>
            <a:pPr algn="just"/>
            <a:r>
              <a:rPr lang="en-US" sz="2400" b="1" dirty="0" smtClean="0">
                <a:latin typeface="Times New Roman" pitchFamily="18" charset="0"/>
                <a:cs typeface="Times New Roman" pitchFamily="18" charset="0"/>
              </a:rPr>
              <a:t>Physical Appearance</a:t>
            </a:r>
            <a:r>
              <a:rPr lang="en-US" sz="2400" dirty="0" smtClean="0">
                <a:latin typeface="Times New Roman" pitchFamily="18" charset="0"/>
                <a:cs typeface="Times New Roman" pitchFamily="18" charset="0"/>
              </a:rPr>
              <a:t>: Reduced in size.</a:t>
            </a:r>
          </a:p>
          <a:p>
            <a:pPr algn="just"/>
            <a:r>
              <a:rPr lang="en-US" sz="2400" b="1" dirty="0" smtClean="0">
                <a:latin typeface="Times New Roman" pitchFamily="18" charset="0"/>
                <a:cs typeface="Times New Roman" pitchFamily="18" charset="0"/>
              </a:rPr>
              <a:t>Application</a:t>
            </a:r>
            <a:r>
              <a:rPr lang="en-US" sz="2400" dirty="0" smtClean="0">
                <a:latin typeface="Times New Roman" pitchFamily="18" charset="0"/>
                <a:cs typeface="Times New Roman" pitchFamily="18" charset="0"/>
              </a:rPr>
              <a:t>: Not available for commercial use. </a:t>
            </a:r>
          </a:p>
          <a:p>
            <a:pPr algn="just"/>
            <a:r>
              <a:rPr lang="en-US" sz="2400" b="1" dirty="0" smtClean="0">
                <a:latin typeface="Times New Roman" pitchFamily="18" charset="0"/>
                <a:cs typeface="Times New Roman" pitchFamily="18" charset="0"/>
              </a:rPr>
              <a:t>Issues</a:t>
            </a:r>
            <a:r>
              <a:rPr lang="en-US" sz="2400" dirty="0" smtClean="0">
                <a:latin typeface="Times New Roman" pitchFamily="18" charset="0"/>
                <a:cs typeface="Times New Roman" pitchFamily="18" charset="0"/>
              </a:rPr>
              <a:t>:  Lot of heat generated but less compared to previous generation.</a:t>
            </a:r>
          </a:p>
          <a:p>
            <a:pPr algn="just"/>
            <a:r>
              <a:rPr lang="en-US" sz="2400" dirty="0" err="1" smtClean="0">
                <a:latin typeface="Times New Roman" pitchFamily="18" charset="0"/>
                <a:cs typeface="Times New Roman" pitchFamily="18" charset="0"/>
              </a:rPr>
              <a:t>Eg</a:t>
            </a:r>
            <a:r>
              <a:rPr lang="en-US" sz="2400" dirty="0" smtClean="0">
                <a:latin typeface="Times New Roman" pitchFamily="18" charset="0"/>
                <a:cs typeface="Times New Roman" pitchFamily="18" charset="0"/>
              </a:rPr>
              <a:t>: PDP-8, IBM 1401, CDC 1604</a:t>
            </a:r>
          </a:p>
          <a:p>
            <a:pPr algn="just"/>
            <a:endParaRPr lang="en-US" sz="2400" dirty="0" smtClean="0">
              <a:latin typeface="Times New Roman" pitchFamily="18" charset="0"/>
              <a:cs typeface="Times New Roman" pitchFamily="18" charset="0"/>
            </a:endParaRPr>
          </a:p>
          <a:p>
            <a:endParaRPr lang="en-US" dirty="0"/>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304800"/>
            <a:ext cx="8458200" cy="6172200"/>
          </a:xfrm>
        </p:spPr>
        <p:txBody>
          <a:bodyPr>
            <a:normAutofit lnSpcReduction="10000"/>
          </a:bodyPr>
          <a:lstStyle/>
          <a:p>
            <a:pPr algn="just"/>
            <a:r>
              <a:rPr lang="en-US" dirty="0" smtClean="0"/>
              <a:t>Instead of accessing a device directly, an operating system loads the device drivers and calls the specific functions in the driver software in order to execute specific tasks on the device. Each driver contains the device specific codes required to carry out the actions on the device.</a:t>
            </a:r>
          </a:p>
          <a:p>
            <a:pPr algn="just">
              <a:buNone/>
            </a:pPr>
            <a:endParaRPr lang="en-US" dirty="0" smtClean="0"/>
          </a:p>
          <a:p>
            <a:pPr algn="just"/>
            <a:endParaRPr lang="en-US" dirty="0" smtClean="0"/>
          </a:p>
          <a:p>
            <a:pPr algn="just"/>
            <a:r>
              <a:rPr lang="en-US" dirty="0" smtClean="0"/>
              <a:t>When we choose an operation (like Control + P to print a document) on the printer then this command goes to the device driver through the kernel of the operating system. Resultantly a calling program invokes a routine in the device driver and the driver issues corresponding commands to the microcontrollers within the printer.  Further these microcontrollers control the components of the printer like motors etc. to start printing the document.</a:t>
            </a:r>
            <a:endParaRPr lang="en-US" dirty="0"/>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533400"/>
            <a:ext cx="8534400" cy="6019800"/>
          </a:xfrm>
        </p:spPr>
        <p:txBody>
          <a:bodyPr/>
          <a:lstStyle/>
          <a:p>
            <a:pPr algn="just"/>
            <a:r>
              <a:rPr lang="en-US" dirty="0" smtClean="0"/>
              <a:t>Device drivers of some devices come preinstalled with computer. Such devices are called plug and play devices.</a:t>
            </a:r>
          </a:p>
          <a:p>
            <a:pPr algn="just">
              <a:buNone/>
            </a:pPr>
            <a:endParaRPr lang="en-US" dirty="0" smtClean="0"/>
          </a:p>
          <a:p>
            <a:pPr algn="just"/>
            <a:r>
              <a:rPr lang="en-US" dirty="0" smtClean="0"/>
              <a:t>Device drivers can be </a:t>
            </a:r>
            <a:r>
              <a:rPr lang="en-US" u="sng" dirty="0" smtClean="0"/>
              <a:t>character or block device drivers</a:t>
            </a:r>
            <a:r>
              <a:rPr lang="en-US" dirty="0" smtClean="0"/>
              <a:t>.</a:t>
            </a:r>
          </a:p>
          <a:p>
            <a:pPr algn="just">
              <a:buNone/>
            </a:pPr>
            <a:endParaRPr lang="en-US" dirty="0" smtClean="0"/>
          </a:p>
          <a:p>
            <a:pPr algn="just"/>
            <a:r>
              <a:rPr lang="en-US" dirty="0" smtClean="0"/>
              <a:t>Character device drivers are for character based devices like keyboard, which transfer data character by character.</a:t>
            </a:r>
          </a:p>
          <a:p>
            <a:pPr algn="just">
              <a:buNone/>
            </a:pPr>
            <a:endParaRPr lang="en-US" dirty="0" smtClean="0"/>
          </a:p>
          <a:p>
            <a:pPr algn="just"/>
            <a:r>
              <a:rPr lang="en-US" dirty="0" smtClean="0"/>
              <a:t>Block device drivers are for devices that transfer data as a block, like in hard disk.</a:t>
            </a:r>
          </a:p>
          <a:p>
            <a:endParaRPr lang="en-US" dirty="0" smtClean="0"/>
          </a:p>
          <a:p>
            <a:endParaRPr lang="en-US" dirty="0"/>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7467600" cy="762000"/>
          </a:xfrm>
        </p:spPr>
        <p:txBody>
          <a:bodyPr/>
          <a:lstStyle/>
          <a:p>
            <a:r>
              <a:rPr lang="en-US" dirty="0" smtClean="0"/>
              <a:t>System Utilities</a:t>
            </a:r>
            <a:endParaRPr lang="en-US" dirty="0"/>
          </a:p>
        </p:txBody>
      </p:sp>
      <p:sp>
        <p:nvSpPr>
          <p:cNvPr id="3" name="Content Placeholder 2"/>
          <p:cNvSpPr>
            <a:spLocks noGrp="1"/>
          </p:cNvSpPr>
          <p:nvPr>
            <p:ph sz="quarter" idx="1"/>
          </p:nvPr>
        </p:nvSpPr>
        <p:spPr>
          <a:xfrm>
            <a:off x="304800" y="1143000"/>
            <a:ext cx="8153400" cy="5334000"/>
          </a:xfrm>
        </p:spPr>
        <p:txBody>
          <a:bodyPr>
            <a:normAutofit fontScale="92500"/>
          </a:bodyPr>
          <a:lstStyle/>
          <a:p>
            <a:r>
              <a:rPr lang="en-US" dirty="0" smtClean="0"/>
              <a:t>Used for supporting and enhancing programs and the data in a computer.</a:t>
            </a:r>
          </a:p>
          <a:p>
            <a:r>
              <a:rPr lang="en-US" dirty="0" err="1" smtClean="0"/>
              <a:t>Egs</a:t>
            </a:r>
            <a:r>
              <a:rPr lang="en-US" dirty="0" smtClean="0"/>
              <a:t>:</a:t>
            </a:r>
          </a:p>
          <a:p>
            <a:pPr lvl="1"/>
            <a:r>
              <a:rPr lang="en-US" dirty="0" smtClean="0"/>
              <a:t> antivirus utility to scan computer for virus  </a:t>
            </a:r>
          </a:p>
          <a:p>
            <a:pPr lvl="1"/>
            <a:r>
              <a:rPr lang="en-US" dirty="0" smtClean="0"/>
              <a:t>data compression utility to compress files</a:t>
            </a:r>
          </a:p>
          <a:p>
            <a:pPr lvl="1"/>
            <a:r>
              <a:rPr lang="en-US" dirty="0" smtClean="0"/>
              <a:t>cryptographic utility to encrypt and decrypt files </a:t>
            </a:r>
          </a:p>
          <a:p>
            <a:pPr lvl="1"/>
            <a:r>
              <a:rPr lang="en-US" dirty="0" smtClean="0"/>
              <a:t>disk compression utility to compress contents of disk </a:t>
            </a:r>
          </a:p>
          <a:p>
            <a:pPr lvl="1"/>
            <a:r>
              <a:rPr lang="en-US" dirty="0" smtClean="0"/>
              <a:t>disk partitioning to partition disk into multiple logical drives</a:t>
            </a:r>
          </a:p>
          <a:p>
            <a:pPr lvl="1"/>
            <a:r>
              <a:rPr lang="en-US" dirty="0" smtClean="0"/>
              <a:t>disk cleaners to find files not used for long time. Tells users what to delete when disk is full.</a:t>
            </a:r>
          </a:p>
          <a:p>
            <a:pPr lvl="1"/>
            <a:r>
              <a:rPr lang="en-US" dirty="0" smtClean="0"/>
              <a:t>backup utility to make a backup copy of hard disk to restore content in case of failure.</a:t>
            </a:r>
          </a:p>
          <a:p>
            <a:pPr lvl="1"/>
            <a:r>
              <a:rPr lang="en-US" dirty="0" smtClean="0"/>
              <a:t>system profiling utility provides detailed information about software installed in computer.</a:t>
            </a:r>
          </a:p>
          <a:p>
            <a:pPr lvl="1"/>
            <a:r>
              <a:rPr lang="en-US" dirty="0" smtClean="0"/>
              <a:t>network managers to check computer n/w log events</a:t>
            </a:r>
          </a:p>
          <a:p>
            <a:endParaRPr lang="en-US" dirty="0"/>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39762"/>
          </a:xfrm>
        </p:spPr>
        <p:txBody>
          <a:bodyPr/>
          <a:lstStyle/>
          <a:p>
            <a:r>
              <a:rPr lang="en-US" dirty="0" smtClean="0"/>
              <a:t>Programming Languages</a:t>
            </a:r>
            <a:endParaRPr lang="en-US" dirty="0"/>
          </a:p>
        </p:txBody>
      </p:sp>
      <p:sp>
        <p:nvSpPr>
          <p:cNvPr id="3" name="Content Placeholder 2"/>
          <p:cNvSpPr>
            <a:spLocks noGrp="1"/>
          </p:cNvSpPr>
          <p:nvPr>
            <p:ph sz="quarter" idx="1"/>
          </p:nvPr>
        </p:nvSpPr>
        <p:spPr>
          <a:xfrm>
            <a:off x="152400" y="1143000"/>
            <a:ext cx="8610600" cy="5562600"/>
          </a:xfrm>
        </p:spPr>
        <p:txBody>
          <a:bodyPr/>
          <a:lstStyle/>
          <a:p>
            <a:r>
              <a:rPr lang="en-US" dirty="0" smtClean="0">
                <a:latin typeface="Times New Roman" pitchFamily="18" charset="0"/>
                <a:cs typeface="Times New Roman" pitchFamily="18" charset="0"/>
              </a:rPr>
              <a:t>Language used to write a program that tells the system of the tasks it has to perform.</a:t>
            </a:r>
          </a:p>
          <a:p>
            <a:r>
              <a:rPr lang="en-US" dirty="0" smtClean="0">
                <a:latin typeface="Times New Roman" pitchFamily="18" charset="0"/>
                <a:cs typeface="Times New Roman" pitchFamily="18" charset="0"/>
              </a:rPr>
              <a:t>Each language has a unique set of keywords and a special syntax for organizing program instructions..</a:t>
            </a:r>
          </a:p>
          <a:p>
            <a:r>
              <a:rPr lang="en-US" dirty="0" smtClean="0">
                <a:latin typeface="Times New Roman" pitchFamily="18" charset="0"/>
                <a:cs typeface="Times New Roman" pitchFamily="18" charset="0"/>
              </a:rPr>
              <a:t>Should be understood by both programmer and machine.</a:t>
            </a:r>
          </a:p>
          <a:p>
            <a:r>
              <a:rPr lang="en-US" dirty="0" smtClean="0">
                <a:latin typeface="Times New Roman" pitchFamily="18" charset="0"/>
                <a:cs typeface="Times New Roman" pitchFamily="18" charset="0"/>
              </a:rPr>
              <a:t>Three categories:</a:t>
            </a:r>
          </a:p>
          <a:p>
            <a:pPr lvl="1"/>
            <a:r>
              <a:rPr lang="en-US" dirty="0" smtClean="0">
                <a:latin typeface="Times New Roman" pitchFamily="18" charset="0"/>
                <a:cs typeface="Times New Roman" pitchFamily="18" charset="0"/>
              </a:rPr>
              <a:t>Machine Language</a:t>
            </a:r>
          </a:p>
          <a:p>
            <a:pPr lvl="1"/>
            <a:r>
              <a:rPr lang="en-US" dirty="0" smtClean="0">
                <a:latin typeface="Times New Roman" pitchFamily="18" charset="0"/>
                <a:cs typeface="Times New Roman" pitchFamily="18" charset="0"/>
              </a:rPr>
              <a:t>Assembly Language</a:t>
            </a:r>
          </a:p>
          <a:p>
            <a:pPr lvl="1"/>
            <a:r>
              <a:rPr lang="en-US" dirty="0" smtClean="0">
                <a:latin typeface="Times New Roman" pitchFamily="18" charset="0"/>
                <a:cs typeface="Times New Roman" pitchFamily="18" charset="0"/>
              </a:rPr>
              <a:t>High Level Language</a:t>
            </a:r>
            <a:endParaRPr lang="en-US" dirty="0">
              <a:latin typeface="Times New Roman" pitchFamily="18" charset="0"/>
              <a:cs typeface="Times New Roman" pitchFamily="18" charset="0"/>
            </a:endParaRPr>
          </a:p>
        </p:txBody>
      </p:sp>
      <p:pic>
        <p:nvPicPr>
          <p:cNvPr id="5" name="Picture 4" descr="Untitled.png"/>
          <p:cNvPicPr>
            <a:picLocks noChangeAspect="1"/>
          </p:cNvPicPr>
          <p:nvPr/>
        </p:nvPicPr>
        <p:blipFill>
          <a:blip r:embed="rId2" cstate="print"/>
          <a:stretch>
            <a:fillRect/>
          </a:stretch>
        </p:blipFill>
        <p:spPr>
          <a:xfrm>
            <a:off x="3489595" y="3333894"/>
            <a:ext cx="5280752" cy="3295507"/>
          </a:xfrm>
          <a:prstGeom prst="rect">
            <a:avLst/>
          </a:prstGeom>
        </p:spPr>
      </p:pic>
      <p:sp>
        <p:nvSpPr>
          <p:cNvPr id="7" name="Footer Placeholder 6"/>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7467600" cy="639762"/>
          </a:xfrm>
        </p:spPr>
        <p:txBody>
          <a:bodyPr/>
          <a:lstStyle/>
          <a:p>
            <a:r>
              <a:rPr lang="en-US" dirty="0" smtClean="0"/>
              <a:t>Machine Language</a:t>
            </a:r>
            <a:endParaRPr lang="en-IN" dirty="0"/>
          </a:p>
        </p:txBody>
      </p:sp>
      <p:sp>
        <p:nvSpPr>
          <p:cNvPr id="3" name="Content Placeholder 2"/>
          <p:cNvSpPr>
            <a:spLocks noGrp="1"/>
          </p:cNvSpPr>
          <p:nvPr>
            <p:ph sz="quarter" idx="1"/>
          </p:nvPr>
        </p:nvSpPr>
        <p:spPr>
          <a:xfrm>
            <a:off x="228600" y="990600"/>
            <a:ext cx="8610600" cy="5867400"/>
          </a:xfrm>
        </p:spPr>
        <p:txBody>
          <a:bodyPr/>
          <a:lstStyle/>
          <a:p>
            <a:r>
              <a:rPr lang="en-US" dirty="0" smtClean="0">
                <a:latin typeface="Times New Roman" pitchFamily="18" charset="0"/>
                <a:cs typeface="Times New Roman" pitchFamily="18" charset="0"/>
              </a:rPr>
              <a:t>Collections of binary digits or bits that the computer can read and interpret.</a:t>
            </a:r>
          </a:p>
          <a:p>
            <a:r>
              <a:rPr lang="en-US" dirty="0" smtClean="0">
                <a:latin typeface="Times New Roman" pitchFamily="18" charset="0"/>
                <a:cs typeface="Times New Roman" pitchFamily="18" charset="0"/>
              </a:rPr>
              <a:t>System of instructions and data executed directly by computer’s CPU. No translation is needed.</a:t>
            </a:r>
          </a:p>
          <a:p>
            <a:r>
              <a:rPr lang="en-US" dirty="0" smtClean="0">
                <a:latin typeface="Times New Roman" pitchFamily="18" charset="0"/>
                <a:cs typeface="Times New Roman" pitchFamily="18" charset="0"/>
              </a:rPr>
              <a:t>Defined by hardware of the computer. Thus, it is machine dependent.</a:t>
            </a:r>
          </a:p>
          <a:p>
            <a:r>
              <a:rPr lang="en-US" dirty="0" smtClean="0">
                <a:latin typeface="Times New Roman" pitchFamily="18" charset="0"/>
                <a:cs typeface="Times New Roman" pitchFamily="18" charset="0"/>
              </a:rPr>
              <a:t>Machine level instructions have </a:t>
            </a:r>
            <a:r>
              <a:rPr lang="en-US" dirty="0" err="1" smtClean="0">
                <a:latin typeface="Times New Roman" pitchFamily="18" charset="0"/>
                <a:cs typeface="Times New Roman" pitchFamily="18" charset="0"/>
              </a:rPr>
              <a:t>opcode</a:t>
            </a:r>
            <a:r>
              <a:rPr lang="en-US" dirty="0" smtClean="0">
                <a:latin typeface="Times New Roman" pitchFamily="18" charset="0"/>
                <a:cs typeface="Times New Roman" pitchFamily="18" charset="0"/>
              </a:rPr>
              <a:t> field which specify basic instruction type, actual operation and many other fields.</a:t>
            </a:r>
          </a:p>
          <a:p>
            <a:r>
              <a:rPr lang="en-US" dirty="0" smtClean="0">
                <a:latin typeface="Times New Roman" pitchFamily="18" charset="0"/>
                <a:cs typeface="Times New Roman" pitchFamily="18" charset="0"/>
              </a:rPr>
              <a:t>Writing programs in binary is very difficult. Hence not written using it.</a:t>
            </a:r>
          </a:p>
          <a:p>
            <a:endParaRPr lang="en-US" dirty="0" smtClean="0"/>
          </a:p>
          <a:p>
            <a:endParaRPr lang="en-IN" dirty="0"/>
          </a:p>
        </p:txBody>
      </p:sp>
      <p:pic>
        <p:nvPicPr>
          <p:cNvPr id="4" name="Picture 3" descr="Untitled.png"/>
          <p:cNvPicPr>
            <a:picLocks noChangeAspect="1"/>
          </p:cNvPicPr>
          <p:nvPr/>
        </p:nvPicPr>
        <p:blipFill>
          <a:blip r:embed="rId2" cstate="print"/>
          <a:stretch>
            <a:fillRect/>
          </a:stretch>
        </p:blipFill>
        <p:spPr>
          <a:xfrm>
            <a:off x="4114800" y="4780448"/>
            <a:ext cx="4114800" cy="2077553"/>
          </a:xfrm>
          <a:prstGeom prst="rect">
            <a:avLst/>
          </a:prstGeom>
        </p:spPr>
      </p:pic>
      <p:sp>
        <p:nvSpPr>
          <p:cNvPr id="6" name="Footer Placeholder 5"/>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92162"/>
          </a:xfrm>
        </p:spPr>
        <p:txBody>
          <a:bodyPr/>
          <a:lstStyle/>
          <a:p>
            <a:r>
              <a:rPr lang="en-US" dirty="0" smtClean="0"/>
              <a:t>Assembly Language</a:t>
            </a:r>
            <a:endParaRPr lang="en-IN" dirty="0"/>
          </a:p>
        </p:txBody>
      </p:sp>
      <p:sp>
        <p:nvSpPr>
          <p:cNvPr id="3" name="Content Placeholder 2"/>
          <p:cNvSpPr>
            <a:spLocks noGrp="1"/>
          </p:cNvSpPr>
          <p:nvPr>
            <p:ph sz="quarter" idx="1"/>
          </p:nvPr>
        </p:nvSpPr>
        <p:spPr>
          <a:xfrm>
            <a:off x="304800" y="1371600"/>
            <a:ext cx="8153400" cy="5486400"/>
          </a:xfrm>
        </p:spPr>
        <p:txBody>
          <a:bodyPr/>
          <a:lstStyle/>
          <a:p>
            <a:r>
              <a:rPr lang="en-IN" dirty="0" smtClean="0"/>
              <a:t>Uses symbolic representation of machine codes.</a:t>
            </a:r>
          </a:p>
          <a:p>
            <a:r>
              <a:rPr lang="en-IN" dirty="0" smtClean="0"/>
              <a:t>Usually written by manufacturers and is based on mnemonics.</a:t>
            </a:r>
          </a:p>
          <a:p>
            <a:r>
              <a:rPr lang="en-IN" dirty="0" smtClean="0"/>
              <a:t>Easier to write than machine language </a:t>
            </a:r>
            <a:r>
              <a:rPr lang="en-IN" dirty="0" err="1" smtClean="0"/>
              <a:t>pgms</a:t>
            </a:r>
            <a:r>
              <a:rPr lang="en-IN" dirty="0" smtClean="0"/>
              <a:t>.</a:t>
            </a:r>
            <a:r>
              <a:rPr lang="en-IN" dirty="0"/>
              <a:t> </a:t>
            </a:r>
            <a:r>
              <a:rPr lang="en-IN" dirty="0" smtClean="0"/>
              <a:t>Uses mnemonics like ADD, LOAD etc.</a:t>
            </a:r>
          </a:p>
          <a:p>
            <a:r>
              <a:rPr lang="en-IN" dirty="0" smtClean="0"/>
              <a:t>Assembler is used to translate assembly language to machine code.</a:t>
            </a:r>
          </a:p>
          <a:p>
            <a:r>
              <a:rPr lang="en-IN" dirty="0" smtClean="0"/>
              <a:t>Assembly language programs are machine-dependent.</a:t>
            </a:r>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92162"/>
          </a:xfrm>
        </p:spPr>
        <p:txBody>
          <a:bodyPr/>
          <a:lstStyle/>
          <a:p>
            <a:r>
              <a:rPr lang="en-US" dirty="0" smtClean="0"/>
              <a:t>High-Level Language</a:t>
            </a:r>
            <a:endParaRPr lang="en-IN" dirty="0"/>
          </a:p>
        </p:txBody>
      </p:sp>
      <p:sp>
        <p:nvSpPr>
          <p:cNvPr id="3" name="Content Placeholder 2"/>
          <p:cNvSpPr>
            <a:spLocks noGrp="1"/>
          </p:cNvSpPr>
          <p:nvPr>
            <p:ph sz="quarter" idx="1"/>
          </p:nvPr>
        </p:nvSpPr>
        <p:spPr>
          <a:xfrm>
            <a:off x="228600" y="1524000"/>
            <a:ext cx="8458200" cy="5029200"/>
          </a:xfrm>
        </p:spPr>
        <p:txBody>
          <a:bodyPr/>
          <a:lstStyle/>
          <a:p>
            <a:r>
              <a:rPr lang="en-IN" dirty="0" smtClean="0"/>
              <a:t>Programs are easier to write, read or understand in high level language.</a:t>
            </a:r>
          </a:p>
          <a:p>
            <a:r>
              <a:rPr lang="en-IN" dirty="0" smtClean="0"/>
              <a:t>Interpreter or compiler is the translator software used to convert source code in high level language to object code in machine language.</a:t>
            </a:r>
          </a:p>
          <a:p>
            <a:r>
              <a:rPr lang="en-IN" dirty="0" smtClean="0"/>
              <a:t>One line of code in high level </a:t>
            </a:r>
            <a:r>
              <a:rPr lang="en-IN" dirty="0" err="1" smtClean="0"/>
              <a:t>lang</a:t>
            </a:r>
            <a:r>
              <a:rPr lang="en-IN" dirty="0" smtClean="0"/>
              <a:t> may be equivalent to more than one line of machine code.</a:t>
            </a:r>
          </a:p>
          <a:p>
            <a:r>
              <a:rPr lang="en-IN" dirty="0" smtClean="0"/>
              <a:t>Easily portable from one computer to another.</a:t>
            </a:r>
            <a:endParaRPr lang="en-IN" dirty="0"/>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Generations of Programming Languages</a:t>
            </a:r>
            <a:endParaRPr lang="en-US" dirty="0"/>
          </a:p>
        </p:txBody>
      </p:sp>
      <p:pic>
        <p:nvPicPr>
          <p:cNvPr id="4" name="Content Placeholder 3" descr="Untitled.png"/>
          <p:cNvPicPr>
            <a:picLocks noGrp="1" noChangeAspect="1"/>
          </p:cNvPicPr>
          <p:nvPr>
            <p:ph sz="quarter" idx="1"/>
          </p:nvPr>
        </p:nvPicPr>
        <p:blipFill>
          <a:blip r:embed="rId2" cstate="print"/>
          <a:stretch>
            <a:fillRect/>
          </a:stretch>
        </p:blipFill>
        <p:spPr>
          <a:xfrm>
            <a:off x="152401" y="1981200"/>
            <a:ext cx="8763001" cy="3352800"/>
          </a:xfrm>
        </p:spPr>
      </p:pic>
      <p:sp>
        <p:nvSpPr>
          <p:cNvPr id="6" name="Footer Placeholder 5"/>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Translator Software</a:t>
            </a:r>
            <a:endParaRPr lang="en-US" dirty="0"/>
          </a:p>
        </p:txBody>
      </p:sp>
      <p:sp>
        <p:nvSpPr>
          <p:cNvPr id="3" name="Content Placeholder 2"/>
          <p:cNvSpPr>
            <a:spLocks noGrp="1"/>
          </p:cNvSpPr>
          <p:nvPr>
            <p:ph sz="quarter" idx="1"/>
          </p:nvPr>
        </p:nvSpPr>
        <p:spPr>
          <a:xfrm>
            <a:off x="457200" y="1600200"/>
            <a:ext cx="8229600" cy="5029200"/>
          </a:xfrm>
        </p:spPr>
        <p:txBody>
          <a:bodyPr/>
          <a:lstStyle/>
          <a:p>
            <a:r>
              <a:rPr lang="en-US" dirty="0" smtClean="0"/>
              <a:t>Used to convert a program written in high-level and assembly level language to a form machine can understand.</a:t>
            </a:r>
          </a:p>
          <a:p>
            <a:r>
              <a:rPr lang="en-US" dirty="0" smtClean="0"/>
              <a:t>Translated program is called object code.</a:t>
            </a:r>
          </a:p>
          <a:p>
            <a:r>
              <a:rPr lang="en-US" dirty="0" smtClean="0"/>
              <a:t>There are 3 different kinds of translator software:</a:t>
            </a:r>
          </a:p>
          <a:p>
            <a:pPr lvl="1"/>
            <a:r>
              <a:rPr lang="en-US" dirty="0" smtClean="0"/>
              <a:t>Assembler</a:t>
            </a:r>
          </a:p>
          <a:p>
            <a:pPr lvl="1"/>
            <a:r>
              <a:rPr lang="en-US" dirty="0" smtClean="0"/>
              <a:t>Compiler</a:t>
            </a:r>
          </a:p>
          <a:p>
            <a:pPr lvl="1"/>
            <a:r>
              <a:rPr lang="en-US" dirty="0" smtClean="0"/>
              <a:t>Interpreter      </a:t>
            </a:r>
            <a:endParaRPr lang="en-US" dirty="0"/>
          </a:p>
        </p:txBody>
      </p:sp>
      <p:sp>
        <p:nvSpPr>
          <p:cNvPr id="4" name="Flowchart: Process 3"/>
          <p:cNvSpPr/>
          <p:nvPr/>
        </p:nvSpPr>
        <p:spPr>
          <a:xfrm>
            <a:off x="914400" y="5257800"/>
            <a:ext cx="1676400" cy="7620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Source code</a:t>
            </a:r>
            <a:endParaRPr lang="en-IN" dirty="0"/>
          </a:p>
        </p:txBody>
      </p:sp>
      <p:sp>
        <p:nvSpPr>
          <p:cNvPr id="5" name="Flowchart: Process 4"/>
          <p:cNvSpPr/>
          <p:nvPr/>
        </p:nvSpPr>
        <p:spPr>
          <a:xfrm>
            <a:off x="3352800" y="5257800"/>
            <a:ext cx="1905000" cy="8382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Compiler</a:t>
            </a:r>
          </a:p>
          <a:p>
            <a:pPr algn="ctr"/>
            <a:r>
              <a:rPr lang="en-US" dirty="0" smtClean="0"/>
              <a:t>Assembler</a:t>
            </a:r>
          </a:p>
          <a:p>
            <a:pPr algn="ctr"/>
            <a:r>
              <a:rPr lang="en-US" dirty="0" smtClean="0"/>
              <a:t>Interpreter</a:t>
            </a:r>
            <a:endParaRPr lang="en-IN" dirty="0"/>
          </a:p>
        </p:txBody>
      </p:sp>
      <p:sp>
        <p:nvSpPr>
          <p:cNvPr id="6" name="Flowchart: Process 5"/>
          <p:cNvSpPr/>
          <p:nvPr/>
        </p:nvSpPr>
        <p:spPr>
          <a:xfrm>
            <a:off x="5943600" y="5257800"/>
            <a:ext cx="1524000" cy="7620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Object Code</a:t>
            </a:r>
            <a:endParaRPr lang="en-IN" dirty="0"/>
          </a:p>
        </p:txBody>
      </p:sp>
      <p:sp>
        <p:nvSpPr>
          <p:cNvPr id="7" name="Right Arrow 6"/>
          <p:cNvSpPr/>
          <p:nvPr/>
        </p:nvSpPr>
        <p:spPr>
          <a:xfrm>
            <a:off x="2743200" y="5562600"/>
            <a:ext cx="3810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8" name="Right Arrow 7"/>
          <p:cNvSpPr/>
          <p:nvPr/>
        </p:nvSpPr>
        <p:spPr>
          <a:xfrm>
            <a:off x="5410200" y="5562600"/>
            <a:ext cx="3048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Footer Placeholder 9"/>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467600" cy="762000"/>
          </a:xfrm>
        </p:spPr>
        <p:txBody>
          <a:bodyPr/>
          <a:lstStyle/>
          <a:p>
            <a:r>
              <a:rPr lang="en-US" dirty="0" smtClean="0"/>
              <a:t>Assembler</a:t>
            </a:r>
            <a:endParaRPr lang="en-US" dirty="0"/>
          </a:p>
        </p:txBody>
      </p:sp>
      <p:sp>
        <p:nvSpPr>
          <p:cNvPr id="3" name="Content Placeholder 2"/>
          <p:cNvSpPr>
            <a:spLocks noGrp="1"/>
          </p:cNvSpPr>
          <p:nvPr>
            <p:ph sz="quarter" idx="1"/>
          </p:nvPr>
        </p:nvSpPr>
        <p:spPr>
          <a:xfrm>
            <a:off x="228600" y="914400"/>
            <a:ext cx="8458200" cy="5715000"/>
          </a:xfrm>
        </p:spPr>
        <p:txBody>
          <a:bodyPr/>
          <a:lstStyle/>
          <a:p>
            <a:r>
              <a:rPr lang="en-US" dirty="0" smtClean="0"/>
              <a:t>Converts a program written in assembly language to machine language.</a:t>
            </a:r>
          </a:p>
          <a:p>
            <a:r>
              <a:rPr lang="en-US" dirty="0" smtClean="0"/>
              <a:t>There is a one-to-one correspondence between simple assembly statements and machine language instructions.</a:t>
            </a:r>
            <a:endParaRPr lang="en-US" dirty="0"/>
          </a:p>
        </p:txBody>
      </p:sp>
      <p:pic>
        <p:nvPicPr>
          <p:cNvPr id="4" name="Picture 3" descr="Untitled.png"/>
          <p:cNvPicPr>
            <a:picLocks noChangeAspect="1"/>
          </p:cNvPicPr>
          <p:nvPr/>
        </p:nvPicPr>
        <p:blipFill>
          <a:blip r:embed="rId2" cstate="print"/>
          <a:stretch>
            <a:fillRect/>
          </a:stretch>
        </p:blipFill>
        <p:spPr>
          <a:xfrm>
            <a:off x="1447800" y="3352801"/>
            <a:ext cx="6165229" cy="3047999"/>
          </a:xfrm>
          <a:prstGeom prst="rect">
            <a:avLst/>
          </a:prstGeom>
        </p:spPr>
      </p:pic>
      <p:sp>
        <p:nvSpPr>
          <p:cNvPr id="6" name="Footer Placeholder 5"/>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0" name="Picture 2"/>
          <p:cNvPicPr>
            <a:picLocks noGrp="1" noChangeAspect="1" noChangeArrowheads="1"/>
          </p:cNvPicPr>
          <p:nvPr>
            <p:ph sz="quarter" idx="1"/>
          </p:nvPr>
        </p:nvPicPr>
        <p:blipFill>
          <a:blip r:embed="rId2" cstate="print"/>
          <a:stretch>
            <a:fillRect/>
          </a:stretch>
        </p:blipFill>
        <p:spPr bwMode="auto">
          <a:xfrm>
            <a:off x="4267201" y="2286000"/>
            <a:ext cx="3800475" cy="3067050"/>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cstate="print"/>
          <a:srcRect/>
          <a:stretch>
            <a:fillRect/>
          </a:stretch>
        </p:blipFill>
        <p:spPr bwMode="auto">
          <a:xfrm>
            <a:off x="457202" y="1600202"/>
            <a:ext cx="3300951" cy="4512412"/>
          </a:xfrm>
          <a:prstGeom prst="rect">
            <a:avLst/>
          </a:prstGeom>
          <a:noFill/>
          <a:ln w="9525">
            <a:noFill/>
            <a:miter lim="800000"/>
            <a:headEnd/>
            <a:tailEnd/>
          </a:ln>
          <a:effectLst/>
        </p:spPr>
      </p:pic>
      <p:sp>
        <p:nvSpPr>
          <p:cNvPr id="6" name="Footer Placeholder 5"/>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39762"/>
          </a:xfrm>
        </p:spPr>
        <p:txBody>
          <a:bodyPr/>
          <a:lstStyle/>
          <a:p>
            <a:r>
              <a:rPr lang="en-US" dirty="0" smtClean="0"/>
              <a:t>Compiler</a:t>
            </a:r>
            <a:endParaRPr lang="en-US" dirty="0"/>
          </a:p>
        </p:txBody>
      </p:sp>
      <p:sp>
        <p:nvSpPr>
          <p:cNvPr id="3" name="Content Placeholder 2"/>
          <p:cNvSpPr>
            <a:spLocks noGrp="1"/>
          </p:cNvSpPr>
          <p:nvPr>
            <p:ph sz="quarter" idx="1"/>
          </p:nvPr>
        </p:nvSpPr>
        <p:spPr>
          <a:xfrm>
            <a:off x="228600" y="1143000"/>
            <a:ext cx="8458200" cy="5486400"/>
          </a:xfrm>
        </p:spPr>
        <p:txBody>
          <a:bodyPr>
            <a:normAutofit fontScale="92500"/>
          </a:bodyPr>
          <a:lstStyle/>
          <a:p>
            <a:pPr algn="just"/>
            <a:r>
              <a:rPr lang="en-US" dirty="0" smtClean="0"/>
              <a:t>Converts a program written in high level language to machine language.</a:t>
            </a:r>
          </a:p>
          <a:p>
            <a:pPr algn="just"/>
            <a:r>
              <a:rPr lang="en-US" dirty="0" smtClean="0"/>
              <a:t>Program written in high level language is called source code.</a:t>
            </a:r>
          </a:p>
          <a:p>
            <a:pPr algn="just"/>
            <a:r>
              <a:rPr lang="en-US" dirty="0" smtClean="0"/>
              <a:t> The compiled program is called object code.</a:t>
            </a:r>
          </a:p>
          <a:p>
            <a:pPr algn="just"/>
            <a:r>
              <a:rPr lang="en-US" dirty="0" smtClean="0"/>
              <a:t>Object code is executable code , which can run as a stand-alone code. i.e. doesn’t require compiler to be present during execution.</a:t>
            </a:r>
          </a:p>
          <a:p>
            <a:pPr algn="just"/>
            <a:r>
              <a:rPr lang="en-US" dirty="0" smtClean="0"/>
              <a:t>Object code can be executed multiple number of times by user.</a:t>
            </a:r>
          </a:p>
          <a:p>
            <a:pPr algn="just"/>
            <a:r>
              <a:rPr lang="en-US" dirty="0" smtClean="0"/>
              <a:t>Compilation process generally has two parts-</a:t>
            </a:r>
          </a:p>
          <a:p>
            <a:pPr lvl="1" algn="just"/>
            <a:r>
              <a:rPr lang="en-US" dirty="0" smtClean="0"/>
              <a:t>Breaking source program into small pieces and creating intermediate representation.</a:t>
            </a:r>
          </a:p>
          <a:p>
            <a:pPr lvl="1" algn="just"/>
            <a:r>
              <a:rPr lang="en-US" dirty="0" smtClean="0"/>
              <a:t>Reports syntax errors if any. present during execution.</a:t>
            </a:r>
          </a:p>
          <a:p>
            <a:pPr algn="just"/>
            <a:r>
              <a:rPr lang="en-US" dirty="0" err="1" smtClean="0"/>
              <a:t>Eg</a:t>
            </a:r>
            <a:r>
              <a:rPr lang="en-US" dirty="0" smtClean="0"/>
              <a:t>: C++, COBOL, Pascal, FORTRAN etc.</a:t>
            </a:r>
          </a:p>
          <a:p>
            <a:pPr lvl="1"/>
            <a:endParaRPr lang="en-US" dirty="0"/>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Interpreter</a:t>
            </a:r>
            <a:endParaRPr lang="en-IN" dirty="0"/>
          </a:p>
        </p:txBody>
      </p:sp>
      <p:sp>
        <p:nvSpPr>
          <p:cNvPr id="3" name="Content Placeholder 2"/>
          <p:cNvSpPr>
            <a:spLocks noGrp="1"/>
          </p:cNvSpPr>
          <p:nvPr>
            <p:ph sz="quarter" idx="1"/>
          </p:nvPr>
        </p:nvSpPr>
        <p:spPr/>
        <p:txBody>
          <a:bodyPr/>
          <a:lstStyle/>
          <a:p>
            <a:r>
              <a:rPr lang="en-US" dirty="0" smtClean="0"/>
              <a:t>Converts a program written in high level language to machine language.</a:t>
            </a:r>
          </a:p>
          <a:p>
            <a:r>
              <a:rPr lang="en-US" dirty="0" smtClean="0"/>
              <a:t>Performs line-by-line execution of the source code during program execution.</a:t>
            </a:r>
          </a:p>
          <a:p>
            <a:r>
              <a:rPr lang="en-US" dirty="0" smtClean="0"/>
              <a:t>Reads source code line by line, converts it into machine understandable form, executes the line and then proceed to next line.</a:t>
            </a:r>
          </a:p>
          <a:p>
            <a:r>
              <a:rPr lang="en-US" dirty="0" smtClean="0"/>
              <a:t>Slower than compiler.</a:t>
            </a:r>
          </a:p>
          <a:p>
            <a:r>
              <a:rPr lang="en-US" dirty="0" err="1" smtClean="0"/>
              <a:t>Eg</a:t>
            </a:r>
            <a:r>
              <a:rPr lang="en-US" dirty="0" smtClean="0"/>
              <a:t>: BASIC and Python</a:t>
            </a:r>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868362"/>
          </a:xfrm>
        </p:spPr>
        <p:txBody>
          <a:bodyPr/>
          <a:lstStyle/>
          <a:p>
            <a:r>
              <a:rPr lang="en-US" dirty="0" smtClean="0"/>
              <a:t>Linker</a:t>
            </a:r>
            <a:endParaRPr lang="en-US" dirty="0"/>
          </a:p>
        </p:txBody>
      </p:sp>
      <p:sp>
        <p:nvSpPr>
          <p:cNvPr id="3" name="Content Placeholder 2"/>
          <p:cNvSpPr>
            <a:spLocks noGrp="1"/>
          </p:cNvSpPr>
          <p:nvPr>
            <p:ph sz="quarter" idx="1"/>
          </p:nvPr>
        </p:nvSpPr>
        <p:spPr>
          <a:xfrm>
            <a:off x="304800" y="1447800"/>
            <a:ext cx="8458200" cy="5026152"/>
          </a:xfrm>
        </p:spPr>
        <p:txBody>
          <a:bodyPr/>
          <a:lstStyle/>
          <a:p>
            <a:pPr algn="just"/>
            <a:r>
              <a:rPr lang="en-US" dirty="0" smtClean="0"/>
              <a:t>Linker is a module that links several object modules and libraries to a single executable program.</a:t>
            </a:r>
          </a:p>
          <a:p>
            <a:pPr algn="just"/>
            <a:r>
              <a:rPr lang="en-US" dirty="0" smtClean="0"/>
              <a:t>Source code may be  split into several independent modules and may not be stored as a single object file.</a:t>
            </a:r>
          </a:p>
          <a:p>
            <a:pPr algn="just"/>
            <a:r>
              <a:rPr lang="en-US" dirty="0" smtClean="0"/>
              <a:t>Source code may also have several reference to libraries.</a:t>
            </a:r>
          </a:p>
          <a:p>
            <a:pPr algn="just"/>
            <a:r>
              <a:rPr lang="en-US" dirty="0" smtClean="0"/>
              <a:t>Linker software links all theses modules and the required libraries before execution.</a:t>
            </a:r>
          </a:p>
          <a:p>
            <a:pPr algn="just"/>
            <a:r>
              <a:rPr lang="en-US" dirty="0" smtClean="0"/>
              <a:t>Compiled and the linked program are called the executable code.</a:t>
            </a:r>
          </a:p>
          <a:p>
            <a:endParaRPr lang="en-US" dirty="0"/>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92162"/>
          </a:xfrm>
        </p:spPr>
        <p:txBody>
          <a:bodyPr/>
          <a:lstStyle/>
          <a:p>
            <a:r>
              <a:rPr lang="en-US" dirty="0" smtClean="0"/>
              <a:t>Loader</a:t>
            </a:r>
            <a:endParaRPr lang="en-US" dirty="0"/>
          </a:p>
        </p:txBody>
      </p:sp>
      <p:sp>
        <p:nvSpPr>
          <p:cNvPr id="3" name="Content Placeholder 2"/>
          <p:cNvSpPr>
            <a:spLocks noGrp="1"/>
          </p:cNvSpPr>
          <p:nvPr>
            <p:ph sz="quarter" idx="1"/>
          </p:nvPr>
        </p:nvSpPr>
        <p:spPr/>
        <p:txBody>
          <a:bodyPr/>
          <a:lstStyle/>
          <a:p>
            <a:pPr algn="just"/>
            <a:r>
              <a:rPr lang="en-US" dirty="0" smtClean="0"/>
              <a:t>Loader software is  used to load and  re-locate the executable program in the main memory during execution.</a:t>
            </a:r>
          </a:p>
          <a:p>
            <a:pPr algn="just"/>
            <a:r>
              <a:rPr lang="en-US" dirty="0" smtClean="0"/>
              <a:t>It assigns storage space to the program in the main memory for execution.</a:t>
            </a:r>
          </a:p>
          <a:p>
            <a:endParaRPr lang="en-US" dirty="0"/>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Hierarchy for program execution</a:t>
            </a:r>
            <a:endParaRPr lang="en-US" dirty="0"/>
          </a:p>
        </p:txBody>
      </p:sp>
      <p:pic>
        <p:nvPicPr>
          <p:cNvPr id="4" name="Content Placeholder 3" descr="Untitled.png"/>
          <p:cNvPicPr>
            <a:picLocks noGrp="1" noChangeAspect="1"/>
          </p:cNvPicPr>
          <p:nvPr>
            <p:ph sz="quarter" idx="1"/>
          </p:nvPr>
        </p:nvPicPr>
        <p:blipFill>
          <a:blip r:embed="rId2" cstate="print"/>
          <a:stretch>
            <a:fillRect/>
          </a:stretch>
        </p:blipFill>
        <p:spPr>
          <a:xfrm>
            <a:off x="762001" y="2057400"/>
            <a:ext cx="6553200" cy="3809999"/>
          </a:xfrm>
        </p:spPr>
      </p:pic>
      <p:sp>
        <p:nvSpPr>
          <p:cNvPr id="6" name="Footer Placeholder 5"/>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868362"/>
          </a:xfrm>
        </p:spPr>
        <p:txBody>
          <a:bodyPr>
            <a:normAutofit/>
          </a:bodyPr>
          <a:lstStyle/>
          <a:p>
            <a:r>
              <a:rPr lang="en-US" sz="3600" dirty="0" smtClean="0"/>
              <a:t>Application Software</a:t>
            </a:r>
            <a:endParaRPr lang="en-US" sz="3600" dirty="0"/>
          </a:p>
        </p:txBody>
      </p:sp>
      <p:sp>
        <p:nvSpPr>
          <p:cNvPr id="3" name="Content Placeholder 2"/>
          <p:cNvSpPr>
            <a:spLocks noGrp="1"/>
          </p:cNvSpPr>
          <p:nvPr>
            <p:ph sz="quarter" idx="1"/>
          </p:nvPr>
        </p:nvSpPr>
        <p:spPr>
          <a:xfrm>
            <a:off x="457200" y="1600200"/>
            <a:ext cx="8458200" cy="5029200"/>
          </a:xfrm>
        </p:spPr>
        <p:txBody>
          <a:bodyPr>
            <a:normAutofit lnSpcReduction="10000"/>
          </a:bodyPr>
          <a:lstStyle/>
          <a:p>
            <a:pPr algn="just"/>
            <a:r>
              <a:rPr lang="en-US" dirty="0" smtClean="0"/>
              <a:t>Software that a user uses for accomplishing a specific task is the application software.</a:t>
            </a:r>
          </a:p>
          <a:p>
            <a:pPr algn="just"/>
            <a:r>
              <a:rPr lang="en-US" dirty="0" smtClean="0"/>
              <a:t>A set of programs that are written for a specific purpose and provide the required functionality is called software package.</a:t>
            </a:r>
          </a:p>
          <a:p>
            <a:pPr algn="just"/>
            <a:r>
              <a:rPr lang="en-US" dirty="0" smtClean="0"/>
              <a:t>Some </a:t>
            </a:r>
            <a:r>
              <a:rPr lang="en-US" dirty="0" err="1" smtClean="0"/>
              <a:t>egs</a:t>
            </a:r>
            <a:r>
              <a:rPr lang="en-US" dirty="0" smtClean="0"/>
              <a:t> of application software packages are:</a:t>
            </a:r>
          </a:p>
          <a:p>
            <a:pPr lvl="1" algn="just"/>
            <a:r>
              <a:rPr lang="en-US" dirty="0" smtClean="0"/>
              <a:t>Word Processing software</a:t>
            </a:r>
          </a:p>
          <a:p>
            <a:pPr lvl="1" algn="just"/>
            <a:r>
              <a:rPr lang="en-US" dirty="0" smtClean="0"/>
              <a:t>Image processing software</a:t>
            </a:r>
          </a:p>
          <a:p>
            <a:pPr lvl="1" algn="just"/>
            <a:r>
              <a:rPr lang="en-US" dirty="0" smtClean="0"/>
              <a:t>Accounting software</a:t>
            </a:r>
          </a:p>
          <a:p>
            <a:pPr lvl="1" algn="just"/>
            <a:r>
              <a:rPr lang="en-US" dirty="0" smtClean="0"/>
              <a:t>Spreadsheet software</a:t>
            </a:r>
          </a:p>
          <a:p>
            <a:pPr lvl="1" algn="just"/>
            <a:r>
              <a:rPr lang="en-US" dirty="0" smtClean="0"/>
              <a:t>Presentation software</a:t>
            </a:r>
          </a:p>
          <a:p>
            <a:pPr lvl="1" algn="just"/>
            <a:r>
              <a:rPr lang="en-US" dirty="0" smtClean="0"/>
              <a:t>CAD/CAM software</a:t>
            </a:r>
          </a:p>
          <a:p>
            <a:pPr lvl="1" algn="just"/>
            <a:r>
              <a:rPr lang="en-US" dirty="0" smtClean="0"/>
              <a:t>Web Browser Software</a:t>
            </a:r>
          </a:p>
          <a:p>
            <a:pPr lvl="1"/>
            <a:endParaRPr lang="en-US" dirty="0" smtClean="0"/>
          </a:p>
          <a:p>
            <a:pPr lvl="1"/>
            <a:endParaRPr lang="en-US" dirty="0" smtClean="0"/>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 Acquisition</a:t>
            </a:r>
            <a:endParaRPr lang="en-US" dirty="0"/>
          </a:p>
        </p:txBody>
      </p:sp>
      <p:sp>
        <p:nvSpPr>
          <p:cNvPr id="3" name="Content Placeholder 2"/>
          <p:cNvSpPr>
            <a:spLocks noGrp="1"/>
          </p:cNvSpPr>
          <p:nvPr>
            <p:ph sz="quarter" idx="1"/>
          </p:nvPr>
        </p:nvSpPr>
        <p:spPr>
          <a:xfrm>
            <a:off x="457200" y="1600200"/>
            <a:ext cx="8077200" cy="4953000"/>
          </a:xfrm>
        </p:spPr>
        <p:txBody>
          <a:bodyPr/>
          <a:lstStyle/>
          <a:p>
            <a:r>
              <a:rPr lang="en-US" dirty="0" smtClean="0"/>
              <a:t>Different ways in which software is made available to users are:</a:t>
            </a:r>
          </a:p>
          <a:p>
            <a:pPr lvl="1"/>
            <a:r>
              <a:rPr lang="en-US" dirty="0" smtClean="0"/>
              <a:t>Retail s/w – Sold by retail stores. Comes with printed manuals and installation instructions.</a:t>
            </a:r>
          </a:p>
          <a:p>
            <a:pPr lvl="1"/>
            <a:r>
              <a:rPr lang="en-US" dirty="0" smtClean="0"/>
              <a:t>OEM software – stands for Original Equipment Manufacturer. S/w which is sold and bundled with h/w.</a:t>
            </a:r>
          </a:p>
          <a:p>
            <a:pPr lvl="1"/>
            <a:r>
              <a:rPr lang="en-US" dirty="0" smtClean="0"/>
              <a:t>Demo software – used to demonstrate what a purchased version of s/w  is capable to do and provides  a restricted set of features.</a:t>
            </a:r>
          </a:p>
          <a:p>
            <a:pPr lvl="1"/>
            <a:r>
              <a:rPr lang="en-US" dirty="0" smtClean="0"/>
              <a:t>Shareware – program that user is allowed to try for free, for a specified period, as defined by license. Downloadable from internet.</a:t>
            </a:r>
            <a:endParaRPr lang="en-US" dirty="0"/>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800" dirty="0" smtClean="0">
                <a:latin typeface="Times New Roman" pitchFamily="18" charset="0"/>
                <a:cs typeface="Times New Roman" pitchFamily="18" charset="0"/>
              </a:rPr>
              <a:t>Third Generation Computers (1964 – 1971)</a:t>
            </a:r>
            <a:endParaRPr lang="en-US" sz="2800" dirty="0"/>
          </a:p>
        </p:txBody>
      </p:sp>
      <p:sp>
        <p:nvSpPr>
          <p:cNvPr id="3" name="Content Placeholder 2"/>
          <p:cNvSpPr>
            <a:spLocks noGrp="1"/>
          </p:cNvSpPr>
          <p:nvPr>
            <p:ph sz="quarter" idx="1"/>
          </p:nvPr>
        </p:nvSpPr>
        <p:spPr>
          <a:xfrm>
            <a:off x="0" y="1600200"/>
            <a:ext cx="8991600" cy="5029200"/>
          </a:xfrm>
        </p:spPr>
        <p:txBody>
          <a:bodyPr>
            <a:normAutofit/>
          </a:bodyPr>
          <a:lstStyle/>
          <a:p>
            <a:pPr algn="just"/>
            <a:r>
              <a:rPr lang="en-US" sz="2400" b="1" dirty="0" smtClean="0">
                <a:latin typeface="Times New Roman" pitchFamily="18" charset="0"/>
                <a:cs typeface="Times New Roman" pitchFamily="18" charset="0"/>
              </a:rPr>
              <a:t>Hardware</a:t>
            </a:r>
            <a:r>
              <a:rPr lang="en-US" sz="2400" dirty="0" smtClean="0">
                <a:latin typeface="Times New Roman" pitchFamily="18" charset="0"/>
                <a:cs typeface="Times New Roman" pitchFamily="18" charset="0"/>
              </a:rPr>
              <a:t> : Integrated Circuit chips (In an IC multiple transistors are placed on a silicon chip), Keyboard and monitor as input and output.</a:t>
            </a:r>
          </a:p>
          <a:p>
            <a:pPr algn="just"/>
            <a:r>
              <a:rPr lang="en-US" sz="2400" b="1" dirty="0" smtClean="0">
                <a:latin typeface="Times New Roman" pitchFamily="18" charset="0"/>
                <a:cs typeface="Times New Roman" pitchFamily="18" charset="0"/>
              </a:rPr>
              <a:t>Software</a:t>
            </a:r>
            <a:r>
              <a:rPr lang="en-US" sz="2400" dirty="0" smtClean="0">
                <a:latin typeface="Times New Roman" pitchFamily="18" charset="0"/>
                <a:cs typeface="Times New Roman" pitchFamily="18" charset="0"/>
              </a:rPr>
              <a:t> : Operating Systems allowed different applications to run at same time.HLL is used for programming</a:t>
            </a:r>
          </a:p>
          <a:p>
            <a:pPr algn="just"/>
            <a:r>
              <a:rPr lang="en-US" sz="2400" b="1" dirty="0" smtClean="0">
                <a:latin typeface="Times New Roman" pitchFamily="18" charset="0"/>
                <a:cs typeface="Times New Roman" pitchFamily="18" charset="0"/>
              </a:rPr>
              <a:t>Computing</a:t>
            </a:r>
            <a:r>
              <a:rPr lang="en-US" sz="2400" dirty="0" smtClean="0">
                <a:latin typeface="Times New Roman" pitchFamily="18" charset="0"/>
                <a:cs typeface="Times New Roman" pitchFamily="18" charset="0"/>
              </a:rPr>
              <a:t> : computation time is in nanoseconds.</a:t>
            </a:r>
          </a:p>
          <a:p>
            <a:pPr algn="just"/>
            <a:r>
              <a:rPr lang="en-US" sz="2400" b="1" dirty="0" smtClean="0">
                <a:latin typeface="Times New Roman" pitchFamily="18" charset="0"/>
                <a:cs typeface="Times New Roman" pitchFamily="18" charset="0"/>
              </a:rPr>
              <a:t>Physical Appearance</a:t>
            </a:r>
            <a:r>
              <a:rPr lang="en-US" sz="2400" dirty="0" smtClean="0">
                <a:latin typeface="Times New Roman" pitchFamily="18" charset="0"/>
                <a:cs typeface="Times New Roman" pitchFamily="18" charset="0"/>
              </a:rPr>
              <a:t>: Smaller in size.</a:t>
            </a:r>
          </a:p>
          <a:p>
            <a:pPr algn="just"/>
            <a:r>
              <a:rPr lang="en-US" sz="2400" b="1" dirty="0" smtClean="0">
                <a:latin typeface="Times New Roman" pitchFamily="18" charset="0"/>
                <a:cs typeface="Times New Roman" pitchFamily="18" charset="0"/>
              </a:rPr>
              <a:t>Application</a:t>
            </a:r>
            <a:r>
              <a:rPr lang="en-US" sz="2400" dirty="0" smtClean="0">
                <a:latin typeface="Times New Roman" pitchFamily="18" charset="0"/>
                <a:cs typeface="Times New Roman" pitchFamily="18" charset="0"/>
              </a:rPr>
              <a:t>: More accessible and hence were produced commercially. </a:t>
            </a:r>
          </a:p>
          <a:p>
            <a:pPr algn="just"/>
            <a:r>
              <a:rPr lang="en-US" sz="2400" dirty="0" smtClean="0">
                <a:latin typeface="Times New Roman" pitchFamily="18" charset="0"/>
                <a:cs typeface="Times New Roman" pitchFamily="18" charset="0"/>
              </a:rPr>
              <a:t>Used less power and generated less heat, cost also reduced.</a:t>
            </a:r>
          </a:p>
          <a:p>
            <a:pPr algn="just"/>
            <a:r>
              <a:rPr lang="en-US" sz="2400" dirty="0" err="1" smtClean="0">
                <a:latin typeface="Times New Roman" pitchFamily="18" charset="0"/>
                <a:cs typeface="Times New Roman" pitchFamily="18" charset="0"/>
              </a:rPr>
              <a:t>Eg</a:t>
            </a:r>
            <a:r>
              <a:rPr lang="en-US" sz="2400" dirty="0" smtClean="0">
                <a:latin typeface="Times New Roman" pitchFamily="18" charset="0"/>
                <a:cs typeface="Times New Roman" pitchFamily="18" charset="0"/>
              </a:rPr>
              <a:t>: IBM 370, PDP11</a:t>
            </a:r>
          </a:p>
          <a:p>
            <a:pPr algn="just"/>
            <a:endParaRPr lang="en-US" sz="2400" dirty="0">
              <a:latin typeface="Times New Roman" pitchFamily="18" charset="0"/>
              <a:cs typeface="Times New Roman" pitchFamily="18" charset="0"/>
            </a:endParaRPr>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074" name="Picture 2"/>
          <p:cNvPicPr>
            <a:picLocks noGrp="1" noChangeAspect="1" noChangeArrowheads="1"/>
          </p:cNvPicPr>
          <p:nvPr>
            <p:ph sz="quarter" idx="1"/>
          </p:nvPr>
        </p:nvPicPr>
        <p:blipFill>
          <a:blip r:embed="rId2" cstate="print"/>
          <a:srcRect/>
          <a:stretch>
            <a:fillRect/>
          </a:stretch>
        </p:blipFill>
        <p:spPr bwMode="auto">
          <a:xfrm>
            <a:off x="533400" y="1524000"/>
            <a:ext cx="3429000" cy="4191000"/>
          </a:xfrm>
          <a:prstGeom prst="rect">
            <a:avLst/>
          </a:prstGeom>
          <a:noFill/>
          <a:ln w="9525">
            <a:noFill/>
            <a:miter lim="800000"/>
            <a:headEnd/>
            <a:tailEnd/>
          </a:ln>
          <a:effectLst/>
        </p:spPr>
      </p:pic>
      <p:pic>
        <p:nvPicPr>
          <p:cNvPr id="3075" name="Picture 3"/>
          <p:cNvPicPr>
            <a:picLocks noChangeAspect="1" noChangeArrowheads="1"/>
          </p:cNvPicPr>
          <p:nvPr/>
        </p:nvPicPr>
        <p:blipFill>
          <a:blip r:embed="rId3" cstate="print"/>
          <a:srcRect/>
          <a:stretch>
            <a:fillRect/>
          </a:stretch>
        </p:blipFill>
        <p:spPr bwMode="auto">
          <a:xfrm>
            <a:off x="4495800" y="1447800"/>
            <a:ext cx="4124325" cy="4419600"/>
          </a:xfrm>
          <a:prstGeom prst="rect">
            <a:avLst/>
          </a:prstGeom>
          <a:noFill/>
          <a:ln w="9525">
            <a:noFill/>
            <a:miter lim="800000"/>
            <a:headEnd/>
            <a:tailEnd/>
          </a:ln>
          <a:effectLst/>
        </p:spPr>
      </p:pic>
      <p:sp>
        <p:nvSpPr>
          <p:cNvPr id="6" name="Footer Placeholder 5"/>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dirty="0" smtClean="0">
                <a:latin typeface="Times New Roman" pitchFamily="18" charset="0"/>
                <a:cs typeface="Times New Roman" pitchFamily="18" charset="0"/>
              </a:rPr>
              <a:t>Fourth Generation Computers</a:t>
            </a:r>
            <a:endParaRPr lang="en-US" dirty="0"/>
          </a:p>
        </p:txBody>
      </p:sp>
      <p:sp>
        <p:nvSpPr>
          <p:cNvPr id="3" name="Content Placeholder 2"/>
          <p:cNvSpPr>
            <a:spLocks noGrp="1"/>
          </p:cNvSpPr>
          <p:nvPr>
            <p:ph sz="quarter" idx="1"/>
          </p:nvPr>
        </p:nvSpPr>
        <p:spPr>
          <a:xfrm>
            <a:off x="0" y="1447800"/>
            <a:ext cx="8991600" cy="5181600"/>
          </a:xfrm>
        </p:spPr>
        <p:txBody>
          <a:bodyPr>
            <a:normAutofit/>
          </a:bodyPr>
          <a:lstStyle/>
          <a:p>
            <a:pPr algn="just"/>
            <a:r>
              <a:rPr lang="en-US" sz="2400" b="1" dirty="0" smtClean="0">
                <a:latin typeface="Times New Roman" pitchFamily="18" charset="0"/>
                <a:cs typeface="Times New Roman" pitchFamily="18" charset="0"/>
              </a:rPr>
              <a:t>Hardware</a:t>
            </a:r>
            <a:r>
              <a:rPr lang="en-US" sz="2400" dirty="0" smtClean="0">
                <a:latin typeface="Times New Roman" pitchFamily="18" charset="0"/>
                <a:cs typeface="Times New Roman" pitchFamily="18" charset="0"/>
              </a:rPr>
              <a:t> : Microprocessors, RAM &amp; magnetic storage as secondary storage             </a:t>
            </a:r>
          </a:p>
          <a:p>
            <a:pPr algn="just"/>
            <a:r>
              <a:rPr lang="en-US" sz="2400" b="1" dirty="0" smtClean="0">
                <a:latin typeface="Times New Roman" pitchFamily="18" charset="0"/>
                <a:cs typeface="Times New Roman" pitchFamily="18" charset="0"/>
              </a:rPr>
              <a:t>Software</a:t>
            </a:r>
            <a:r>
              <a:rPr lang="en-US" sz="2400" dirty="0" smtClean="0">
                <a:latin typeface="Times New Roman" pitchFamily="18" charset="0"/>
                <a:cs typeface="Times New Roman" pitchFamily="18" charset="0"/>
              </a:rPr>
              <a:t> : Operating Systems like MS-DOS, MS-Windows, supported GUI.</a:t>
            </a:r>
          </a:p>
          <a:p>
            <a:pPr algn="just"/>
            <a:r>
              <a:rPr lang="en-US" sz="2400" b="1" dirty="0" smtClean="0">
                <a:latin typeface="Times New Roman" pitchFamily="18" charset="0"/>
                <a:cs typeface="Times New Roman" pitchFamily="18" charset="0"/>
              </a:rPr>
              <a:t>Computing</a:t>
            </a:r>
            <a:r>
              <a:rPr lang="en-US" sz="2400" dirty="0" smtClean="0">
                <a:latin typeface="Times New Roman" pitchFamily="18" charset="0"/>
                <a:cs typeface="Times New Roman" pitchFamily="18" charset="0"/>
              </a:rPr>
              <a:t> : computation time is in picoseconds.</a:t>
            </a:r>
          </a:p>
          <a:p>
            <a:pPr algn="just"/>
            <a:r>
              <a:rPr lang="en-US" sz="2400" b="1" dirty="0" smtClean="0">
                <a:latin typeface="Times New Roman" pitchFamily="18" charset="0"/>
                <a:cs typeface="Times New Roman" pitchFamily="18" charset="0"/>
              </a:rPr>
              <a:t>Physical Appearance</a:t>
            </a:r>
            <a:r>
              <a:rPr lang="en-US" sz="2400" dirty="0" smtClean="0">
                <a:latin typeface="Times New Roman" pitchFamily="18" charset="0"/>
                <a:cs typeface="Times New Roman" pitchFamily="18" charset="0"/>
              </a:rPr>
              <a:t>: Smaller in size.</a:t>
            </a:r>
          </a:p>
          <a:p>
            <a:pPr algn="just"/>
            <a:r>
              <a:rPr lang="en-US" sz="2400" b="1" dirty="0" smtClean="0">
                <a:latin typeface="Times New Roman" pitchFamily="18" charset="0"/>
                <a:cs typeface="Times New Roman" pitchFamily="18" charset="0"/>
              </a:rPr>
              <a:t>Application</a:t>
            </a:r>
            <a:r>
              <a:rPr lang="en-US" sz="2400" dirty="0" smtClean="0">
                <a:latin typeface="Times New Roman" pitchFamily="18" charset="0"/>
                <a:cs typeface="Times New Roman" pitchFamily="18" charset="0"/>
              </a:rPr>
              <a:t>: Widely available for home users.</a:t>
            </a:r>
          </a:p>
          <a:p>
            <a:pPr algn="just"/>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Eg</a:t>
            </a:r>
            <a:r>
              <a:rPr lang="en-US" sz="2400" dirty="0" smtClean="0">
                <a:latin typeface="Times New Roman" pitchFamily="18" charset="0"/>
                <a:cs typeface="Times New Roman" pitchFamily="18" charset="0"/>
              </a:rPr>
              <a:t>: Intel, IBM etc</a:t>
            </a:r>
          </a:p>
          <a:p>
            <a:r>
              <a:rPr lang="en-US" sz="2400" dirty="0" smtClean="0">
                <a:latin typeface="Times New Roman" pitchFamily="18" charset="0"/>
                <a:cs typeface="Times New Roman" pitchFamily="18" charset="0"/>
              </a:rPr>
              <a:t>Computers of this generation are portable and more reliable, generate less heat and require less maintenance.</a:t>
            </a:r>
          </a:p>
          <a:p>
            <a:r>
              <a:rPr lang="en-US" sz="2400" dirty="0" smtClean="0">
                <a:latin typeface="Times New Roman" pitchFamily="18" charset="0"/>
                <a:cs typeface="Times New Roman" pitchFamily="18" charset="0"/>
              </a:rPr>
              <a:t>Give rise to Personal Computer</a:t>
            </a:r>
          </a:p>
          <a:p>
            <a:endParaRPr lang="en-US" dirty="0"/>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u="sng" dirty="0" smtClean="0">
                <a:solidFill>
                  <a:srgbClr val="003399"/>
                </a:solidFill>
              </a:rPr>
              <a:t>Introduction To Computers</a:t>
            </a:r>
            <a:br>
              <a:rPr lang="en-US" u="sng" dirty="0" smtClean="0">
                <a:solidFill>
                  <a:srgbClr val="003399"/>
                </a:solidFill>
              </a:rPr>
            </a:br>
            <a:endParaRPr lang="en-US" dirty="0"/>
          </a:p>
        </p:txBody>
      </p:sp>
      <p:sp>
        <p:nvSpPr>
          <p:cNvPr id="3" name="Content Placeholder 2"/>
          <p:cNvSpPr>
            <a:spLocks noGrp="1"/>
          </p:cNvSpPr>
          <p:nvPr>
            <p:ph idx="1"/>
          </p:nvPr>
        </p:nvSpPr>
        <p:spPr>
          <a:xfrm>
            <a:off x="457200" y="1143000"/>
            <a:ext cx="8153400" cy="5486400"/>
          </a:xfrm>
        </p:spPr>
        <p:txBody>
          <a:bodyPr/>
          <a:lstStyle/>
          <a:p>
            <a:r>
              <a:rPr lang="en-US" dirty="0" smtClean="0">
                <a:latin typeface="Times New Roman" pitchFamily="18" charset="0"/>
                <a:cs typeface="Times New Roman" pitchFamily="18" charset="0"/>
              </a:rPr>
              <a:t>Computer is an electronic data processing device which</a:t>
            </a:r>
          </a:p>
          <a:p>
            <a:pPr lvl="1"/>
            <a:r>
              <a:rPr lang="en-US" dirty="0" smtClean="0">
                <a:latin typeface="Times New Roman" pitchFamily="18" charset="0"/>
                <a:cs typeface="Times New Roman" pitchFamily="18" charset="0"/>
              </a:rPr>
              <a:t>accepts and stores data input,</a:t>
            </a:r>
          </a:p>
          <a:p>
            <a:pPr lvl="1"/>
            <a:r>
              <a:rPr lang="en-US" dirty="0" smtClean="0">
                <a:latin typeface="Times New Roman" pitchFamily="18" charset="0"/>
                <a:cs typeface="Times New Roman" pitchFamily="18" charset="0"/>
              </a:rPr>
              <a:t>processes the data input, and</a:t>
            </a:r>
          </a:p>
          <a:p>
            <a:pPr lvl="1"/>
            <a:r>
              <a:rPr lang="en-US" dirty="0" smtClean="0">
                <a:latin typeface="Times New Roman" pitchFamily="18" charset="0"/>
                <a:cs typeface="Times New Roman" pitchFamily="18" charset="0"/>
              </a:rPr>
              <a:t>generates the output in a required format.</a:t>
            </a:r>
          </a:p>
          <a:p>
            <a:pPr lvl="1"/>
            <a:endParaRPr lang="en-US" dirty="0" smtClean="0"/>
          </a:p>
          <a:p>
            <a:endParaRPr lang="en-US" dirty="0"/>
          </a:p>
        </p:txBody>
      </p:sp>
      <p:pic>
        <p:nvPicPr>
          <p:cNvPr id="6" name="Picture 2"/>
          <p:cNvPicPr>
            <a:picLocks noChangeAspect="1" noChangeArrowheads="1"/>
          </p:cNvPicPr>
          <p:nvPr/>
        </p:nvPicPr>
        <p:blipFill>
          <a:blip r:embed="rId2" cstate="print"/>
          <a:srcRect/>
          <a:stretch>
            <a:fillRect/>
          </a:stretch>
        </p:blipFill>
        <p:spPr bwMode="auto">
          <a:xfrm>
            <a:off x="838200" y="4114800"/>
            <a:ext cx="7543800" cy="1981200"/>
          </a:xfrm>
          <a:prstGeom prst="rect">
            <a:avLst/>
          </a:prstGeom>
          <a:noFill/>
          <a:ln w="9525">
            <a:noFill/>
            <a:miter lim="800000"/>
            <a:headEnd/>
            <a:tailEnd/>
          </a:ln>
          <a:effectLst/>
        </p:spPr>
      </p:pic>
      <p:sp>
        <p:nvSpPr>
          <p:cNvPr id="7" name="Footer Placeholder 6"/>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098" name="Picture 2"/>
          <p:cNvPicPr>
            <a:picLocks noGrp="1" noChangeAspect="1" noChangeArrowheads="1"/>
          </p:cNvPicPr>
          <p:nvPr>
            <p:ph sz="quarter" idx="1"/>
          </p:nvPr>
        </p:nvPicPr>
        <p:blipFill>
          <a:blip r:embed="rId2" cstate="print"/>
          <a:stretch>
            <a:fillRect/>
          </a:stretch>
        </p:blipFill>
        <p:spPr bwMode="auto">
          <a:xfrm>
            <a:off x="2314575" y="2379662"/>
            <a:ext cx="3752851" cy="3314700"/>
          </a:xfrm>
          <a:prstGeom prst="rect">
            <a:avLst/>
          </a:prstGeom>
          <a:noFill/>
          <a:ln w="9525">
            <a:noFill/>
            <a:miter lim="800000"/>
            <a:headEnd/>
            <a:tailEnd/>
          </a:ln>
          <a:effectLst/>
        </p:spPr>
      </p:pic>
      <p:pic>
        <p:nvPicPr>
          <p:cNvPr id="4101" name="Picture 5"/>
          <p:cNvPicPr>
            <a:picLocks noChangeAspect="1" noChangeArrowheads="1"/>
          </p:cNvPicPr>
          <p:nvPr/>
        </p:nvPicPr>
        <p:blipFill>
          <a:blip r:embed="rId3" cstate="print"/>
          <a:srcRect/>
          <a:stretch>
            <a:fillRect/>
          </a:stretch>
        </p:blipFill>
        <p:spPr bwMode="auto">
          <a:xfrm>
            <a:off x="914401" y="2514600"/>
            <a:ext cx="2504123" cy="2514600"/>
          </a:xfrm>
          <a:prstGeom prst="rect">
            <a:avLst/>
          </a:prstGeom>
          <a:noFill/>
          <a:ln w="9525">
            <a:noFill/>
            <a:miter lim="800000"/>
            <a:headEnd/>
            <a:tailEnd/>
          </a:ln>
          <a:effectLst/>
        </p:spPr>
      </p:pic>
      <p:sp>
        <p:nvSpPr>
          <p:cNvPr id="6" name="Footer Placeholder 5"/>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Text Box 2"/>
          <p:cNvSpPr txBox="1">
            <a:spLocks noGrp="1" noChangeArrowheads="1"/>
          </p:cNvSpPr>
          <p:nvPr>
            <p:ph type="title"/>
          </p:nvPr>
        </p:nvSpPr>
        <p:spPr>
          <a:xfrm>
            <a:off x="990600" y="152400"/>
            <a:ext cx="8001000" cy="685800"/>
          </a:xfrm>
          <a:noFill/>
          <a:ln/>
        </p:spPr>
        <p:txBody>
          <a:bodyPr>
            <a:noAutofit/>
          </a:bodyPr>
          <a:lstStyle/>
          <a:p>
            <a:pPr>
              <a:spcBef>
                <a:spcPct val="50000"/>
              </a:spcBef>
            </a:pPr>
            <a:r>
              <a:rPr lang="en-US" dirty="0" smtClean="0">
                <a:latin typeface="Times New Roman" pitchFamily="18" charset="0"/>
                <a:cs typeface="Times New Roman" pitchFamily="18" charset="0"/>
              </a:rPr>
              <a:t>Fifth </a:t>
            </a:r>
            <a:r>
              <a:rPr lang="en-US" dirty="0">
                <a:latin typeface="Times New Roman" pitchFamily="18" charset="0"/>
                <a:cs typeface="Times New Roman" pitchFamily="18" charset="0"/>
              </a:rPr>
              <a:t>Generation of Computers</a:t>
            </a:r>
          </a:p>
        </p:txBody>
      </p:sp>
      <p:sp>
        <p:nvSpPr>
          <p:cNvPr id="266245" name="Rectangle 5"/>
          <p:cNvSpPr>
            <a:spLocks noGrp="1" noChangeArrowheads="1"/>
          </p:cNvSpPr>
          <p:nvPr>
            <p:ph type="body" sz="half" idx="1"/>
          </p:nvPr>
        </p:nvSpPr>
        <p:spPr>
          <a:xfrm>
            <a:off x="152400" y="990600"/>
            <a:ext cx="8839200" cy="5867400"/>
          </a:xfrm>
          <a:noFill/>
          <a:ln/>
        </p:spPr>
        <p:txBody>
          <a:bodyPr>
            <a:normAutofit/>
          </a:bodyPr>
          <a:lstStyle/>
          <a:p>
            <a:pPr lvl="1">
              <a:buFontTx/>
              <a:buNone/>
            </a:pPr>
            <a:r>
              <a:rPr lang="en-US" sz="2600" b="1" dirty="0">
                <a:latin typeface="Times New Roman" pitchFamily="18" charset="0"/>
                <a:cs typeface="Times New Roman" pitchFamily="18" charset="0"/>
              </a:rPr>
              <a:t>Present and Beyond: Artificial Intelligence</a:t>
            </a:r>
          </a:p>
          <a:p>
            <a:pPr lvl="1" algn="just"/>
            <a:r>
              <a:rPr lang="en-US" sz="2400" dirty="0" smtClean="0">
                <a:latin typeface="Times New Roman" pitchFamily="18" charset="0"/>
                <a:cs typeface="Times New Roman" pitchFamily="18" charset="0"/>
              </a:rPr>
              <a:t>The goal of fifth-generation computing is to develop devices that respond to natural language input and are capable of learning.</a:t>
            </a:r>
          </a:p>
          <a:p>
            <a:pPr lvl="1" algn="just"/>
            <a:r>
              <a:rPr lang="en-US" sz="2400" dirty="0" smtClean="0">
                <a:latin typeface="Times New Roman" pitchFamily="18" charset="0"/>
                <a:cs typeface="Times New Roman" pitchFamily="18" charset="0"/>
              </a:rPr>
              <a:t>Based </a:t>
            </a:r>
            <a:r>
              <a:rPr lang="en-US" sz="2400" dirty="0">
                <a:latin typeface="Times New Roman" pitchFamily="18" charset="0"/>
                <a:cs typeface="Times New Roman" pitchFamily="18" charset="0"/>
              </a:rPr>
              <a:t>on Artificial </a:t>
            </a:r>
            <a:r>
              <a:rPr lang="en-US" sz="2400" dirty="0" smtClean="0">
                <a:latin typeface="Times New Roman" pitchFamily="18" charset="0"/>
                <a:cs typeface="Times New Roman" pitchFamily="18" charset="0"/>
              </a:rPr>
              <a:t>Intelligence</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that is simulate human way of thinking and reasoning. </a:t>
            </a:r>
            <a:endParaRPr lang="en-US" sz="2400" dirty="0">
              <a:latin typeface="Times New Roman" pitchFamily="18" charset="0"/>
              <a:cs typeface="Times New Roman" pitchFamily="18" charset="0"/>
            </a:endParaRPr>
          </a:p>
          <a:p>
            <a:pPr lvl="1" algn="just"/>
            <a:r>
              <a:rPr lang="en-US" sz="2400" dirty="0" smtClean="0">
                <a:latin typeface="Times New Roman" pitchFamily="18" charset="0"/>
                <a:cs typeface="Times New Roman" pitchFamily="18" charset="0"/>
              </a:rPr>
              <a:t>Uses parallel processing that allow several instructions to be executed in parallel, instead of serial execution.</a:t>
            </a:r>
          </a:p>
          <a:p>
            <a:pPr lvl="1" algn="just"/>
            <a:r>
              <a:rPr lang="en-US" sz="2400" dirty="0" smtClean="0">
                <a:latin typeface="Times New Roman" pitchFamily="18" charset="0"/>
                <a:cs typeface="Times New Roman" pitchFamily="18" charset="0"/>
              </a:rPr>
              <a:t>Uses SLSI chips that are able to store millions of components on a single chip.</a:t>
            </a:r>
          </a:p>
          <a:p>
            <a:pPr lvl="1" algn="just"/>
            <a:r>
              <a:rPr lang="en-US" sz="2400" dirty="0" smtClean="0">
                <a:latin typeface="Times New Roman" pitchFamily="18" charset="0"/>
                <a:cs typeface="Times New Roman" pitchFamily="18" charset="0"/>
              </a:rPr>
              <a:t>Improved </a:t>
            </a:r>
            <a:r>
              <a:rPr lang="en-US" sz="2400" dirty="0">
                <a:latin typeface="Times New Roman" pitchFamily="18" charset="0"/>
                <a:cs typeface="Times New Roman" pitchFamily="18" charset="0"/>
              </a:rPr>
              <a:t>overall functions &amp; performance aimed at making computers smaller, lighter, faster, of greater capacity, more flexible &amp; more reliable.</a:t>
            </a:r>
          </a:p>
          <a:p>
            <a:pPr lvl="1" algn="just"/>
            <a:r>
              <a:rPr lang="en-US" sz="2400" dirty="0">
                <a:latin typeface="Times New Roman" pitchFamily="18" charset="0"/>
                <a:cs typeface="Times New Roman" pitchFamily="18" charset="0"/>
              </a:rPr>
              <a:t>Are still in development, though there are some applications, such as voice recognition, that are being used today. </a:t>
            </a:r>
          </a:p>
        </p:txBody>
      </p:sp>
      <p:sp>
        <p:nvSpPr>
          <p:cNvPr id="5" name="Footer Placeholder 4"/>
          <p:cNvSpPr>
            <a:spLocks noGrp="1"/>
          </p:cNvSpPr>
          <p:nvPr>
            <p:ph type="ftr" sz="quarter" idx="10"/>
          </p:nvPr>
        </p:nvSpPr>
        <p:spPr/>
        <p:txBody>
          <a:bodyPr/>
          <a:lstStyle/>
          <a:p>
            <a:r>
              <a:rPr lang="en-US" smtClean="0"/>
              <a:t>VJCET,DEPT. OF I.T.</a:t>
            </a:r>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sz="half" idx="1"/>
          </p:nvPr>
        </p:nvSpPr>
        <p:spPr/>
        <p:txBody>
          <a:bodyPr/>
          <a:lstStyle/>
          <a:p>
            <a:endParaRPr lang="en-US" dirty="0"/>
          </a:p>
        </p:txBody>
      </p:sp>
      <p:sp>
        <p:nvSpPr>
          <p:cNvPr id="4" name="Content Placeholder 3"/>
          <p:cNvSpPr>
            <a:spLocks noGrp="1"/>
          </p:cNvSpPr>
          <p:nvPr>
            <p:ph sz="half" idx="2"/>
          </p:nvPr>
        </p:nvSpPr>
        <p:spPr/>
        <p:txBody>
          <a:bodyPr/>
          <a:lstStyle/>
          <a:p>
            <a:endParaRPr lang="en-US"/>
          </a:p>
        </p:txBody>
      </p:sp>
      <p:pic>
        <p:nvPicPr>
          <p:cNvPr id="5" name="Picture 5" descr="Fifth generation computer"/>
          <p:cNvPicPr>
            <a:picLocks noChangeAspect="1" noChangeArrowheads="1"/>
          </p:cNvPicPr>
          <p:nvPr/>
        </p:nvPicPr>
        <p:blipFill>
          <a:blip r:embed="rId2" cstate="print"/>
          <a:srcRect/>
          <a:stretch>
            <a:fillRect/>
          </a:stretch>
        </p:blipFill>
        <p:spPr bwMode="auto">
          <a:xfrm>
            <a:off x="4572000" y="1905000"/>
            <a:ext cx="3944885" cy="4038600"/>
          </a:xfrm>
          <a:prstGeom prst="rect">
            <a:avLst/>
          </a:prstGeom>
          <a:noFill/>
          <a:ln w="9525">
            <a:noFill/>
            <a:miter lim="800000"/>
            <a:headEnd/>
            <a:tailEnd/>
          </a:ln>
        </p:spPr>
      </p:pic>
      <p:pic>
        <p:nvPicPr>
          <p:cNvPr id="6" name="Picture 6" descr="AI"/>
          <p:cNvPicPr>
            <a:picLocks noChangeAspect="1" noChangeArrowheads="1"/>
          </p:cNvPicPr>
          <p:nvPr/>
        </p:nvPicPr>
        <p:blipFill>
          <a:blip r:embed="rId3" cstate="print"/>
          <a:srcRect/>
          <a:stretch>
            <a:fillRect/>
          </a:stretch>
        </p:blipFill>
        <p:spPr bwMode="auto">
          <a:xfrm>
            <a:off x="457201" y="2362201"/>
            <a:ext cx="3319319" cy="3286125"/>
          </a:xfrm>
          <a:prstGeom prst="rect">
            <a:avLst/>
          </a:prstGeom>
          <a:noFill/>
          <a:ln w="9525">
            <a:noFill/>
            <a:miter lim="800000"/>
            <a:headEnd/>
            <a:tailEnd/>
          </a:ln>
        </p:spPr>
      </p:pic>
      <p:sp>
        <p:nvSpPr>
          <p:cNvPr id="8" name="Footer Placeholder 7"/>
          <p:cNvSpPr>
            <a:spLocks noGrp="1"/>
          </p:cNvSpPr>
          <p:nvPr>
            <p:ph type="ftr" sz="quarter" idx="10"/>
          </p:nvPr>
        </p:nvSpPr>
        <p:spPr/>
        <p:txBody>
          <a:bodyPr/>
          <a:lstStyle/>
          <a:p>
            <a:r>
              <a:rPr lang="en-US" smtClean="0"/>
              <a:t>VJCET,DEPT. OF I.T.</a:t>
            </a:r>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mn-lt"/>
                <a:cs typeface="Times New Roman" pitchFamily="18" charset="0"/>
              </a:rPr>
              <a:t>Classification of Computer</a:t>
            </a:r>
            <a:endParaRPr lang="en-US" b="1" dirty="0">
              <a:latin typeface="+mn-lt"/>
              <a:cs typeface="Times New Roman" pitchFamily="18" charset="0"/>
            </a:endParaRPr>
          </a:p>
        </p:txBody>
      </p:sp>
      <p:sp>
        <p:nvSpPr>
          <p:cNvPr id="3" name="Content Placeholder 2"/>
          <p:cNvSpPr>
            <a:spLocks noGrp="1"/>
          </p:cNvSpPr>
          <p:nvPr>
            <p:ph sz="quarter" idx="1"/>
          </p:nvPr>
        </p:nvSpPr>
        <p:spPr>
          <a:xfrm>
            <a:off x="0" y="1600200"/>
            <a:ext cx="9144000" cy="5029200"/>
          </a:xfrm>
        </p:spPr>
        <p:txBody>
          <a:bodyPr/>
          <a:lstStyle/>
          <a:p>
            <a:r>
              <a:rPr lang="en-US" sz="2800" dirty="0" smtClean="0">
                <a:latin typeface="Times New Roman" pitchFamily="18" charset="0"/>
                <a:cs typeface="Times New Roman" pitchFamily="18" charset="0"/>
              </a:rPr>
              <a:t>Computers are broadly classified into 4 categories based on their size and type    </a:t>
            </a:r>
          </a:p>
          <a:p>
            <a:pPr>
              <a:buNone/>
            </a:pPr>
            <a:r>
              <a:rPr lang="en-US" sz="2800" dirty="0" smtClean="0">
                <a:latin typeface="Times New Roman" pitchFamily="18" charset="0"/>
                <a:cs typeface="Times New Roman" pitchFamily="18" charset="0"/>
              </a:rPr>
              <a:t>                                                                    </a:t>
            </a:r>
          </a:p>
          <a:p>
            <a:pPr lvl="1"/>
            <a:r>
              <a:rPr lang="en-US" sz="2400" dirty="0" smtClean="0">
                <a:latin typeface="Times New Roman" pitchFamily="18" charset="0"/>
                <a:cs typeface="Times New Roman" pitchFamily="18" charset="0"/>
              </a:rPr>
              <a:t>Microcomputers</a:t>
            </a:r>
          </a:p>
          <a:p>
            <a:pPr lvl="1"/>
            <a:r>
              <a:rPr lang="en-US" sz="2400" dirty="0" smtClean="0">
                <a:latin typeface="Times New Roman" pitchFamily="18" charset="0"/>
                <a:cs typeface="Times New Roman" pitchFamily="18" charset="0"/>
              </a:rPr>
              <a:t>Minicomputers</a:t>
            </a:r>
          </a:p>
          <a:p>
            <a:pPr lvl="1"/>
            <a:r>
              <a:rPr lang="en-US" sz="2400" dirty="0" smtClean="0">
                <a:latin typeface="Times New Roman" pitchFamily="18" charset="0"/>
                <a:cs typeface="Times New Roman" pitchFamily="18" charset="0"/>
              </a:rPr>
              <a:t>Mainframe Computers</a:t>
            </a:r>
          </a:p>
          <a:p>
            <a:pPr lvl="1"/>
            <a:r>
              <a:rPr lang="en-US" sz="2400" dirty="0" smtClean="0">
                <a:latin typeface="Times New Roman" pitchFamily="18" charset="0"/>
                <a:cs typeface="Times New Roman" pitchFamily="18" charset="0"/>
              </a:rPr>
              <a:t>Supercomputers</a:t>
            </a:r>
          </a:p>
        </p:txBody>
      </p:sp>
      <p:pic>
        <p:nvPicPr>
          <p:cNvPr id="4" name="Picture 3" descr="untitled.JPG"/>
          <p:cNvPicPr>
            <a:picLocks noChangeAspect="1"/>
          </p:cNvPicPr>
          <p:nvPr/>
        </p:nvPicPr>
        <p:blipFill>
          <a:blip r:embed="rId2" cstate="print"/>
          <a:stretch>
            <a:fillRect/>
          </a:stretch>
        </p:blipFill>
        <p:spPr>
          <a:xfrm>
            <a:off x="4724400" y="2362200"/>
            <a:ext cx="3276600" cy="4038600"/>
          </a:xfrm>
          <a:prstGeom prst="rect">
            <a:avLst/>
          </a:prstGeom>
        </p:spPr>
      </p:pic>
      <p:sp>
        <p:nvSpPr>
          <p:cNvPr id="6" name="Footer Placeholder 5"/>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0" y="0"/>
            <a:ext cx="9144000" cy="6858000"/>
          </a:xfrm>
        </p:spPr>
        <p:txBody>
          <a:bodyPr>
            <a:normAutofit/>
          </a:bodyPr>
          <a:lstStyle/>
          <a:p>
            <a:pPr>
              <a:buNone/>
            </a:pPr>
            <a:endParaRPr lang="en-US" b="1" u="sng" dirty="0" smtClean="0">
              <a:latin typeface="Times New Roman" pitchFamily="18" charset="0"/>
              <a:cs typeface="Times New Roman" pitchFamily="18" charset="0"/>
            </a:endParaRPr>
          </a:p>
          <a:p>
            <a:pPr>
              <a:buNone/>
            </a:pPr>
            <a:r>
              <a:rPr lang="en-US" b="1" u="sng" dirty="0" smtClean="0">
                <a:latin typeface="Times New Roman" pitchFamily="18" charset="0"/>
                <a:cs typeface="Times New Roman" pitchFamily="18" charset="0"/>
              </a:rPr>
              <a:t>Microcomputers</a:t>
            </a:r>
          </a:p>
          <a:p>
            <a:pPr marL="457200" indent="-457200">
              <a:spcBef>
                <a:spcPct val="50000"/>
              </a:spcBef>
              <a:buFontTx/>
              <a:buChar char="•"/>
            </a:pPr>
            <a:r>
              <a:rPr lang="en-US" sz="2400" dirty="0" smtClean="0">
                <a:latin typeface="Times New Roman" pitchFamily="18" charset="0"/>
                <a:cs typeface="Times New Roman" pitchFamily="18" charset="0"/>
              </a:rPr>
              <a:t>Small in size.</a:t>
            </a:r>
          </a:p>
          <a:p>
            <a:pPr marL="457200" indent="-457200">
              <a:spcBef>
                <a:spcPct val="50000"/>
              </a:spcBef>
              <a:buFontTx/>
              <a:buChar char="•"/>
            </a:pPr>
            <a:r>
              <a:rPr lang="en-US" sz="2400" dirty="0" smtClean="0">
                <a:latin typeface="Times New Roman" pitchFamily="18" charset="0"/>
                <a:cs typeface="Times New Roman" pitchFamily="18" charset="0"/>
              </a:rPr>
              <a:t>Single user digital computer that consists of CPU, input unit, output unit, storage unit and software.</a:t>
            </a:r>
          </a:p>
          <a:p>
            <a:pPr marL="457200" indent="-457200">
              <a:spcBef>
                <a:spcPct val="50000"/>
              </a:spcBef>
              <a:buFontTx/>
              <a:buChar char="•"/>
            </a:pPr>
            <a:r>
              <a:rPr lang="en-US" sz="2400" dirty="0" smtClean="0">
                <a:latin typeface="Times New Roman" pitchFamily="18" charset="0"/>
                <a:cs typeface="Times New Roman" pitchFamily="18" charset="0"/>
              </a:rPr>
              <a:t>Much slower than the larger computers. </a:t>
            </a:r>
          </a:p>
          <a:p>
            <a:pPr marL="457200" indent="-457200">
              <a:spcBef>
                <a:spcPct val="50000"/>
              </a:spcBef>
              <a:buFontTx/>
              <a:buChar char="•"/>
            </a:pPr>
            <a:r>
              <a:rPr lang="en-US" sz="2400" dirty="0" smtClean="0">
                <a:latin typeface="Times New Roman" pitchFamily="18" charset="0"/>
                <a:cs typeface="Times New Roman" pitchFamily="18" charset="0"/>
              </a:rPr>
              <a:t>Used in small businesses, homes, and school/college classrooms.</a:t>
            </a:r>
          </a:p>
          <a:p>
            <a:pPr marL="457200" indent="-457200">
              <a:spcBef>
                <a:spcPct val="50000"/>
              </a:spcBef>
              <a:buFontTx/>
              <a:buChar char="•"/>
            </a:pPr>
            <a:r>
              <a:rPr lang="en-US" sz="2400" dirty="0" smtClean="0">
                <a:latin typeface="Times New Roman" pitchFamily="18" charset="0"/>
                <a:cs typeface="Times New Roman" pitchFamily="18" charset="0"/>
              </a:rPr>
              <a:t>Inexpensive and easy to use.  </a:t>
            </a:r>
          </a:p>
          <a:p>
            <a:pPr marL="457200" indent="-457200">
              <a:spcBef>
                <a:spcPct val="50000"/>
              </a:spcBef>
              <a:buFontTx/>
              <a:buChar char="•"/>
            </a:pPr>
            <a:r>
              <a:rPr lang="en-US" sz="2400" dirty="0" smtClean="0">
                <a:latin typeface="Times New Roman" pitchFamily="18" charset="0"/>
                <a:cs typeface="Times New Roman" pitchFamily="18" charset="0"/>
              </a:rPr>
              <a:t>Also called PCs in short for Personal computers. </a:t>
            </a:r>
          </a:p>
          <a:p>
            <a:pPr marL="457200" indent="-457200">
              <a:spcBef>
                <a:spcPct val="50000"/>
              </a:spcBef>
              <a:buFontTx/>
              <a:buChar char="•"/>
            </a:pPr>
            <a:r>
              <a:rPr lang="en-US" sz="2400" dirty="0" err="1" smtClean="0">
                <a:latin typeface="Times New Roman" pitchFamily="18" charset="0"/>
                <a:cs typeface="Times New Roman" pitchFamily="18" charset="0"/>
              </a:rPr>
              <a:t>Eg</a:t>
            </a:r>
            <a:r>
              <a:rPr lang="en-US" sz="2400" dirty="0" smtClean="0">
                <a:latin typeface="Times New Roman" pitchFamily="18" charset="0"/>
                <a:cs typeface="Times New Roman" pitchFamily="18" charset="0"/>
              </a:rPr>
              <a:t>: desktop computers, notebook computers or laptop, tablet computer, smart phones etc.</a:t>
            </a:r>
          </a:p>
          <a:p>
            <a:endParaRPr lang="en-US" dirty="0"/>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Text Box 2"/>
          <p:cNvSpPr txBox="1">
            <a:spLocks noChangeArrowheads="1"/>
          </p:cNvSpPr>
          <p:nvPr/>
        </p:nvSpPr>
        <p:spPr bwMode="auto">
          <a:xfrm>
            <a:off x="914400" y="228600"/>
            <a:ext cx="6934200" cy="461665"/>
          </a:xfrm>
          <a:prstGeom prst="rect">
            <a:avLst/>
          </a:prstGeom>
          <a:noFill/>
          <a:ln w="9525">
            <a:noFill/>
            <a:miter lim="800000"/>
            <a:headEnd/>
            <a:tailEnd/>
          </a:ln>
          <a:effectLst/>
        </p:spPr>
        <p:txBody>
          <a:bodyPr>
            <a:spAutoFit/>
          </a:bodyPr>
          <a:lstStyle/>
          <a:p>
            <a:pPr>
              <a:spcBef>
                <a:spcPct val="50000"/>
              </a:spcBef>
            </a:pPr>
            <a:endParaRPr lang="en-US" sz="2400"/>
          </a:p>
        </p:txBody>
      </p:sp>
      <p:sp>
        <p:nvSpPr>
          <p:cNvPr id="257027" name="Text Box 3"/>
          <p:cNvSpPr txBox="1">
            <a:spLocks noChangeArrowheads="1"/>
          </p:cNvSpPr>
          <p:nvPr/>
        </p:nvSpPr>
        <p:spPr bwMode="auto">
          <a:xfrm>
            <a:off x="152400" y="1"/>
            <a:ext cx="8991600" cy="7171194"/>
          </a:xfrm>
          <a:prstGeom prst="rect">
            <a:avLst/>
          </a:prstGeom>
          <a:noFill/>
          <a:ln w="9525">
            <a:noFill/>
            <a:miter lim="800000"/>
            <a:headEnd/>
            <a:tailEnd/>
          </a:ln>
          <a:effectLst/>
        </p:spPr>
        <p:txBody>
          <a:bodyPr wrap="square">
            <a:spAutoFit/>
          </a:bodyPr>
          <a:lstStyle/>
          <a:p>
            <a:pPr marL="457200" indent="-457200">
              <a:spcBef>
                <a:spcPct val="50000"/>
              </a:spcBef>
            </a:pPr>
            <a:r>
              <a:rPr lang="en-US" sz="2400" dirty="0" smtClean="0">
                <a:latin typeface="Times New Roman" pitchFamily="18" charset="0"/>
                <a:cs typeface="Times New Roman" pitchFamily="18" charset="0"/>
              </a:rPr>
              <a:t>Types </a:t>
            </a:r>
            <a:r>
              <a:rPr lang="en-US" sz="2400" dirty="0">
                <a:latin typeface="Times New Roman" pitchFamily="18" charset="0"/>
                <a:cs typeface="Times New Roman" pitchFamily="18" charset="0"/>
              </a:rPr>
              <a:t>of Microcomputers are –</a:t>
            </a:r>
          </a:p>
          <a:p>
            <a:pPr marL="457200" indent="-457200">
              <a:spcBef>
                <a:spcPct val="50000"/>
              </a:spcBef>
              <a:buFontTx/>
              <a:buAutoNum type="alphaLcParenR"/>
            </a:pPr>
            <a:r>
              <a:rPr lang="en-US" sz="2400" b="1" dirty="0" smtClean="0">
                <a:latin typeface="Times New Roman" pitchFamily="18" charset="0"/>
                <a:cs typeface="Times New Roman" pitchFamily="18" charset="0"/>
              </a:rPr>
              <a:t>Desktop or Personal Computers</a:t>
            </a:r>
            <a:r>
              <a:rPr lang="en-US" sz="2400" dirty="0" smtClean="0">
                <a:latin typeface="Times New Roman" pitchFamily="18" charset="0"/>
                <a:cs typeface="Times New Roman" pitchFamily="18" charset="0"/>
              </a:rPr>
              <a:t> </a:t>
            </a:r>
          </a:p>
          <a:p>
            <a:pPr marL="914400" lvl="1" indent="-457200">
              <a:spcBef>
                <a:spcPct val="50000"/>
              </a:spcBef>
              <a:buFont typeface="Wingdings" pitchFamily="2" charset="2"/>
              <a:buChar char="Ø"/>
            </a:pPr>
            <a:r>
              <a:rPr lang="en-US" sz="2000" dirty="0" smtClean="0">
                <a:latin typeface="Times New Roman" pitchFamily="18" charset="0"/>
                <a:cs typeface="Times New Roman" pitchFamily="18" charset="0"/>
              </a:rPr>
              <a:t>most common type</a:t>
            </a:r>
          </a:p>
          <a:p>
            <a:pPr marL="914400" lvl="1" indent="-457200">
              <a:spcBef>
                <a:spcPct val="50000"/>
              </a:spcBef>
              <a:buFont typeface="Wingdings" pitchFamily="2" charset="2"/>
              <a:buChar char="Ø"/>
            </a:pPr>
            <a:r>
              <a:rPr lang="en-US" sz="2000" dirty="0" smtClean="0">
                <a:latin typeface="Times New Roman" pitchFamily="18" charset="0"/>
                <a:cs typeface="Times New Roman" pitchFamily="18" charset="0"/>
              </a:rPr>
              <a:t> small </a:t>
            </a:r>
            <a:r>
              <a:rPr lang="en-US" sz="2000" dirty="0">
                <a:latin typeface="Times New Roman" pitchFamily="18" charset="0"/>
                <a:cs typeface="Times New Roman" pitchFamily="18" charset="0"/>
              </a:rPr>
              <a:t>enough to fit </a:t>
            </a:r>
            <a:r>
              <a:rPr lang="en-US" sz="2000" dirty="0" smtClean="0">
                <a:latin typeface="Times New Roman" pitchFamily="18" charset="0"/>
                <a:cs typeface="Times New Roman" pitchFamily="18" charset="0"/>
              </a:rPr>
              <a:t>be placed on a desk.</a:t>
            </a:r>
          </a:p>
          <a:p>
            <a:pPr marL="914400" lvl="1" indent="-457200">
              <a:spcBef>
                <a:spcPct val="50000"/>
              </a:spcBef>
              <a:buFont typeface="Wingdings" pitchFamily="2" charset="2"/>
              <a:buChar char="Ø"/>
            </a:pPr>
            <a:r>
              <a:rPr lang="en-US" sz="2000" dirty="0" smtClean="0">
                <a:latin typeface="Times New Roman" pitchFamily="18" charset="0"/>
                <a:cs typeface="Times New Roman" pitchFamily="18" charset="0"/>
              </a:rPr>
              <a:t>Not very expensive and is suited to the needs of single user at home, small business units and organizations.</a:t>
            </a:r>
          </a:p>
          <a:p>
            <a:pPr marL="914400" lvl="1" indent="-457200">
              <a:spcBef>
                <a:spcPct val="50000"/>
              </a:spcBef>
              <a:buFont typeface="Wingdings" pitchFamily="2" charset="2"/>
              <a:buChar char="Ø"/>
            </a:pPr>
            <a:r>
              <a:rPr lang="en-US" sz="2000" dirty="0" smtClean="0">
                <a:latin typeface="Times New Roman" pitchFamily="18" charset="0"/>
                <a:cs typeface="Times New Roman" pitchFamily="18" charset="0"/>
              </a:rPr>
              <a:t>Apple, Microsoft, HP, Dell and Lenovo are some of PC manufacturers.</a:t>
            </a:r>
            <a:endParaRPr lang="en-US" sz="2400" dirty="0" smtClean="0">
              <a:latin typeface="Times New Roman" pitchFamily="18" charset="0"/>
              <a:cs typeface="Times New Roman" pitchFamily="18" charset="0"/>
            </a:endParaRPr>
          </a:p>
          <a:p>
            <a:pPr marL="457200" indent="-457200">
              <a:spcBef>
                <a:spcPct val="50000"/>
              </a:spcBef>
              <a:buFontTx/>
              <a:buAutoNum type="alphaLcParenR"/>
            </a:pPr>
            <a:endParaRPr lang="en-US" sz="2400" b="1" dirty="0" smtClean="0">
              <a:latin typeface="Times New Roman" pitchFamily="18" charset="0"/>
              <a:cs typeface="Times New Roman" pitchFamily="18" charset="0"/>
            </a:endParaRPr>
          </a:p>
          <a:p>
            <a:pPr marL="457200" indent="-457200">
              <a:spcBef>
                <a:spcPct val="50000"/>
              </a:spcBef>
              <a:buFontTx/>
              <a:buAutoNum type="alphaLcParenR"/>
            </a:pPr>
            <a:r>
              <a:rPr lang="en-US" sz="2400" b="1" dirty="0" smtClean="0">
                <a:latin typeface="Times New Roman" pitchFamily="18" charset="0"/>
                <a:cs typeface="Times New Roman" pitchFamily="18" charset="0"/>
              </a:rPr>
              <a:t>Laptop/Notebook</a:t>
            </a:r>
            <a:r>
              <a:rPr lang="en-US" sz="2400"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Computers</a:t>
            </a:r>
          </a:p>
          <a:p>
            <a:pPr marL="914400" lvl="1" indent="-457200">
              <a:spcBef>
                <a:spcPct val="50000"/>
              </a:spcBef>
              <a:buFont typeface="Wingdings" pitchFamily="2" charset="2"/>
              <a:buChar char="Ø"/>
            </a:pPr>
            <a:r>
              <a:rPr lang="en-US" sz="2000" dirty="0" smtClean="0">
                <a:latin typeface="Times New Roman" pitchFamily="18" charset="0"/>
                <a:cs typeface="Times New Roman" pitchFamily="18" charset="0"/>
              </a:rPr>
              <a:t>Small, portable</a:t>
            </a:r>
            <a:r>
              <a:rPr lang="en-US" sz="2000" dirty="0">
                <a:latin typeface="Times New Roman" pitchFamily="18" charset="0"/>
                <a:cs typeface="Times New Roman" pitchFamily="18" charset="0"/>
              </a:rPr>
              <a:t>, light weight </a:t>
            </a:r>
            <a:r>
              <a:rPr lang="en-US" sz="2000" dirty="0" smtClean="0">
                <a:latin typeface="Times New Roman" pitchFamily="18" charset="0"/>
                <a:cs typeface="Times New Roman" pitchFamily="18" charset="0"/>
              </a:rPr>
              <a:t>computers. </a:t>
            </a:r>
          </a:p>
          <a:p>
            <a:pPr marL="914400" lvl="1" indent="-457200">
              <a:spcBef>
                <a:spcPct val="50000"/>
              </a:spcBef>
              <a:buFont typeface="Wingdings" pitchFamily="2" charset="2"/>
              <a:buChar char="Ø"/>
            </a:pPr>
            <a:r>
              <a:rPr lang="en-US" sz="2000" dirty="0" smtClean="0">
                <a:latin typeface="Times New Roman" pitchFamily="18" charset="0"/>
                <a:cs typeface="Times New Roman" pitchFamily="18" charset="0"/>
              </a:rPr>
              <a:t>Has battery backup.</a:t>
            </a:r>
          </a:p>
          <a:p>
            <a:pPr marL="914400" lvl="1" indent="-457200">
              <a:spcBef>
                <a:spcPct val="50000"/>
              </a:spcBef>
              <a:buFont typeface="Wingdings" pitchFamily="2" charset="2"/>
              <a:buChar char="Ø"/>
            </a:pPr>
            <a:r>
              <a:rPr lang="en-US" sz="2000" dirty="0" smtClean="0">
                <a:latin typeface="Times New Roman" pitchFamily="18" charset="0"/>
                <a:cs typeface="Times New Roman" pitchFamily="18" charset="0"/>
              </a:rPr>
              <a:t>Can </a:t>
            </a:r>
            <a:r>
              <a:rPr lang="en-US" sz="2000" dirty="0">
                <a:latin typeface="Times New Roman" pitchFamily="18" charset="0"/>
                <a:cs typeface="Times New Roman" pitchFamily="18" charset="0"/>
              </a:rPr>
              <a:t>store the same amount of data and having a memory of the same size as that of a personal computer</a:t>
            </a:r>
            <a:r>
              <a:rPr lang="en-US" sz="2000" dirty="0" smtClean="0">
                <a:latin typeface="Times New Roman" pitchFamily="18" charset="0"/>
                <a:cs typeface="Times New Roman" pitchFamily="18" charset="0"/>
              </a:rPr>
              <a:t>.</a:t>
            </a:r>
          </a:p>
          <a:p>
            <a:pPr marL="914400" lvl="1" indent="-457200">
              <a:spcBef>
                <a:spcPct val="50000"/>
              </a:spcBef>
              <a:buFont typeface="Wingdings" pitchFamily="2" charset="2"/>
              <a:buChar char="Ø"/>
            </a:pPr>
            <a:r>
              <a:rPr lang="en-US" sz="2000" dirty="0" smtClean="0">
                <a:latin typeface="Times New Roman" pitchFamily="18" charset="0"/>
                <a:cs typeface="Times New Roman" pitchFamily="18" charset="0"/>
              </a:rPr>
              <a:t>Costlier than desktop computers</a:t>
            </a:r>
          </a:p>
          <a:p>
            <a:pPr marL="457200" indent="-457200">
              <a:spcBef>
                <a:spcPct val="50000"/>
              </a:spcBef>
            </a:pPr>
            <a:endParaRPr lang="en-US" sz="3200" dirty="0">
              <a:latin typeface="Tahoma" pitchFamily="34" charset="0"/>
            </a:endParaRPr>
          </a:p>
        </p:txBody>
      </p:sp>
      <p:pic>
        <p:nvPicPr>
          <p:cNvPr id="1026" name="Picture 2"/>
          <p:cNvPicPr>
            <a:picLocks noChangeAspect="1" noChangeArrowheads="1"/>
          </p:cNvPicPr>
          <p:nvPr/>
        </p:nvPicPr>
        <p:blipFill>
          <a:blip r:embed="rId2" cstate="print"/>
          <a:srcRect/>
          <a:stretch>
            <a:fillRect/>
          </a:stretch>
        </p:blipFill>
        <p:spPr bwMode="auto">
          <a:xfrm>
            <a:off x="5791200" y="381001"/>
            <a:ext cx="2600325" cy="1505757"/>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5791200" y="3581401"/>
            <a:ext cx="2667000" cy="1647825"/>
          </a:xfrm>
          <a:prstGeom prst="rect">
            <a:avLst/>
          </a:prstGeom>
          <a:noFill/>
          <a:ln w="9525">
            <a:noFill/>
            <a:miter lim="800000"/>
            <a:headEnd/>
            <a:tailEnd/>
          </a:ln>
          <a:effectLst/>
        </p:spPr>
      </p:pic>
      <p:sp>
        <p:nvSpPr>
          <p:cNvPr id="7" name="Footer Placeholder 6"/>
          <p:cNvSpPr>
            <a:spLocks noGrp="1"/>
          </p:cNvSpPr>
          <p:nvPr>
            <p:ph type="ftr" sz="quarter" idx="11"/>
          </p:nvPr>
        </p:nvSpPr>
        <p:spPr/>
        <p:txBody>
          <a:bodyPr/>
          <a:lstStyle/>
          <a:p>
            <a:r>
              <a:rPr lang="en-US" smtClean="0"/>
              <a:t>VJCET,DEPT. OF I.T.</a:t>
            </a:r>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0" name="Text Box 2"/>
          <p:cNvSpPr txBox="1">
            <a:spLocks noChangeArrowheads="1"/>
          </p:cNvSpPr>
          <p:nvPr/>
        </p:nvSpPr>
        <p:spPr bwMode="auto">
          <a:xfrm>
            <a:off x="914400" y="228600"/>
            <a:ext cx="6934200" cy="461665"/>
          </a:xfrm>
          <a:prstGeom prst="rect">
            <a:avLst/>
          </a:prstGeom>
          <a:noFill/>
          <a:ln w="9525">
            <a:noFill/>
            <a:miter lim="800000"/>
            <a:headEnd/>
            <a:tailEnd/>
          </a:ln>
          <a:effectLst/>
        </p:spPr>
        <p:txBody>
          <a:bodyPr>
            <a:spAutoFit/>
          </a:bodyPr>
          <a:lstStyle/>
          <a:p>
            <a:pPr>
              <a:spcBef>
                <a:spcPct val="50000"/>
              </a:spcBef>
            </a:pPr>
            <a:endParaRPr lang="en-US" sz="2400"/>
          </a:p>
        </p:txBody>
      </p:sp>
      <p:sp>
        <p:nvSpPr>
          <p:cNvPr id="258051" name="Text Box 3"/>
          <p:cNvSpPr txBox="1">
            <a:spLocks noChangeArrowheads="1"/>
          </p:cNvSpPr>
          <p:nvPr/>
        </p:nvSpPr>
        <p:spPr bwMode="auto">
          <a:xfrm>
            <a:off x="76200" y="152401"/>
            <a:ext cx="9067800" cy="6186309"/>
          </a:xfrm>
          <a:prstGeom prst="rect">
            <a:avLst/>
          </a:prstGeom>
          <a:noFill/>
          <a:ln w="9525">
            <a:noFill/>
            <a:miter lim="800000"/>
            <a:headEnd/>
            <a:tailEnd/>
          </a:ln>
          <a:effectLst/>
        </p:spPr>
        <p:txBody>
          <a:bodyPr wrap="square">
            <a:spAutoFit/>
          </a:bodyPr>
          <a:lstStyle/>
          <a:p>
            <a:pPr marL="457200" indent="-457200">
              <a:spcBef>
                <a:spcPct val="50000"/>
              </a:spcBef>
              <a:buAutoNum type="alphaLcParenR" startAt="3"/>
            </a:pPr>
            <a:r>
              <a:rPr lang="en-US" sz="2400" b="1" dirty="0" err="1" smtClean="0">
                <a:latin typeface="Times New Roman" pitchFamily="18" charset="0"/>
                <a:cs typeface="Times New Roman" pitchFamily="18" charset="0"/>
              </a:rPr>
              <a:t>Netbook</a:t>
            </a:r>
            <a:endParaRPr lang="en-US" sz="2400" b="1" dirty="0" smtClean="0">
              <a:latin typeface="Times New Roman" pitchFamily="18" charset="0"/>
              <a:cs typeface="Times New Roman" pitchFamily="18" charset="0"/>
            </a:endParaRPr>
          </a:p>
          <a:p>
            <a:pPr marL="914400" lvl="1" indent="-457200">
              <a:spcBef>
                <a:spcPct val="50000"/>
              </a:spcBef>
              <a:buFont typeface="Wingdings" pitchFamily="2" charset="2"/>
              <a:buChar char="Ø"/>
            </a:pPr>
            <a:r>
              <a:rPr lang="en-US" sz="2000" dirty="0" smtClean="0">
                <a:latin typeface="Times New Roman" pitchFamily="18" charset="0"/>
                <a:cs typeface="Times New Roman" pitchFamily="18" charset="0"/>
              </a:rPr>
              <a:t>Smaller notebooks, low weight and low cost.</a:t>
            </a:r>
          </a:p>
          <a:p>
            <a:pPr marL="914400" lvl="1" indent="-457200">
              <a:spcBef>
                <a:spcPct val="50000"/>
              </a:spcBef>
              <a:buFont typeface="Wingdings" pitchFamily="2" charset="2"/>
              <a:buChar char="Ø"/>
            </a:pPr>
            <a:r>
              <a:rPr lang="en-US" sz="2000" dirty="0" smtClean="0">
                <a:latin typeface="Times New Roman" pitchFamily="18" charset="0"/>
                <a:cs typeface="Times New Roman" pitchFamily="18" charset="0"/>
              </a:rPr>
              <a:t>They have no CD/DVD drives due to their small size.</a:t>
            </a:r>
          </a:p>
          <a:p>
            <a:pPr marL="914400" lvl="1" indent="-457200">
              <a:spcBef>
                <a:spcPct val="50000"/>
              </a:spcBef>
              <a:buFont typeface="Wingdings" pitchFamily="2" charset="2"/>
              <a:buChar char="Ø"/>
            </a:pPr>
            <a:r>
              <a:rPr lang="en-US" sz="2000" dirty="0" smtClean="0">
                <a:latin typeface="Times New Roman" pitchFamily="18" charset="0"/>
                <a:cs typeface="Times New Roman" pitchFamily="18" charset="0"/>
              </a:rPr>
              <a:t>Designed for accessing web based applications.</a:t>
            </a:r>
          </a:p>
          <a:p>
            <a:pPr marL="914400" lvl="1" indent="-457200">
              <a:spcBef>
                <a:spcPct val="50000"/>
              </a:spcBef>
              <a:buFont typeface="Wingdings" pitchFamily="2" charset="2"/>
              <a:buChar char="Ø"/>
            </a:pPr>
            <a:r>
              <a:rPr lang="en-US" sz="2000" dirty="0" smtClean="0">
                <a:latin typeface="Times New Roman" pitchFamily="18" charset="0"/>
                <a:cs typeface="Times New Roman" pitchFamily="18" charset="0"/>
              </a:rPr>
              <a:t>Word </a:t>
            </a:r>
            <a:r>
              <a:rPr lang="en-US" sz="2000" dirty="0" err="1" smtClean="0">
                <a:latin typeface="Times New Roman" pitchFamily="18" charset="0"/>
                <a:cs typeface="Times New Roman" pitchFamily="18" charset="0"/>
              </a:rPr>
              <a:t>netbook</a:t>
            </a:r>
            <a:r>
              <a:rPr lang="en-US" sz="2000" dirty="0" smtClean="0">
                <a:latin typeface="Times New Roman" pitchFamily="18" charset="0"/>
                <a:cs typeface="Times New Roman" pitchFamily="18" charset="0"/>
              </a:rPr>
              <a:t>  is created as a blend of internet and notebook.</a:t>
            </a:r>
          </a:p>
          <a:p>
            <a:pPr marL="914400" lvl="1" indent="-457200">
              <a:spcBef>
                <a:spcPct val="50000"/>
              </a:spcBef>
            </a:pPr>
            <a:endParaRPr lang="en-US" sz="2000" dirty="0" smtClean="0">
              <a:latin typeface="Times New Roman" pitchFamily="18" charset="0"/>
              <a:cs typeface="Times New Roman" pitchFamily="18" charset="0"/>
            </a:endParaRPr>
          </a:p>
          <a:p>
            <a:pPr marL="914400" lvl="1" indent="-457200">
              <a:spcBef>
                <a:spcPct val="50000"/>
              </a:spcBef>
            </a:pPr>
            <a:endParaRPr lang="en-US" sz="2000" dirty="0" smtClean="0">
              <a:latin typeface="Times New Roman" pitchFamily="18" charset="0"/>
              <a:cs typeface="Times New Roman" pitchFamily="18" charset="0"/>
            </a:endParaRPr>
          </a:p>
          <a:p>
            <a:pPr marL="914400" lvl="1" indent="-457200">
              <a:spcBef>
                <a:spcPct val="50000"/>
              </a:spcBef>
            </a:pPr>
            <a:endParaRPr lang="en-US" sz="2000" dirty="0" smtClean="0">
              <a:latin typeface="Times New Roman" pitchFamily="18" charset="0"/>
              <a:cs typeface="Times New Roman" pitchFamily="18" charset="0"/>
            </a:endParaRPr>
          </a:p>
          <a:p>
            <a:pPr marL="457200" indent="-457200">
              <a:spcBef>
                <a:spcPct val="50000"/>
              </a:spcBef>
              <a:buAutoNum type="alphaLcParenR" startAt="3"/>
            </a:pPr>
            <a:r>
              <a:rPr lang="en-US" sz="2400" b="1" dirty="0" smtClean="0">
                <a:latin typeface="Times New Roman" pitchFamily="18" charset="0"/>
                <a:cs typeface="Times New Roman" pitchFamily="18" charset="0"/>
              </a:rPr>
              <a:t>Tablet Computer</a:t>
            </a:r>
          </a:p>
          <a:p>
            <a:pPr marL="914400" lvl="1" indent="-457200">
              <a:spcBef>
                <a:spcPct val="50000"/>
              </a:spcBef>
              <a:buFont typeface="Wingdings" pitchFamily="2" charset="2"/>
              <a:buChar char="Ø"/>
            </a:pPr>
            <a:r>
              <a:rPr lang="en-US" sz="2000" dirty="0" smtClean="0">
                <a:latin typeface="Times New Roman" pitchFamily="18" charset="0"/>
                <a:cs typeface="Times New Roman" pitchFamily="18" charset="0"/>
              </a:rPr>
              <a:t>Has features of the notebook computer</a:t>
            </a:r>
          </a:p>
          <a:p>
            <a:pPr marL="914400" lvl="1" indent="-457200">
              <a:spcBef>
                <a:spcPct val="50000"/>
              </a:spcBef>
              <a:buFont typeface="Wingdings" pitchFamily="2" charset="2"/>
              <a:buChar char="Ø"/>
            </a:pPr>
            <a:r>
              <a:rPr lang="en-US" sz="2000" dirty="0" smtClean="0">
                <a:latin typeface="Times New Roman" pitchFamily="18" charset="0"/>
                <a:cs typeface="Times New Roman" pitchFamily="18" charset="0"/>
              </a:rPr>
              <a:t>Can accept input from a stylus or a pen instead of keyboard or mouse</a:t>
            </a:r>
          </a:p>
          <a:p>
            <a:pPr marL="914400" lvl="1" indent="-457200">
              <a:spcBef>
                <a:spcPct val="50000"/>
              </a:spcBef>
              <a:buFont typeface="Wingdings" pitchFamily="2" charset="2"/>
              <a:buChar char="Ø"/>
            </a:pPr>
            <a:r>
              <a:rPr lang="en-US" sz="2000" dirty="0" smtClean="0">
                <a:latin typeface="Times New Roman" pitchFamily="18" charset="0"/>
                <a:cs typeface="Times New Roman" pitchFamily="18" charset="0"/>
              </a:rPr>
              <a:t>Portable computer</a:t>
            </a:r>
          </a:p>
          <a:p>
            <a:pPr marL="457200" indent="-457200">
              <a:spcBef>
                <a:spcPct val="50000"/>
              </a:spcBef>
            </a:pPr>
            <a:endParaRPr lang="en-US" sz="2400"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2" cstate="print"/>
          <a:srcRect/>
          <a:stretch>
            <a:fillRect/>
          </a:stretch>
        </p:blipFill>
        <p:spPr bwMode="auto">
          <a:xfrm>
            <a:off x="6553200" y="228601"/>
            <a:ext cx="2209800" cy="1671093"/>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cstate="print"/>
          <a:srcRect/>
          <a:stretch>
            <a:fillRect/>
          </a:stretch>
        </p:blipFill>
        <p:spPr bwMode="auto">
          <a:xfrm>
            <a:off x="6477000" y="3200401"/>
            <a:ext cx="1981200" cy="1485899"/>
          </a:xfrm>
          <a:prstGeom prst="rect">
            <a:avLst/>
          </a:prstGeom>
          <a:noFill/>
          <a:ln w="9525">
            <a:noFill/>
            <a:miter lim="800000"/>
            <a:headEnd/>
            <a:tailEnd/>
          </a:ln>
          <a:effectLst/>
        </p:spPr>
      </p:pic>
      <p:sp>
        <p:nvSpPr>
          <p:cNvPr id="7" name="Footer Placeholder 6"/>
          <p:cNvSpPr>
            <a:spLocks noGrp="1"/>
          </p:cNvSpPr>
          <p:nvPr>
            <p:ph type="ftr" sz="quarter" idx="11"/>
          </p:nvPr>
        </p:nvSpPr>
        <p:spPr/>
        <p:txBody>
          <a:bodyPr/>
          <a:lstStyle/>
          <a:p>
            <a:r>
              <a:rPr lang="en-US" smtClean="0"/>
              <a:t>VJCET,DEPT. OF I.T.</a:t>
            </a:r>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
            <a:ext cx="9144000" cy="7371249"/>
          </a:xfrm>
          <a:prstGeom prst="rect">
            <a:avLst/>
          </a:prstGeom>
        </p:spPr>
        <p:txBody>
          <a:bodyPr wrap="square">
            <a:spAutoFit/>
          </a:bodyPr>
          <a:lstStyle/>
          <a:p>
            <a:pPr marL="457200" indent="-457200">
              <a:spcBef>
                <a:spcPct val="50000"/>
              </a:spcBef>
              <a:buAutoNum type="alphaLcParenR" startAt="3"/>
            </a:pPr>
            <a:r>
              <a:rPr lang="en-US" sz="2400" b="1" dirty="0" smtClean="0">
                <a:latin typeface="Times New Roman" pitchFamily="18" charset="0"/>
                <a:cs typeface="Times New Roman" pitchFamily="18" charset="0"/>
              </a:rPr>
              <a:t>Handheld Computer or PDA</a:t>
            </a:r>
            <a:r>
              <a:rPr lang="en-US" sz="2400" dirty="0" smtClean="0">
                <a:latin typeface="Times New Roman" pitchFamily="18" charset="0"/>
                <a:cs typeface="Times New Roman" pitchFamily="18" charset="0"/>
              </a:rPr>
              <a:t> </a:t>
            </a:r>
          </a:p>
          <a:p>
            <a:pPr marL="914400" lvl="1" indent="-457200">
              <a:spcBef>
                <a:spcPct val="50000"/>
              </a:spcBef>
              <a:buFont typeface="Wingdings" pitchFamily="2" charset="2"/>
              <a:buChar char="Ø"/>
            </a:pPr>
            <a:r>
              <a:rPr lang="en-US" sz="2000" dirty="0" smtClean="0">
                <a:latin typeface="Times New Roman" pitchFamily="18" charset="0"/>
                <a:cs typeface="Times New Roman" pitchFamily="18" charset="0"/>
              </a:rPr>
              <a:t>Personal Digital Assistant is the smallest portable computer, not bigger than a cheque book, also known as palmtops. </a:t>
            </a:r>
          </a:p>
          <a:p>
            <a:pPr marL="914400" lvl="1" indent="-457200">
              <a:spcBef>
                <a:spcPct val="50000"/>
              </a:spcBef>
              <a:buFont typeface="Wingdings" pitchFamily="2" charset="2"/>
              <a:buChar char="Ø"/>
            </a:pPr>
            <a:r>
              <a:rPr lang="en-US" sz="2000" dirty="0" smtClean="0">
                <a:latin typeface="Times New Roman" pitchFamily="18" charset="0"/>
                <a:cs typeface="Times New Roman" pitchFamily="18" charset="0"/>
              </a:rPr>
              <a:t>PDA  uses pen or a stylus for input.</a:t>
            </a:r>
          </a:p>
          <a:p>
            <a:pPr marL="914400" lvl="1" indent="-457200">
              <a:spcBef>
                <a:spcPct val="50000"/>
              </a:spcBef>
              <a:buFont typeface="Wingdings" pitchFamily="2" charset="2"/>
              <a:buChar char="Ø"/>
            </a:pPr>
            <a:r>
              <a:rPr lang="en-US" sz="2000" dirty="0" smtClean="0">
                <a:latin typeface="Times New Roman" pitchFamily="18" charset="0"/>
                <a:cs typeface="Times New Roman" pitchFamily="18" charset="0"/>
              </a:rPr>
              <a:t>Do not have a disk drive.</a:t>
            </a:r>
          </a:p>
          <a:p>
            <a:pPr marL="914400" lvl="1" indent="-457200">
              <a:spcBef>
                <a:spcPct val="50000"/>
              </a:spcBef>
              <a:buFont typeface="Wingdings" pitchFamily="2" charset="2"/>
              <a:buChar char="Ø"/>
            </a:pPr>
            <a:r>
              <a:rPr lang="en-US" sz="2000" dirty="0" smtClean="0">
                <a:latin typeface="Times New Roman" pitchFamily="18" charset="0"/>
                <a:cs typeface="Times New Roman" pitchFamily="18" charset="0"/>
              </a:rPr>
              <a:t>Have limited memory and are less powerful.</a:t>
            </a:r>
          </a:p>
          <a:p>
            <a:pPr marL="914400" lvl="1" indent="-457200">
              <a:spcBef>
                <a:spcPct val="50000"/>
              </a:spcBef>
              <a:buFont typeface="Wingdings" pitchFamily="2" charset="2"/>
              <a:buChar char="Ø"/>
            </a:pPr>
            <a:r>
              <a:rPr lang="en-US" sz="2000" dirty="0" smtClean="0">
                <a:latin typeface="Times New Roman" pitchFamily="18" charset="0"/>
                <a:cs typeface="Times New Roman" pitchFamily="18" charset="0"/>
              </a:rPr>
              <a:t>PDA’s can be connected to internet via a wireless connection</a:t>
            </a:r>
          </a:p>
          <a:p>
            <a:pPr marL="914400" lvl="1" indent="-457200">
              <a:spcBef>
                <a:spcPct val="50000"/>
              </a:spcBef>
              <a:buFont typeface="Wingdings" pitchFamily="2" charset="2"/>
              <a:buChar char="Ø"/>
            </a:pPr>
            <a:r>
              <a:rPr lang="en-US" sz="2000" dirty="0" smtClean="0">
                <a:latin typeface="Times New Roman" pitchFamily="18" charset="0"/>
                <a:cs typeface="Times New Roman" pitchFamily="18" charset="0"/>
              </a:rPr>
              <a:t>Casio and Apple are manufacturers of PDA.</a:t>
            </a:r>
          </a:p>
          <a:p>
            <a:pPr marL="914400" lvl="1" indent="-457200">
              <a:spcBef>
                <a:spcPct val="50000"/>
              </a:spcBef>
              <a:buFont typeface="Wingdings" pitchFamily="2" charset="2"/>
              <a:buChar char="Ø"/>
            </a:pPr>
            <a:r>
              <a:rPr lang="en-US" sz="2000" dirty="0" smtClean="0">
                <a:latin typeface="Times New Roman" pitchFamily="18" charset="0"/>
                <a:cs typeface="Times New Roman" pitchFamily="18" charset="0"/>
              </a:rPr>
              <a:t>These are used for keeping record of phone numbers, dates etc. </a:t>
            </a:r>
          </a:p>
          <a:p>
            <a:pPr marL="914400" lvl="1" indent="-457200">
              <a:spcBef>
                <a:spcPct val="50000"/>
              </a:spcBef>
            </a:pPr>
            <a:endParaRPr lang="en-US" dirty="0" smtClean="0">
              <a:latin typeface="Times New Roman" pitchFamily="18" charset="0"/>
              <a:cs typeface="Times New Roman" pitchFamily="18" charset="0"/>
            </a:endParaRPr>
          </a:p>
          <a:p>
            <a:pPr marL="457200" indent="-457200">
              <a:spcBef>
                <a:spcPct val="50000"/>
              </a:spcBef>
              <a:buAutoNum type="alphaLcParenR" startAt="3"/>
            </a:pPr>
            <a:r>
              <a:rPr lang="en-US" sz="2400" b="1" dirty="0" smtClean="0">
                <a:latin typeface="Times New Roman" pitchFamily="18" charset="0"/>
                <a:cs typeface="Times New Roman" pitchFamily="18" charset="0"/>
              </a:rPr>
              <a:t>Smart Phones</a:t>
            </a:r>
          </a:p>
          <a:p>
            <a:pPr marL="914400" lvl="1" indent="-457200">
              <a:spcBef>
                <a:spcPct val="50000"/>
              </a:spcBef>
              <a:buFont typeface="Wingdings" pitchFamily="2" charset="2"/>
              <a:buChar char="Ø"/>
            </a:pPr>
            <a:r>
              <a:rPr lang="en-US" sz="2000" dirty="0" smtClean="0">
                <a:latin typeface="Times New Roman" pitchFamily="18" charset="0"/>
                <a:cs typeface="Times New Roman" pitchFamily="18" charset="0"/>
              </a:rPr>
              <a:t>Cellular phones that function both as a phone and as a small PC.</a:t>
            </a:r>
          </a:p>
          <a:p>
            <a:pPr marL="914400" lvl="1" indent="-457200">
              <a:spcBef>
                <a:spcPct val="50000"/>
              </a:spcBef>
              <a:buFont typeface="Wingdings" pitchFamily="2" charset="2"/>
              <a:buChar char="Ø"/>
            </a:pPr>
            <a:r>
              <a:rPr lang="en-US" sz="2000" dirty="0" smtClean="0">
                <a:latin typeface="Times New Roman" pitchFamily="18" charset="0"/>
                <a:cs typeface="Times New Roman" pitchFamily="18" charset="0"/>
              </a:rPr>
              <a:t>They may use a stylus or a pen, or may have a small keyboard.</a:t>
            </a:r>
          </a:p>
          <a:p>
            <a:pPr marL="914400" lvl="1" indent="-457200">
              <a:spcBef>
                <a:spcPct val="50000"/>
              </a:spcBef>
              <a:buFont typeface="Wingdings" pitchFamily="2" charset="2"/>
              <a:buChar char="Ø"/>
            </a:pPr>
            <a:r>
              <a:rPr lang="en-US" sz="2000" dirty="0" smtClean="0">
                <a:latin typeface="Times New Roman" pitchFamily="18" charset="0"/>
                <a:cs typeface="Times New Roman" pitchFamily="18" charset="0"/>
              </a:rPr>
              <a:t>Connected to internet wirelessly.</a:t>
            </a:r>
          </a:p>
          <a:p>
            <a:pPr marL="914400" lvl="1" indent="-457200">
              <a:spcBef>
                <a:spcPct val="50000"/>
              </a:spcBef>
              <a:buFont typeface="Wingdings" pitchFamily="2" charset="2"/>
              <a:buChar char="Ø"/>
            </a:pPr>
            <a:r>
              <a:rPr lang="en-US" sz="2000" dirty="0" smtClean="0">
                <a:latin typeface="Times New Roman" pitchFamily="18" charset="0"/>
                <a:cs typeface="Times New Roman" pitchFamily="18" charset="0"/>
              </a:rPr>
              <a:t>Apple, Blackberry, LG are some of manufacturers of smart phones.</a:t>
            </a:r>
          </a:p>
          <a:p>
            <a:pPr marL="914400" lvl="1" indent="-457200">
              <a:spcBef>
                <a:spcPct val="50000"/>
              </a:spcBef>
              <a:buFont typeface="Wingdings" pitchFamily="2" charset="2"/>
              <a:buChar char="Ø"/>
            </a:pPr>
            <a:endParaRPr lang="en-US" sz="2400" b="1" dirty="0" smtClean="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2" cstate="print"/>
          <a:srcRect/>
          <a:stretch>
            <a:fillRect/>
          </a:stretch>
        </p:blipFill>
        <p:spPr bwMode="auto">
          <a:xfrm>
            <a:off x="6477000" y="990600"/>
            <a:ext cx="1314451" cy="1695450"/>
          </a:xfrm>
          <a:prstGeom prst="rect">
            <a:avLst/>
          </a:prstGeom>
          <a:noFill/>
          <a:ln w="9525">
            <a:noFill/>
            <a:miter lim="800000"/>
            <a:headEnd/>
            <a:tailEnd/>
          </a:ln>
          <a:effectLst/>
        </p:spPr>
      </p:pic>
      <p:pic>
        <p:nvPicPr>
          <p:cNvPr id="3075" name="Picture 3"/>
          <p:cNvPicPr>
            <a:picLocks noChangeAspect="1" noChangeArrowheads="1"/>
          </p:cNvPicPr>
          <p:nvPr/>
        </p:nvPicPr>
        <p:blipFill>
          <a:blip r:embed="rId3" cstate="print"/>
          <a:srcRect/>
          <a:stretch>
            <a:fillRect/>
          </a:stretch>
        </p:blipFill>
        <p:spPr bwMode="auto">
          <a:xfrm>
            <a:off x="7467602" y="3886200"/>
            <a:ext cx="1447799" cy="1828800"/>
          </a:xfrm>
          <a:prstGeom prst="rect">
            <a:avLst/>
          </a:prstGeom>
          <a:noFill/>
          <a:ln w="9525">
            <a:noFill/>
            <a:miter lim="800000"/>
            <a:headEnd/>
            <a:tailEnd/>
          </a:ln>
          <a:effectLst/>
        </p:spPr>
      </p:pic>
      <p:sp>
        <p:nvSpPr>
          <p:cNvPr id="6" name="Footer Placeholder 5"/>
          <p:cNvSpPr>
            <a:spLocks noGrp="1"/>
          </p:cNvSpPr>
          <p:nvPr>
            <p:ph type="ftr" sz="quarter" idx="11"/>
          </p:nvPr>
        </p:nvSpPr>
        <p:spPr/>
        <p:txBody>
          <a:bodyPr/>
          <a:lstStyle/>
          <a:p>
            <a:r>
              <a:rPr lang="en-US" smtClean="0"/>
              <a:t>VJCET,DEPT. OF I.T.</a:t>
            </a:r>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58" name="Rectangle 14"/>
          <p:cNvSpPr>
            <a:spLocks noChangeArrowheads="1"/>
          </p:cNvSpPr>
          <p:nvPr/>
        </p:nvSpPr>
        <p:spPr bwMode="auto">
          <a:xfrm>
            <a:off x="0" y="0"/>
            <a:ext cx="8991600" cy="6858000"/>
          </a:xfrm>
          <a:prstGeom prst="rect">
            <a:avLst/>
          </a:prstGeom>
          <a:noFill/>
          <a:ln w="9525">
            <a:noFill/>
            <a:miter lim="800000"/>
            <a:headEnd/>
            <a:tailEnd/>
          </a:ln>
          <a:effectLst/>
        </p:spPr>
        <p:txBody>
          <a:bodyPr/>
          <a:lstStyle/>
          <a:p>
            <a:pPr marL="342900" indent="-342900">
              <a:spcBef>
                <a:spcPct val="20000"/>
              </a:spcBef>
            </a:pPr>
            <a:r>
              <a:rPr lang="en-US" sz="2800" b="1" u="sng" dirty="0" smtClean="0">
                <a:latin typeface="Times New Roman" pitchFamily="18" charset="0"/>
                <a:cs typeface="Times New Roman" pitchFamily="18" charset="0"/>
              </a:rPr>
              <a:t>Minicomputers</a:t>
            </a:r>
            <a:endParaRPr lang="en-US" sz="2800" b="1" u="sng" dirty="0">
              <a:latin typeface="Times New Roman" pitchFamily="18" charset="0"/>
              <a:cs typeface="Times New Roman" pitchFamily="18" charset="0"/>
            </a:endParaRPr>
          </a:p>
          <a:p>
            <a:pPr marL="342900" indent="-342900">
              <a:spcBef>
                <a:spcPct val="20000"/>
              </a:spcBef>
              <a:buFontTx/>
              <a:buChar char="•"/>
            </a:pPr>
            <a:r>
              <a:rPr lang="en-US" sz="2400" dirty="0">
                <a:latin typeface="Times New Roman" pitchFamily="18" charset="0"/>
                <a:cs typeface="Times New Roman" pitchFamily="18" charset="0"/>
              </a:rPr>
              <a:t>A midsized computer. </a:t>
            </a:r>
            <a:endParaRPr lang="en-US" sz="2400" dirty="0" smtClean="0">
              <a:latin typeface="Times New Roman" pitchFamily="18" charset="0"/>
              <a:cs typeface="Times New Roman" pitchFamily="18" charset="0"/>
            </a:endParaRPr>
          </a:p>
          <a:p>
            <a:pPr marL="342900" indent="-342900">
              <a:spcBef>
                <a:spcPct val="20000"/>
              </a:spcBef>
              <a:buFontTx/>
              <a:buChar char="•"/>
            </a:pPr>
            <a:r>
              <a:rPr lang="en-US" sz="2400" dirty="0" smtClean="0">
                <a:latin typeface="Times New Roman" pitchFamily="18" charset="0"/>
                <a:cs typeface="Times New Roman" pitchFamily="18" charset="0"/>
              </a:rPr>
              <a:t>Generally used in multi-user systems.</a:t>
            </a:r>
          </a:p>
          <a:p>
            <a:pPr marL="342900" indent="-342900">
              <a:spcBef>
                <a:spcPct val="20000"/>
              </a:spcBef>
              <a:buFontTx/>
              <a:buChar char="•"/>
            </a:pPr>
            <a:r>
              <a:rPr lang="en-US" sz="2400" dirty="0" smtClean="0">
                <a:latin typeface="Times New Roman" pitchFamily="18" charset="0"/>
                <a:cs typeface="Times New Roman" pitchFamily="18" charset="0"/>
              </a:rPr>
              <a:t>High processing speed and storage capacity when compared to microcomputers.</a:t>
            </a:r>
          </a:p>
          <a:p>
            <a:pPr marL="342900" indent="-342900">
              <a:spcBef>
                <a:spcPct val="20000"/>
              </a:spcBef>
              <a:buFontTx/>
              <a:buChar char="•"/>
            </a:pPr>
            <a:r>
              <a:rPr lang="en-US" sz="2400" dirty="0" smtClean="0">
                <a:latin typeface="Times New Roman" pitchFamily="18" charset="0"/>
                <a:cs typeface="Times New Roman" pitchFamily="18" charset="0"/>
              </a:rPr>
              <a:t>Can handle a great amount of data</a:t>
            </a:r>
          </a:p>
          <a:p>
            <a:pPr marL="342900" indent="-342900">
              <a:spcBef>
                <a:spcPct val="20000"/>
              </a:spcBef>
              <a:buFontTx/>
              <a:buChar char="•"/>
            </a:pPr>
            <a:r>
              <a:rPr lang="en-US" sz="2400" dirty="0" smtClean="0">
                <a:latin typeface="Times New Roman" pitchFamily="18" charset="0"/>
                <a:cs typeface="Times New Roman" pitchFamily="18" charset="0"/>
              </a:rPr>
              <a:t>Can support 4-200 users simultaneously.</a:t>
            </a:r>
          </a:p>
          <a:p>
            <a:pPr marL="342900" indent="-342900">
              <a:spcBef>
                <a:spcPct val="20000"/>
              </a:spcBef>
              <a:buFontTx/>
              <a:buChar char="•"/>
            </a:pPr>
            <a:r>
              <a:rPr lang="en-US" sz="2400" dirty="0" smtClean="0">
                <a:latin typeface="Times New Roman" pitchFamily="18" charset="0"/>
                <a:cs typeface="Times New Roman" pitchFamily="18" charset="0"/>
              </a:rPr>
              <a:t>Can support a number of terminals.</a:t>
            </a:r>
          </a:p>
          <a:p>
            <a:pPr marL="342900" indent="-342900">
              <a:spcBef>
                <a:spcPct val="20000"/>
              </a:spcBef>
              <a:buFontTx/>
              <a:buChar char="•"/>
            </a:pPr>
            <a:r>
              <a:rPr lang="en-US" sz="2400" dirty="0" smtClean="0">
                <a:latin typeface="Times New Roman" pitchFamily="18" charset="0"/>
                <a:cs typeface="Times New Roman" pitchFamily="18" charset="0"/>
              </a:rPr>
              <a:t>Users can access the minicomputer through their PC’s or terminal. </a:t>
            </a:r>
          </a:p>
          <a:p>
            <a:pPr marL="342900" indent="-342900">
              <a:spcBef>
                <a:spcPct val="20000"/>
              </a:spcBef>
              <a:buFontTx/>
              <a:buChar char="•"/>
            </a:pPr>
            <a:r>
              <a:rPr lang="en-US" sz="2400" dirty="0" smtClean="0">
                <a:latin typeface="Times New Roman" pitchFamily="18" charset="0"/>
                <a:cs typeface="Times New Roman" pitchFamily="18" charset="0"/>
              </a:rPr>
              <a:t>Used for real time applications in industry, research centers etc</a:t>
            </a:r>
          </a:p>
          <a:p>
            <a:pPr marL="342900" indent="-342900">
              <a:spcBef>
                <a:spcPct val="20000"/>
              </a:spcBef>
              <a:buFontTx/>
              <a:buChar char="•"/>
            </a:pPr>
            <a:r>
              <a:rPr lang="en-US" sz="2400" dirty="0" err="1" smtClean="0">
                <a:latin typeface="Times New Roman" pitchFamily="18" charset="0"/>
                <a:cs typeface="Times New Roman" pitchFamily="18" charset="0"/>
              </a:rPr>
              <a:t>Eg</a:t>
            </a:r>
            <a:r>
              <a:rPr lang="en-US" sz="2400" dirty="0" smtClean="0">
                <a:latin typeface="Times New Roman" pitchFamily="18" charset="0"/>
                <a:cs typeface="Times New Roman" pitchFamily="18" charset="0"/>
              </a:rPr>
              <a:t>: PDP 11, IBM (8000 series) </a:t>
            </a:r>
            <a:endParaRPr lang="en-US" sz="2400" dirty="0">
              <a:latin typeface="Times New Roman" pitchFamily="18" charset="0"/>
              <a:cs typeface="Times New Roman" pitchFamily="18" charset="0"/>
            </a:endParaRPr>
          </a:p>
        </p:txBody>
      </p:sp>
      <p:pic>
        <p:nvPicPr>
          <p:cNvPr id="4098" name="Picture 2"/>
          <p:cNvPicPr>
            <a:picLocks noChangeAspect="1" noChangeArrowheads="1"/>
          </p:cNvPicPr>
          <p:nvPr/>
        </p:nvPicPr>
        <p:blipFill>
          <a:blip r:embed="rId2" cstate="print"/>
          <a:srcRect/>
          <a:stretch>
            <a:fillRect/>
          </a:stretch>
        </p:blipFill>
        <p:spPr bwMode="auto">
          <a:xfrm>
            <a:off x="5029200" y="4471377"/>
            <a:ext cx="3550104" cy="2218510"/>
          </a:xfrm>
          <a:prstGeom prst="rect">
            <a:avLst/>
          </a:prstGeom>
          <a:noFill/>
          <a:ln w="9525">
            <a:noFill/>
            <a:miter lim="800000"/>
            <a:headEnd/>
            <a:tailEnd/>
          </a:ln>
          <a:effectLst/>
        </p:spPr>
      </p:pic>
      <p:sp>
        <p:nvSpPr>
          <p:cNvPr id="5" name="Footer Placeholder 4"/>
          <p:cNvSpPr>
            <a:spLocks noGrp="1"/>
          </p:cNvSpPr>
          <p:nvPr>
            <p:ph type="ftr" sz="quarter" idx="11"/>
          </p:nvPr>
        </p:nvSpPr>
        <p:spPr/>
        <p:txBody>
          <a:bodyPr/>
          <a:lstStyle/>
          <a:p>
            <a:r>
              <a:rPr lang="en-US" smtClean="0"/>
              <a:t>VJCET,DEPT. OF I.T.</a:t>
            </a:r>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2" name="Text Box 4"/>
          <p:cNvSpPr txBox="1">
            <a:spLocks noChangeArrowheads="1"/>
          </p:cNvSpPr>
          <p:nvPr/>
        </p:nvSpPr>
        <p:spPr bwMode="auto">
          <a:xfrm>
            <a:off x="0" y="1"/>
            <a:ext cx="8915400" cy="7589770"/>
          </a:xfrm>
          <a:prstGeom prst="rect">
            <a:avLst/>
          </a:prstGeom>
          <a:noFill/>
          <a:ln w="9525">
            <a:noFill/>
            <a:miter lim="800000"/>
            <a:headEnd/>
            <a:tailEnd/>
          </a:ln>
          <a:effectLst/>
        </p:spPr>
        <p:txBody>
          <a:bodyPr wrap="square">
            <a:spAutoFit/>
          </a:bodyPr>
          <a:lstStyle/>
          <a:p>
            <a:pPr>
              <a:lnSpc>
                <a:spcPct val="80000"/>
              </a:lnSpc>
              <a:spcBef>
                <a:spcPct val="50000"/>
              </a:spcBef>
            </a:pPr>
            <a:r>
              <a:rPr lang="en-US" sz="2400" dirty="0">
                <a:latin typeface="Times New Roman" pitchFamily="18" charset="0"/>
                <a:cs typeface="Times New Roman" pitchFamily="18" charset="0"/>
              </a:rPr>
              <a:t> </a:t>
            </a:r>
            <a:r>
              <a:rPr lang="en-US" sz="2400" b="1" u="sng" dirty="0" smtClean="0">
                <a:latin typeface="Times New Roman" pitchFamily="18" charset="0"/>
                <a:cs typeface="Times New Roman" pitchFamily="18" charset="0"/>
              </a:rPr>
              <a:t>Mainframe Computers</a:t>
            </a:r>
            <a:endParaRPr lang="en-US" sz="2400" i="1" dirty="0">
              <a:latin typeface="Times New Roman" pitchFamily="18" charset="0"/>
              <a:cs typeface="Times New Roman" pitchFamily="18" charset="0"/>
            </a:endParaRPr>
          </a:p>
          <a:p>
            <a:pPr>
              <a:lnSpc>
                <a:spcPct val="150000"/>
              </a:lnSpc>
              <a:buFontTx/>
              <a:buChar char="•"/>
            </a:pPr>
            <a:r>
              <a:rPr lang="en-US" sz="2400" dirty="0" smtClean="0">
                <a:latin typeface="Times New Roman" pitchFamily="18" charset="0"/>
                <a:cs typeface="Times New Roman" pitchFamily="18" charset="0"/>
              </a:rPr>
              <a:t>Multi-user, multi-programming and high performance computers.</a:t>
            </a:r>
          </a:p>
          <a:p>
            <a:pPr>
              <a:lnSpc>
                <a:spcPct val="150000"/>
              </a:lnSpc>
              <a:buFontTx/>
              <a:buChar char="•"/>
            </a:pPr>
            <a:r>
              <a:rPr lang="en-US" sz="2400" dirty="0" smtClean="0">
                <a:latin typeface="Times New Roman" pitchFamily="18" charset="0"/>
                <a:cs typeface="Times New Roman" pitchFamily="18" charset="0"/>
              </a:rPr>
              <a:t>They operate at a very high speed.</a:t>
            </a:r>
          </a:p>
          <a:p>
            <a:pPr>
              <a:lnSpc>
                <a:spcPct val="150000"/>
              </a:lnSpc>
              <a:buFontTx/>
              <a:buChar char="•"/>
            </a:pPr>
            <a:r>
              <a:rPr lang="en-US" sz="2400" dirty="0" smtClean="0">
                <a:latin typeface="Times New Roman" pitchFamily="18" charset="0"/>
                <a:cs typeface="Times New Roman" pitchFamily="18" charset="0"/>
              </a:rPr>
              <a:t>Very large storage capacity and can handle the workload of several hundreds of users.</a:t>
            </a:r>
          </a:p>
          <a:p>
            <a:pPr>
              <a:lnSpc>
                <a:spcPct val="150000"/>
              </a:lnSpc>
              <a:buFontTx/>
              <a:buChar char="•"/>
            </a:pPr>
            <a:r>
              <a:rPr lang="en-US" sz="2400" dirty="0" smtClean="0">
                <a:latin typeface="Times New Roman" pitchFamily="18" charset="0"/>
                <a:cs typeface="Times New Roman" pitchFamily="18" charset="0"/>
              </a:rPr>
              <a:t>Large and powerful systems generally used in centralized databases.</a:t>
            </a:r>
          </a:p>
          <a:p>
            <a:pPr>
              <a:lnSpc>
                <a:spcPct val="150000"/>
              </a:lnSpc>
              <a:buFontTx/>
              <a:buChar char="•"/>
            </a:pPr>
            <a:r>
              <a:rPr lang="en-US" sz="2400" dirty="0" smtClean="0">
                <a:latin typeface="Times New Roman" pitchFamily="18" charset="0"/>
                <a:cs typeface="Times New Roman" pitchFamily="18" charset="0"/>
              </a:rPr>
              <a:t>User accesses the mainframe computer via a terminal that may be dumb, intelligent terminal or a PC.</a:t>
            </a:r>
          </a:p>
          <a:p>
            <a:pPr lvl="1">
              <a:lnSpc>
                <a:spcPct val="150000"/>
              </a:lnSpc>
              <a:buFont typeface="Wingdings" pitchFamily="2" charset="2"/>
              <a:buChar char="Ø"/>
            </a:pPr>
            <a:r>
              <a:rPr lang="en-US" sz="2000" dirty="0" smtClean="0">
                <a:latin typeface="Times New Roman" pitchFamily="18" charset="0"/>
                <a:cs typeface="Times New Roman" pitchFamily="18" charset="0"/>
              </a:rPr>
              <a:t>A dumb terminal cannot store data or do processing. It has input and output device only.</a:t>
            </a:r>
          </a:p>
          <a:p>
            <a:pPr lvl="1">
              <a:lnSpc>
                <a:spcPct val="150000"/>
              </a:lnSpc>
              <a:buFont typeface="Wingdings" pitchFamily="2" charset="2"/>
              <a:buChar char="Ø"/>
            </a:pPr>
            <a:r>
              <a:rPr lang="en-US" sz="2000" dirty="0" smtClean="0">
                <a:latin typeface="Times New Roman" pitchFamily="18" charset="0"/>
                <a:cs typeface="Times New Roman" pitchFamily="18" charset="0"/>
              </a:rPr>
              <a:t>Intelligent terminal has input, output device and can do processing of its own but cannot store data.</a:t>
            </a:r>
          </a:p>
          <a:p>
            <a:pPr lvl="1">
              <a:lnSpc>
                <a:spcPct val="150000"/>
              </a:lnSpc>
              <a:buFont typeface="Wingdings" pitchFamily="2" charset="2"/>
              <a:buChar char="Ø"/>
            </a:pPr>
            <a:r>
              <a:rPr lang="en-US" sz="2000" dirty="0" smtClean="0">
                <a:latin typeface="Times New Roman" pitchFamily="18" charset="0"/>
                <a:cs typeface="Times New Roman" pitchFamily="18" charset="0"/>
              </a:rPr>
              <a:t>Both these terminals use processing power and storage facility of mainframe computer.</a:t>
            </a:r>
          </a:p>
          <a:p>
            <a:pPr>
              <a:lnSpc>
                <a:spcPct val="150000"/>
              </a:lnSpc>
            </a:pPr>
            <a:endParaRPr lang="en-US" sz="2400" dirty="0" smtClean="0">
              <a:latin typeface="Times New Roman" pitchFamily="18" charset="0"/>
              <a:cs typeface="Times New Roman" pitchFamily="18" charset="0"/>
            </a:endParaRPr>
          </a:p>
        </p:txBody>
      </p:sp>
      <p:sp>
        <p:nvSpPr>
          <p:cNvPr id="211975" name="Rectangle 7"/>
          <p:cNvSpPr>
            <a:spLocks noChangeArrowheads="1"/>
          </p:cNvSpPr>
          <p:nvPr/>
        </p:nvSpPr>
        <p:spPr bwMode="auto">
          <a:xfrm>
            <a:off x="228600" y="4022725"/>
            <a:ext cx="8458200" cy="738664"/>
          </a:xfrm>
          <a:prstGeom prst="rect">
            <a:avLst/>
          </a:prstGeom>
          <a:noFill/>
          <a:ln w="9525">
            <a:noFill/>
            <a:miter lim="800000"/>
            <a:headEnd/>
            <a:tailEnd/>
          </a:ln>
          <a:effectLst/>
        </p:spPr>
        <p:txBody>
          <a:bodyPr anchor="ctr">
            <a:spAutoFit/>
          </a:bodyPr>
          <a:lstStyle/>
          <a:p>
            <a:endParaRPr lang="en-US"/>
          </a:p>
          <a:p>
            <a:pPr eaLnBrk="0" hangingPunct="0"/>
            <a:endParaRPr lang="en-US" sz="2400">
              <a:latin typeface="Times New Roman"/>
            </a:endParaRPr>
          </a:p>
        </p:txBody>
      </p:sp>
      <p:sp>
        <p:nvSpPr>
          <p:cNvPr id="5" name="Footer Placeholder 4"/>
          <p:cNvSpPr>
            <a:spLocks noGrp="1"/>
          </p:cNvSpPr>
          <p:nvPr>
            <p:ph type="ftr" sz="quarter" idx="11"/>
          </p:nvPr>
        </p:nvSpPr>
        <p:spPr/>
        <p:txBody>
          <a:bodyPr/>
          <a:lstStyle/>
          <a:p>
            <a:r>
              <a:rPr lang="en-US" smtClean="0"/>
              <a:t>VJCET,DEPT. OF I.T.</a:t>
            </a: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marL="342900" indent="-342900" algn="just">
              <a:buFontTx/>
              <a:buChar char="•"/>
            </a:pPr>
            <a:r>
              <a:rPr lang="en-US" dirty="0" smtClean="0">
                <a:latin typeface="Times New Roman" charset="0"/>
              </a:rPr>
              <a:t>Accepts input, processes data, stores data, and produces output</a:t>
            </a:r>
            <a:r>
              <a:rPr lang="en-US" b="1" i="1" dirty="0" smtClean="0">
                <a:latin typeface="Times New Roman" charset="0"/>
              </a:rPr>
              <a:t> </a:t>
            </a:r>
          </a:p>
          <a:p>
            <a:pPr marL="342900" indent="-342900" algn="just">
              <a:buFontTx/>
              <a:buChar char="•"/>
            </a:pPr>
            <a:r>
              <a:rPr lang="en-US" b="1" i="1" dirty="0" smtClean="0">
                <a:latin typeface="Times New Roman" charset="0"/>
              </a:rPr>
              <a:t>Input</a:t>
            </a:r>
            <a:r>
              <a:rPr lang="en-US" b="1" dirty="0" smtClean="0">
                <a:latin typeface="Times New Roman" charset="0"/>
              </a:rPr>
              <a:t> </a:t>
            </a:r>
            <a:r>
              <a:rPr lang="en-US" dirty="0" smtClean="0">
                <a:latin typeface="Times New Roman" charset="0"/>
              </a:rPr>
              <a:t>refers to whatever is sent to a Computer system</a:t>
            </a:r>
          </a:p>
          <a:p>
            <a:pPr marL="342900" indent="-342900" algn="just">
              <a:buFontTx/>
              <a:buChar char="•"/>
            </a:pPr>
            <a:r>
              <a:rPr lang="en-US" b="1" i="1" dirty="0" smtClean="0">
                <a:latin typeface="Times New Roman" charset="0"/>
              </a:rPr>
              <a:t>Data</a:t>
            </a:r>
            <a:r>
              <a:rPr lang="en-US" dirty="0" smtClean="0">
                <a:latin typeface="Times New Roman" charset="0"/>
              </a:rPr>
              <a:t> refers to the symbols that represent facts, objects, and ideas</a:t>
            </a:r>
          </a:p>
          <a:p>
            <a:pPr marL="342900" indent="-342900" algn="just">
              <a:spcBef>
                <a:spcPct val="20000"/>
              </a:spcBef>
              <a:buFontTx/>
              <a:buChar char="•"/>
            </a:pPr>
            <a:r>
              <a:rPr lang="en-US" b="1" i="1" dirty="0" smtClean="0">
                <a:latin typeface="Times New Roman" charset="0"/>
              </a:rPr>
              <a:t>Processing</a:t>
            </a:r>
            <a:r>
              <a:rPr lang="en-US" dirty="0" smtClean="0">
                <a:latin typeface="Times New Roman" charset="0"/>
              </a:rPr>
              <a:t> is the way that a computer manipulates data</a:t>
            </a:r>
          </a:p>
          <a:p>
            <a:pPr marL="342900" indent="-342900" algn="just">
              <a:spcBef>
                <a:spcPct val="20000"/>
              </a:spcBef>
              <a:buFontTx/>
              <a:buChar char="•"/>
            </a:pPr>
            <a:r>
              <a:rPr lang="en-US" dirty="0" smtClean="0">
                <a:latin typeface="Times New Roman" charset="0"/>
              </a:rPr>
              <a:t>A computer processes data in a device called the </a:t>
            </a:r>
            <a:r>
              <a:rPr lang="en-US" b="1" i="1" dirty="0" smtClean="0">
                <a:latin typeface="Times New Roman" charset="0"/>
              </a:rPr>
              <a:t>central processing unit</a:t>
            </a:r>
            <a:r>
              <a:rPr lang="en-US" dirty="0" smtClean="0">
                <a:latin typeface="Times New Roman" charset="0"/>
              </a:rPr>
              <a:t> (CPU)</a:t>
            </a:r>
          </a:p>
          <a:p>
            <a:endParaRPr lang="en-US" dirty="0"/>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a:stretch>
            <a:fillRect/>
          </a:stretch>
        </p:blipFill>
        <p:spPr bwMode="auto">
          <a:xfrm>
            <a:off x="1447800" y="2590800"/>
            <a:ext cx="5671752" cy="3886200"/>
          </a:xfrm>
          <a:prstGeom prst="rect">
            <a:avLst/>
          </a:prstGeom>
          <a:noFill/>
          <a:ln w="9525">
            <a:noFill/>
            <a:miter lim="800000"/>
            <a:headEnd/>
            <a:tailEnd/>
          </a:ln>
          <a:effectLst/>
        </p:spPr>
      </p:pic>
      <p:sp>
        <p:nvSpPr>
          <p:cNvPr id="3" name="Rectangle 2"/>
          <p:cNvSpPr/>
          <p:nvPr/>
        </p:nvSpPr>
        <p:spPr>
          <a:xfrm>
            <a:off x="457200" y="685801"/>
            <a:ext cx="8001000" cy="1754326"/>
          </a:xfrm>
          <a:prstGeom prst="rect">
            <a:avLst/>
          </a:prstGeom>
        </p:spPr>
        <p:txBody>
          <a:bodyPr wrap="square">
            <a:spAutoFit/>
          </a:bodyPr>
          <a:lstStyle/>
          <a:p>
            <a:pPr>
              <a:lnSpc>
                <a:spcPct val="150000"/>
              </a:lnSpc>
              <a:buFontTx/>
              <a:buChar char="•"/>
            </a:pPr>
            <a:r>
              <a:rPr lang="en-US" sz="2400" dirty="0" smtClean="0">
                <a:latin typeface="Times New Roman" pitchFamily="18" charset="0"/>
                <a:cs typeface="Times New Roman" pitchFamily="18" charset="0"/>
              </a:rPr>
              <a:t>They are used in organizations like banks or companies which require frequent access to same data.</a:t>
            </a:r>
          </a:p>
          <a:p>
            <a:pPr>
              <a:lnSpc>
                <a:spcPct val="150000"/>
              </a:lnSpc>
              <a:buFontTx/>
              <a:buChar char="•"/>
            </a:pPr>
            <a:r>
              <a:rPr lang="en-US" sz="2400" dirty="0" err="1" smtClean="0">
                <a:latin typeface="Times New Roman" pitchFamily="18" charset="0"/>
                <a:cs typeface="Times New Roman" pitchFamily="18" charset="0"/>
              </a:rPr>
              <a:t>Eg</a:t>
            </a:r>
            <a:r>
              <a:rPr lang="en-US" sz="2400" dirty="0" smtClean="0">
                <a:latin typeface="Times New Roman" pitchFamily="18" charset="0"/>
                <a:cs typeface="Times New Roman" pitchFamily="18" charset="0"/>
              </a:rPr>
              <a:t>: CDC 6000 and IBM ES000 series.</a:t>
            </a:r>
          </a:p>
        </p:txBody>
      </p:sp>
      <p:sp>
        <p:nvSpPr>
          <p:cNvPr id="5" name="Footer Placeholder 4"/>
          <p:cNvSpPr>
            <a:spLocks noGrp="1"/>
          </p:cNvSpPr>
          <p:nvPr>
            <p:ph type="ftr" sz="quarter" idx="11"/>
          </p:nvPr>
        </p:nvSpPr>
        <p:spPr/>
        <p:txBody>
          <a:bodyPr/>
          <a:lstStyle/>
          <a:p>
            <a:r>
              <a:rPr lang="en-US" smtClean="0"/>
              <a:t>VJCET,DEPT. OF I.T.</a:t>
            </a:r>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9" name="Rectangle 5"/>
          <p:cNvSpPr>
            <a:spLocks noGrp="1" noChangeArrowheads="1"/>
          </p:cNvSpPr>
          <p:nvPr>
            <p:ph sz="quarter" idx="1"/>
          </p:nvPr>
        </p:nvSpPr>
        <p:spPr>
          <a:xfrm>
            <a:off x="0" y="0"/>
            <a:ext cx="8915400" cy="6858000"/>
          </a:xfrm>
        </p:spPr>
        <p:txBody>
          <a:bodyPr>
            <a:normAutofit lnSpcReduction="10000"/>
          </a:bodyPr>
          <a:lstStyle/>
          <a:p>
            <a:pPr>
              <a:lnSpc>
                <a:spcPct val="90000"/>
              </a:lnSpc>
              <a:buFontTx/>
              <a:buNone/>
            </a:pPr>
            <a:r>
              <a:rPr lang="en-US" sz="2400" b="1" u="sng" dirty="0">
                <a:latin typeface="Times New Roman" pitchFamily="18" charset="0"/>
                <a:cs typeface="Times New Roman" pitchFamily="18" charset="0"/>
              </a:rPr>
              <a:t>Super Computer</a:t>
            </a:r>
            <a:r>
              <a:rPr lang="en-US" sz="2400" dirty="0">
                <a:latin typeface="Times New Roman" pitchFamily="18" charset="0"/>
                <a:cs typeface="Times New Roman" pitchFamily="18" charset="0"/>
              </a:rPr>
              <a:t>   </a:t>
            </a:r>
            <a:endParaRPr lang="en-US" sz="2400" b="1" u="sng" dirty="0">
              <a:latin typeface="Times New Roman" pitchFamily="18" charset="0"/>
              <a:cs typeface="Times New Roman" pitchFamily="18" charset="0"/>
            </a:endParaRPr>
          </a:p>
          <a:p>
            <a:pPr algn="just">
              <a:lnSpc>
                <a:spcPct val="150000"/>
              </a:lnSpc>
            </a:pPr>
            <a:r>
              <a:rPr lang="en-US" sz="2400" dirty="0" smtClean="0">
                <a:latin typeface="Times New Roman" pitchFamily="18" charset="0"/>
                <a:cs typeface="Times New Roman" pitchFamily="18" charset="0"/>
              </a:rPr>
              <a:t>Fastest computers</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and the most </a:t>
            </a:r>
            <a:r>
              <a:rPr lang="en-US" sz="2400" dirty="0">
                <a:latin typeface="Times New Roman" pitchFamily="18" charset="0"/>
                <a:cs typeface="Times New Roman" pitchFamily="18" charset="0"/>
              </a:rPr>
              <a:t>powerful computer made till now</a:t>
            </a:r>
            <a:r>
              <a:rPr lang="en-US" sz="2400" dirty="0" smtClean="0">
                <a:latin typeface="Times New Roman" pitchFamily="18" charset="0"/>
                <a:cs typeface="Times New Roman" pitchFamily="18" charset="0"/>
              </a:rPr>
              <a:t>.</a:t>
            </a:r>
          </a:p>
          <a:p>
            <a:pPr algn="just">
              <a:lnSpc>
                <a:spcPct val="150000"/>
              </a:lnSpc>
            </a:pPr>
            <a:r>
              <a:rPr lang="en-US" sz="2400" dirty="0" smtClean="0">
                <a:latin typeface="Times New Roman" pitchFamily="18" charset="0"/>
                <a:cs typeface="Times New Roman" pitchFamily="18" charset="0"/>
              </a:rPr>
              <a:t>High processing speed. Speed is measured in FLOPS (Floating Point Operations per second).</a:t>
            </a:r>
          </a:p>
          <a:p>
            <a:pPr algn="just">
              <a:lnSpc>
                <a:spcPct val="150000"/>
              </a:lnSpc>
            </a:pPr>
            <a:r>
              <a:rPr lang="en-US" sz="2400" dirty="0" smtClean="0">
                <a:latin typeface="Times New Roman" pitchFamily="18" charset="0"/>
                <a:cs typeface="Times New Roman" pitchFamily="18" charset="0"/>
              </a:rPr>
              <a:t>They are built by interconnecting thousands of processors that can work in parallel.</a:t>
            </a:r>
            <a:endParaRPr lang="en-US" sz="2400" dirty="0">
              <a:latin typeface="Times New Roman" pitchFamily="18" charset="0"/>
              <a:cs typeface="Times New Roman" pitchFamily="18" charset="0"/>
            </a:endParaRPr>
          </a:p>
          <a:p>
            <a:pPr algn="just">
              <a:lnSpc>
                <a:spcPct val="150000"/>
              </a:lnSpc>
            </a:pPr>
            <a:r>
              <a:rPr lang="en-US" sz="2400" dirty="0">
                <a:latin typeface="Times New Roman" pitchFamily="18" charset="0"/>
                <a:cs typeface="Times New Roman" pitchFamily="18" charset="0"/>
              </a:rPr>
              <a:t>Used for very special, highly calculation-intensive tasks like scientific research, weather forecasting, quantum mechanical physics</a:t>
            </a:r>
            <a:r>
              <a:rPr lang="en-US"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climate research (global warming), </a:t>
            </a:r>
            <a:r>
              <a:rPr lang="en-US" sz="2400" dirty="0" smtClean="0">
                <a:latin typeface="Times New Roman" pitchFamily="18" charset="0"/>
                <a:cs typeface="Times New Roman" pitchFamily="18" charset="0"/>
              </a:rPr>
              <a:t>biological research etc. </a:t>
            </a:r>
          </a:p>
          <a:p>
            <a:pPr algn="just">
              <a:lnSpc>
                <a:spcPct val="150000"/>
              </a:lnSpc>
            </a:pPr>
            <a:r>
              <a:rPr lang="en-US" sz="2400" dirty="0" smtClean="0">
                <a:latin typeface="Times New Roman" pitchFamily="18" charset="0"/>
                <a:cs typeface="Times New Roman" pitchFamily="18" charset="0"/>
              </a:rPr>
              <a:t>Major </a:t>
            </a:r>
            <a:r>
              <a:rPr lang="en-US" sz="2400" dirty="0">
                <a:latin typeface="Times New Roman" pitchFamily="18" charset="0"/>
                <a:cs typeface="Times New Roman" pitchFamily="18" charset="0"/>
              </a:rPr>
              <a:t>universities, military agencies and scientific research laboratories are heavy users. </a:t>
            </a:r>
            <a:endParaRPr lang="en-US" sz="2400" dirty="0" smtClean="0">
              <a:latin typeface="Times New Roman" pitchFamily="18" charset="0"/>
              <a:cs typeface="Times New Roman" pitchFamily="18" charset="0"/>
            </a:endParaRPr>
          </a:p>
          <a:p>
            <a:pPr algn="just">
              <a:lnSpc>
                <a:spcPct val="150000"/>
              </a:lnSpc>
            </a:pPr>
            <a:r>
              <a:rPr lang="en-US" sz="2400" dirty="0" err="1" smtClean="0">
                <a:latin typeface="Times New Roman" pitchFamily="18" charset="0"/>
                <a:cs typeface="Times New Roman" pitchFamily="18" charset="0"/>
              </a:rPr>
              <a:t>Egs</a:t>
            </a:r>
            <a:r>
              <a:rPr lang="en-US" sz="2400" dirty="0" smtClean="0">
                <a:latin typeface="Times New Roman" pitchFamily="18" charset="0"/>
                <a:cs typeface="Times New Roman" pitchFamily="18" charset="0"/>
              </a:rPr>
              <a:t>: IBM Roadrunner, IBM Blue gene, PARAM</a:t>
            </a:r>
            <a:endParaRPr lang="en-US" sz="2400" dirty="0">
              <a:latin typeface="Times New Roman" pitchFamily="18" charset="0"/>
              <a:cs typeface="Times New Roman" pitchFamily="18" charset="0"/>
            </a:endParaRPr>
          </a:p>
        </p:txBody>
      </p:sp>
      <p:sp>
        <p:nvSpPr>
          <p:cNvPr id="4" name="Footer Placeholder 3"/>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228600"/>
            <a:ext cx="5124451" cy="3505200"/>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3962400" y="3352800"/>
            <a:ext cx="4645349" cy="3067050"/>
          </a:xfrm>
          <a:prstGeom prst="rect">
            <a:avLst/>
          </a:prstGeom>
          <a:noFill/>
          <a:ln w="9525">
            <a:noFill/>
            <a:miter lim="800000"/>
            <a:headEnd/>
            <a:tailEnd/>
          </a:ln>
        </p:spPr>
      </p:pic>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914400"/>
          </a:xfrm>
        </p:spPr>
        <p:txBody>
          <a:bodyPr>
            <a:normAutofit/>
          </a:bodyPr>
          <a:lstStyle/>
          <a:p>
            <a:pPr algn="ctr"/>
            <a:r>
              <a:rPr lang="en-US" sz="3600" dirty="0" smtClean="0">
                <a:latin typeface="Times New Roman" pitchFamily="18" charset="0"/>
                <a:cs typeface="Times New Roman" pitchFamily="18" charset="0"/>
              </a:rPr>
              <a:t>Computer System</a:t>
            </a:r>
            <a:endParaRPr lang="en-US" sz="3600" dirty="0">
              <a:latin typeface="Times New Roman" pitchFamily="18" charset="0"/>
              <a:cs typeface="Times New Roman" pitchFamily="18" charset="0"/>
            </a:endParaRPr>
          </a:p>
        </p:txBody>
      </p:sp>
      <p:sp>
        <p:nvSpPr>
          <p:cNvPr id="3" name="Content Placeholder 2"/>
          <p:cNvSpPr>
            <a:spLocks noGrp="1"/>
          </p:cNvSpPr>
          <p:nvPr>
            <p:ph idx="1"/>
          </p:nvPr>
        </p:nvSpPr>
        <p:spPr>
          <a:xfrm>
            <a:off x="152400" y="1219200"/>
            <a:ext cx="8915400" cy="5638800"/>
          </a:xfrm>
        </p:spPr>
        <p:txBody>
          <a:bodyPr/>
          <a:lstStyle/>
          <a:p>
            <a:r>
              <a:rPr lang="en-US" dirty="0" smtClean="0">
                <a:latin typeface="Times New Roman" pitchFamily="18" charset="0"/>
                <a:cs typeface="Times New Roman" pitchFamily="18" charset="0"/>
              </a:rPr>
              <a:t>Computer system consists of 4 parts :</a:t>
            </a:r>
          </a:p>
          <a:p>
            <a:pPr marL="514350" indent="-514350">
              <a:buAutoNum type="arabicParenR"/>
            </a:pPr>
            <a:r>
              <a:rPr lang="en-US" sz="2800" dirty="0" smtClean="0">
                <a:latin typeface="Times New Roman" pitchFamily="18" charset="0"/>
                <a:cs typeface="Times New Roman" pitchFamily="18" charset="0"/>
              </a:rPr>
              <a:t>Hardware</a:t>
            </a:r>
          </a:p>
          <a:p>
            <a:pPr marL="514350" indent="-514350">
              <a:buAutoNum type="arabicParenR"/>
            </a:pPr>
            <a:r>
              <a:rPr lang="en-US" sz="2800" dirty="0" smtClean="0">
                <a:latin typeface="Times New Roman" pitchFamily="18" charset="0"/>
                <a:cs typeface="Times New Roman" pitchFamily="18" charset="0"/>
              </a:rPr>
              <a:t>Software</a:t>
            </a:r>
          </a:p>
          <a:p>
            <a:pPr marL="514350" indent="-514350">
              <a:buAutoNum type="arabicParenR"/>
            </a:pPr>
            <a:r>
              <a:rPr lang="en-US" sz="2800" dirty="0" smtClean="0">
                <a:latin typeface="Times New Roman" pitchFamily="18" charset="0"/>
                <a:cs typeface="Times New Roman" pitchFamily="18" charset="0"/>
              </a:rPr>
              <a:t>Data</a:t>
            </a:r>
          </a:p>
          <a:p>
            <a:pPr marL="514350" indent="-514350">
              <a:buAutoNum type="arabicParenR"/>
            </a:pPr>
            <a:r>
              <a:rPr lang="en-US" sz="2800" dirty="0" smtClean="0">
                <a:latin typeface="Times New Roman" pitchFamily="18" charset="0"/>
                <a:cs typeface="Times New Roman" pitchFamily="18" charset="0"/>
              </a:rPr>
              <a:t>Users</a:t>
            </a:r>
            <a:endParaRPr lang="en-US" sz="2800" dirty="0">
              <a:latin typeface="Times New Roman" pitchFamily="18" charset="0"/>
              <a:cs typeface="Times New Roman" pitchFamily="18" charset="0"/>
            </a:endParaRPr>
          </a:p>
        </p:txBody>
      </p:sp>
      <p:pic>
        <p:nvPicPr>
          <p:cNvPr id="4" name="Picture 3" descr="Untitled.jpg"/>
          <p:cNvPicPr>
            <a:picLocks noChangeAspect="1"/>
          </p:cNvPicPr>
          <p:nvPr/>
        </p:nvPicPr>
        <p:blipFill>
          <a:blip r:embed="rId2" cstate="print"/>
          <a:stretch>
            <a:fillRect/>
          </a:stretch>
        </p:blipFill>
        <p:spPr>
          <a:xfrm>
            <a:off x="2434923" y="2590800"/>
            <a:ext cx="6337247" cy="3886200"/>
          </a:xfrm>
          <a:prstGeom prst="rect">
            <a:avLst/>
          </a:prstGeom>
        </p:spPr>
      </p:pic>
      <p:sp>
        <p:nvSpPr>
          <p:cNvPr id="6" name="Footer Placeholder 5"/>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52400"/>
            <a:ext cx="8915400" cy="6553200"/>
          </a:xfrm>
        </p:spPr>
        <p:txBody>
          <a:bodyPr/>
          <a:lstStyle/>
          <a:p>
            <a:r>
              <a:rPr lang="en-US" sz="2800" u="sng" dirty="0" smtClean="0">
                <a:latin typeface="Times New Roman" pitchFamily="18" charset="0"/>
                <a:cs typeface="Times New Roman" pitchFamily="18" charset="0"/>
              </a:rPr>
              <a:t>Hardware </a:t>
            </a:r>
          </a:p>
          <a:p>
            <a:pPr lvl="1"/>
            <a:r>
              <a:rPr lang="en-US" sz="2400" dirty="0" smtClean="0">
                <a:latin typeface="Times New Roman" pitchFamily="18" charset="0"/>
                <a:cs typeface="Times New Roman" pitchFamily="18" charset="0"/>
              </a:rPr>
              <a:t>Consists of physical or mechanical devices of the computer.</a:t>
            </a:r>
          </a:p>
          <a:p>
            <a:pPr lvl="1"/>
            <a:r>
              <a:rPr lang="en-US" sz="2400" dirty="0" smtClean="0">
                <a:latin typeface="Times New Roman" pitchFamily="18" charset="0"/>
                <a:cs typeface="Times New Roman" pitchFamily="18" charset="0"/>
              </a:rPr>
              <a:t>Devices required for i/o, storage and processing of data comes under this category.</a:t>
            </a:r>
          </a:p>
          <a:p>
            <a:pPr lvl="1"/>
            <a:r>
              <a:rPr lang="en-US" sz="2400" dirty="0" err="1" smtClean="0">
                <a:latin typeface="Times New Roman" pitchFamily="18" charset="0"/>
                <a:cs typeface="Times New Roman" pitchFamily="18" charset="0"/>
              </a:rPr>
              <a:t>Eg</a:t>
            </a:r>
            <a:r>
              <a:rPr lang="en-US" sz="2400" dirty="0" smtClean="0">
                <a:latin typeface="Times New Roman" pitchFamily="18" charset="0"/>
                <a:cs typeface="Times New Roman" pitchFamily="18" charset="0"/>
              </a:rPr>
              <a:t>: keyboard, monitor, hard disk drive, floppy disk drive, printer, processor, motherboard etc.</a:t>
            </a:r>
          </a:p>
          <a:p>
            <a:endParaRPr lang="en-US" sz="2800" dirty="0" smtClean="0">
              <a:latin typeface="Times New Roman" pitchFamily="18" charset="0"/>
              <a:cs typeface="Times New Roman" pitchFamily="18" charset="0"/>
            </a:endParaRPr>
          </a:p>
          <a:p>
            <a:r>
              <a:rPr lang="en-US" sz="2800" u="sng" dirty="0" smtClean="0">
                <a:latin typeface="Times New Roman" pitchFamily="18" charset="0"/>
                <a:cs typeface="Times New Roman" pitchFamily="18" charset="0"/>
              </a:rPr>
              <a:t>Software </a:t>
            </a:r>
          </a:p>
          <a:p>
            <a:pPr lvl="1"/>
            <a:r>
              <a:rPr lang="en-US" sz="2400" dirty="0" smtClean="0">
                <a:latin typeface="Times New Roman" pitchFamily="18" charset="0"/>
                <a:cs typeface="Times New Roman" pitchFamily="18" charset="0"/>
              </a:rPr>
              <a:t>Is a set of instructions that tells the computer about the tasks to be performed and how theses tasks are to be performed.</a:t>
            </a:r>
          </a:p>
          <a:p>
            <a:pPr lvl="1"/>
            <a:r>
              <a:rPr lang="en-US" sz="2400" dirty="0" smtClean="0">
                <a:latin typeface="Times New Roman" pitchFamily="18" charset="0"/>
                <a:cs typeface="Times New Roman" pitchFamily="18" charset="0"/>
              </a:rPr>
              <a:t>A set of programs and documents form the software.</a:t>
            </a:r>
          </a:p>
          <a:p>
            <a:pPr lvl="1"/>
            <a:r>
              <a:rPr lang="en-US" sz="2400" dirty="0" smtClean="0">
                <a:latin typeface="Times New Roman" pitchFamily="18" charset="0"/>
                <a:cs typeface="Times New Roman" pitchFamily="18" charset="0"/>
              </a:rPr>
              <a:t>Different software can be loaded on the same hardware to perform different kinds of tasks.</a:t>
            </a:r>
          </a:p>
          <a:p>
            <a:pPr lvl="1"/>
            <a:endParaRPr lang="en-US" dirty="0" smtClean="0"/>
          </a:p>
          <a:p>
            <a:pPr lvl="1"/>
            <a:endParaRPr lang="en-US" dirty="0"/>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
            <a:ext cx="8839200" cy="6553200"/>
          </a:xfrm>
        </p:spPr>
        <p:txBody>
          <a:bodyPr/>
          <a:lstStyle/>
          <a:p>
            <a:r>
              <a:rPr lang="en-US" sz="2800" u="sng" dirty="0" smtClean="0">
                <a:latin typeface="Times New Roman" pitchFamily="18" charset="0"/>
                <a:cs typeface="Times New Roman" pitchFamily="18" charset="0"/>
              </a:rPr>
              <a:t>Data</a:t>
            </a:r>
          </a:p>
          <a:p>
            <a:pPr lvl="1" algn="just"/>
            <a:r>
              <a:rPr lang="en-US" sz="2400" dirty="0" smtClean="0">
                <a:latin typeface="Times New Roman" pitchFamily="18" charset="0"/>
                <a:cs typeface="Times New Roman" pitchFamily="18" charset="0"/>
              </a:rPr>
              <a:t>Raw facts or isolated values which by themselves have not much significance.</a:t>
            </a:r>
          </a:p>
          <a:p>
            <a:pPr lvl="1" algn="just"/>
            <a:r>
              <a:rPr lang="en-US" sz="2400" dirty="0" smtClean="0">
                <a:latin typeface="Times New Roman" pitchFamily="18" charset="0"/>
                <a:cs typeface="Times New Roman" pitchFamily="18" charset="0"/>
              </a:rPr>
              <a:t>Data is provided as </a:t>
            </a:r>
            <a:r>
              <a:rPr lang="en-US" sz="2400" dirty="0" err="1" smtClean="0">
                <a:latin typeface="Times New Roman" pitchFamily="18" charset="0"/>
                <a:cs typeface="Times New Roman" pitchFamily="18" charset="0"/>
              </a:rPr>
              <a:t>i</a:t>
            </a:r>
            <a:r>
              <a:rPr lang="en-US" sz="2400" dirty="0" smtClean="0">
                <a:latin typeface="Times New Roman" pitchFamily="18" charset="0"/>
                <a:cs typeface="Times New Roman" pitchFamily="18" charset="0"/>
              </a:rPr>
              <a:t>/p to the computer, which is processed to generate meaningful information..</a:t>
            </a:r>
          </a:p>
          <a:p>
            <a:pPr lvl="1" algn="just"/>
            <a:r>
              <a:rPr lang="en-US" sz="2400" dirty="0" err="1" smtClean="0">
                <a:latin typeface="Times New Roman" pitchFamily="18" charset="0"/>
                <a:cs typeface="Times New Roman" pitchFamily="18" charset="0"/>
              </a:rPr>
              <a:t>Eg</a:t>
            </a:r>
            <a:r>
              <a:rPr lang="en-US" sz="2400" dirty="0" smtClean="0">
                <a:latin typeface="Times New Roman" pitchFamily="18" charset="0"/>
                <a:cs typeface="Times New Roman" pitchFamily="18" charset="0"/>
              </a:rPr>
              <a:t>: 29, </a:t>
            </a:r>
            <a:r>
              <a:rPr lang="en-US" sz="2400" dirty="0" err="1" smtClean="0">
                <a:latin typeface="Times New Roman" pitchFamily="18" charset="0"/>
                <a:cs typeface="Times New Roman" pitchFamily="18" charset="0"/>
              </a:rPr>
              <a:t>jan</a:t>
            </a:r>
            <a:r>
              <a:rPr lang="en-US" sz="2400" dirty="0" smtClean="0">
                <a:latin typeface="Times New Roman" pitchFamily="18" charset="0"/>
                <a:cs typeface="Times New Roman" pitchFamily="18" charset="0"/>
              </a:rPr>
              <a:t> and 1994 are processed by computer to give date of birth of a person.</a:t>
            </a:r>
          </a:p>
          <a:p>
            <a:pPr lvl="1" algn="just"/>
            <a:endParaRPr lang="en-US" sz="2400" dirty="0" smtClean="0">
              <a:latin typeface="Times New Roman" pitchFamily="18" charset="0"/>
              <a:cs typeface="Times New Roman" pitchFamily="18" charset="0"/>
            </a:endParaRPr>
          </a:p>
          <a:p>
            <a:pPr algn="just"/>
            <a:r>
              <a:rPr lang="en-US" sz="2800" u="sng" dirty="0" smtClean="0">
                <a:latin typeface="Times New Roman" pitchFamily="18" charset="0"/>
                <a:cs typeface="Times New Roman" pitchFamily="18" charset="0"/>
              </a:rPr>
              <a:t>Users </a:t>
            </a:r>
          </a:p>
          <a:p>
            <a:pPr lvl="1" algn="just"/>
            <a:r>
              <a:rPr lang="en-US" sz="2400" dirty="0" smtClean="0">
                <a:latin typeface="Times New Roman" pitchFamily="18" charset="0"/>
                <a:cs typeface="Times New Roman" pitchFamily="18" charset="0"/>
              </a:rPr>
              <a:t>Are the people who write computer programs or interact with the computer.</a:t>
            </a:r>
          </a:p>
          <a:p>
            <a:pPr lvl="1" algn="just"/>
            <a:r>
              <a:rPr lang="en-US" sz="2400" dirty="0" smtClean="0">
                <a:latin typeface="Times New Roman" pitchFamily="18" charset="0"/>
                <a:cs typeface="Times New Roman" pitchFamily="18" charset="0"/>
              </a:rPr>
              <a:t>Also known as </a:t>
            </a:r>
            <a:r>
              <a:rPr lang="en-US" sz="2400" dirty="0" err="1" smtClean="0">
                <a:latin typeface="Times New Roman" pitchFamily="18" charset="0"/>
                <a:cs typeface="Times New Roman" pitchFamily="18" charset="0"/>
              </a:rPr>
              <a:t>skinware</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liveware</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humanware</a:t>
            </a:r>
            <a:r>
              <a:rPr lang="en-US" sz="2400" dirty="0" smtClean="0">
                <a:latin typeface="Times New Roman" pitchFamily="18" charset="0"/>
                <a:cs typeface="Times New Roman" pitchFamily="18" charset="0"/>
              </a:rPr>
              <a:t>, or </a:t>
            </a:r>
            <a:r>
              <a:rPr lang="en-US" sz="2400" dirty="0" err="1" smtClean="0">
                <a:latin typeface="Times New Roman" pitchFamily="18" charset="0"/>
                <a:cs typeface="Times New Roman" pitchFamily="18" charset="0"/>
              </a:rPr>
              <a:t>peopleware</a:t>
            </a:r>
            <a:r>
              <a:rPr lang="en-US" sz="2400" dirty="0" smtClean="0">
                <a:latin typeface="Times New Roman" pitchFamily="18" charset="0"/>
                <a:cs typeface="Times New Roman" pitchFamily="18" charset="0"/>
              </a:rPr>
              <a:t>.</a:t>
            </a:r>
          </a:p>
          <a:p>
            <a:pPr lvl="1" algn="just"/>
            <a:r>
              <a:rPr lang="en-US" sz="2400" dirty="0" smtClean="0">
                <a:latin typeface="Times New Roman" pitchFamily="18" charset="0"/>
                <a:cs typeface="Times New Roman" pitchFamily="18" charset="0"/>
              </a:rPr>
              <a:t>Programmers, data entry operators, system analyst and computer hardware engineers.</a:t>
            </a:r>
          </a:p>
          <a:p>
            <a:pPr lvl="1"/>
            <a:endParaRPr lang="en-US" sz="2400" dirty="0" smtClean="0">
              <a:latin typeface="Times New Roman" pitchFamily="18" charset="0"/>
              <a:cs typeface="Times New Roman" pitchFamily="18" charset="0"/>
            </a:endParaRPr>
          </a:p>
          <a:p>
            <a:pPr lvl="1"/>
            <a:endParaRPr lang="en-US" sz="2400" dirty="0">
              <a:latin typeface="Times New Roman" pitchFamily="18" charset="0"/>
              <a:cs typeface="Times New Roman" pitchFamily="18" charset="0"/>
            </a:endParaRPr>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381000" y="-152400"/>
            <a:ext cx="8229600" cy="914400"/>
          </a:xfrm>
        </p:spPr>
        <p:txBody>
          <a:bodyPr>
            <a:normAutofit/>
          </a:bodyPr>
          <a:lstStyle/>
          <a:p>
            <a:r>
              <a:rPr lang="en-US" sz="4000" dirty="0">
                <a:latin typeface="Times New Roman" pitchFamily="18" charset="0"/>
                <a:cs typeface="Times New Roman" pitchFamily="18" charset="0"/>
              </a:rPr>
              <a:t>Applications</a:t>
            </a:r>
          </a:p>
        </p:txBody>
      </p:sp>
      <p:sp>
        <p:nvSpPr>
          <p:cNvPr id="24579" name="Rectangle 3"/>
          <p:cNvSpPr>
            <a:spLocks noGrp="1" noChangeArrowheads="1"/>
          </p:cNvSpPr>
          <p:nvPr>
            <p:ph sz="quarter" idx="1"/>
          </p:nvPr>
        </p:nvSpPr>
        <p:spPr>
          <a:xfrm>
            <a:off x="228600" y="762000"/>
            <a:ext cx="8915400" cy="6096000"/>
          </a:xfrm>
        </p:spPr>
        <p:txBody>
          <a:bodyPr>
            <a:normAutofit/>
          </a:bodyPr>
          <a:lstStyle/>
          <a:p>
            <a:r>
              <a:rPr lang="en-US" sz="2000" u="sng" dirty="0" smtClean="0">
                <a:latin typeface="Times New Roman" pitchFamily="18" charset="0"/>
                <a:cs typeface="Times New Roman" pitchFamily="18" charset="0"/>
              </a:rPr>
              <a:t>Home</a:t>
            </a:r>
            <a:endParaRPr lang="en-US" sz="2000" u="sng" dirty="0">
              <a:latin typeface="Times New Roman" pitchFamily="18" charset="0"/>
              <a:cs typeface="Times New Roman" pitchFamily="18" charset="0"/>
            </a:endParaRPr>
          </a:p>
          <a:p>
            <a:pPr lvl="1"/>
            <a:r>
              <a:rPr lang="en-US" sz="2000" dirty="0">
                <a:latin typeface="Times New Roman" pitchFamily="18" charset="0"/>
                <a:cs typeface="Times New Roman" pitchFamily="18" charset="0"/>
              </a:rPr>
              <a:t> Mostly to check mails</a:t>
            </a:r>
          </a:p>
          <a:p>
            <a:pPr lvl="1"/>
            <a:r>
              <a:rPr lang="en-US" sz="2000" dirty="0">
                <a:latin typeface="Times New Roman" pitchFamily="18" charset="0"/>
                <a:cs typeface="Times New Roman" pitchFamily="18" charset="0"/>
              </a:rPr>
              <a:t> Small documentation</a:t>
            </a:r>
          </a:p>
          <a:p>
            <a:pPr lvl="1"/>
            <a:r>
              <a:rPr lang="en-US" sz="2000" dirty="0">
                <a:latin typeface="Times New Roman" pitchFamily="18" charset="0"/>
                <a:cs typeface="Times New Roman" pitchFamily="18" charset="0"/>
              </a:rPr>
              <a:t> Gaming</a:t>
            </a:r>
          </a:p>
          <a:p>
            <a:pPr lvl="1"/>
            <a:r>
              <a:rPr lang="en-US" sz="2000" dirty="0">
                <a:latin typeface="Times New Roman" pitchFamily="18" charset="0"/>
                <a:cs typeface="Times New Roman" pitchFamily="18" charset="0"/>
              </a:rPr>
              <a:t> Music and Video</a:t>
            </a:r>
          </a:p>
          <a:p>
            <a:pPr lvl="1"/>
            <a:r>
              <a:rPr lang="en-US" sz="2000" dirty="0">
                <a:latin typeface="Times New Roman" pitchFamily="18" charset="0"/>
                <a:cs typeface="Times New Roman" pitchFamily="18" charset="0"/>
              </a:rPr>
              <a:t> To solve homework </a:t>
            </a:r>
          </a:p>
          <a:p>
            <a:pPr lvl="1"/>
            <a:r>
              <a:rPr lang="en-US" sz="2000" dirty="0">
                <a:latin typeface="Times New Roman" pitchFamily="18" charset="0"/>
                <a:cs typeface="Times New Roman" pitchFamily="18" charset="0"/>
              </a:rPr>
              <a:t> Photo Printouts using Good Printers</a:t>
            </a:r>
          </a:p>
          <a:p>
            <a:pPr lvl="1"/>
            <a:r>
              <a:rPr lang="en-US" sz="2000" dirty="0">
                <a:latin typeface="Times New Roman" pitchFamily="18" charset="0"/>
                <a:cs typeface="Times New Roman" pitchFamily="18" charset="0"/>
              </a:rPr>
              <a:t> Work from Home </a:t>
            </a:r>
            <a:r>
              <a:rPr lang="en-US" sz="2000" dirty="0" smtClean="0">
                <a:latin typeface="Times New Roman" pitchFamily="18" charset="0"/>
                <a:cs typeface="Times New Roman" pitchFamily="18" charset="0"/>
              </a:rPr>
              <a:t>concept</a:t>
            </a:r>
          </a:p>
          <a:p>
            <a:pPr lvl="1">
              <a:buNone/>
            </a:pPr>
            <a:endParaRPr lang="en-US" sz="2000" dirty="0" smtClean="0">
              <a:latin typeface="Times New Roman" pitchFamily="18" charset="0"/>
              <a:cs typeface="Times New Roman" pitchFamily="18" charset="0"/>
            </a:endParaRPr>
          </a:p>
          <a:p>
            <a:r>
              <a:rPr lang="en-US" sz="2000" u="sng" dirty="0" smtClean="0">
                <a:latin typeface="Times New Roman" pitchFamily="18" charset="0"/>
                <a:cs typeface="Times New Roman" pitchFamily="18" charset="0"/>
              </a:rPr>
              <a:t>Industry</a:t>
            </a:r>
          </a:p>
          <a:p>
            <a:pPr lvl="1"/>
            <a:r>
              <a:rPr lang="en-US" sz="2000" dirty="0" smtClean="0">
                <a:latin typeface="Times New Roman" pitchFamily="18" charset="0"/>
                <a:cs typeface="Times New Roman" pitchFamily="18" charset="0"/>
              </a:rPr>
              <a:t>To develop software, mostly to automate the manual work.</a:t>
            </a:r>
          </a:p>
          <a:p>
            <a:pPr lvl="1"/>
            <a:r>
              <a:rPr lang="en-US" sz="2000" dirty="0" smtClean="0">
                <a:latin typeface="Times New Roman" pitchFamily="18" charset="0"/>
                <a:cs typeface="Times New Roman" pitchFamily="18" charset="0"/>
              </a:rPr>
              <a:t>To provide necessary solution to clients’ needs</a:t>
            </a:r>
          </a:p>
          <a:p>
            <a:pPr lvl="1"/>
            <a:r>
              <a:rPr lang="en-US" sz="2000" dirty="0" smtClean="0">
                <a:latin typeface="Times New Roman" pitchFamily="18" charset="0"/>
                <a:cs typeface="Times New Roman" pitchFamily="18" charset="0"/>
              </a:rPr>
              <a:t>Software is developed for the needs of networking, banking, business, retail etc. </a:t>
            </a:r>
          </a:p>
          <a:p>
            <a:pPr lvl="1"/>
            <a:endParaRPr lang="en-US" sz="2400" dirty="0">
              <a:latin typeface="Times New Roman" pitchFamily="18" charset="0"/>
              <a:cs typeface="Times New Roman" pitchFamily="18" charset="0"/>
            </a:endParaRPr>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sz="quarter" idx="1"/>
          </p:nvPr>
        </p:nvSpPr>
        <p:spPr>
          <a:xfrm>
            <a:off x="0" y="0"/>
            <a:ext cx="9144000" cy="6858000"/>
          </a:xfrm>
        </p:spPr>
        <p:txBody>
          <a:bodyPr>
            <a:normAutofit lnSpcReduction="10000"/>
          </a:bodyPr>
          <a:lstStyle/>
          <a:p>
            <a:r>
              <a:rPr lang="en-US" sz="2000" u="sng" dirty="0" smtClean="0">
                <a:latin typeface="Times New Roman" pitchFamily="18" charset="0"/>
                <a:cs typeface="Times New Roman" pitchFamily="18" charset="0"/>
              </a:rPr>
              <a:t>Education</a:t>
            </a:r>
            <a:endParaRPr lang="en-US" sz="2000" u="sng" dirty="0">
              <a:latin typeface="Times New Roman" pitchFamily="18" charset="0"/>
              <a:cs typeface="Times New Roman" pitchFamily="18" charset="0"/>
            </a:endParaRPr>
          </a:p>
          <a:p>
            <a:pPr lvl="1"/>
            <a:r>
              <a:rPr lang="en-US" sz="2000" dirty="0" smtClean="0">
                <a:latin typeface="Times New Roman" pitchFamily="18" charset="0"/>
                <a:cs typeface="Times New Roman" pitchFamily="18" charset="0"/>
              </a:rPr>
              <a:t>Serves the purpose of Teaching Aids i.e. prepare notes and presentations.</a:t>
            </a:r>
            <a:endParaRPr lang="en-US" sz="2000" dirty="0">
              <a:latin typeface="Times New Roman" pitchFamily="18" charset="0"/>
              <a:cs typeface="Times New Roman" pitchFamily="18" charset="0"/>
            </a:endParaRPr>
          </a:p>
          <a:p>
            <a:pPr lvl="1"/>
            <a:r>
              <a:rPr lang="en-US" sz="2000" dirty="0">
                <a:latin typeface="Times New Roman" pitchFamily="18" charset="0"/>
                <a:cs typeface="Times New Roman" pitchFamily="18" charset="0"/>
              </a:rPr>
              <a:t>To Educate necessary skills demanded by </a:t>
            </a:r>
            <a:r>
              <a:rPr lang="en-US" sz="2000" dirty="0" smtClean="0">
                <a:latin typeface="Times New Roman" pitchFamily="18" charset="0"/>
                <a:cs typeface="Times New Roman" pitchFamily="18" charset="0"/>
              </a:rPr>
              <a:t>Industries.</a:t>
            </a:r>
          </a:p>
          <a:p>
            <a:pPr lvl="1"/>
            <a:r>
              <a:rPr lang="en-US" sz="2000" dirty="0" smtClean="0">
                <a:latin typeface="Times New Roman" pitchFamily="18" charset="0"/>
                <a:cs typeface="Times New Roman" pitchFamily="18" charset="0"/>
              </a:rPr>
              <a:t>To provide distance education using e-learning.</a:t>
            </a:r>
          </a:p>
          <a:p>
            <a:pPr lvl="1"/>
            <a:r>
              <a:rPr lang="en-US" sz="2000" dirty="0" smtClean="0">
                <a:latin typeface="Times New Roman" pitchFamily="18" charset="0"/>
                <a:cs typeface="Times New Roman" pitchFamily="18" charset="0"/>
              </a:rPr>
              <a:t>Conduct online examinations.</a:t>
            </a:r>
            <a:endParaRPr lang="en-US" sz="2000" dirty="0">
              <a:latin typeface="Times New Roman" pitchFamily="18" charset="0"/>
              <a:cs typeface="Times New Roman" pitchFamily="18" charset="0"/>
            </a:endParaRPr>
          </a:p>
          <a:p>
            <a:pPr lvl="1"/>
            <a:r>
              <a:rPr lang="en-US" sz="2000" dirty="0">
                <a:latin typeface="Times New Roman" pitchFamily="18" charset="0"/>
                <a:cs typeface="Times New Roman" pitchFamily="18" charset="0"/>
              </a:rPr>
              <a:t>To give a demo or </a:t>
            </a:r>
            <a:r>
              <a:rPr lang="en-US" sz="2000" dirty="0" smtClean="0">
                <a:latin typeface="Times New Roman" pitchFamily="18" charset="0"/>
                <a:cs typeface="Times New Roman" pitchFamily="18" charset="0"/>
              </a:rPr>
              <a:t>training.</a:t>
            </a:r>
            <a:endParaRPr lang="en-US" sz="2000" dirty="0">
              <a:latin typeface="Times New Roman" pitchFamily="18" charset="0"/>
              <a:cs typeface="Times New Roman" pitchFamily="18" charset="0"/>
            </a:endParaRPr>
          </a:p>
          <a:p>
            <a:pPr lvl="1"/>
            <a:r>
              <a:rPr lang="en-US" sz="2000" dirty="0" smtClean="0">
                <a:latin typeface="Times New Roman" pitchFamily="18" charset="0"/>
                <a:cs typeface="Times New Roman" pitchFamily="18" charset="0"/>
              </a:rPr>
              <a:t>To </a:t>
            </a:r>
            <a:r>
              <a:rPr lang="en-US" sz="2000" dirty="0">
                <a:latin typeface="Times New Roman" pitchFamily="18" charset="0"/>
                <a:cs typeface="Times New Roman" pitchFamily="18" charset="0"/>
              </a:rPr>
              <a:t>convey messages using </a:t>
            </a:r>
            <a:r>
              <a:rPr lang="en-US" sz="2000" dirty="0" smtClean="0">
                <a:latin typeface="Times New Roman" pitchFamily="18" charset="0"/>
                <a:cs typeface="Times New Roman" pitchFamily="18" charset="0"/>
              </a:rPr>
              <a:t>Internet.</a:t>
            </a:r>
          </a:p>
          <a:p>
            <a:pPr lvl="1">
              <a:buNone/>
            </a:pPr>
            <a:endParaRPr lang="en-US" sz="2000" dirty="0" smtClean="0">
              <a:latin typeface="Times New Roman" pitchFamily="18" charset="0"/>
              <a:cs typeface="Times New Roman" pitchFamily="18" charset="0"/>
            </a:endParaRPr>
          </a:p>
          <a:p>
            <a:r>
              <a:rPr lang="en-US" sz="2000" u="sng" dirty="0" smtClean="0">
                <a:latin typeface="Times New Roman" pitchFamily="18" charset="0"/>
                <a:cs typeface="Times New Roman" pitchFamily="18" charset="0"/>
              </a:rPr>
              <a:t>Science and engineering</a:t>
            </a:r>
          </a:p>
          <a:p>
            <a:pPr lvl="1"/>
            <a:r>
              <a:rPr lang="en-US" sz="2000" dirty="0" smtClean="0">
                <a:latin typeface="Times New Roman" pitchFamily="18" charset="0"/>
                <a:cs typeface="Times New Roman" pitchFamily="18" charset="0"/>
              </a:rPr>
              <a:t>To analyze large data acquired over a period of time</a:t>
            </a:r>
          </a:p>
          <a:p>
            <a:pPr lvl="1"/>
            <a:r>
              <a:rPr lang="en-US" sz="2000" dirty="0" smtClean="0">
                <a:latin typeface="Times New Roman" pitchFamily="18" charset="0"/>
                <a:cs typeface="Times New Roman" pitchFamily="18" charset="0"/>
              </a:rPr>
              <a:t>To do complex floating point arithmetic operations.</a:t>
            </a:r>
          </a:p>
          <a:p>
            <a:pPr lvl="1"/>
            <a:r>
              <a:rPr lang="en-US" sz="2000" dirty="0" smtClean="0">
                <a:latin typeface="Times New Roman" pitchFamily="18" charset="0"/>
                <a:cs typeface="Times New Roman" pitchFamily="18" charset="0"/>
              </a:rPr>
              <a:t>Designing and making drawings.</a:t>
            </a:r>
          </a:p>
          <a:p>
            <a:pPr lvl="1"/>
            <a:r>
              <a:rPr lang="en-US" sz="2000" dirty="0" smtClean="0">
                <a:latin typeface="Times New Roman" pitchFamily="18" charset="0"/>
                <a:cs typeface="Times New Roman" pitchFamily="18" charset="0"/>
              </a:rPr>
              <a:t>Image Processing Applications.</a:t>
            </a:r>
          </a:p>
          <a:p>
            <a:pPr lvl="1"/>
            <a:r>
              <a:rPr lang="en-US" sz="2000" dirty="0" smtClean="0">
                <a:latin typeface="Times New Roman" pitchFamily="18" charset="0"/>
                <a:cs typeface="Times New Roman" pitchFamily="18" charset="0"/>
              </a:rPr>
              <a:t>Research</a:t>
            </a:r>
          </a:p>
          <a:p>
            <a:pPr lvl="1">
              <a:buNone/>
            </a:pPr>
            <a:endParaRPr lang="en-US" sz="2000" dirty="0" smtClean="0">
              <a:latin typeface="Times New Roman" pitchFamily="18" charset="0"/>
              <a:cs typeface="Times New Roman" pitchFamily="18" charset="0"/>
            </a:endParaRPr>
          </a:p>
          <a:p>
            <a:r>
              <a:rPr lang="en-US" sz="2000" u="sng" dirty="0" smtClean="0">
                <a:latin typeface="Times New Roman" pitchFamily="18" charset="0"/>
                <a:cs typeface="Times New Roman" pitchFamily="18" charset="0"/>
              </a:rPr>
              <a:t>Sports</a:t>
            </a:r>
          </a:p>
          <a:p>
            <a:pPr lvl="1"/>
            <a:r>
              <a:rPr lang="en-US" sz="2000" dirty="0" smtClean="0">
                <a:latin typeface="Times New Roman" pitchFamily="18" charset="0"/>
                <a:cs typeface="Times New Roman" pitchFamily="18" charset="0"/>
              </a:rPr>
              <a:t>Used to watch a game, view scores</a:t>
            </a:r>
          </a:p>
          <a:p>
            <a:pPr lvl="1"/>
            <a:r>
              <a:rPr lang="en-US" sz="2000" dirty="0" smtClean="0">
                <a:latin typeface="Times New Roman" pitchFamily="18" charset="0"/>
                <a:cs typeface="Times New Roman" pitchFamily="18" charset="0"/>
              </a:rPr>
              <a:t>Play games like chess.</a:t>
            </a:r>
          </a:p>
          <a:p>
            <a:pPr lvl="1"/>
            <a:r>
              <a:rPr lang="en-US" sz="2000" dirty="0" smtClean="0">
                <a:latin typeface="Times New Roman" pitchFamily="18" charset="0"/>
                <a:cs typeface="Times New Roman" pitchFamily="18" charset="0"/>
              </a:rPr>
              <a:t>Also used for training players.</a:t>
            </a:r>
          </a:p>
          <a:p>
            <a:pPr lvl="1"/>
            <a:endParaRPr lang="en-US" sz="2000" dirty="0" smtClean="0">
              <a:latin typeface="Times New Roman" pitchFamily="18" charset="0"/>
              <a:cs typeface="Times New Roman" pitchFamily="18" charset="0"/>
            </a:endParaRPr>
          </a:p>
          <a:p>
            <a:pPr lvl="1">
              <a:buNone/>
            </a:pPr>
            <a:endParaRPr lang="en-US" sz="2400" dirty="0">
              <a:latin typeface="Times New Roman" pitchFamily="18" charset="0"/>
              <a:cs typeface="Times New Roman" pitchFamily="18" charset="0"/>
            </a:endParaRPr>
          </a:p>
        </p:txBody>
      </p:sp>
      <p:sp>
        <p:nvSpPr>
          <p:cNvPr id="4" name="Footer Placeholder 3"/>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sz="quarter" idx="1"/>
          </p:nvPr>
        </p:nvSpPr>
        <p:spPr>
          <a:xfrm>
            <a:off x="0" y="0"/>
            <a:ext cx="9144000" cy="6858000"/>
          </a:xfrm>
        </p:spPr>
        <p:txBody>
          <a:bodyPr>
            <a:normAutofit/>
          </a:bodyPr>
          <a:lstStyle/>
          <a:p>
            <a:r>
              <a:rPr lang="en-US" sz="2000" u="sng" dirty="0" smtClean="0">
                <a:latin typeface="Times New Roman" pitchFamily="18" charset="0"/>
                <a:cs typeface="Times New Roman" pitchFamily="18" charset="0"/>
              </a:rPr>
              <a:t>Entertainment</a:t>
            </a:r>
          </a:p>
          <a:p>
            <a:pPr lvl="1"/>
            <a:r>
              <a:rPr lang="en-US" sz="2000" dirty="0" smtClean="0">
                <a:latin typeface="Times New Roman" pitchFamily="18" charset="0"/>
                <a:cs typeface="Times New Roman" pitchFamily="18" charset="0"/>
              </a:rPr>
              <a:t>Music Industry</a:t>
            </a:r>
          </a:p>
          <a:p>
            <a:pPr lvl="1"/>
            <a:r>
              <a:rPr lang="en-US" sz="2000" dirty="0" smtClean="0">
                <a:latin typeface="Times New Roman" pitchFamily="18" charset="0"/>
                <a:cs typeface="Times New Roman" pitchFamily="18" charset="0"/>
              </a:rPr>
              <a:t>Games</a:t>
            </a:r>
          </a:p>
          <a:p>
            <a:pPr lvl="1"/>
            <a:r>
              <a:rPr lang="en-US" sz="2000" dirty="0" smtClean="0">
                <a:latin typeface="Times New Roman" pitchFamily="18" charset="0"/>
                <a:cs typeface="Times New Roman" pitchFamily="18" charset="0"/>
              </a:rPr>
              <a:t>Movies – to watch and create.</a:t>
            </a:r>
          </a:p>
          <a:p>
            <a:pPr lvl="1"/>
            <a:r>
              <a:rPr lang="en-US" sz="2000" dirty="0" smtClean="0">
                <a:latin typeface="Times New Roman" pitchFamily="18" charset="0"/>
                <a:cs typeface="Times New Roman" pitchFamily="18" charset="0"/>
              </a:rPr>
              <a:t>Can listen to music, download and share them</a:t>
            </a:r>
          </a:p>
          <a:p>
            <a:pPr>
              <a:buNone/>
            </a:pPr>
            <a:endParaRPr lang="en-US" sz="2000" dirty="0" smtClean="0">
              <a:latin typeface="Times New Roman" pitchFamily="18" charset="0"/>
              <a:cs typeface="Times New Roman" pitchFamily="18" charset="0"/>
            </a:endParaRPr>
          </a:p>
          <a:p>
            <a:r>
              <a:rPr lang="en-US" sz="2000" u="sng" dirty="0" smtClean="0">
                <a:latin typeface="Times New Roman" pitchFamily="18" charset="0"/>
                <a:cs typeface="Times New Roman" pitchFamily="18" charset="0"/>
              </a:rPr>
              <a:t>Advertisement</a:t>
            </a:r>
          </a:p>
          <a:p>
            <a:pPr lvl="1"/>
            <a:r>
              <a:rPr lang="en-US" sz="2000" dirty="0" smtClean="0">
                <a:latin typeface="Times New Roman" pitchFamily="18" charset="0"/>
                <a:cs typeface="Times New Roman" pitchFamily="18" charset="0"/>
              </a:rPr>
              <a:t>Computers are used to create adds with special sound and visual effect.</a:t>
            </a:r>
          </a:p>
          <a:p>
            <a:pPr lvl="1"/>
            <a:r>
              <a:rPr lang="en-US" sz="2000" dirty="0" smtClean="0">
                <a:latin typeface="Times New Roman" pitchFamily="18" charset="0"/>
                <a:cs typeface="Times New Roman" pitchFamily="18" charset="0"/>
              </a:rPr>
              <a:t>Advertisement can be displayed on different websites, emails can be sent and reviews of a product can be posted.</a:t>
            </a:r>
          </a:p>
          <a:p>
            <a:endParaRPr lang="en-US" sz="2000" u="sng" dirty="0" smtClean="0">
              <a:latin typeface="Times New Roman" pitchFamily="18" charset="0"/>
              <a:cs typeface="Times New Roman" pitchFamily="18" charset="0"/>
            </a:endParaRPr>
          </a:p>
          <a:p>
            <a:r>
              <a:rPr lang="en-US" sz="2000" u="sng" dirty="0" smtClean="0">
                <a:latin typeface="Times New Roman" pitchFamily="18" charset="0"/>
                <a:cs typeface="Times New Roman" pitchFamily="18" charset="0"/>
              </a:rPr>
              <a:t>Medicine</a:t>
            </a:r>
          </a:p>
          <a:p>
            <a:pPr lvl="1"/>
            <a:r>
              <a:rPr lang="en-US" sz="2000" dirty="0" smtClean="0">
                <a:latin typeface="Times New Roman" pitchFamily="18" charset="0"/>
                <a:cs typeface="Times New Roman" pitchFamily="18" charset="0"/>
              </a:rPr>
              <a:t>Medical history of patients is stored in computers.</a:t>
            </a:r>
          </a:p>
          <a:p>
            <a:pPr lvl="1"/>
            <a:r>
              <a:rPr lang="en-US" sz="2000" dirty="0" smtClean="0">
                <a:latin typeface="Times New Roman" pitchFamily="18" charset="0"/>
                <a:cs typeface="Times New Roman" pitchFamily="18" charset="0"/>
              </a:rPr>
              <a:t>Medical researchers use to access information about the advances in the field.</a:t>
            </a:r>
          </a:p>
          <a:p>
            <a:pPr lvl="1"/>
            <a:r>
              <a:rPr lang="en-US" sz="2000" dirty="0" smtClean="0">
                <a:latin typeface="Times New Roman" pitchFamily="18" charset="0"/>
                <a:cs typeface="Times New Roman" pitchFamily="18" charset="0"/>
              </a:rPr>
              <a:t>Medical equipments like Ultrasound, MRI scan uses computer as its integral part.</a:t>
            </a:r>
          </a:p>
          <a:p>
            <a:pPr lvl="1"/>
            <a:r>
              <a:rPr lang="en-US" sz="2000" dirty="0" smtClean="0">
                <a:latin typeface="Times New Roman" pitchFamily="18" charset="0"/>
                <a:cs typeface="Times New Roman" pitchFamily="18" charset="0"/>
              </a:rPr>
              <a:t>Provide assistance to doctors in surgery. </a:t>
            </a:r>
            <a:r>
              <a:rPr lang="en-US" sz="2000" dirty="0" err="1" smtClean="0">
                <a:latin typeface="Times New Roman" pitchFamily="18" charset="0"/>
                <a:cs typeface="Times New Roman" pitchFamily="18" charset="0"/>
              </a:rPr>
              <a:t>Eg</a:t>
            </a:r>
            <a:r>
              <a:rPr lang="en-US" sz="2000" dirty="0" smtClean="0">
                <a:latin typeface="Times New Roman" pitchFamily="18" charset="0"/>
                <a:cs typeface="Times New Roman" pitchFamily="18" charset="0"/>
              </a:rPr>
              <a:t> laser surgery</a:t>
            </a:r>
          </a:p>
          <a:p>
            <a:pPr lvl="1">
              <a:buNone/>
            </a:pPr>
            <a:endParaRPr lang="en-US" sz="2000" dirty="0" smtClean="0">
              <a:latin typeface="Times New Roman" pitchFamily="18" charset="0"/>
              <a:cs typeface="Times New Roman" pitchFamily="18" charset="0"/>
            </a:endParaRPr>
          </a:p>
          <a:p>
            <a:pPr lvl="1">
              <a:buNone/>
            </a:pPr>
            <a:endParaRPr lang="en-US" sz="2400" dirty="0" smtClean="0">
              <a:latin typeface="Times New Roman" pitchFamily="18" charset="0"/>
              <a:cs typeface="Times New Roman" pitchFamily="18" charset="0"/>
            </a:endParaRPr>
          </a:p>
          <a:p>
            <a:pPr lvl="1">
              <a:buNone/>
            </a:pPr>
            <a:endParaRPr lang="en-US" sz="2400" dirty="0" smtClean="0">
              <a:latin typeface="Times New Roman" pitchFamily="18" charset="0"/>
              <a:cs typeface="Times New Roman" pitchFamily="18" charset="0"/>
            </a:endParaRPr>
          </a:p>
          <a:p>
            <a:pPr lvl="1"/>
            <a:endParaRPr lang="en-US" sz="2400" baseline="30000" dirty="0" smtClean="0">
              <a:latin typeface="Times New Roman" pitchFamily="18" charset="0"/>
              <a:cs typeface="Times New Roman" pitchFamily="18" charset="0"/>
            </a:endParaRPr>
          </a:p>
          <a:p>
            <a:pPr lvl="1"/>
            <a:endParaRPr lang="en-US" sz="2400" dirty="0" smtClean="0">
              <a:latin typeface="Times New Roman" pitchFamily="18" charset="0"/>
              <a:cs typeface="Times New Roman" pitchFamily="18" charset="0"/>
            </a:endParaRPr>
          </a:p>
          <a:p>
            <a:pPr lvl="1"/>
            <a:endParaRPr lang="en-US" sz="2400" dirty="0">
              <a:latin typeface="Times New Roman" pitchFamily="18" charset="0"/>
              <a:cs typeface="Times New Roman" pitchFamily="18" charset="0"/>
            </a:endParaRPr>
          </a:p>
        </p:txBody>
      </p:sp>
      <p:sp>
        <p:nvSpPr>
          <p:cNvPr id="4" name="Footer Placeholder 3"/>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sz="quarter" idx="1"/>
          </p:nvPr>
        </p:nvSpPr>
        <p:spPr>
          <a:xfrm>
            <a:off x="0" y="0"/>
            <a:ext cx="9144000" cy="6858000"/>
          </a:xfrm>
        </p:spPr>
        <p:txBody>
          <a:bodyPr>
            <a:normAutofit/>
          </a:bodyPr>
          <a:lstStyle/>
          <a:p>
            <a:r>
              <a:rPr lang="en-US" sz="2000" u="sng" dirty="0" smtClean="0">
                <a:latin typeface="Times New Roman" pitchFamily="18" charset="0"/>
                <a:cs typeface="Times New Roman" pitchFamily="18" charset="0"/>
              </a:rPr>
              <a:t>Banking</a:t>
            </a:r>
            <a:endParaRPr lang="en-US" sz="2000" u="sng" dirty="0">
              <a:latin typeface="Times New Roman" pitchFamily="18" charset="0"/>
              <a:cs typeface="Times New Roman" pitchFamily="18" charset="0"/>
            </a:endParaRPr>
          </a:p>
          <a:p>
            <a:pPr lvl="1"/>
            <a:r>
              <a:rPr lang="en-US" sz="2000" dirty="0">
                <a:latin typeface="Times New Roman" pitchFamily="18" charset="0"/>
                <a:cs typeface="Times New Roman" pitchFamily="18" charset="0"/>
              </a:rPr>
              <a:t>To store, access and modify huge amounts of data</a:t>
            </a:r>
          </a:p>
          <a:p>
            <a:pPr lvl="1"/>
            <a:r>
              <a:rPr lang="en-US" sz="2000" dirty="0" smtClean="0">
                <a:latin typeface="Times New Roman" pitchFamily="18" charset="0"/>
                <a:cs typeface="Times New Roman" pitchFamily="18" charset="0"/>
              </a:rPr>
              <a:t>Paying </a:t>
            </a:r>
            <a:r>
              <a:rPr lang="en-US" sz="2000" dirty="0">
                <a:latin typeface="Times New Roman" pitchFamily="18" charset="0"/>
                <a:cs typeface="Times New Roman" pitchFamily="18" charset="0"/>
              </a:rPr>
              <a:t>bills become easy and time </a:t>
            </a:r>
            <a:r>
              <a:rPr lang="en-US" sz="2000" dirty="0" smtClean="0">
                <a:latin typeface="Times New Roman" pitchFamily="18" charset="0"/>
                <a:cs typeface="Times New Roman" pitchFamily="18" charset="0"/>
              </a:rPr>
              <a:t>saving.</a:t>
            </a:r>
            <a:endParaRPr lang="en-US" sz="2000" dirty="0">
              <a:latin typeface="Times New Roman" pitchFamily="18" charset="0"/>
              <a:cs typeface="Times New Roman" pitchFamily="18" charset="0"/>
            </a:endParaRPr>
          </a:p>
          <a:p>
            <a:pPr lvl="1"/>
            <a:r>
              <a:rPr lang="en-US" sz="2000" dirty="0">
                <a:latin typeface="Times New Roman" pitchFamily="18" charset="0"/>
                <a:cs typeface="Times New Roman" pitchFamily="18" charset="0"/>
              </a:rPr>
              <a:t> online </a:t>
            </a:r>
            <a:r>
              <a:rPr lang="en-US" sz="2000" dirty="0" smtClean="0">
                <a:latin typeface="Times New Roman" pitchFamily="18" charset="0"/>
                <a:cs typeface="Times New Roman" pitchFamily="18" charset="0"/>
              </a:rPr>
              <a:t>promotions</a:t>
            </a:r>
          </a:p>
          <a:p>
            <a:pPr lvl="1"/>
            <a:endParaRPr lang="en-US" sz="2000" dirty="0" smtClean="0">
              <a:latin typeface="Times New Roman" pitchFamily="18" charset="0"/>
              <a:cs typeface="Times New Roman" pitchFamily="18" charset="0"/>
            </a:endParaRPr>
          </a:p>
          <a:p>
            <a:r>
              <a:rPr lang="en-US" sz="2000" u="sng" dirty="0" smtClean="0">
                <a:latin typeface="Times New Roman" pitchFamily="18" charset="0"/>
                <a:cs typeface="Times New Roman" pitchFamily="18" charset="0"/>
              </a:rPr>
              <a:t>Government</a:t>
            </a:r>
          </a:p>
          <a:p>
            <a:pPr lvl="1" algn="just"/>
            <a:r>
              <a:rPr lang="en-US" sz="2000" dirty="0" smtClean="0">
                <a:latin typeface="Times New Roman" pitchFamily="18" charset="0"/>
                <a:cs typeface="Times New Roman" pitchFamily="18" charset="0"/>
              </a:rPr>
              <a:t>“Biometrics Attendance Monitoring”</a:t>
            </a:r>
          </a:p>
          <a:p>
            <a:pPr lvl="1" algn="just"/>
            <a:r>
              <a:rPr lang="en-US" sz="2000" dirty="0" smtClean="0">
                <a:latin typeface="Times New Roman" pitchFamily="18" charset="0"/>
                <a:cs typeface="Times New Roman" pitchFamily="18" charset="0"/>
              </a:rPr>
              <a:t> Weather Forecasting and military applications</a:t>
            </a:r>
          </a:p>
          <a:p>
            <a:pPr lvl="1" algn="just"/>
            <a:r>
              <a:rPr lang="en-US" sz="2000" dirty="0" smtClean="0">
                <a:latin typeface="Times New Roman" pitchFamily="18" charset="0"/>
                <a:cs typeface="Times New Roman" pitchFamily="18" charset="0"/>
              </a:rPr>
              <a:t>E- governance</a:t>
            </a:r>
          </a:p>
          <a:p>
            <a:pPr lvl="1" algn="just"/>
            <a:r>
              <a:rPr lang="en-US" sz="2000" dirty="0" smtClean="0">
                <a:latin typeface="Times New Roman" pitchFamily="18" charset="0"/>
                <a:cs typeface="Times New Roman" pitchFamily="18" charset="0"/>
              </a:rPr>
              <a:t>Online payment of taxes, Insurances</a:t>
            </a:r>
          </a:p>
          <a:p>
            <a:pPr lvl="1" algn="just"/>
            <a:r>
              <a:rPr lang="en-US" sz="2000" dirty="0" smtClean="0">
                <a:latin typeface="Times New Roman" pitchFamily="18" charset="0"/>
                <a:cs typeface="Times New Roman" pitchFamily="18" charset="0"/>
              </a:rPr>
              <a:t>Police dept uses computers to search for criminals using fingerprint matching.</a:t>
            </a:r>
          </a:p>
          <a:p>
            <a:pPr lvl="1"/>
            <a:endParaRPr lang="en-US" dirty="0"/>
          </a:p>
        </p:txBody>
      </p:sp>
      <p:sp>
        <p:nvSpPr>
          <p:cNvPr id="4" name="Footer Placeholder 3"/>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pPr algn="ctr"/>
            <a:r>
              <a:rPr lang="en-US" dirty="0" smtClean="0">
                <a:latin typeface="Times New Roman" pitchFamily="18" charset="0"/>
                <a:cs typeface="Times New Roman" pitchFamily="18" charset="0"/>
              </a:rPr>
              <a:t>Digital and Analog Computer</a:t>
            </a:r>
            <a:endParaRPr lang="en-US"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228600" y="838200"/>
            <a:ext cx="8686800" cy="5867400"/>
          </a:xfrm>
        </p:spPr>
        <p:txBody>
          <a:bodyPr>
            <a:normAutofit/>
          </a:bodyPr>
          <a:lstStyle/>
          <a:p>
            <a:pPr algn="just"/>
            <a:r>
              <a:rPr lang="en-US" u="sng" dirty="0" smtClean="0">
                <a:latin typeface="Times New Roman" pitchFamily="18" charset="0"/>
                <a:cs typeface="Times New Roman" pitchFamily="18" charset="0"/>
              </a:rPr>
              <a:t>Digital Computer</a:t>
            </a:r>
            <a:r>
              <a:rPr lang="en-US" dirty="0" smtClean="0">
                <a:latin typeface="Times New Roman" pitchFamily="18" charset="0"/>
                <a:cs typeface="Times New Roman" pitchFamily="18" charset="0"/>
              </a:rPr>
              <a:t> </a:t>
            </a:r>
          </a:p>
          <a:p>
            <a:pPr lvl="1" algn="just"/>
            <a:r>
              <a:rPr lang="en-US" sz="2400" dirty="0" smtClean="0">
                <a:latin typeface="Times New Roman" pitchFamily="18" charset="0"/>
                <a:cs typeface="Times New Roman" pitchFamily="18" charset="0"/>
              </a:rPr>
              <a:t>uses distinct values to represent data.</a:t>
            </a:r>
          </a:p>
          <a:p>
            <a:pPr lvl="1" algn="just"/>
            <a:r>
              <a:rPr lang="en-US" sz="2400" dirty="0" smtClean="0">
                <a:latin typeface="Times New Roman" pitchFamily="18" charset="0"/>
                <a:cs typeface="Times New Roman" pitchFamily="18" charset="0"/>
              </a:rPr>
              <a:t>All information are represented using the digits 0s and 1s.</a:t>
            </a:r>
          </a:p>
          <a:p>
            <a:pPr lvl="1" algn="just"/>
            <a:r>
              <a:rPr lang="en-US" sz="2400" dirty="0" err="1" smtClean="0">
                <a:latin typeface="Times New Roman" pitchFamily="18" charset="0"/>
                <a:cs typeface="Times New Roman" pitchFamily="18" charset="0"/>
              </a:rPr>
              <a:t>Eg</a:t>
            </a:r>
            <a:r>
              <a:rPr lang="en-US" sz="2400" dirty="0" smtClean="0">
                <a:latin typeface="Times New Roman" pitchFamily="18" charset="0"/>
                <a:cs typeface="Times New Roman" pitchFamily="18" charset="0"/>
              </a:rPr>
              <a:t>: computers used at homes and offices.</a:t>
            </a:r>
          </a:p>
          <a:p>
            <a:pPr algn="just"/>
            <a:endParaRPr lang="en-US" sz="2600" dirty="0" smtClean="0">
              <a:latin typeface="Times New Roman" pitchFamily="18" charset="0"/>
              <a:cs typeface="Times New Roman" pitchFamily="18" charset="0"/>
            </a:endParaRPr>
          </a:p>
          <a:p>
            <a:pPr algn="just"/>
            <a:r>
              <a:rPr lang="en-US" u="sng" dirty="0" smtClean="0">
                <a:latin typeface="Times New Roman" pitchFamily="18" charset="0"/>
                <a:cs typeface="Times New Roman" pitchFamily="18" charset="0"/>
              </a:rPr>
              <a:t>Analog Computers</a:t>
            </a:r>
            <a:r>
              <a:rPr lang="en-US" dirty="0" smtClean="0">
                <a:latin typeface="Times New Roman" pitchFamily="18" charset="0"/>
                <a:cs typeface="Times New Roman" pitchFamily="18" charset="0"/>
              </a:rPr>
              <a:t> </a:t>
            </a:r>
          </a:p>
          <a:p>
            <a:pPr lvl="1" algn="just"/>
            <a:r>
              <a:rPr lang="en-US" sz="2400" dirty="0" smtClean="0">
                <a:latin typeface="Times New Roman" pitchFamily="18" charset="0"/>
                <a:cs typeface="Times New Roman" pitchFamily="18" charset="0"/>
              </a:rPr>
              <a:t>are the ones that represent data as variable across a continuous range of values</a:t>
            </a:r>
          </a:p>
          <a:p>
            <a:pPr lvl="1" algn="just"/>
            <a:r>
              <a:rPr lang="en-US" sz="2400" dirty="0" smtClean="0">
                <a:latin typeface="Times New Roman" pitchFamily="18" charset="0"/>
                <a:cs typeface="Times New Roman" pitchFamily="18" charset="0"/>
              </a:rPr>
              <a:t>They are used for measuring of parameters that vary continuously in real time, such as temperature, pressure and voltage.</a:t>
            </a:r>
          </a:p>
          <a:p>
            <a:pPr lvl="1" algn="just"/>
            <a:r>
              <a:rPr lang="en-US" sz="2400" dirty="0" err="1" smtClean="0">
                <a:latin typeface="Times New Roman" pitchFamily="18" charset="0"/>
                <a:cs typeface="Times New Roman" pitchFamily="18" charset="0"/>
              </a:rPr>
              <a:t>Eg</a:t>
            </a:r>
            <a:r>
              <a:rPr lang="en-US" sz="2400" dirty="0" smtClean="0">
                <a:latin typeface="Times New Roman" pitchFamily="18" charset="0"/>
                <a:cs typeface="Times New Roman" pitchFamily="18" charset="0"/>
              </a:rPr>
              <a:t>: Earliest computers such as slide rule.</a:t>
            </a:r>
          </a:p>
          <a:p>
            <a:endParaRPr lang="en-US" dirty="0"/>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COMPUTER HARDWARE</a:t>
            </a:r>
            <a:endParaRPr lang="en-US" dirty="0"/>
          </a:p>
        </p:txBody>
      </p:sp>
      <p:sp>
        <p:nvSpPr>
          <p:cNvPr id="5" name="Subtitle 4"/>
          <p:cNvSpPr>
            <a:spLocks noGrp="1"/>
          </p:cNvSpPr>
          <p:nvPr>
            <p:ph type="subTitle" idx="1"/>
          </p:nvPr>
        </p:nvSpPr>
        <p:spPr/>
        <p:txBody>
          <a:bodyPr/>
          <a:lstStyle/>
          <a:p>
            <a:endParaRPr lang="en-US" dirty="0"/>
          </a:p>
        </p:txBody>
      </p:sp>
      <p:sp>
        <p:nvSpPr>
          <p:cNvPr id="7" name="Footer Placeholder 6"/>
          <p:cNvSpPr>
            <a:spLocks noGrp="1"/>
          </p:cNvSpPr>
          <p:nvPr>
            <p:ph type="ftr" sz="quarter" idx="11"/>
          </p:nvPr>
        </p:nvSpPr>
        <p:spPr/>
        <p:txBody>
          <a:bodyPr/>
          <a:lstStyle/>
          <a:p>
            <a:r>
              <a:rPr lang="en-US" smtClean="0"/>
              <a:t>VJCET,DEPT. OF I.T.</a:t>
            </a:r>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92162"/>
          </a:xfrm>
        </p:spPr>
        <p:txBody>
          <a:bodyPr>
            <a:normAutofit/>
          </a:bodyPr>
          <a:lstStyle/>
          <a:p>
            <a:pPr algn="ctr"/>
            <a:r>
              <a:rPr lang="en-IN" sz="3600" b="1" dirty="0" smtClean="0">
                <a:latin typeface="Times New Roman" pitchFamily="18" charset="0"/>
                <a:cs typeface="Times New Roman" pitchFamily="18" charset="0"/>
              </a:rPr>
              <a:t>Hardware Components</a:t>
            </a:r>
            <a:endParaRPr lang="en-IN" sz="3600"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304800" y="1371600"/>
            <a:ext cx="8534400" cy="5102352"/>
          </a:xfrm>
        </p:spPr>
        <p:txBody>
          <a:bodyPr>
            <a:noAutofit/>
          </a:bodyPr>
          <a:lstStyle/>
          <a:p>
            <a:pPr algn="just">
              <a:buNone/>
            </a:pPr>
            <a:r>
              <a:rPr lang="en-IN" sz="2400" dirty="0" smtClean="0">
                <a:latin typeface="Times New Roman" pitchFamily="18" charset="0"/>
                <a:cs typeface="Times New Roman" pitchFamily="18" charset="0"/>
              </a:rPr>
              <a:t>The term </a:t>
            </a:r>
            <a:r>
              <a:rPr lang="en-IN" sz="2400" i="1" dirty="0" smtClean="0">
                <a:latin typeface="Times New Roman" pitchFamily="18" charset="0"/>
                <a:cs typeface="Times New Roman" pitchFamily="18" charset="0"/>
              </a:rPr>
              <a:t>hardware refers to all of the physical devices, or  components, that a computer is made </a:t>
            </a:r>
            <a:r>
              <a:rPr lang="en-IN" sz="2400" dirty="0" smtClean="0">
                <a:latin typeface="Times New Roman" pitchFamily="18" charset="0"/>
                <a:cs typeface="Times New Roman" pitchFamily="18" charset="0"/>
              </a:rPr>
              <a:t>of. </a:t>
            </a:r>
          </a:p>
          <a:p>
            <a:pPr algn="just">
              <a:buNone/>
            </a:pPr>
            <a:r>
              <a:rPr lang="en-IN" sz="2400" dirty="0" smtClean="0">
                <a:latin typeface="Times New Roman" pitchFamily="18" charset="0"/>
                <a:cs typeface="Times New Roman" pitchFamily="18" charset="0"/>
              </a:rPr>
              <a:t>A computer is not one single device, but a system of devices that all work together</a:t>
            </a:r>
          </a:p>
          <a:p>
            <a:pPr algn="just">
              <a:buNone/>
            </a:pPr>
            <a:r>
              <a:rPr lang="en-IN" sz="2400" dirty="0" smtClean="0">
                <a:latin typeface="Times New Roman" pitchFamily="18" charset="0"/>
                <a:cs typeface="Times New Roman" pitchFamily="18" charset="0"/>
              </a:rPr>
              <a:t>A typical computer system hardware consists of the following major  components:</a:t>
            </a:r>
          </a:p>
          <a:p>
            <a:pPr algn="just">
              <a:buNone/>
            </a:pPr>
            <a:r>
              <a:rPr lang="en-IN" sz="2400" dirty="0" smtClean="0">
                <a:latin typeface="Times New Roman" pitchFamily="18" charset="0"/>
                <a:cs typeface="Times New Roman" pitchFamily="18" charset="0"/>
              </a:rPr>
              <a:t>• The central processing unit (CPU)</a:t>
            </a:r>
          </a:p>
          <a:p>
            <a:pPr algn="just">
              <a:buNone/>
            </a:pPr>
            <a:r>
              <a:rPr lang="en-IN" sz="2400" dirty="0" smtClean="0">
                <a:latin typeface="Times New Roman" pitchFamily="18" charset="0"/>
                <a:cs typeface="Times New Roman" pitchFamily="18" charset="0"/>
              </a:rPr>
              <a:t>• Main memory</a:t>
            </a:r>
          </a:p>
          <a:p>
            <a:pPr algn="just">
              <a:buNone/>
            </a:pPr>
            <a:r>
              <a:rPr lang="en-IN" sz="2400" dirty="0" smtClean="0">
                <a:latin typeface="Times New Roman" pitchFamily="18" charset="0"/>
                <a:cs typeface="Times New Roman" pitchFamily="18" charset="0"/>
              </a:rPr>
              <a:t>• Secondary storage devices</a:t>
            </a:r>
          </a:p>
          <a:p>
            <a:pPr algn="just">
              <a:buNone/>
            </a:pPr>
            <a:r>
              <a:rPr lang="en-IN" sz="2400" dirty="0" smtClean="0">
                <a:latin typeface="Times New Roman" pitchFamily="18" charset="0"/>
                <a:cs typeface="Times New Roman" pitchFamily="18" charset="0"/>
              </a:rPr>
              <a:t>• Input devices</a:t>
            </a:r>
          </a:p>
          <a:p>
            <a:pPr algn="just">
              <a:buNone/>
            </a:pPr>
            <a:r>
              <a:rPr lang="en-IN" sz="2400" dirty="0" smtClean="0">
                <a:latin typeface="Times New Roman" pitchFamily="18" charset="0"/>
                <a:cs typeface="Times New Roman" pitchFamily="18" charset="0"/>
              </a:rPr>
              <a:t>• Output devices</a:t>
            </a:r>
            <a:endParaRPr lang="en-IN" sz="2400" dirty="0">
              <a:latin typeface="Times New Roman" pitchFamily="18" charset="0"/>
              <a:cs typeface="Times New Roman" pitchFamily="18" charset="0"/>
            </a:endParaRPr>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467600" cy="1143000"/>
          </a:xfrm>
        </p:spPr>
        <p:txBody>
          <a:bodyPr/>
          <a:lstStyle/>
          <a:p>
            <a:r>
              <a:rPr lang="en-IN" b="1" dirty="0" smtClean="0">
                <a:latin typeface="+mn-lt"/>
                <a:cs typeface="Times New Roman" pitchFamily="18" charset="0"/>
              </a:rPr>
              <a:t> Central Processing Unit (CPU)</a:t>
            </a:r>
            <a:endParaRPr lang="en-IN" b="1" dirty="0">
              <a:latin typeface="+mn-lt"/>
            </a:endParaRPr>
          </a:p>
        </p:txBody>
      </p:sp>
      <p:sp>
        <p:nvSpPr>
          <p:cNvPr id="3" name="Content Placeholder 2"/>
          <p:cNvSpPr>
            <a:spLocks noGrp="1"/>
          </p:cNvSpPr>
          <p:nvPr>
            <p:ph sz="quarter" idx="1"/>
          </p:nvPr>
        </p:nvSpPr>
        <p:spPr>
          <a:xfrm>
            <a:off x="457200" y="1600201"/>
            <a:ext cx="8382000" cy="4525963"/>
          </a:xfrm>
        </p:spPr>
        <p:txBody>
          <a:bodyPr>
            <a:normAutofit/>
          </a:bodyPr>
          <a:lstStyle/>
          <a:p>
            <a:pPr algn="just">
              <a:buNone/>
            </a:pPr>
            <a:r>
              <a:rPr lang="en-IN" dirty="0" smtClean="0">
                <a:latin typeface="Times New Roman" pitchFamily="18" charset="0"/>
                <a:cs typeface="Times New Roman" pitchFamily="18" charset="0"/>
              </a:rPr>
              <a:t>When a computer is performing the tasks that a program tells it to </a:t>
            </a:r>
          </a:p>
          <a:p>
            <a:pPr algn="just">
              <a:buNone/>
            </a:pPr>
            <a:r>
              <a:rPr lang="en-IN" dirty="0" smtClean="0">
                <a:latin typeface="Times New Roman" pitchFamily="18" charset="0"/>
                <a:cs typeface="Times New Roman" pitchFamily="18" charset="0"/>
              </a:rPr>
              <a:t>do, we say that the computer is </a:t>
            </a:r>
            <a:r>
              <a:rPr lang="en-IN" i="1" dirty="0" smtClean="0">
                <a:latin typeface="Times New Roman" pitchFamily="18" charset="0"/>
                <a:cs typeface="Times New Roman" pitchFamily="18" charset="0"/>
              </a:rPr>
              <a:t>running or  executing the program. </a:t>
            </a:r>
          </a:p>
          <a:p>
            <a:pPr algn="just"/>
            <a:r>
              <a:rPr lang="en-IN" i="1" dirty="0" smtClean="0">
                <a:latin typeface="Times New Roman" pitchFamily="18" charset="0"/>
                <a:cs typeface="Times New Roman" pitchFamily="18" charset="0"/>
              </a:rPr>
              <a:t>The central processing unit, or CPU, is the part </a:t>
            </a:r>
            <a:r>
              <a:rPr lang="en-IN" dirty="0" smtClean="0">
                <a:latin typeface="Times New Roman" pitchFamily="18" charset="0"/>
                <a:cs typeface="Times New Roman" pitchFamily="18" charset="0"/>
              </a:rPr>
              <a:t>of a computer that actually runs programs.</a:t>
            </a:r>
            <a:endParaRPr lang="en-IN" i="1" dirty="0" smtClean="0">
              <a:latin typeface="Times New Roman" pitchFamily="18" charset="0"/>
              <a:cs typeface="Times New Roman" pitchFamily="18" charset="0"/>
            </a:endParaRPr>
          </a:p>
          <a:p>
            <a:pPr lvl="1" algn="just"/>
            <a:r>
              <a:rPr lang="en-US" sz="2400" dirty="0" smtClean="0">
                <a:latin typeface="Times New Roman" pitchFamily="18" charset="0"/>
                <a:cs typeface="Times New Roman" pitchFamily="18" charset="0"/>
              </a:rPr>
              <a:t>Consists of Arithmetic Logic Unit(ALU) and Control Unit(CU).</a:t>
            </a:r>
          </a:p>
          <a:p>
            <a:pPr lvl="2" algn="just"/>
            <a:r>
              <a:rPr lang="en-US" sz="2400" dirty="0" smtClean="0">
                <a:latin typeface="Times New Roman" pitchFamily="18" charset="0"/>
                <a:cs typeface="Times New Roman" pitchFamily="18" charset="0"/>
              </a:rPr>
              <a:t>ALU performs all arithmetic &amp; logic operations on </a:t>
            </a:r>
            <a:r>
              <a:rPr lang="en-US" sz="2400" dirty="0" err="1" smtClean="0">
                <a:latin typeface="Times New Roman" pitchFamily="18" charset="0"/>
                <a:cs typeface="Times New Roman" pitchFamily="18" charset="0"/>
              </a:rPr>
              <a:t>i</a:t>
            </a:r>
            <a:r>
              <a:rPr lang="en-US" sz="2400" dirty="0" smtClean="0">
                <a:latin typeface="Times New Roman" pitchFamily="18" charset="0"/>
                <a:cs typeface="Times New Roman" pitchFamily="18" charset="0"/>
              </a:rPr>
              <a:t>/p data.</a:t>
            </a:r>
          </a:p>
          <a:p>
            <a:pPr lvl="2" algn="just"/>
            <a:r>
              <a:rPr lang="en-US" sz="2400" dirty="0" smtClean="0">
                <a:latin typeface="Times New Roman" pitchFamily="18" charset="0"/>
                <a:cs typeface="Times New Roman" pitchFamily="18" charset="0"/>
              </a:rPr>
              <a:t>CU controls overall operations of computer</a:t>
            </a:r>
            <a:endParaRPr lang="en-IN" sz="2400" dirty="0">
              <a:latin typeface="Times New Roman" pitchFamily="18" charset="0"/>
              <a:cs typeface="Times New Roman" pitchFamily="18" charset="0"/>
            </a:endParaRPr>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latin typeface="Times New Roman" pitchFamily="18" charset="0"/>
                <a:cs typeface="Times New Roman" pitchFamily="18" charset="0"/>
              </a:rPr>
              <a:t>Main Memory</a:t>
            </a:r>
            <a:endParaRPr lang="en-IN" dirty="0">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rmAutofit/>
          </a:bodyPr>
          <a:lstStyle/>
          <a:p>
            <a:pPr algn="just"/>
            <a:r>
              <a:rPr lang="en-IN" dirty="0" smtClean="0">
                <a:latin typeface="Times New Roman" pitchFamily="18" charset="0"/>
                <a:cs typeface="Times New Roman" pitchFamily="18" charset="0"/>
              </a:rPr>
              <a:t>You can think of </a:t>
            </a:r>
            <a:r>
              <a:rPr lang="en-IN" i="1" dirty="0" smtClean="0">
                <a:latin typeface="Times New Roman" pitchFamily="18" charset="0"/>
                <a:cs typeface="Times New Roman" pitchFamily="18" charset="0"/>
              </a:rPr>
              <a:t>main memory as the computer’s work area. This is where the computer  </a:t>
            </a:r>
            <a:r>
              <a:rPr lang="en-IN" dirty="0" smtClean="0">
                <a:latin typeface="Times New Roman" pitchFamily="18" charset="0"/>
                <a:cs typeface="Times New Roman" pitchFamily="18" charset="0"/>
              </a:rPr>
              <a:t>stores a program while the program is running, as well as the data that the program is working with. </a:t>
            </a:r>
          </a:p>
          <a:p>
            <a:pPr algn="just"/>
            <a:r>
              <a:rPr lang="en-IN" dirty="0" smtClean="0">
                <a:latin typeface="Times New Roman" pitchFamily="18" charset="0"/>
                <a:cs typeface="Times New Roman" pitchFamily="18" charset="0"/>
              </a:rPr>
              <a:t>Main memory is commonly known as </a:t>
            </a:r>
            <a:r>
              <a:rPr lang="en-IN" i="1" dirty="0" smtClean="0">
                <a:latin typeface="Times New Roman" pitchFamily="18" charset="0"/>
                <a:cs typeface="Times New Roman" pitchFamily="18" charset="0"/>
              </a:rPr>
              <a:t>random-access memory, or RAM. It is called this </a:t>
            </a:r>
            <a:r>
              <a:rPr lang="en-IN" dirty="0" smtClean="0">
                <a:latin typeface="Times New Roman" pitchFamily="18" charset="0"/>
                <a:cs typeface="Times New Roman" pitchFamily="18" charset="0"/>
              </a:rPr>
              <a:t>because the CPU is able to quickly access data stored at any random location in RAM.</a:t>
            </a:r>
          </a:p>
          <a:p>
            <a:pPr algn="just"/>
            <a:r>
              <a:rPr lang="en-IN" dirty="0" smtClean="0">
                <a:latin typeface="Times New Roman" pitchFamily="18" charset="0"/>
                <a:cs typeface="Times New Roman" pitchFamily="18" charset="0"/>
              </a:rPr>
              <a:t>RAM is usually a </a:t>
            </a:r>
            <a:r>
              <a:rPr lang="en-IN" i="1" dirty="0" smtClean="0">
                <a:latin typeface="Times New Roman" pitchFamily="18" charset="0"/>
                <a:cs typeface="Times New Roman" pitchFamily="18" charset="0"/>
              </a:rPr>
              <a:t>volatile type of memory that is used only for temporary storage while </a:t>
            </a:r>
            <a:r>
              <a:rPr lang="en-IN" dirty="0" smtClean="0">
                <a:latin typeface="Times New Roman" pitchFamily="18" charset="0"/>
                <a:cs typeface="Times New Roman" pitchFamily="18" charset="0"/>
              </a:rPr>
              <a:t>a program is  running. When the computer is turned off, the contents of RAM are erased.</a:t>
            </a:r>
            <a:endParaRPr lang="en-IN" dirty="0">
              <a:latin typeface="Times New Roman" pitchFamily="18" charset="0"/>
              <a:cs typeface="Times New Roman" pitchFamily="18" charset="0"/>
            </a:endParaRPr>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Secondary Storage Devices</a:t>
            </a:r>
            <a:endParaRPr lang="en-IN" dirty="0"/>
          </a:p>
        </p:txBody>
      </p:sp>
      <p:sp>
        <p:nvSpPr>
          <p:cNvPr id="3" name="Content Placeholder 2"/>
          <p:cNvSpPr>
            <a:spLocks noGrp="1"/>
          </p:cNvSpPr>
          <p:nvPr>
            <p:ph sz="quarter" idx="1"/>
          </p:nvPr>
        </p:nvSpPr>
        <p:spPr>
          <a:xfrm>
            <a:off x="457200" y="1600200"/>
            <a:ext cx="7829576" cy="4873752"/>
          </a:xfrm>
        </p:spPr>
        <p:txBody>
          <a:bodyPr>
            <a:normAutofit/>
          </a:bodyPr>
          <a:lstStyle/>
          <a:p>
            <a:pPr algn="just"/>
            <a:r>
              <a:rPr lang="en-IN" i="1" dirty="0" smtClean="0">
                <a:latin typeface="Times New Roman" pitchFamily="18" charset="0"/>
                <a:cs typeface="Times New Roman" pitchFamily="18" charset="0"/>
              </a:rPr>
              <a:t>Secondary storage is a type of memory that can hold data for long periods of time, even </a:t>
            </a:r>
            <a:r>
              <a:rPr lang="en-IN" dirty="0" smtClean="0">
                <a:latin typeface="Times New Roman" pitchFamily="18" charset="0"/>
                <a:cs typeface="Times New Roman" pitchFamily="18" charset="0"/>
              </a:rPr>
              <a:t>when there is no power to the computer. </a:t>
            </a:r>
          </a:p>
          <a:p>
            <a:pPr>
              <a:buNone/>
            </a:pPr>
            <a:endParaRPr lang="en-IN" dirty="0" smtClean="0">
              <a:latin typeface="Times New Roman" pitchFamily="18" charset="0"/>
              <a:cs typeface="Times New Roman" pitchFamily="18" charset="0"/>
            </a:endParaRPr>
          </a:p>
          <a:p>
            <a:pPr algn="just"/>
            <a:r>
              <a:rPr lang="en-IN" dirty="0" smtClean="0">
                <a:latin typeface="Times New Roman" pitchFamily="18" charset="0"/>
                <a:cs typeface="Times New Roman" pitchFamily="18" charset="0"/>
              </a:rPr>
              <a:t>Programs are normally stored in secondary memory and loaded into main memory as needed.</a:t>
            </a:r>
          </a:p>
          <a:p>
            <a:pPr algn="just"/>
            <a:endParaRPr lang="en-IN" dirty="0" smtClean="0">
              <a:latin typeface="Times New Roman" pitchFamily="18" charset="0"/>
              <a:cs typeface="Times New Roman" pitchFamily="18" charset="0"/>
            </a:endParaRPr>
          </a:p>
          <a:p>
            <a:pPr algn="just"/>
            <a:r>
              <a:rPr lang="en-IN" dirty="0" smtClean="0">
                <a:latin typeface="Times New Roman" pitchFamily="18" charset="0"/>
                <a:cs typeface="Times New Roman" pitchFamily="18" charset="0"/>
              </a:rPr>
              <a:t>The most common type of secondary storage device is the disk drive.</a:t>
            </a:r>
            <a:endParaRPr lang="en-IN" dirty="0">
              <a:latin typeface="Times New Roman" pitchFamily="18" charset="0"/>
              <a:cs typeface="Times New Roman" pitchFamily="18" charset="0"/>
            </a:endParaRPr>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Input Devices</a:t>
            </a:r>
            <a:endParaRPr lang="en-IN" dirty="0"/>
          </a:p>
        </p:txBody>
      </p:sp>
      <p:sp>
        <p:nvSpPr>
          <p:cNvPr id="3" name="Content Placeholder 2"/>
          <p:cNvSpPr>
            <a:spLocks noGrp="1"/>
          </p:cNvSpPr>
          <p:nvPr>
            <p:ph sz="quarter" idx="1"/>
          </p:nvPr>
        </p:nvSpPr>
        <p:spPr>
          <a:xfrm>
            <a:off x="457201" y="1600200"/>
            <a:ext cx="7686700" cy="4873752"/>
          </a:xfrm>
        </p:spPr>
        <p:txBody>
          <a:bodyPr/>
          <a:lstStyle/>
          <a:p>
            <a:pPr algn="just"/>
            <a:r>
              <a:rPr lang="en-IN" i="1" dirty="0" smtClean="0">
                <a:latin typeface="Times New Roman" pitchFamily="18" charset="0"/>
                <a:cs typeface="Times New Roman" pitchFamily="18" charset="0"/>
              </a:rPr>
              <a:t>Input is any data the computer collects from people and from other devices.</a:t>
            </a:r>
          </a:p>
          <a:p>
            <a:pPr algn="just">
              <a:buNone/>
            </a:pPr>
            <a:endParaRPr lang="en-IN" i="1" dirty="0" smtClean="0">
              <a:latin typeface="Times New Roman" pitchFamily="18" charset="0"/>
              <a:cs typeface="Times New Roman" pitchFamily="18" charset="0"/>
            </a:endParaRPr>
          </a:p>
          <a:p>
            <a:pPr algn="just"/>
            <a:r>
              <a:rPr lang="en-IN" i="1" dirty="0" smtClean="0">
                <a:latin typeface="Times New Roman" pitchFamily="18" charset="0"/>
                <a:cs typeface="Times New Roman" pitchFamily="18" charset="0"/>
              </a:rPr>
              <a:t> The component </a:t>
            </a:r>
            <a:r>
              <a:rPr lang="en-IN" dirty="0" smtClean="0">
                <a:latin typeface="Times New Roman" pitchFamily="18" charset="0"/>
                <a:cs typeface="Times New Roman" pitchFamily="18" charset="0"/>
              </a:rPr>
              <a:t>that collects the data and sends it to the computer is called an </a:t>
            </a:r>
            <a:r>
              <a:rPr lang="en-IN" i="1" dirty="0" smtClean="0">
                <a:latin typeface="Times New Roman" pitchFamily="18" charset="0"/>
                <a:cs typeface="Times New Roman" pitchFamily="18" charset="0"/>
              </a:rPr>
              <a:t>input device. </a:t>
            </a:r>
          </a:p>
          <a:p>
            <a:pPr algn="just">
              <a:buNone/>
            </a:pPr>
            <a:endParaRPr lang="en-IN" i="1" dirty="0" smtClean="0">
              <a:latin typeface="Times New Roman" pitchFamily="18" charset="0"/>
              <a:cs typeface="Times New Roman" pitchFamily="18" charset="0"/>
            </a:endParaRPr>
          </a:p>
          <a:p>
            <a:pPr algn="just"/>
            <a:r>
              <a:rPr lang="en-IN" i="1" dirty="0" smtClean="0">
                <a:latin typeface="Times New Roman" pitchFamily="18" charset="0"/>
                <a:cs typeface="Times New Roman" pitchFamily="18" charset="0"/>
              </a:rPr>
              <a:t>Common </a:t>
            </a:r>
            <a:r>
              <a:rPr lang="en-IN" dirty="0" smtClean="0">
                <a:latin typeface="Times New Roman" pitchFamily="18" charset="0"/>
                <a:cs typeface="Times New Roman" pitchFamily="18" charset="0"/>
              </a:rPr>
              <a:t>input devices are the keyboard, mouse, scanner etc</a:t>
            </a:r>
            <a:endParaRPr lang="en-IN" dirty="0">
              <a:latin typeface="Times New Roman" pitchFamily="18" charset="0"/>
              <a:cs typeface="Times New Roman" pitchFamily="18" charset="0"/>
            </a:endParaRPr>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Output Devices</a:t>
            </a:r>
            <a:endParaRPr lang="en-IN" dirty="0"/>
          </a:p>
        </p:txBody>
      </p:sp>
      <p:sp>
        <p:nvSpPr>
          <p:cNvPr id="3" name="Content Placeholder 2"/>
          <p:cNvSpPr>
            <a:spLocks noGrp="1"/>
          </p:cNvSpPr>
          <p:nvPr>
            <p:ph sz="quarter" idx="1"/>
          </p:nvPr>
        </p:nvSpPr>
        <p:spPr>
          <a:xfrm>
            <a:off x="457200" y="1600200"/>
            <a:ext cx="7758139" cy="4873752"/>
          </a:xfrm>
        </p:spPr>
        <p:txBody>
          <a:bodyPr>
            <a:normAutofit/>
          </a:bodyPr>
          <a:lstStyle/>
          <a:p>
            <a:pPr algn="just"/>
            <a:r>
              <a:rPr lang="en-IN" i="1" dirty="0" smtClean="0">
                <a:latin typeface="Times New Roman" pitchFamily="18" charset="0"/>
                <a:cs typeface="Times New Roman" pitchFamily="18" charset="0"/>
              </a:rPr>
              <a:t>Output is any data the computer produces for people or for other devices. It might be a </a:t>
            </a:r>
            <a:r>
              <a:rPr lang="en-IN" dirty="0" smtClean="0">
                <a:latin typeface="Times New Roman" pitchFamily="18" charset="0"/>
                <a:cs typeface="Times New Roman" pitchFamily="18" charset="0"/>
              </a:rPr>
              <a:t>sales report, a list of names, or a graphic image. </a:t>
            </a:r>
          </a:p>
          <a:p>
            <a:pPr algn="just"/>
            <a:endParaRPr lang="en-IN" dirty="0" smtClean="0">
              <a:latin typeface="Times New Roman" pitchFamily="18" charset="0"/>
              <a:cs typeface="Times New Roman" pitchFamily="18" charset="0"/>
            </a:endParaRPr>
          </a:p>
          <a:p>
            <a:pPr algn="just"/>
            <a:r>
              <a:rPr lang="en-IN" dirty="0" smtClean="0">
                <a:latin typeface="Times New Roman" pitchFamily="18" charset="0"/>
                <a:cs typeface="Times New Roman" pitchFamily="18" charset="0"/>
              </a:rPr>
              <a:t>The data is sent to an </a:t>
            </a:r>
            <a:r>
              <a:rPr lang="en-IN" i="1" dirty="0" smtClean="0">
                <a:latin typeface="Times New Roman" pitchFamily="18" charset="0"/>
                <a:cs typeface="Times New Roman" pitchFamily="18" charset="0"/>
              </a:rPr>
              <a:t>output device, which </a:t>
            </a:r>
            <a:r>
              <a:rPr lang="en-IN" dirty="0" smtClean="0">
                <a:latin typeface="Times New Roman" pitchFamily="18" charset="0"/>
                <a:cs typeface="Times New Roman" pitchFamily="18" charset="0"/>
              </a:rPr>
              <a:t>formats and presents it. </a:t>
            </a:r>
          </a:p>
          <a:p>
            <a:pPr algn="just"/>
            <a:endParaRPr lang="en-IN" dirty="0" smtClean="0">
              <a:latin typeface="Times New Roman" pitchFamily="18" charset="0"/>
              <a:cs typeface="Times New Roman" pitchFamily="18" charset="0"/>
            </a:endParaRPr>
          </a:p>
          <a:p>
            <a:pPr algn="just"/>
            <a:r>
              <a:rPr lang="en-IN" dirty="0" smtClean="0">
                <a:latin typeface="Times New Roman" pitchFamily="18" charset="0"/>
                <a:cs typeface="Times New Roman" pitchFamily="18" charset="0"/>
              </a:rPr>
              <a:t>Common output devices are video displays and printers</a:t>
            </a:r>
            <a:endParaRPr lang="en-IN" dirty="0">
              <a:latin typeface="Times New Roman" pitchFamily="18" charset="0"/>
              <a:cs typeface="Times New Roman" pitchFamily="18" charset="0"/>
            </a:endParaRPr>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pPr algn="ctr"/>
            <a:r>
              <a:rPr lang="en-US" sz="2800" dirty="0" smtClean="0"/>
              <a:t>CENTRAL PROCESSING UNIT</a:t>
            </a:r>
            <a:endParaRPr lang="en-US" sz="2800" dirty="0"/>
          </a:p>
        </p:txBody>
      </p:sp>
      <p:sp>
        <p:nvSpPr>
          <p:cNvPr id="5" name="Subtitle 4"/>
          <p:cNvSpPr>
            <a:spLocks noGrp="1"/>
          </p:cNvSpPr>
          <p:nvPr>
            <p:ph type="subTitle" idx="1"/>
          </p:nvPr>
        </p:nvSpPr>
        <p:spPr/>
        <p:txBody>
          <a:bodyPr/>
          <a:lstStyle/>
          <a:p>
            <a:endParaRPr lang="en-US"/>
          </a:p>
        </p:txBody>
      </p:sp>
      <p:sp>
        <p:nvSpPr>
          <p:cNvPr id="7" name="Footer Placeholder 6"/>
          <p:cNvSpPr>
            <a:spLocks noGrp="1"/>
          </p:cNvSpPr>
          <p:nvPr>
            <p:ph type="ftr" sz="quarter" idx="11"/>
          </p:nvPr>
        </p:nvSpPr>
        <p:spPr/>
        <p:txBody>
          <a:bodyPr/>
          <a:lstStyle/>
          <a:p>
            <a:r>
              <a:rPr lang="en-US" smtClean="0"/>
              <a:t>VJCET,DEPT. OF I.T.</a:t>
            </a:r>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381000"/>
            <a:ext cx="8915400" cy="6324600"/>
          </a:xfrm>
        </p:spPr>
        <p:txBody>
          <a:bodyPr>
            <a:normAutofit/>
          </a:bodyPr>
          <a:lstStyle/>
          <a:p>
            <a:r>
              <a:rPr lang="en-US" sz="2200" dirty="0" smtClean="0">
                <a:latin typeface="Times New Roman" pitchFamily="18" charset="0"/>
                <a:cs typeface="Times New Roman" pitchFamily="18" charset="0"/>
              </a:rPr>
              <a:t>CPU consists of the following features:</a:t>
            </a:r>
          </a:p>
          <a:p>
            <a:pPr lvl="1"/>
            <a:r>
              <a:rPr lang="en-US" sz="2000" dirty="0" smtClean="0">
                <a:latin typeface="Times New Roman" pitchFamily="18" charset="0"/>
                <a:cs typeface="Times New Roman" pitchFamily="18" charset="0"/>
              </a:rPr>
              <a:t>CPU is considered as the brain of the computer.</a:t>
            </a:r>
          </a:p>
          <a:p>
            <a:pPr lvl="1"/>
            <a:r>
              <a:rPr lang="en-US" sz="2000" dirty="0" smtClean="0">
                <a:latin typeface="Times New Roman" pitchFamily="18" charset="0"/>
                <a:cs typeface="Times New Roman" pitchFamily="18" charset="0"/>
              </a:rPr>
              <a:t>It consists of ALU and CU.</a:t>
            </a:r>
          </a:p>
          <a:p>
            <a:pPr lvl="1"/>
            <a:r>
              <a:rPr lang="en-US" sz="2000" dirty="0" smtClean="0">
                <a:latin typeface="Times New Roman" pitchFamily="18" charset="0"/>
                <a:cs typeface="Times New Roman" pitchFamily="18" charset="0"/>
              </a:rPr>
              <a:t>ALU performs arithmetic and logic operations on data.</a:t>
            </a:r>
          </a:p>
          <a:p>
            <a:pPr lvl="1"/>
            <a:r>
              <a:rPr lang="en-US" sz="2000" dirty="0" smtClean="0">
                <a:latin typeface="Times New Roman" pitchFamily="18" charset="0"/>
                <a:cs typeface="Times New Roman" pitchFamily="18" charset="0"/>
              </a:rPr>
              <a:t>CU coordinates and controls the activity of other units of computer.</a:t>
            </a:r>
          </a:p>
          <a:p>
            <a:pPr lvl="1"/>
            <a:r>
              <a:rPr lang="en-US" sz="2000" dirty="0" smtClean="0">
                <a:latin typeface="Times New Roman" pitchFamily="18" charset="0"/>
                <a:cs typeface="Times New Roman" pitchFamily="18" charset="0"/>
              </a:rPr>
              <a:t>CPU performs all types of data processing operations using the instructions and data obtained from memory.</a:t>
            </a:r>
          </a:p>
          <a:p>
            <a:pPr lvl="1"/>
            <a:r>
              <a:rPr lang="en-US" sz="2000" dirty="0" smtClean="0">
                <a:latin typeface="Times New Roman" pitchFamily="18" charset="0"/>
                <a:cs typeface="Times New Roman" pitchFamily="18" charset="0"/>
              </a:rPr>
              <a:t>It stores data, intermediate results and instructions(program) in Registers.</a:t>
            </a:r>
          </a:p>
          <a:p>
            <a:pPr lvl="1"/>
            <a:r>
              <a:rPr lang="en-US" sz="2000" dirty="0" smtClean="0">
                <a:latin typeface="Times New Roman" pitchFamily="18" charset="0"/>
                <a:cs typeface="Times New Roman" pitchFamily="18" charset="0"/>
              </a:rPr>
              <a:t>CPU is fabricated on a single IC chip.</a:t>
            </a:r>
          </a:p>
          <a:p>
            <a:pPr lvl="1"/>
            <a:r>
              <a:rPr lang="en-US" sz="2000" dirty="0" smtClean="0">
                <a:latin typeface="Times New Roman" pitchFamily="18" charset="0"/>
                <a:cs typeface="Times New Roman" pitchFamily="18" charset="0"/>
              </a:rPr>
              <a:t>Also known as microprocessor.</a:t>
            </a:r>
          </a:p>
          <a:p>
            <a:pPr>
              <a:buNone/>
            </a:pPr>
            <a:endParaRPr lang="en-US" dirty="0"/>
          </a:p>
        </p:txBody>
      </p:sp>
      <p:pic>
        <p:nvPicPr>
          <p:cNvPr id="1028" name="Picture 4"/>
          <p:cNvPicPr>
            <a:picLocks noChangeAspect="1" noChangeArrowheads="1"/>
          </p:cNvPicPr>
          <p:nvPr/>
        </p:nvPicPr>
        <p:blipFill>
          <a:blip r:embed="rId2" cstate="print"/>
          <a:srcRect/>
          <a:stretch>
            <a:fillRect/>
          </a:stretch>
        </p:blipFill>
        <p:spPr bwMode="auto">
          <a:xfrm>
            <a:off x="4419600" y="4343401"/>
            <a:ext cx="3962400" cy="2346231"/>
          </a:xfrm>
          <a:prstGeom prst="rect">
            <a:avLst/>
          </a:prstGeom>
          <a:noFill/>
          <a:ln w="9525">
            <a:noFill/>
            <a:miter lim="800000"/>
            <a:headEnd/>
            <a:tailEnd/>
          </a:ln>
          <a:effectLst/>
        </p:spPr>
      </p:pic>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Times New Roman" pitchFamily="18" charset="0"/>
                <a:cs typeface="Times New Roman" pitchFamily="18" charset="0"/>
              </a:rPr>
              <a:t>Arithmetic Logic Unit</a:t>
            </a:r>
            <a:endParaRPr lang="en-US" sz="3200" dirty="0">
              <a:latin typeface="Times New Roman" pitchFamily="18" charset="0"/>
              <a:cs typeface="Times New Roman" pitchFamily="18" charset="0"/>
            </a:endParaRPr>
          </a:p>
        </p:txBody>
      </p:sp>
      <p:sp>
        <p:nvSpPr>
          <p:cNvPr id="3" name="Content Placeholder 2"/>
          <p:cNvSpPr>
            <a:spLocks noGrp="1"/>
          </p:cNvSpPr>
          <p:nvPr>
            <p:ph sz="quarter" idx="1"/>
          </p:nvPr>
        </p:nvSpPr>
        <p:spPr/>
        <p:txBody>
          <a:bodyPr/>
          <a:lstStyle/>
          <a:p>
            <a:pPr algn="just"/>
            <a:r>
              <a:rPr lang="en-US" sz="2000" dirty="0" smtClean="0">
                <a:latin typeface="Times New Roman" pitchFamily="18" charset="0"/>
                <a:cs typeface="Times New Roman" pitchFamily="18" charset="0"/>
              </a:rPr>
              <a:t>Consists of two units – Arithmetic Unit and Logic Unit</a:t>
            </a:r>
          </a:p>
          <a:p>
            <a:pPr algn="just"/>
            <a:r>
              <a:rPr lang="en-US" sz="2000" dirty="0" smtClean="0">
                <a:latin typeface="Times New Roman" pitchFamily="18" charset="0"/>
                <a:cs typeface="Times New Roman" pitchFamily="18" charset="0"/>
              </a:rPr>
              <a:t>Arithmetic unit performs arithmetic operations like add, sub, </a:t>
            </a:r>
            <a:r>
              <a:rPr lang="en-US" sz="2000" dirty="0" err="1" smtClean="0">
                <a:latin typeface="Times New Roman" pitchFamily="18" charset="0"/>
                <a:cs typeface="Times New Roman" pitchFamily="18" charset="0"/>
              </a:rPr>
              <a:t>mul</a:t>
            </a:r>
            <a:r>
              <a:rPr lang="en-US" sz="2000" dirty="0" smtClean="0">
                <a:latin typeface="Times New Roman" pitchFamily="18" charset="0"/>
                <a:cs typeface="Times New Roman" pitchFamily="18" charset="0"/>
              </a:rPr>
              <a:t> etc.</a:t>
            </a:r>
          </a:p>
          <a:p>
            <a:pPr algn="just"/>
            <a:r>
              <a:rPr lang="en-US" sz="2000" dirty="0" smtClean="0">
                <a:latin typeface="Times New Roman" pitchFamily="18" charset="0"/>
                <a:cs typeface="Times New Roman" pitchFamily="18" charset="0"/>
              </a:rPr>
              <a:t>Logic unit performs logic operations like comparison of numbers, letters etc. Also checks for &gt;, &lt; or = conditions.</a:t>
            </a:r>
          </a:p>
          <a:p>
            <a:pPr algn="just"/>
            <a:r>
              <a:rPr lang="en-US" sz="2000" dirty="0" smtClean="0">
                <a:latin typeface="Times New Roman" pitchFamily="18" charset="0"/>
                <a:cs typeface="Times New Roman" pitchFamily="18" charset="0"/>
              </a:rPr>
              <a:t>ALU use registers to hold data that is being processed.</a:t>
            </a:r>
          </a:p>
          <a:p>
            <a:pPr>
              <a:buNone/>
            </a:pPr>
            <a:endParaRPr lang="en-US" dirty="0"/>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1000" cy="1143000"/>
          </a:xfrm>
        </p:spPr>
        <p:txBody>
          <a:bodyPr>
            <a:noAutofit/>
          </a:bodyPr>
          <a:lstStyle/>
          <a:p>
            <a:pPr algn="ct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VON NEUMANN CONCEPT</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Simple model of computer	</a:t>
            </a:r>
            <a:endParaRPr lang="en-US" sz="3200" dirty="0">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Autofit/>
          </a:bodyPr>
          <a:lstStyle/>
          <a:p>
            <a:pPr algn="just">
              <a:buNone/>
            </a:pPr>
            <a:r>
              <a:rPr lang="en-US" sz="2400" dirty="0" smtClean="0">
                <a:latin typeface="Times New Roman" pitchFamily="18" charset="0"/>
                <a:cs typeface="Times New Roman" pitchFamily="18" charset="0"/>
              </a:rPr>
              <a:t>In1940s, a mathematician called John Von Neumann developed a very basic model for computers.</a:t>
            </a:r>
          </a:p>
          <a:p>
            <a:pPr algn="just">
              <a:buNone/>
            </a:pPr>
            <a:r>
              <a:rPr lang="en-US" sz="2400" dirty="0" smtClean="0">
                <a:latin typeface="Times New Roman" pitchFamily="18" charset="0"/>
                <a:cs typeface="Times New Roman" pitchFamily="18" charset="0"/>
              </a:rPr>
              <a:t>Von Neumann divided a computer’s hardware into  five primary components</a:t>
            </a:r>
          </a:p>
          <a:p>
            <a:pPr algn="just">
              <a:buNone/>
            </a:pPr>
            <a:endParaRPr lang="en-US" sz="2400" dirty="0" smtClean="0">
              <a:latin typeface="Times New Roman" pitchFamily="18" charset="0"/>
              <a:cs typeface="Times New Roman" pitchFamily="18" charset="0"/>
            </a:endParaRPr>
          </a:p>
          <a:p>
            <a:pPr algn="just"/>
            <a:r>
              <a:rPr lang="en-IN" sz="2400" dirty="0" smtClean="0">
                <a:latin typeface="Times New Roman" pitchFamily="18" charset="0"/>
                <a:cs typeface="Times New Roman" pitchFamily="18" charset="0"/>
              </a:rPr>
              <a:t>The central processing unit (CPU)</a:t>
            </a:r>
          </a:p>
          <a:p>
            <a:pPr algn="just"/>
            <a:r>
              <a:rPr lang="en-IN" sz="2400" dirty="0" smtClean="0">
                <a:latin typeface="Times New Roman" pitchFamily="18" charset="0"/>
                <a:cs typeface="Times New Roman" pitchFamily="18" charset="0"/>
              </a:rPr>
              <a:t> Main memory</a:t>
            </a:r>
          </a:p>
          <a:p>
            <a:pPr algn="just"/>
            <a:r>
              <a:rPr lang="en-IN" sz="2400" dirty="0" smtClean="0">
                <a:latin typeface="Times New Roman" pitchFamily="18" charset="0"/>
                <a:cs typeface="Times New Roman" pitchFamily="18" charset="0"/>
              </a:rPr>
              <a:t>Secondary storage devices</a:t>
            </a:r>
          </a:p>
          <a:p>
            <a:pPr algn="just"/>
            <a:r>
              <a:rPr lang="en-IN" sz="2400" dirty="0" smtClean="0">
                <a:latin typeface="Times New Roman" pitchFamily="18" charset="0"/>
                <a:cs typeface="Times New Roman" pitchFamily="18" charset="0"/>
              </a:rPr>
              <a:t> Input devices</a:t>
            </a:r>
          </a:p>
          <a:p>
            <a:pPr algn="just"/>
            <a:r>
              <a:rPr lang="en-IN" sz="2400" dirty="0" smtClean="0">
                <a:latin typeface="Times New Roman" pitchFamily="18" charset="0"/>
                <a:cs typeface="Times New Roman" pitchFamily="18" charset="0"/>
              </a:rPr>
              <a:t>Output devices</a:t>
            </a:r>
          </a:p>
          <a:p>
            <a:pPr algn="just"/>
            <a:endParaRPr lang="en-US" sz="2400" dirty="0" smtClean="0">
              <a:latin typeface="Times New Roman" pitchFamily="18" charset="0"/>
              <a:cs typeface="Times New Roman" pitchFamily="18" charset="0"/>
            </a:endParaRPr>
          </a:p>
          <a:p>
            <a:pPr algn="just"/>
            <a:endParaRPr lang="en-US" sz="2400" dirty="0">
              <a:latin typeface="Times New Roman" pitchFamily="18" charset="0"/>
              <a:cs typeface="Times New Roman" pitchFamily="18" charset="0"/>
            </a:endParaRPr>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563562"/>
          </a:xfrm>
        </p:spPr>
        <p:txBody>
          <a:bodyPr>
            <a:normAutofit fontScale="90000"/>
          </a:bodyPr>
          <a:lstStyle/>
          <a:p>
            <a:r>
              <a:rPr lang="en-US" sz="3200" dirty="0" smtClean="0">
                <a:latin typeface="Times New Roman" pitchFamily="18" charset="0"/>
                <a:cs typeface="Times New Roman" pitchFamily="18" charset="0"/>
              </a:rPr>
              <a:t>Registers</a:t>
            </a:r>
            <a:endParaRPr lang="en-US" sz="3200"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64815" y="838201"/>
            <a:ext cx="8991600" cy="5783318"/>
          </a:xfrm>
        </p:spPr>
        <p:txBody>
          <a:bodyPr>
            <a:normAutofit fontScale="85000" lnSpcReduction="10000"/>
          </a:bodyPr>
          <a:lstStyle/>
          <a:p>
            <a:pPr algn="just"/>
            <a:r>
              <a:rPr lang="en-US" sz="2200" dirty="0" smtClean="0">
                <a:latin typeface="Times New Roman" pitchFamily="18" charset="0"/>
                <a:cs typeface="Times New Roman" pitchFamily="18" charset="0"/>
              </a:rPr>
              <a:t>High speed storage areas within CPU. Speed is about 1-2 ns(</a:t>
            </a:r>
            <a:r>
              <a:rPr lang="en-US" sz="2200" dirty="0" err="1" smtClean="0">
                <a:latin typeface="Times New Roman" pitchFamily="18" charset="0"/>
                <a:cs typeface="Times New Roman" pitchFamily="18" charset="0"/>
              </a:rPr>
              <a:t>nanosec</a:t>
            </a:r>
            <a:r>
              <a:rPr lang="en-US" sz="2200" dirty="0" smtClean="0">
                <a:latin typeface="Times New Roman" pitchFamily="18" charset="0"/>
                <a:cs typeface="Times New Roman" pitchFamily="18" charset="0"/>
              </a:rPr>
              <a:t>)</a:t>
            </a:r>
          </a:p>
          <a:p>
            <a:pPr algn="just"/>
            <a:r>
              <a:rPr lang="en-US" sz="2200" dirty="0" smtClean="0">
                <a:latin typeface="Times New Roman" pitchFamily="18" charset="0"/>
                <a:cs typeface="Times New Roman" pitchFamily="18" charset="0"/>
              </a:rPr>
              <a:t>Used to store data, instructions, addresses and intermediate results for processing.</a:t>
            </a:r>
          </a:p>
          <a:p>
            <a:pPr algn="just"/>
            <a:r>
              <a:rPr lang="en-US" sz="2200" dirty="0" smtClean="0">
                <a:latin typeface="Times New Roman" pitchFamily="18" charset="0"/>
                <a:cs typeface="Times New Roman" pitchFamily="18" charset="0"/>
              </a:rPr>
              <a:t>Often referred as CPU’s working memory as they are directly accessed and manipulated by the CPU during instruction execution.   </a:t>
            </a:r>
          </a:p>
          <a:p>
            <a:pPr algn="just"/>
            <a:r>
              <a:rPr lang="en-US" sz="2200" dirty="0" smtClean="0">
                <a:latin typeface="Times New Roman" pitchFamily="18" charset="0"/>
                <a:cs typeface="Times New Roman" pitchFamily="18" charset="0"/>
              </a:rPr>
              <a:t>There are different registers :</a:t>
            </a:r>
          </a:p>
          <a:p>
            <a:pPr lvl="1" algn="just"/>
            <a:r>
              <a:rPr lang="en-US" sz="1800" dirty="0" smtClean="0">
                <a:latin typeface="Times New Roman" pitchFamily="18" charset="0"/>
                <a:cs typeface="Times New Roman" pitchFamily="18" charset="0"/>
              </a:rPr>
              <a:t>Accumulator (ACC)  -  contain operands for arithmetic and logic expressions and also stores their  result.</a:t>
            </a:r>
          </a:p>
          <a:p>
            <a:pPr lvl="1" algn="just"/>
            <a:r>
              <a:rPr lang="en-US" sz="1800" dirty="0" smtClean="0">
                <a:latin typeface="Times New Roman" pitchFamily="18" charset="0"/>
                <a:cs typeface="Times New Roman" pitchFamily="18" charset="0"/>
              </a:rPr>
              <a:t>Instruction Register ( IR) – contains the current instruction most recently fetched.</a:t>
            </a:r>
          </a:p>
          <a:p>
            <a:pPr lvl="1" algn="just"/>
            <a:r>
              <a:rPr lang="en-US" sz="1800" dirty="0" smtClean="0">
                <a:latin typeface="Times New Roman" pitchFamily="18" charset="0"/>
                <a:cs typeface="Times New Roman" pitchFamily="18" charset="0"/>
              </a:rPr>
              <a:t>Program Counter (PC) – contains the address of next instruction to be processed.</a:t>
            </a:r>
          </a:p>
          <a:p>
            <a:pPr lvl="1" algn="just"/>
            <a:r>
              <a:rPr lang="en-US" sz="1800" dirty="0" smtClean="0">
                <a:latin typeface="Times New Roman" pitchFamily="18" charset="0"/>
                <a:cs typeface="Times New Roman" pitchFamily="18" charset="0"/>
              </a:rPr>
              <a:t>Memory Address Register (MAR) – contains the address of next location in the memory to be accessed.</a:t>
            </a:r>
          </a:p>
          <a:p>
            <a:pPr lvl="1" algn="just"/>
            <a:r>
              <a:rPr lang="en-US" sz="1800" dirty="0" smtClean="0">
                <a:latin typeface="Times New Roman" pitchFamily="18" charset="0"/>
                <a:cs typeface="Times New Roman" pitchFamily="18" charset="0"/>
              </a:rPr>
              <a:t>Memory Buffer Register (MBR) – temporarily stores data from memory or the data to be sent to memory.</a:t>
            </a:r>
          </a:p>
          <a:p>
            <a:pPr lvl="1" algn="just"/>
            <a:r>
              <a:rPr lang="en-US" sz="1800" dirty="0" smtClean="0">
                <a:latin typeface="Times New Roman" pitchFamily="18" charset="0"/>
                <a:cs typeface="Times New Roman" pitchFamily="18" charset="0"/>
              </a:rPr>
              <a:t>Data Register (DR) – stores the operands or any other data.</a:t>
            </a:r>
          </a:p>
          <a:p>
            <a:pPr lvl="1" algn="just"/>
            <a:endParaRPr lang="en-US" sz="1600" dirty="0" smtClean="0">
              <a:latin typeface="Times New Roman" pitchFamily="18" charset="0"/>
              <a:cs typeface="Times New Roman" pitchFamily="18" charset="0"/>
            </a:endParaRPr>
          </a:p>
          <a:p>
            <a:pPr algn="just"/>
            <a:r>
              <a:rPr lang="en-US" sz="2200" dirty="0" smtClean="0">
                <a:latin typeface="Times New Roman" pitchFamily="18" charset="0"/>
                <a:cs typeface="Times New Roman" pitchFamily="18" charset="0"/>
              </a:rPr>
              <a:t>Number and size of registers determine the power and speed of CPU.</a:t>
            </a:r>
          </a:p>
          <a:p>
            <a:pPr algn="just"/>
            <a:r>
              <a:rPr lang="en-US" sz="2200" dirty="0" smtClean="0">
                <a:latin typeface="Times New Roman" pitchFamily="18" charset="0"/>
                <a:cs typeface="Times New Roman" pitchFamily="18" charset="0"/>
              </a:rPr>
              <a:t>Size of register, called word size, indicates the amount of data with which the computer can work at a given time.</a:t>
            </a:r>
          </a:p>
          <a:p>
            <a:pPr algn="just"/>
            <a:r>
              <a:rPr lang="en-US" sz="2200" dirty="0" smtClean="0">
                <a:latin typeface="Times New Roman" pitchFamily="18" charset="0"/>
                <a:cs typeface="Times New Roman" pitchFamily="18" charset="0"/>
              </a:rPr>
              <a:t>Least storage capacity.</a:t>
            </a:r>
          </a:p>
          <a:p>
            <a:pPr algn="just"/>
            <a:r>
              <a:rPr lang="en-US" sz="2200" dirty="0" smtClean="0">
                <a:latin typeface="Times New Roman" pitchFamily="18" charset="0"/>
                <a:cs typeface="Times New Roman" pitchFamily="18" charset="0"/>
              </a:rPr>
              <a:t>Size of register may be 8, 16, 32 or 64 bits</a:t>
            </a:r>
          </a:p>
          <a:p>
            <a:endParaRPr lang="en-US" sz="1600" dirty="0" smtClean="0">
              <a:latin typeface="Times New Roman" pitchFamily="18" charset="0"/>
              <a:cs typeface="Times New Roman" pitchFamily="18" charset="0"/>
            </a:endParaRPr>
          </a:p>
          <a:p>
            <a:pPr>
              <a:buNone/>
            </a:pPr>
            <a:r>
              <a:rPr lang="en-US" dirty="0" smtClean="0"/>
              <a:t>                                       </a:t>
            </a:r>
            <a:endParaRPr lang="en-US" dirty="0"/>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563562"/>
          </a:xfrm>
        </p:spPr>
        <p:txBody>
          <a:bodyPr>
            <a:normAutofit fontScale="90000"/>
          </a:bodyPr>
          <a:lstStyle/>
          <a:p>
            <a:r>
              <a:rPr lang="en-US" sz="3200" dirty="0" smtClean="0">
                <a:latin typeface="Times New Roman" pitchFamily="18" charset="0"/>
                <a:cs typeface="Times New Roman" pitchFamily="18" charset="0"/>
              </a:rPr>
              <a:t>Control Unit</a:t>
            </a:r>
            <a:endParaRPr lang="en-US" sz="3200"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152400" y="762000"/>
            <a:ext cx="8991600" cy="6096000"/>
          </a:xfrm>
        </p:spPr>
        <p:txBody>
          <a:bodyPr>
            <a:normAutofit/>
          </a:bodyPr>
          <a:lstStyle/>
          <a:p>
            <a:r>
              <a:rPr lang="en-US" sz="2000" dirty="0" smtClean="0">
                <a:latin typeface="Times New Roman" pitchFamily="18" charset="0"/>
                <a:cs typeface="Times New Roman" pitchFamily="18" charset="0"/>
              </a:rPr>
              <a:t>This unit controls the operations of all parts of computer but does not carry out any actual data processing operations. </a:t>
            </a:r>
          </a:p>
          <a:p>
            <a:r>
              <a:rPr lang="en-US" sz="2000" dirty="0" smtClean="0">
                <a:latin typeface="Times New Roman" pitchFamily="18" charset="0"/>
                <a:cs typeface="Times New Roman" pitchFamily="18" charset="0"/>
              </a:rPr>
              <a:t>Functions of this unit are: </a:t>
            </a:r>
          </a:p>
          <a:p>
            <a:pPr lvl="1"/>
            <a:r>
              <a:rPr lang="en-US" sz="1800" dirty="0" smtClean="0">
                <a:latin typeface="Times New Roman" pitchFamily="18" charset="0"/>
                <a:cs typeface="Times New Roman" pitchFamily="18" charset="0"/>
              </a:rPr>
              <a:t>It manages and coordinates all the units of the computer. </a:t>
            </a:r>
          </a:p>
          <a:p>
            <a:pPr lvl="1"/>
            <a:r>
              <a:rPr lang="en-US" sz="1800" dirty="0" smtClean="0">
                <a:latin typeface="Times New Roman" pitchFamily="18" charset="0"/>
                <a:cs typeface="Times New Roman" pitchFamily="18" charset="0"/>
              </a:rPr>
              <a:t>It is responsible for controlling the transfer of data and instructions among other units of a computer. </a:t>
            </a:r>
          </a:p>
          <a:p>
            <a:pPr lvl="1"/>
            <a:r>
              <a:rPr lang="en-US" sz="1800" dirty="0" smtClean="0">
                <a:latin typeface="Times New Roman" pitchFamily="18" charset="0"/>
                <a:cs typeface="Times New Roman" pitchFamily="18" charset="0"/>
              </a:rPr>
              <a:t>It obtains the instructions from IR register, interprets them, and directs the operation of the computer. </a:t>
            </a:r>
          </a:p>
          <a:p>
            <a:pPr lvl="1"/>
            <a:r>
              <a:rPr lang="en-US" sz="1800" dirty="0" smtClean="0">
                <a:latin typeface="Times New Roman" pitchFamily="18" charset="0"/>
                <a:cs typeface="Times New Roman" pitchFamily="18" charset="0"/>
              </a:rPr>
              <a:t>It communicates with I/O devices for transfer of data or results from storage. </a:t>
            </a:r>
          </a:p>
          <a:p>
            <a:pPr lvl="1"/>
            <a:r>
              <a:rPr lang="en-US" sz="1800" dirty="0" smtClean="0">
                <a:latin typeface="Times New Roman" pitchFamily="18" charset="0"/>
                <a:cs typeface="Times New Roman" pitchFamily="18" charset="0"/>
              </a:rPr>
              <a:t>It does not process or store data. </a:t>
            </a:r>
          </a:p>
          <a:p>
            <a:pPr lvl="1"/>
            <a:r>
              <a:rPr lang="en-US" sz="1800" dirty="0" smtClean="0">
                <a:latin typeface="Times New Roman" pitchFamily="18" charset="0"/>
                <a:cs typeface="Times New Roman" pitchFamily="18" charset="0"/>
              </a:rPr>
              <a:t>It tells when to fetch the data and instructions, what to do, where to store results, , sequencing of events during processing etc.</a:t>
            </a:r>
          </a:p>
          <a:p>
            <a:endParaRPr lang="en-US" sz="1600" dirty="0" smtClean="0">
              <a:latin typeface="Times New Roman" pitchFamily="18" charset="0"/>
              <a:cs typeface="Times New Roman" pitchFamily="18" charset="0"/>
            </a:endParaRPr>
          </a:p>
          <a:p>
            <a:pPr>
              <a:buNone/>
            </a:pPr>
            <a:r>
              <a:rPr lang="en-US" dirty="0" smtClean="0"/>
              <a:t>                                       </a:t>
            </a:r>
            <a:endParaRPr lang="en-US" dirty="0"/>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92162"/>
          </a:xfrm>
        </p:spPr>
        <p:txBody>
          <a:bodyPr>
            <a:normAutofit/>
          </a:bodyPr>
          <a:lstStyle/>
          <a:p>
            <a:r>
              <a:rPr lang="en-US" sz="3600" dirty="0" smtClean="0">
                <a:latin typeface="Times New Roman" pitchFamily="18" charset="0"/>
                <a:cs typeface="Times New Roman" pitchFamily="18" charset="0"/>
              </a:rPr>
              <a:t>Instruction Set</a:t>
            </a:r>
            <a:endParaRPr lang="en-US" sz="3600"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228600" y="1143000"/>
            <a:ext cx="8763000" cy="5562600"/>
          </a:xfrm>
        </p:spPr>
        <p:txBody>
          <a:bodyPr>
            <a:normAutofit/>
          </a:bodyPr>
          <a:lstStyle/>
          <a:p>
            <a:pPr algn="just"/>
            <a:r>
              <a:rPr lang="en-US" sz="2200" dirty="0" smtClean="0">
                <a:latin typeface="Times New Roman" pitchFamily="18" charset="0"/>
                <a:cs typeface="Times New Roman" pitchFamily="18" charset="0"/>
              </a:rPr>
              <a:t>An instruction set is the set of all basic operations that a processor can accomplish. </a:t>
            </a:r>
            <a:r>
              <a:rPr lang="en-US" sz="2200" dirty="0" err="1" smtClean="0">
                <a:latin typeface="Times New Roman" pitchFamily="18" charset="0"/>
                <a:cs typeface="Times New Roman" pitchFamily="18" charset="0"/>
              </a:rPr>
              <a:t>Eg</a:t>
            </a:r>
            <a:r>
              <a:rPr lang="en-US" sz="2200" dirty="0" smtClean="0">
                <a:latin typeface="Times New Roman" pitchFamily="18" charset="0"/>
                <a:cs typeface="Times New Roman" pitchFamily="18" charset="0"/>
              </a:rPr>
              <a:t>:</a:t>
            </a:r>
          </a:p>
          <a:p>
            <a:pPr algn="just"/>
            <a:endParaRPr lang="en-US" sz="2400" dirty="0" smtClean="0">
              <a:latin typeface="Times New Roman" pitchFamily="18" charset="0"/>
              <a:cs typeface="Times New Roman" pitchFamily="18" charset="0"/>
            </a:endParaRPr>
          </a:p>
          <a:p>
            <a:pPr algn="just"/>
            <a:endParaRPr lang="en-US" sz="2400" dirty="0" smtClean="0">
              <a:latin typeface="Times New Roman" pitchFamily="18" charset="0"/>
              <a:cs typeface="Times New Roman" pitchFamily="18" charset="0"/>
            </a:endParaRPr>
          </a:p>
          <a:p>
            <a:pPr algn="just">
              <a:buNone/>
            </a:pPr>
            <a:endParaRPr lang="en-US" sz="2400" dirty="0" smtClean="0">
              <a:latin typeface="Times New Roman" pitchFamily="18" charset="0"/>
              <a:cs typeface="Times New Roman" pitchFamily="18" charset="0"/>
            </a:endParaRPr>
          </a:p>
          <a:p>
            <a:pPr algn="just"/>
            <a:r>
              <a:rPr lang="en-US" sz="2200" dirty="0" smtClean="0">
                <a:latin typeface="Times New Roman" pitchFamily="18" charset="0"/>
                <a:cs typeface="Times New Roman" pitchFamily="18" charset="0"/>
              </a:rPr>
              <a:t>Instructions in the instruction set is in the language a processor can understand.</a:t>
            </a:r>
          </a:p>
          <a:p>
            <a:pPr algn="just"/>
            <a:r>
              <a:rPr lang="en-US" sz="2200" dirty="0" smtClean="0">
                <a:latin typeface="Times New Roman" pitchFamily="18" charset="0"/>
                <a:cs typeface="Times New Roman" pitchFamily="18" charset="0"/>
              </a:rPr>
              <a:t>Instruction set is embedded in processor(hard wired), which determines machine language of processor.</a:t>
            </a:r>
          </a:p>
          <a:p>
            <a:pPr algn="just"/>
            <a:r>
              <a:rPr lang="en-US" sz="2200" dirty="0" smtClean="0">
                <a:latin typeface="Times New Roman" pitchFamily="18" charset="0"/>
                <a:cs typeface="Times New Roman" pitchFamily="18" charset="0"/>
              </a:rPr>
              <a:t>Two processors are different if they have different instruction sets. So two processors are compatible only if the same machine level program can be run on both processors.</a:t>
            </a:r>
          </a:p>
          <a:p>
            <a:pPr algn="just"/>
            <a:r>
              <a:rPr lang="en-US" sz="2200" dirty="0" err="1" smtClean="0">
                <a:latin typeface="Times New Roman" pitchFamily="18" charset="0"/>
                <a:cs typeface="Times New Roman" pitchFamily="18" charset="0"/>
              </a:rPr>
              <a:t>Microarchitecture</a:t>
            </a:r>
            <a:r>
              <a:rPr lang="en-US" sz="2200" dirty="0" smtClean="0">
                <a:latin typeface="Times New Roman" pitchFamily="18" charset="0"/>
                <a:cs typeface="Times New Roman" pitchFamily="18" charset="0"/>
              </a:rPr>
              <a:t> is the processor design technique used for implementing instruction set.</a:t>
            </a:r>
          </a:p>
          <a:p>
            <a:endParaRPr lang="en-US" sz="2400" dirty="0" smtClean="0">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a:p>
            <a:endParaRPr lang="en-US" sz="2400" dirty="0">
              <a:latin typeface="Times New Roman" pitchFamily="18" charset="0"/>
              <a:cs typeface="Times New Roman" pitchFamily="18" charset="0"/>
            </a:endParaRPr>
          </a:p>
        </p:txBody>
      </p:sp>
      <p:pic>
        <p:nvPicPr>
          <p:cNvPr id="5" name="Picture 4" descr="untitled.bmp"/>
          <p:cNvPicPr>
            <a:picLocks noChangeAspect="1"/>
          </p:cNvPicPr>
          <p:nvPr/>
        </p:nvPicPr>
        <p:blipFill>
          <a:blip r:embed="rId2" cstate="print"/>
          <a:stretch>
            <a:fillRect/>
          </a:stretch>
        </p:blipFill>
        <p:spPr>
          <a:xfrm>
            <a:off x="3276600" y="1905000"/>
            <a:ext cx="1371600" cy="1219200"/>
          </a:xfrm>
          <a:prstGeom prst="rect">
            <a:avLst/>
          </a:prstGeom>
        </p:spPr>
      </p:pic>
      <p:sp>
        <p:nvSpPr>
          <p:cNvPr id="7" name="Footer Placeholder 6"/>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39762"/>
          </a:xfrm>
        </p:spPr>
        <p:txBody>
          <a:bodyPr>
            <a:normAutofit/>
          </a:bodyPr>
          <a:lstStyle/>
          <a:p>
            <a:r>
              <a:rPr lang="en-US" dirty="0" smtClean="0">
                <a:latin typeface="Times New Roman" pitchFamily="18" charset="0"/>
                <a:cs typeface="Times New Roman" pitchFamily="18" charset="0"/>
              </a:rPr>
              <a:t>Instruction Format</a:t>
            </a:r>
            <a:endParaRPr lang="en-US"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152400" y="838200"/>
            <a:ext cx="8915400" cy="5867400"/>
          </a:xfrm>
        </p:spPr>
        <p:txBody>
          <a:bodyPr>
            <a:normAutofit lnSpcReduction="10000"/>
          </a:bodyPr>
          <a:lstStyle/>
          <a:p>
            <a:r>
              <a:rPr lang="en-US" sz="2200" dirty="0" smtClean="0">
                <a:latin typeface="Times New Roman" pitchFamily="18" charset="0"/>
                <a:cs typeface="Times New Roman" pitchFamily="18" charset="0"/>
              </a:rPr>
              <a:t>A Computer program is a set of instructions.</a:t>
            </a:r>
          </a:p>
          <a:p>
            <a:r>
              <a:rPr lang="en-US" sz="2200" dirty="0" smtClean="0">
                <a:latin typeface="Times New Roman" pitchFamily="18" charset="0"/>
                <a:cs typeface="Times New Roman" pitchFamily="18" charset="0"/>
              </a:rPr>
              <a:t>An instruction is designed to perform a task and is the elementary operation that the processor can accomplish.</a:t>
            </a:r>
          </a:p>
          <a:p>
            <a:r>
              <a:rPr lang="en-US" sz="2200" dirty="0" smtClean="0">
                <a:latin typeface="Times New Roman" pitchFamily="18" charset="0"/>
                <a:cs typeface="Times New Roman" pitchFamily="18" charset="0"/>
              </a:rPr>
              <a:t>An instruction is divided into groups called fields.</a:t>
            </a:r>
          </a:p>
          <a:p>
            <a:r>
              <a:rPr lang="en-US" sz="2200" dirty="0" smtClean="0">
                <a:latin typeface="Times New Roman" pitchFamily="18" charset="0"/>
                <a:cs typeface="Times New Roman" pitchFamily="18" charset="0"/>
              </a:rPr>
              <a:t>Common fields of an instruction are : Operation (op) code and operand code.</a:t>
            </a:r>
          </a:p>
          <a:p>
            <a:endParaRPr lang="en-US" sz="2200" dirty="0" smtClean="0">
              <a:latin typeface="Times New Roman" pitchFamily="18" charset="0"/>
              <a:cs typeface="Times New Roman" pitchFamily="18" charset="0"/>
            </a:endParaRPr>
          </a:p>
          <a:p>
            <a:endParaRPr lang="en-US" sz="2200" dirty="0" smtClean="0">
              <a:latin typeface="Times New Roman" pitchFamily="18" charset="0"/>
              <a:cs typeface="Times New Roman" pitchFamily="18" charset="0"/>
            </a:endParaRPr>
          </a:p>
          <a:p>
            <a:r>
              <a:rPr lang="en-US" sz="2200" u="sng" dirty="0" smtClean="0">
                <a:latin typeface="Times New Roman" pitchFamily="18" charset="0"/>
                <a:cs typeface="Times New Roman" pitchFamily="18" charset="0"/>
              </a:rPr>
              <a:t>Operation code </a:t>
            </a:r>
          </a:p>
          <a:p>
            <a:pPr lvl="1"/>
            <a:r>
              <a:rPr lang="en-US" sz="1800" dirty="0" smtClean="0">
                <a:latin typeface="Times New Roman" pitchFamily="18" charset="0"/>
                <a:cs typeface="Times New Roman" pitchFamily="18" charset="0"/>
              </a:rPr>
              <a:t>represents action that the processor must execute. </a:t>
            </a:r>
          </a:p>
          <a:p>
            <a:pPr lvl="1"/>
            <a:r>
              <a:rPr lang="en-US" sz="1800" dirty="0" smtClean="0">
                <a:latin typeface="Times New Roman" pitchFamily="18" charset="0"/>
                <a:cs typeface="Times New Roman" pitchFamily="18" charset="0"/>
              </a:rPr>
              <a:t>It tells the processor what basic operations to perform.</a:t>
            </a:r>
          </a:p>
          <a:p>
            <a:r>
              <a:rPr lang="en-US" sz="2200" u="sng" dirty="0" smtClean="0">
                <a:latin typeface="Times New Roman" pitchFamily="18" charset="0"/>
                <a:cs typeface="Times New Roman" pitchFamily="18" charset="0"/>
              </a:rPr>
              <a:t>Operand code </a:t>
            </a:r>
          </a:p>
          <a:p>
            <a:pPr lvl="1"/>
            <a:r>
              <a:rPr lang="en-US" sz="1800" dirty="0" smtClean="0">
                <a:latin typeface="Times New Roman" pitchFamily="18" charset="0"/>
                <a:cs typeface="Times New Roman" pitchFamily="18" charset="0"/>
              </a:rPr>
              <a:t>defines the parameters of the action and depends on the operation. </a:t>
            </a:r>
          </a:p>
          <a:p>
            <a:pPr lvl="1"/>
            <a:r>
              <a:rPr lang="en-US" sz="1800" dirty="0" smtClean="0">
                <a:latin typeface="Times New Roman" pitchFamily="18" charset="0"/>
                <a:cs typeface="Times New Roman" pitchFamily="18" charset="0"/>
              </a:rPr>
              <a:t>It specifies locations of the data or the operand on which the operation is to be performed. </a:t>
            </a:r>
          </a:p>
          <a:p>
            <a:pPr lvl="1"/>
            <a:r>
              <a:rPr lang="en-US" sz="1800" dirty="0" smtClean="0">
                <a:latin typeface="Times New Roman" pitchFamily="18" charset="0"/>
                <a:cs typeface="Times New Roman" pitchFamily="18" charset="0"/>
              </a:rPr>
              <a:t>Can be data or memory address.</a:t>
            </a:r>
          </a:p>
          <a:p>
            <a:endParaRPr lang="en-US" sz="2200" dirty="0" smtClean="0">
              <a:latin typeface="Times New Roman" pitchFamily="18" charset="0"/>
              <a:cs typeface="Times New Roman" pitchFamily="18" charset="0"/>
            </a:endParaRPr>
          </a:p>
          <a:p>
            <a:endParaRPr lang="en-US" sz="2200" dirty="0" smtClean="0">
              <a:latin typeface="Times New Roman" pitchFamily="18" charset="0"/>
              <a:cs typeface="Times New Roman" pitchFamily="18" charset="0"/>
            </a:endParaRPr>
          </a:p>
          <a:p>
            <a:endParaRPr lang="en-US" sz="2200" dirty="0" smtClean="0">
              <a:latin typeface="Times New Roman" pitchFamily="18" charset="0"/>
              <a:cs typeface="Times New Roman" pitchFamily="18" charset="0"/>
            </a:endParaRPr>
          </a:p>
        </p:txBody>
      </p:sp>
      <p:pic>
        <p:nvPicPr>
          <p:cNvPr id="6" name="Picture 5" descr="untitled.bmp"/>
          <p:cNvPicPr>
            <a:picLocks noChangeAspect="1"/>
          </p:cNvPicPr>
          <p:nvPr/>
        </p:nvPicPr>
        <p:blipFill>
          <a:blip r:embed="rId2" cstate="print"/>
          <a:stretch>
            <a:fillRect/>
          </a:stretch>
        </p:blipFill>
        <p:spPr>
          <a:xfrm>
            <a:off x="1828800" y="3048000"/>
            <a:ext cx="3886200" cy="787290"/>
          </a:xfrm>
          <a:prstGeom prst="rect">
            <a:avLst/>
          </a:prstGeom>
        </p:spPr>
      </p:pic>
      <p:sp>
        <p:nvSpPr>
          <p:cNvPr id="7" name="Footer Placeholder 6"/>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r>
              <a:rPr lang="en-US" sz="2000" dirty="0" err="1" smtClean="0">
                <a:latin typeface="Times New Roman" pitchFamily="18" charset="0"/>
                <a:cs typeface="Times New Roman" pitchFamily="18" charset="0"/>
              </a:rPr>
              <a:t>Eg</a:t>
            </a:r>
            <a:r>
              <a:rPr lang="en-US" sz="2000" dirty="0" smtClean="0">
                <a:latin typeface="Times New Roman" pitchFamily="18" charset="0"/>
                <a:cs typeface="Times New Roman" pitchFamily="18" charset="0"/>
              </a:rPr>
              <a:t>: Instruction format for add command</a:t>
            </a:r>
          </a:p>
          <a:p>
            <a:endParaRPr lang="en-US" sz="2000" dirty="0" smtClean="0">
              <a:latin typeface="Times New Roman" pitchFamily="18" charset="0"/>
              <a:cs typeface="Times New Roman" pitchFamily="18" charset="0"/>
            </a:endParaRPr>
          </a:p>
          <a:p>
            <a:endParaRPr lang="en-US" sz="2000" dirty="0">
              <a:latin typeface="Times New Roman" pitchFamily="18" charset="0"/>
              <a:cs typeface="Times New Roman" pitchFamily="18" charset="0"/>
            </a:endParaRPr>
          </a:p>
        </p:txBody>
      </p:sp>
      <p:pic>
        <p:nvPicPr>
          <p:cNvPr id="4" name="Picture 3" descr="untitled.bmp"/>
          <p:cNvPicPr>
            <a:picLocks noChangeAspect="1"/>
          </p:cNvPicPr>
          <p:nvPr/>
        </p:nvPicPr>
        <p:blipFill>
          <a:blip r:embed="rId2" cstate="print"/>
          <a:stretch>
            <a:fillRect/>
          </a:stretch>
        </p:blipFill>
        <p:spPr>
          <a:xfrm>
            <a:off x="762001" y="2819400"/>
            <a:ext cx="7548148" cy="1143000"/>
          </a:xfrm>
          <a:prstGeom prst="rect">
            <a:avLst/>
          </a:prstGeom>
        </p:spPr>
      </p:pic>
      <p:sp>
        <p:nvSpPr>
          <p:cNvPr id="6" name="Footer Placeholder 5"/>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sz="4000" dirty="0" smtClean="0">
                <a:latin typeface="Times New Roman" pitchFamily="18" charset="0"/>
                <a:cs typeface="Times New Roman" pitchFamily="18" charset="0"/>
              </a:rPr>
              <a:t>Instruction Cycle</a:t>
            </a:r>
            <a:endParaRPr lang="en-US" sz="4000"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152400" y="1066800"/>
            <a:ext cx="8839200" cy="5638800"/>
          </a:xfrm>
        </p:spPr>
        <p:txBody>
          <a:bodyPr>
            <a:normAutofit/>
          </a:bodyPr>
          <a:lstStyle/>
          <a:p>
            <a:r>
              <a:rPr lang="en-US" sz="2200" dirty="0" smtClean="0">
                <a:latin typeface="Times New Roman" pitchFamily="18" charset="0"/>
                <a:cs typeface="Times New Roman" pitchFamily="18" charset="0"/>
              </a:rPr>
              <a:t>CPU executes each instruction in a series of steps, called instruction cycle.	</a:t>
            </a:r>
          </a:p>
          <a:p>
            <a:r>
              <a:rPr lang="en-US" sz="2200" dirty="0" smtClean="0">
                <a:latin typeface="Times New Roman" pitchFamily="18" charset="0"/>
                <a:cs typeface="Times New Roman" pitchFamily="18" charset="0"/>
              </a:rPr>
              <a:t>An instruction cycle involves four steps –</a:t>
            </a:r>
          </a:p>
          <a:p>
            <a:pPr>
              <a:buNone/>
            </a:pPr>
            <a:endParaRPr lang="en-US" sz="2200" dirty="0" smtClean="0">
              <a:latin typeface="Times New Roman" pitchFamily="18" charset="0"/>
              <a:cs typeface="Times New Roman" pitchFamily="18" charset="0"/>
            </a:endParaRPr>
          </a:p>
          <a:p>
            <a:pPr marL="457200" indent="-457200">
              <a:buFont typeface="+mj-lt"/>
              <a:buAutoNum type="arabicPeriod"/>
            </a:pPr>
            <a:r>
              <a:rPr lang="en-US" sz="2200" u="sng" dirty="0" smtClean="0">
                <a:latin typeface="Times New Roman" pitchFamily="18" charset="0"/>
                <a:cs typeface="Times New Roman" pitchFamily="18" charset="0"/>
              </a:rPr>
              <a:t>Fetching</a:t>
            </a:r>
            <a:r>
              <a:rPr lang="en-US" sz="2200" dirty="0" smtClean="0">
                <a:latin typeface="Times New Roman" pitchFamily="18" charset="0"/>
                <a:cs typeface="Times New Roman" pitchFamily="18" charset="0"/>
              </a:rPr>
              <a:t> : Processor fetches the instruction from the memory. Fetched instruction is placed in IR. PC holds the address of next instruction to be fetched and is incremented after each fetch.</a:t>
            </a:r>
          </a:p>
          <a:p>
            <a:pPr marL="457200" indent="-457200">
              <a:buFont typeface="+mj-lt"/>
              <a:buAutoNum type="arabicPeriod"/>
            </a:pPr>
            <a:r>
              <a:rPr lang="en-US" sz="2200" u="sng" dirty="0" smtClean="0">
                <a:latin typeface="Times New Roman" pitchFamily="18" charset="0"/>
                <a:cs typeface="Times New Roman" pitchFamily="18" charset="0"/>
              </a:rPr>
              <a:t>Decoding</a:t>
            </a:r>
            <a:r>
              <a:rPr lang="en-US" sz="2200" dirty="0" smtClean="0">
                <a:latin typeface="Times New Roman" pitchFamily="18" charset="0"/>
                <a:cs typeface="Times New Roman" pitchFamily="18" charset="0"/>
              </a:rPr>
              <a:t> : Instruction is broken into parts or decoded. Instruction is translated into commands so that they correspond to CPU’s instruction set. </a:t>
            </a:r>
          </a:p>
          <a:p>
            <a:pPr marL="457200" indent="-457200">
              <a:buFont typeface="+mj-lt"/>
              <a:buAutoNum type="arabicPeriod"/>
            </a:pPr>
            <a:r>
              <a:rPr lang="en-US" sz="2200" u="sng" dirty="0" smtClean="0">
                <a:latin typeface="Times New Roman" pitchFamily="18" charset="0"/>
                <a:cs typeface="Times New Roman" pitchFamily="18" charset="0"/>
              </a:rPr>
              <a:t>Executing</a:t>
            </a:r>
            <a:r>
              <a:rPr lang="en-US" sz="2200" dirty="0" smtClean="0">
                <a:latin typeface="Times New Roman" pitchFamily="18" charset="0"/>
                <a:cs typeface="Times New Roman" pitchFamily="18" charset="0"/>
              </a:rPr>
              <a:t> : Decoded instruction is executed. It performs the operation specified in the instruction.</a:t>
            </a:r>
          </a:p>
          <a:p>
            <a:pPr marL="457200" indent="-457200">
              <a:buFont typeface="+mj-lt"/>
              <a:buAutoNum type="arabicPeriod"/>
            </a:pPr>
            <a:r>
              <a:rPr lang="en-US" sz="2200" u="sng" dirty="0" smtClean="0">
                <a:latin typeface="Times New Roman" pitchFamily="18" charset="0"/>
                <a:cs typeface="Times New Roman" pitchFamily="18" charset="0"/>
              </a:rPr>
              <a:t>Storing</a:t>
            </a:r>
            <a:r>
              <a:rPr lang="en-US" sz="2200" dirty="0" smtClean="0">
                <a:latin typeface="Times New Roman" pitchFamily="18" charset="0"/>
                <a:cs typeface="Times New Roman" pitchFamily="18" charset="0"/>
              </a:rPr>
              <a:t> : CPU writes back the result of execution to computer’s memory.</a:t>
            </a:r>
          </a:p>
          <a:p>
            <a:endParaRPr lang="en-US" sz="2200" dirty="0" smtClean="0">
              <a:latin typeface="Times New Roman" pitchFamily="18" charset="0"/>
              <a:cs typeface="Times New Roman" pitchFamily="18" charset="0"/>
            </a:endParaRPr>
          </a:p>
          <a:p>
            <a:endParaRPr lang="en-US" sz="2200" dirty="0" smtClean="0">
              <a:latin typeface="Times New Roman" pitchFamily="18" charset="0"/>
              <a:cs typeface="Times New Roman" pitchFamily="18" charset="0"/>
            </a:endParaRPr>
          </a:p>
          <a:p>
            <a:endParaRPr lang="en-US" sz="2200" dirty="0" smtClean="0">
              <a:latin typeface="Times New Roman" pitchFamily="18" charset="0"/>
              <a:cs typeface="Times New Roman" pitchFamily="18" charset="0"/>
            </a:endParaRPr>
          </a:p>
          <a:p>
            <a:endParaRPr lang="en-US" sz="2200" dirty="0" smtClean="0">
              <a:latin typeface="Times New Roman" pitchFamily="18" charset="0"/>
              <a:cs typeface="Times New Roman" pitchFamily="18" charset="0"/>
            </a:endParaRPr>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p:cNvPicPr>
            <a:picLocks noGrp="1" noChangeAspect="1" noChangeArrowheads="1"/>
          </p:cNvPicPr>
          <p:nvPr>
            <p:ph sz="quarter" idx="1"/>
          </p:nvPr>
        </p:nvPicPr>
        <p:blipFill>
          <a:blip r:embed="rId2" cstate="print"/>
          <a:srcRect/>
          <a:stretch>
            <a:fillRect/>
          </a:stretch>
        </p:blipFill>
        <p:spPr bwMode="auto">
          <a:xfrm>
            <a:off x="2286001" y="1295401"/>
            <a:ext cx="4592783" cy="4385589"/>
          </a:xfrm>
          <a:prstGeom prst="rect">
            <a:avLst/>
          </a:prstGeom>
          <a:noFill/>
          <a:ln w="9525">
            <a:noFill/>
            <a:miter lim="800000"/>
            <a:headEnd/>
            <a:tailEnd/>
          </a:ln>
          <a:effectLst/>
        </p:spPr>
      </p:pic>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
          </p:nvPr>
        </p:nvSpPr>
        <p:spPr>
          <a:xfrm>
            <a:off x="0" y="228600"/>
            <a:ext cx="9144000" cy="6477000"/>
          </a:xfrm>
        </p:spPr>
        <p:txBody>
          <a:bodyPr>
            <a:normAutofit lnSpcReduction="10000"/>
          </a:bodyPr>
          <a:lstStyle/>
          <a:p>
            <a:endParaRPr lang="en-US" sz="2400" dirty="0" smtClean="0">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a:p>
            <a:pPr algn="just"/>
            <a:r>
              <a:rPr lang="en-US" sz="2400" dirty="0" smtClean="0">
                <a:latin typeface="Times New Roman" pitchFamily="18" charset="0"/>
                <a:cs typeface="Times New Roman" pitchFamily="18" charset="0"/>
              </a:rPr>
              <a:t>Instructions are of different categories. Some categories of instructions are :</a:t>
            </a:r>
          </a:p>
          <a:p>
            <a:pPr lvl="1" algn="just"/>
            <a:r>
              <a:rPr lang="en-US" sz="2000" dirty="0" smtClean="0">
                <a:latin typeface="Times New Roman" pitchFamily="18" charset="0"/>
                <a:cs typeface="Times New Roman" pitchFamily="18" charset="0"/>
              </a:rPr>
              <a:t>Memory access or transfer of data between registers.</a:t>
            </a:r>
          </a:p>
          <a:p>
            <a:pPr lvl="1" algn="just"/>
            <a:r>
              <a:rPr lang="en-US" sz="2000" dirty="0" smtClean="0">
                <a:latin typeface="Times New Roman" pitchFamily="18" charset="0"/>
                <a:cs typeface="Times New Roman" pitchFamily="18" charset="0"/>
              </a:rPr>
              <a:t>Arithmetic operations like addition and subtraction.</a:t>
            </a:r>
          </a:p>
          <a:p>
            <a:pPr lvl="1" algn="just"/>
            <a:r>
              <a:rPr lang="en-US" sz="2000" dirty="0" smtClean="0">
                <a:latin typeface="Times New Roman" pitchFamily="18" charset="0"/>
                <a:cs typeface="Times New Roman" pitchFamily="18" charset="0"/>
              </a:rPr>
              <a:t>Logic operations such as AND, OR and NOT.</a:t>
            </a:r>
          </a:p>
          <a:p>
            <a:pPr lvl="1" algn="just"/>
            <a:r>
              <a:rPr lang="en-US" sz="2000" dirty="0" smtClean="0">
                <a:latin typeface="Times New Roman" pitchFamily="18" charset="0"/>
                <a:cs typeface="Times New Roman" pitchFamily="18" charset="0"/>
              </a:rPr>
              <a:t>Control the sequence, conditional connections, etc </a:t>
            </a:r>
          </a:p>
          <a:p>
            <a:pPr algn="just"/>
            <a:endParaRPr lang="en-US" sz="2400" dirty="0" smtClean="0">
              <a:latin typeface="Times New Roman" pitchFamily="18" charset="0"/>
              <a:cs typeface="Times New Roman" pitchFamily="18" charset="0"/>
            </a:endParaRPr>
          </a:p>
          <a:p>
            <a:pPr algn="just"/>
            <a:r>
              <a:rPr lang="en-US" sz="2400" dirty="0" smtClean="0">
                <a:latin typeface="Times New Roman" pitchFamily="18" charset="0"/>
                <a:cs typeface="Times New Roman" pitchFamily="18" charset="0"/>
              </a:rPr>
              <a:t>CPU performance is measured by the number of instructions it executes in a second. </a:t>
            </a:r>
            <a:r>
              <a:rPr lang="en-US" sz="2400" dirty="0" err="1" smtClean="0">
                <a:latin typeface="Times New Roman" pitchFamily="18" charset="0"/>
                <a:cs typeface="Times New Roman" pitchFamily="18" charset="0"/>
              </a:rPr>
              <a:t>i.e</a:t>
            </a:r>
            <a:r>
              <a:rPr lang="en-US" sz="2400" dirty="0" smtClean="0">
                <a:latin typeface="Times New Roman" pitchFamily="18" charset="0"/>
                <a:cs typeface="Times New Roman" pitchFamily="18" charset="0"/>
              </a:rPr>
              <a:t> MIPS, or BIPS</a:t>
            </a:r>
          </a:p>
        </p:txBody>
      </p:sp>
      <p:pic>
        <p:nvPicPr>
          <p:cNvPr id="6" name="Picture 5" descr="untitled.bmp"/>
          <p:cNvPicPr>
            <a:picLocks noChangeAspect="1"/>
          </p:cNvPicPr>
          <p:nvPr/>
        </p:nvPicPr>
        <p:blipFill>
          <a:blip r:embed="rId2" cstate="print"/>
          <a:stretch>
            <a:fillRect/>
          </a:stretch>
        </p:blipFill>
        <p:spPr>
          <a:xfrm>
            <a:off x="1066800" y="228600"/>
            <a:ext cx="6477000" cy="3062452"/>
          </a:xfrm>
          <a:prstGeom prst="rect">
            <a:avLst/>
          </a:prstGeom>
        </p:spPr>
      </p:pic>
      <p:sp>
        <p:nvSpPr>
          <p:cNvPr id="7" name="Footer Placeholder 6"/>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Microprocessor</a:t>
            </a:r>
            <a:endParaRPr lang="en-US" dirty="0"/>
          </a:p>
        </p:txBody>
      </p:sp>
      <p:sp>
        <p:nvSpPr>
          <p:cNvPr id="3" name="Content Placeholder 2"/>
          <p:cNvSpPr>
            <a:spLocks noGrp="1"/>
          </p:cNvSpPr>
          <p:nvPr>
            <p:ph sz="quarter" idx="1"/>
          </p:nvPr>
        </p:nvSpPr>
        <p:spPr/>
        <p:txBody>
          <a:bodyPr/>
          <a:lstStyle/>
          <a:p>
            <a:r>
              <a:rPr lang="en-US" dirty="0" smtClean="0"/>
              <a:t>Based on the instruction set, 2 classification exist </a:t>
            </a:r>
          </a:p>
          <a:p>
            <a:endParaRPr lang="en-US" dirty="0" smtClean="0"/>
          </a:p>
          <a:p>
            <a:pPr lvl="1"/>
            <a:r>
              <a:rPr lang="en-US" dirty="0" smtClean="0"/>
              <a:t>Complex Instruction Set Computer(CISC)</a:t>
            </a:r>
          </a:p>
          <a:p>
            <a:pPr lvl="1"/>
            <a:r>
              <a:rPr lang="en-US" dirty="0" smtClean="0"/>
              <a:t>Reduced Instruction Set Computer(RISC)</a:t>
            </a:r>
          </a:p>
          <a:p>
            <a:pPr lvl="1">
              <a:buNone/>
            </a:pPr>
            <a:endParaRPr lang="en-US" dirty="0"/>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274638"/>
            <a:ext cx="8229600" cy="715962"/>
          </a:xfrm>
        </p:spPr>
        <p:txBody>
          <a:bodyPr>
            <a:normAutofit/>
          </a:bodyPr>
          <a:lstStyle/>
          <a:p>
            <a:pPr eaLnBrk="1" hangingPunct="1"/>
            <a:r>
              <a:rPr lang="en-US" sz="2800" dirty="0" smtClean="0"/>
              <a:t>CISC</a:t>
            </a:r>
          </a:p>
        </p:txBody>
      </p:sp>
      <p:sp>
        <p:nvSpPr>
          <p:cNvPr id="5123" name="Rectangle 3"/>
          <p:cNvSpPr>
            <a:spLocks noGrp="1" noChangeArrowheads="1"/>
          </p:cNvSpPr>
          <p:nvPr>
            <p:ph sz="quarter" idx="1"/>
          </p:nvPr>
        </p:nvSpPr>
        <p:spPr>
          <a:xfrm>
            <a:off x="304800" y="1143000"/>
            <a:ext cx="8686800" cy="5562600"/>
          </a:xfrm>
        </p:spPr>
        <p:txBody>
          <a:bodyPr>
            <a:normAutofit/>
          </a:bodyPr>
          <a:lstStyle/>
          <a:p>
            <a:pPr algn="just" eaLnBrk="1" hangingPunct="1">
              <a:lnSpc>
                <a:spcPct val="80000"/>
              </a:lnSpc>
            </a:pPr>
            <a:r>
              <a:rPr lang="en-US" sz="2800" dirty="0" smtClean="0">
                <a:latin typeface="Times New Roman" pitchFamily="18" charset="0"/>
                <a:cs typeface="Times New Roman" pitchFamily="18" charset="0"/>
              </a:rPr>
              <a:t>CISC architecture hardwires the processor with complex instructions.</a:t>
            </a:r>
          </a:p>
          <a:p>
            <a:pPr algn="just" eaLnBrk="1" hangingPunct="1">
              <a:lnSpc>
                <a:spcPct val="80000"/>
              </a:lnSpc>
            </a:pPr>
            <a:r>
              <a:rPr lang="en-US" sz="2800" dirty="0" smtClean="0">
                <a:latin typeface="Times New Roman" pitchFamily="18" charset="0"/>
                <a:cs typeface="Times New Roman" pitchFamily="18" charset="0"/>
              </a:rPr>
              <a:t>“High level” Instruction Set</a:t>
            </a:r>
          </a:p>
          <a:p>
            <a:pPr lvl="1" algn="just" eaLnBrk="1" hangingPunct="1">
              <a:lnSpc>
                <a:spcPct val="80000"/>
              </a:lnSpc>
            </a:pPr>
            <a:r>
              <a:rPr lang="en-US" sz="2400" dirty="0" smtClean="0">
                <a:latin typeface="Times New Roman" pitchFamily="18" charset="0"/>
                <a:cs typeface="Times New Roman" pitchFamily="18" charset="0"/>
              </a:rPr>
              <a:t>Increased number of instructions.</a:t>
            </a:r>
          </a:p>
          <a:p>
            <a:pPr lvl="1" algn="just" eaLnBrk="1" hangingPunct="1">
              <a:lnSpc>
                <a:spcPct val="80000"/>
              </a:lnSpc>
            </a:pPr>
            <a:r>
              <a:rPr lang="en-US" sz="2400" dirty="0" smtClean="0">
                <a:latin typeface="Times New Roman" pitchFamily="18" charset="0"/>
                <a:cs typeface="Times New Roman" pitchFamily="18" charset="0"/>
              </a:rPr>
              <a:t>Executes several  “low level operations”. Ex: load, arithmetic operation, memory store.</a:t>
            </a:r>
          </a:p>
          <a:p>
            <a:pPr lvl="1" algn="just" eaLnBrk="1" hangingPunct="1">
              <a:lnSpc>
                <a:spcPct val="80000"/>
              </a:lnSpc>
            </a:pPr>
            <a:r>
              <a:rPr lang="en-US" sz="2400" dirty="0" smtClean="0">
                <a:latin typeface="Times New Roman" pitchFamily="18" charset="0"/>
                <a:cs typeface="Times New Roman" pitchFamily="18" charset="0"/>
              </a:rPr>
              <a:t>Also includes complex instructions that correspond to statements in high level language.</a:t>
            </a:r>
          </a:p>
          <a:p>
            <a:pPr algn="just" eaLnBrk="1" hangingPunct="1">
              <a:lnSpc>
                <a:spcPct val="80000"/>
              </a:lnSpc>
              <a:buNone/>
            </a:pPr>
            <a:endParaRPr lang="en-US" sz="2800" dirty="0" smtClean="0">
              <a:latin typeface="Times New Roman" pitchFamily="18" charset="0"/>
              <a:cs typeface="Times New Roman" pitchFamily="18" charset="0"/>
            </a:endParaRPr>
          </a:p>
          <a:p>
            <a:pPr algn="just">
              <a:lnSpc>
                <a:spcPct val="80000"/>
              </a:lnSpc>
            </a:pPr>
            <a:r>
              <a:rPr lang="en-US" sz="2800" dirty="0" smtClean="0">
                <a:latin typeface="Times New Roman" pitchFamily="18" charset="0"/>
                <a:cs typeface="Times New Roman" pitchFamily="18" charset="0"/>
              </a:rPr>
              <a:t>Instructions are of variable lengths. They use 8, 16 or 32 bits for storage.</a:t>
            </a:r>
          </a:p>
          <a:p>
            <a:pPr algn="just">
              <a:lnSpc>
                <a:spcPct val="80000"/>
              </a:lnSpc>
            </a:pPr>
            <a:r>
              <a:rPr lang="en-US" sz="2800" dirty="0" smtClean="0">
                <a:latin typeface="Times New Roman" pitchFamily="18" charset="0"/>
                <a:cs typeface="Times New Roman" pitchFamily="18" charset="0"/>
              </a:rPr>
              <a:t>Instructions take multiple clocks to execute as they are of variable lengths. Hence processing time is increased.</a:t>
            </a:r>
          </a:p>
          <a:p>
            <a:pPr algn="just">
              <a:lnSpc>
                <a:spcPct val="80000"/>
              </a:lnSpc>
            </a:pPr>
            <a:r>
              <a:rPr lang="en-US" sz="2800" dirty="0" err="1" smtClean="0">
                <a:latin typeface="Times New Roman" pitchFamily="18" charset="0"/>
                <a:cs typeface="Times New Roman" pitchFamily="18" charset="0"/>
              </a:rPr>
              <a:t>Eg</a:t>
            </a:r>
            <a:r>
              <a:rPr lang="en-US" sz="2800" dirty="0" smtClean="0">
                <a:latin typeface="Times New Roman" pitchFamily="18" charset="0"/>
                <a:cs typeface="Times New Roman" pitchFamily="18" charset="0"/>
              </a:rPr>
              <a:t>: AMD, Cyrix are based on CISC.</a:t>
            </a:r>
          </a:p>
          <a:p>
            <a:pPr>
              <a:lnSpc>
                <a:spcPct val="80000"/>
              </a:lnSpc>
              <a:buNone/>
            </a:pPr>
            <a:endParaRPr lang="en-US" sz="2400" dirty="0" smtClean="0"/>
          </a:p>
          <a:p>
            <a:pPr eaLnBrk="1" hangingPunct="1">
              <a:lnSpc>
                <a:spcPct val="80000"/>
              </a:lnSpc>
              <a:buFont typeface="Wingdings" pitchFamily="2" charset="2"/>
              <a:buNone/>
            </a:pPr>
            <a:endParaRPr lang="en-US" sz="2400" dirty="0" smtClean="0"/>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VON NEUMANN MODEL</a:t>
            </a:r>
            <a:endParaRPr lang="en-US" dirty="0"/>
          </a:p>
        </p:txBody>
      </p:sp>
      <p:pic>
        <p:nvPicPr>
          <p:cNvPr id="6" name="Picture 2"/>
          <p:cNvPicPr>
            <a:picLocks noGrp="1" noChangeAspect="1" noChangeArrowheads="1"/>
          </p:cNvPicPr>
          <p:nvPr>
            <p:ph sz="quarter" idx="1"/>
          </p:nvPr>
        </p:nvPicPr>
        <p:blipFill>
          <a:blip r:embed="rId2" cstate="print"/>
          <a:stretch>
            <a:fillRect/>
          </a:stretch>
        </p:blipFill>
        <p:spPr bwMode="auto">
          <a:xfrm>
            <a:off x="884741" y="1905000"/>
            <a:ext cx="6659059" cy="4294036"/>
          </a:xfrm>
          <a:prstGeom prst="rect">
            <a:avLst/>
          </a:prstGeom>
          <a:noFill/>
          <a:ln w="9525">
            <a:noFill/>
            <a:miter lim="800000"/>
            <a:headEnd/>
            <a:tailEnd/>
          </a:ln>
        </p:spPr>
      </p:pic>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04800" y="0"/>
            <a:ext cx="8229600" cy="762000"/>
          </a:xfrm>
        </p:spPr>
        <p:txBody>
          <a:bodyPr>
            <a:normAutofit/>
          </a:bodyPr>
          <a:lstStyle/>
          <a:p>
            <a:pPr eaLnBrk="1" hangingPunct="1"/>
            <a:r>
              <a:rPr lang="en-US" sz="2800" dirty="0" smtClean="0"/>
              <a:t>RISC</a:t>
            </a:r>
          </a:p>
        </p:txBody>
      </p:sp>
      <p:sp>
        <p:nvSpPr>
          <p:cNvPr id="7171" name="Rectangle 3"/>
          <p:cNvSpPr>
            <a:spLocks noGrp="1" noChangeArrowheads="1"/>
          </p:cNvSpPr>
          <p:nvPr>
            <p:ph sz="quarter" idx="1"/>
          </p:nvPr>
        </p:nvSpPr>
        <p:spPr>
          <a:xfrm>
            <a:off x="0" y="914400"/>
            <a:ext cx="9144000" cy="5943600"/>
          </a:xfrm>
        </p:spPr>
        <p:txBody>
          <a:bodyPr>
            <a:noAutofit/>
          </a:bodyPr>
          <a:lstStyle/>
          <a:p>
            <a:pPr eaLnBrk="1" hangingPunct="1">
              <a:lnSpc>
                <a:spcPct val="80000"/>
              </a:lnSpc>
            </a:pPr>
            <a:r>
              <a:rPr lang="en-US" sz="2800" dirty="0" smtClean="0">
                <a:latin typeface="Times New Roman" pitchFamily="18" charset="0"/>
                <a:cs typeface="Times New Roman" pitchFamily="18" charset="0"/>
              </a:rPr>
              <a:t>RISC is a CPU design that recognizes only a limited number of instructions</a:t>
            </a:r>
          </a:p>
          <a:p>
            <a:pPr lvl="1">
              <a:lnSpc>
                <a:spcPct val="80000"/>
              </a:lnSpc>
            </a:pPr>
            <a:r>
              <a:rPr lang="en-US" sz="2400" dirty="0" smtClean="0">
                <a:latin typeface="Times New Roman" pitchFamily="18" charset="0"/>
                <a:cs typeface="Times New Roman" pitchFamily="18" charset="0"/>
              </a:rPr>
              <a:t>Executes a series of simple instructions instead of a complex instruction.</a:t>
            </a:r>
          </a:p>
          <a:p>
            <a:pPr lvl="1" eaLnBrk="1" hangingPunct="1">
              <a:lnSpc>
                <a:spcPct val="80000"/>
              </a:lnSpc>
            </a:pPr>
            <a:r>
              <a:rPr lang="en-US" sz="2400" dirty="0" smtClean="0">
                <a:latin typeface="Times New Roman" pitchFamily="18" charset="0"/>
                <a:cs typeface="Times New Roman" pitchFamily="18" charset="0"/>
              </a:rPr>
              <a:t>Instructions are executed quickly.</a:t>
            </a:r>
          </a:p>
          <a:p>
            <a:pPr lvl="1" eaLnBrk="1" hangingPunct="1">
              <a:lnSpc>
                <a:spcPct val="80000"/>
              </a:lnSpc>
              <a:buNone/>
            </a:pPr>
            <a:endParaRPr lang="en-US" sz="2400" dirty="0" smtClean="0">
              <a:latin typeface="Times New Roman" pitchFamily="18" charset="0"/>
              <a:cs typeface="Times New Roman" pitchFamily="18" charset="0"/>
            </a:endParaRPr>
          </a:p>
          <a:p>
            <a:pPr>
              <a:lnSpc>
                <a:spcPct val="80000"/>
              </a:lnSpc>
            </a:pPr>
            <a:r>
              <a:rPr lang="en-US" sz="2800" dirty="0" smtClean="0">
                <a:latin typeface="Times New Roman" pitchFamily="18" charset="0"/>
                <a:cs typeface="Times New Roman" pitchFamily="18" charset="0"/>
              </a:rPr>
              <a:t>Instruction size is fixed which is 32 bits. </a:t>
            </a:r>
          </a:p>
          <a:p>
            <a:pPr>
              <a:lnSpc>
                <a:spcPct val="80000"/>
              </a:lnSpc>
              <a:buNone/>
            </a:pPr>
            <a:endParaRPr lang="en-US" sz="2800" dirty="0" smtClean="0">
              <a:latin typeface="Times New Roman" pitchFamily="18" charset="0"/>
              <a:cs typeface="Times New Roman" pitchFamily="18" charset="0"/>
            </a:endParaRPr>
          </a:p>
          <a:p>
            <a:pPr>
              <a:lnSpc>
                <a:spcPct val="80000"/>
              </a:lnSpc>
            </a:pPr>
            <a:r>
              <a:rPr lang="en-US" sz="2800" dirty="0" smtClean="0">
                <a:latin typeface="Times New Roman" pitchFamily="18" charset="0"/>
                <a:cs typeface="Times New Roman" pitchFamily="18" charset="0"/>
              </a:rPr>
              <a:t>Program execution is speeded up when compared to CISC.</a:t>
            </a:r>
          </a:p>
          <a:p>
            <a:pPr>
              <a:lnSpc>
                <a:spcPct val="80000"/>
              </a:lnSpc>
              <a:buNone/>
            </a:pPr>
            <a:endParaRPr lang="en-US" sz="2800" dirty="0" smtClean="0">
              <a:latin typeface="Times New Roman" pitchFamily="18" charset="0"/>
              <a:cs typeface="Times New Roman" pitchFamily="18" charset="0"/>
            </a:endParaRPr>
          </a:p>
          <a:p>
            <a:pPr>
              <a:lnSpc>
                <a:spcPct val="80000"/>
              </a:lnSpc>
            </a:pPr>
            <a:r>
              <a:rPr lang="en-US" sz="2800" dirty="0" smtClean="0">
                <a:latin typeface="Times New Roman" pitchFamily="18" charset="0"/>
                <a:cs typeface="Times New Roman" pitchFamily="18" charset="0"/>
              </a:rPr>
              <a:t>RISC architecture has reduced production cost compared to CISC processors.</a:t>
            </a:r>
          </a:p>
          <a:p>
            <a:pPr>
              <a:lnSpc>
                <a:spcPct val="80000"/>
              </a:lnSpc>
            </a:pPr>
            <a:endParaRPr lang="en-US" sz="2800" dirty="0" smtClean="0">
              <a:latin typeface="Times New Roman" pitchFamily="18" charset="0"/>
              <a:cs typeface="Times New Roman" pitchFamily="18" charset="0"/>
            </a:endParaRPr>
          </a:p>
          <a:p>
            <a:pPr>
              <a:lnSpc>
                <a:spcPct val="80000"/>
              </a:lnSpc>
            </a:pPr>
            <a:r>
              <a:rPr lang="en-US" sz="2800" dirty="0" err="1" smtClean="0">
                <a:latin typeface="Times New Roman" pitchFamily="18" charset="0"/>
                <a:cs typeface="Times New Roman" pitchFamily="18" charset="0"/>
              </a:rPr>
              <a:t>Eg</a:t>
            </a:r>
            <a:r>
              <a:rPr lang="en-US" sz="2800" dirty="0" smtClean="0">
                <a:latin typeface="Times New Roman" pitchFamily="18" charset="0"/>
                <a:cs typeface="Times New Roman" pitchFamily="18" charset="0"/>
              </a:rPr>
              <a:t>: Apple Mac G3, PowerPC are based on RISC.</a:t>
            </a:r>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pPr algn="ctr"/>
            <a:r>
              <a:rPr lang="en-US" dirty="0" smtClean="0"/>
              <a:t>COMPUTER MEMORY</a:t>
            </a:r>
            <a:endParaRPr lang="en-US" dirty="0"/>
          </a:p>
        </p:txBody>
      </p:sp>
      <p:sp>
        <p:nvSpPr>
          <p:cNvPr id="5" name="Subtitle 4"/>
          <p:cNvSpPr>
            <a:spLocks noGrp="1"/>
          </p:cNvSpPr>
          <p:nvPr>
            <p:ph type="subTitle" idx="1"/>
          </p:nvPr>
        </p:nvSpPr>
        <p:spPr/>
        <p:txBody>
          <a:bodyPr/>
          <a:lstStyle/>
          <a:p>
            <a:endParaRPr lang="en-US" dirty="0"/>
          </a:p>
        </p:txBody>
      </p:sp>
      <p:sp>
        <p:nvSpPr>
          <p:cNvPr id="7" name="Footer Placeholder 6"/>
          <p:cNvSpPr>
            <a:spLocks noGrp="1"/>
          </p:cNvSpPr>
          <p:nvPr>
            <p:ph type="ftr" sz="quarter" idx="11"/>
          </p:nvPr>
        </p:nvSpPr>
        <p:spPr/>
        <p:txBody>
          <a:bodyPr/>
          <a:lstStyle/>
          <a:p>
            <a:r>
              <a:rPr lang="en-US" smtClean="0"/>
              <a:t>VJCET,DEPT. OF I.T.</a:t>
            </a:r>
            <a:endParaRPr lang="en-US"/>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7467600" cy="1143000"/>
          </a:xfrm>
        </p:spPr>
        <p:txBody>
          <a:bodyPr/>
          <a:lstStyle/>
          <a:p>
            <a:r>
              <a:rPr lang="en-US" dirty="0" smtClean="0"/>
              <a:t>MEMORY REPRESENTATION</a:t>
            </a:r>
            <a:endParaRPr lang="en-US" dirty="0"/>
          </a:p>
        </p:txBody>
      </p:sp>
      <p:sp>
        <p:nvSpPr>
          <p:cNvPr id="5" name="Content Placeholder 4"/>
          <p:cNvSpPr>
            <a:spLocks noGrp="1"/>
          </p:cNvSpPr>
          <p:nvPr>
            <p:ph sz="quarter" idx="1"/>
          </p:nvPr>
        </p:nvSpPr>
        <p:spPr>
          <a:xfrm>
            <a:off x="457200" y="1371600"/>
            <a:ext cx="8077200" cy="5105400"/>
          </a:xfrm>
        </p:spPr>
        <p:txBody>
          <a:bodyPr/>
          <a:lstStyle/>
          <a:p>
            <a:pPr algn="just"/>
            <a:r>
              <a:rPr lang="en-US" dirty="0" smtClean="0"/>
              <a:t>Computer memory stores data and instructions</a:t>
            </a:r>
          </a:p>
          <a:p>
            <a:pPr algn="just"/>
            <a:r>
              <a:rPr lang="en-US" dirty="0" smtClean="0"/>
              <a:t>Binary digit or bit is the basic unit of memory</a:t>
            </a:r>
          </a:p>
          <a:p>
            <a:pPr algn="just"/>
            <a:r>
              <a:rPr lang="en-US" dirty="0" smtClean="0"/>
              <a:t>A bit is a single binary digit, i.e. 0 or 1</a:t>
            </a:r>
          </a:p>
          <a:p>
            <a:pPr algn="just"/>
            <a:r>
              <a:rPr lang="en-US" dirty="0" smtClean="0"/>
              <a:t>A group of 8 bits form a byte</a:t>
            </a:r>
          </a:p>
          <a:p>
            <a:pPr algn="just"/>
            <a:r>
              <a:rPr lang="en-US" dirty="0" smtClean="0"/>
              <a:t>One byte is the smallest unit of data that is handled by the computer</a:t>
            </a:r>
          </a:p>
          <a:p>
            <a:pPr algn="just"/>
            <a:r>
              <a:rPr lang="en-US" dirty="0" smtClean="0"/>
              <a:t>One byte can store </a:t>
            </a:r>
            <a:r>
              <a:rPr lang="en-US" dirty="0" smtClean="0">
                <a:latin typeface="Times New Roman" pitchFamily="18" charset="0"/>
                <a:cs typeface="Times New Roman" pitchFamily="18" charset="0"/>
              </a:rPr>
              <a:t>2</a:t>
            </a:r>
            <a:r>
              <a:rPr lang="en-US" baseline="30000" dirty="0" smtClean="0">
                <a:latin typeface="Times New Roman" pitchFamily="18" charset="0"/>
                <a:cs typeface="Times New Roman" pitchFamily="18" charset="0"/>
              </a:rPr>
              <a:t>8</a:t>
            </a:r>
            <a:r>
              <a:rPr lang="en-US" dirty="0" smtClean="0">
                <a:latin typeface="Times New Roman" pitchFamily="18" charset="0"/>
                <a:cs typeface="Times New Roman" pitchFamily="18" charset="0"/>
              </a:rPr>
              <a:t> </a:t>
            </a:r>
            <a:r>
              <a:rPr lang="en-US" dirty="0" smtClean="0"/>
              <a:t>i.e. 256 different combinations of bit, that falls in the range 00000000 to 11111111</a:t>
            </a:r>
          </a:p>
          <a:p>
            <a:pPr algn="just"/>
            <a:r>
              <a:rPr lang="en-US" dirty="0" smtClean="0"/>
              <a:t>Group of bytes further combined to form word</a:t>
            </a:r>
          </a:p>
          <a:p>
            <a:pPr algn="just"/>
            <a:r>
              <a:rPr lang="en-US" dirty="0" smtClean="0"/>
              <a:t>A word can be a group of 2, 4 or  8 bytes</a:t>
            </a:r>
            <a:endParaRPr lang="en-US" dirty="0"/>
          </a:p>
        </p:txBody>
      </p:sp>
      <p:sp>
        <p:nvSpPr>
          <p:cNvPr id="6" name="Footer Placeholder 5"/>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Memory hierarchy</a:t>
            </a:r>
            <a:endParaRPr lang="en-US" dirty="0"/>
          </a:p>
        </p:txBody>
      </p:sp>
      <p:pic>
        <p:nvPicPr>
          <p:cNvPr id="4" name="Content Placeholder 3" descr="mem_hierarchy.jpg"/>
          <p:cNvPicPr>
            <a:picLocks noGrp="1" noChangeAspect="1"/>
          </p:cNvPicPr>
          <p:nvPr>
            <p:ph sz="quarter" idx="1"/>
          </p:nvPr>
        </p:nvPicPr>
        <p:blipFill>
          <a:blip r:embed="rId2" cstate="print"/>
          <a:stretch>
            <a:fillRect/>
          </a:stretch>
        </p:blipFill>
        <p:spPr>
          <a:xfrm>
            <a:off x="1584785" y="1600201"/>
            <a:ext cx="5212433" cy="4873625"/>
          </a:xfrm>
        </p:spPr>
      </p:pic>
      <p:sp>
        <p:nvSpPr>
          <p:cNvPr id="6" name="Footer Placeholder 5"/>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39762"/>
          </a:xfrm>
        </p:spPr>
        <p:txBody>
          <a:bodyPr>
            <a:normAutofit/>
          </a:bodyPr>
          <a:lstStyle/>
          <a:p>
            <a:endParaRPr lang="en-US"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152400" y="838200"/>
            <a:ext cx="8915400" cy="5867400"/>
          </a:xfrm>
        </p:spPr>
        <p:txBody>
          <a:bodyPr>
            <a:normAutofit/>
          </a:bodyPr>
          <a:lstStyle/>
          <a:p>
            <a:pPr algn="just"/>
            <a:r>
              <a:rPr lang="en-US" dirty="0" smtClean="0">
                <a:latin typeface="Times New Roman" pitchFamily="18" charset="0"/>
                <a:cs typeface="Times New Roman" pitchFamily="18" charset="0"/>
              </a:rPr>
              <a:t>Two broad categories of memory used in the computer are </a:t>
            </a:r>
          </a:p>
          <a:p>
            <a:pPr algn="just">
              <a:buNone/>
            </a:pPr>
            <a:endParaRPr lang="en-US" dirty="0" smtClean="0">
              <a:latin typeface="Times New Roman" pitchFamily="18" charset="0"/>
              <a:cs typeface="Times New Roman" pitchFamily="18" charset="0"/>
            </a:endParaRPr>
          </a:p>
          <a:p>
            <a:pPr lvl="1" algn="just">
              <a:buFont typeface="Wingdings" pitchFamily="2" charset="2"/>
              <a:buChar char="q"/>
            </a:pPr>
            <a:r>
              <a:rPr lang="en-US" sz="2400" dirty="0" smtClean="0">
                <a:latin typeface="Times New Roman" pitchFamily="18" charset="0"/>
                <a:cs typeface="Times New Roman" pitchFamily="18" charset="0"/>
              </a:rPr>
              <a:t>Internal Memory</a:t>
            </a:r>
          </a:p>
          <a:p>
            <a:pPr lvl="2" algn="just"/>
            <a:r>
              <a:rPr lang="en-US" sz="2400" dirty="0" smtClean="0">
                <a:latin typeface="Times New Roman" pitchFamily="18" charset="0"/>
                <a:cs typeface="Times New Roman" pitchFamily="18" charset="0"/>
              </a:rPr>
              <a:t>Registers</a:t>
            </a:r>
          </a:p>
          <a:p>
            <a:pPr lvl="2" algn="just"/>
            <a:r>
              <a:rPr lang="en-US" sz="2400" dirty="0" smtClean="0">
                <a:latin typeface="Times New Roman" pitchFamily="18" charset="0"/>
                <a:cs typeface="Times New Roman" pitchFamily="18" charset="0"/>
              </a:rPr>
              <a:t>Cache Memory </a:t>
            </a:r>
          </a:p>
          <a:p>
            <a:pPr lvl="2" algn="just"/>
            <a:r>
              <a:rPr lang="en-US" sz="2400" dirty="0" smtClean="0">
                <a:latin typeface="Times New Roman" pitchFamily="18" charset="0"/>
                <a:cs typeface="Times New Roman" pitchFamily="18" charset="0"/>
              </a:rPr>
              <a:t>Primary Memory/Main Memory  </a:t>
            </a:r>
          </a:p>
          <a:p>
            <a:pPr lvl="2" algn="just">
              <a:buNone/>
            </a:pPr>
            <a:endParaRPr lang="en-US" sz="2400" dirty="0" smtClean="0">
              <a:latin typeface="Times New Roman" pitchFamily="18" charset="0"/>
              <a:cs typeface="Times New Roman" pitchFamily="18" charset="0"/>
            </a:endParaRPr>
          </a:p>
          <a:p>
            <a:pPr lvl="1" algn="just">
              <a:buFont typeface="Wingdings" pitchFamily="2" charset="2"/>
              <a:buChar char="q"/>
            </a:pPr>
            <a:r>
              <a:rPr lang="en-US" sz="2400" dirty="0" smtClean="0">
                <a:latin typeface="Times New Roman" pitchFamily="18" charset="0"/>
                <a:cs typeface="Times New Roman" pitchFamily="18" charset="0"/>
              </a:rPr>
              <a:t>Secondary Memory </a:t>
            </a:r>
          </a:p>
          <a:p>
            <a:pPr lvl="1" algn="just"/>
            <a:endParaRPr lang="en-US" sz="2400" dirty="0" smtClean="0">
              <a:latin typeface="Times New Roman" pitchFamily="18" charset="0"/>
              <a:cs typeface="Times New Roman" pitchFamily="18" charset="0"/>
            </a:endParaRPr>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304800"/>
            <a:ext cx="7467600" cy="4873752"/>
          </a:xfrm>
        </p:spPr>
        <p:txBody>
          <a:bodyPr>
            <a:normAutofit/>
          </a:bodyPr>
          <a:lstStyle/>
          <a:p>
            <a:endParaRPr lang="en-US" dirty="0" smtClean="0">
              <a:latin typeface="Times New Roman" pitchFamily="18" charset="0"/>
              <a:ea typeface="Tahoma" pitchFamily="34" charset="0"/>
              <a:cs typeface="Times New Roman" pitchFamily="18" charset="0"/>
            </a:endParaRPr>
          </a:p>
          <a:p>
            <a:r>
              <a:rPr lang="en-US" dirty="0" smtClean="0">
                <a:latin typeface="Times New Roman" pitchFamily="18" charset="0"/>
                <a:ea typeface="Tahoma" pitchFamily="34" charset="0"/>
                <a:cs typeface="Times New Roman" pitchFamily="18" charset="0"/>
              </a:rPr>
              <a:t>Internal Memory </a:t>
            </a:r>
          </a:p>
          <a:p>
            <a:pPr lvl="1"/>
            <a:r>
              <a:rPr lang="en-US" sz="2400" dirty="0" smtClean="0">
                <a:latin typeface="Times New Roman" pitchFamily="18" charset="0"/>
                <a:ea typeface="Tahoma" pitchFamily="34" charset="0"/>
                <a:cs typeface="Times New Roman" pitchFamily="18" charset="0"/>
              </a:rPr>
              <a:t>Limited storage</a:t>
            </a:r>
          </a:p>
          <a:p>
            <a:pPr lvl="1"/>
            <a:r>
              <a:rPr lang="en-US" sz="2400" dirty="0" smtClean="0">
                <a:latin typeface="Times New Roman" pitchFamily="18" charset="0"/>
                <a:ea typeface="Tahoma" pitchFamily="34" charset="0"/>
                <a:cs typeface="Times New Roman" pitchFamily="18" charset="0"/>
              </a:rPr>
              <a:t>Temporary storage</a:t>
            </a:r>
          </a:p>
          <a:p>
            <a:pPr lvl="1"/>
            <a:r>
              <a:rPr lang="en-US" sz="2400" dirty="0" smtClean="0">
                <a:latin typeface="Times New Roman" pitchFamily="18" charset="0"/>
                <a:ea typeface="Tahoma" pitchFamily="34" charset="0"/>
                <a:cs typeface="Times New Roman" pitchFamily="18" charset="0"/>
              </a:rPr>
              <a:t>Fast access</a:t>
            </a:r>
          </a:p>
          <a:p>
            <a:pPr lvl="1"/>
            <a:r>
              <a:rPr lang="en-US" sz="2400" dirty="0" smtClean="0">
                <a:latin typeface="Times New Roman" pitchFamily="18" charset="0"/>
                <a:ea typeface="Tahoma" pitchFamily="34" charset="0"/>
                <a:cs typeface="Times New Roman" pitchFamily="18" charset="0"/>
              </a:rPr>
              <a:t>High cost</a:t>
            </a:r>
          </a:p>
          <a:p>
            <a:r>
              <a:rPr lang="en-US" dirty="0" smtClean="0">
                <a:latin typeface="Times New Roman" pitchFamily="18" charset="0"/>
                <a:ea typeface="Tahoma" pitchFamily="34" charset="0"/>
                <a:cs typeface="Times New Roman" pitchFamily="18" charset="0"/>
              </a:rPr>
              <a:t>Secondary Memory</a:t>
            </a:r>
          </a:p>
          <a:p>
            <a:pPr lvl="1"/>
            <a:r>
              <a:rPr lang="en-US" sz="2400" dirty="0" smtClean="0">
                <a:latin typeface="Times New Roman" pitchFamily="18" charset="0"/>
                <a:ea typeface="Tahoma" pitchFamily="34" charset="0"/>
                <a:cs typeface="Times New Roman" pitchFamily="18" charset="0"/>
              </a:rPr>
              <a:t>High storage capacity</a:t>
            </a:r>
          </a:p>
          <a:p>
            <a:pPr lvl="1"/>
            <a:r>
              <a:rPr lang="en-US" sz="2400" dirty="0" smtClean="0">
                <a:latin typeface="Times New Roman" pitchFamily="18" charset="0"/>
                <a:ea typeface="Tahoma" pitchFamily="34" charset="0"/>
                <a:cs typeface="Times New Roman" pitchFamily="18" charset="0"/>
              </a:rPr>
              <a:t>Permanent storage</a:t>
            </a:r>
          </a:p>
          <a:p>
            <a:pPr lvl="1"/>
            <a:r>
              <a:rPr lang="en-US" sz="2400" dirty="0" smtClean="0">
                <a:latin typeface="Times New Roman" pitchFamily="18" charset="0"/>
                <a:ea typeface="Tahoma" pitchFamily="34" charset="0"/>
                <a:cs typeface="Times New Roman" pitchFamily="18" charset="0"/>
              </a:rPr>
              <a:t>Slower</a:t>
            </a:r>
          </a:p>
          <a:p>
            <a:pPr lvl="1"/>
            <a:r>
              <a:rPr lang="en-US" sz="2400" dirty="0" smtClean="0">
                <a:latin typeface="Times New Roman" pitchFamily="18" charset="0"/>
                <a:ea typeface="Tahoma" pitchFamily="34" charset="0"/>
                <a:cs typeface="Times New Roman" pitchFamily="18" charset="0"/>
              </a:rPr>
              <a:t>Low cost</a:t>
            </a:r>
          </a:p>
          <a:p>
            <a:pPr lvl="1"/>
            <a:endParaRPr lang="en-US" sz="2400" dirty="0" smtClean="0">
              <a:latin typeface="Times New Roman" pitchFamily="18" charset="0"/>
              <a:ea typeface="Tahoma" pitchFamily="34" charset="0"/>
              <a:cs typeface="Times New Roman" pitchFamily="18" charset="0"/>
            </a:endParaRPr>
          </a:p>
          <a:p>
            <a:pPr lvl="1"/>
            <a:endParaRPr lang="en-US" sz="2400" dirty="0" smtClean="0">
              <a:latin typeface="Times New Roman" pitchFamily="18" charset="0"/>
              <a:ea typeface="Tahoma" pitchFamily="34" charset="0"/>
              <a:cs typeface="Times New Roman" pitchFamily="18" charset="0"/>
            </a:endParaRPr>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registers</a:t>
            </a:r>
            <a:endParaRPr lang="en-US" dirty="0"/>
          </a:p>
        </p:txBody>
      </p:sp>
      <p:sp>
        <p:nvSpPr>
          <p:cNvPr id="3" name="Content Placeholder 2"/>
          <p:cNvSpPr>
            <a:spLocks noGrp="1"/>
          </p:cNvSpPr>
          <p:nvPr>
            <p:ph sz="quarter" idx="1"/>
          </p:nvPr>
        </p:nvSpPr>
        <p:spPr>
          <a:xfrm>
            <a:off x="457200" y="1600200"/>
            <a:ext cx="7848600" cy="4873752"/>
          </a:xfrm>
        </p:spPr>
        <p:txBody>
          <a:bodyPr/>
          <a:lstStyle/>
          <a:p>
            <a:pPr algn="just"/>
            <a:r>
              <a:rPr lang="en-US" dirty="0" smtClean="0"/>
              <a:t>High speed storage area located inside the CPU</a:t>
            </a:r>
          </a:p>
          <a:p>
            <a:pPr algn="just"/>
            <a:r>
              <a:rPr lang="en-US" dirty="0" smtClean="0"/>
              <a:t>After CPU gets data and instructions from memory, it is moved to registers for processing.</a:t>
            </a:r>
          </a:p>
          <a:p>
            <a:pPr algn="just"/>
            <a:r>
              <a:rPr lang="en-US" dirty="0" smtClean="0"/>
              <a:t>Registers are often referred to as CPU’s working memory</a:t>
            </a:r>
          </a:p>
          <a:p>
            <a:pPr algn="just"/>
            <a:r>
              <a:rPr lang="en-US" dirty="0" smtClean="0">
                <a:latin typeface="Times New Roman" pitchFamily="18" charset="0"/>
                <a:cs typeface="Times New Roman" pitchFamily="18" charset="0"/>
              </a:rPr>
              <a:t>Number and size of registers determine the power and speed of CPU.</a:t>
            </a:r>
            <a:endParaRPr lang="en-US" dirty="0"/>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563562"/>
          </a:xfrm>
        </p:spPr>
        <p:txBody>
          <a:bodyPr>
            <a:normAutofit fontScale="90000"/>
          </a:bodyPr>
          <a:lstStyle/>
          <a:p>
            <a:r>
              <a:rPr lang="en-US" sz="3200" dirty="0" smtClean="0">
                <a:latin typeface="Times New Roman" pitchFamily="18" charset="0"/>
                <a:cs typeface="Times New Roman" pitchFamily="18" charset="0"/>
              </a:rPr>
              <a:t>Cache Memory</a:t>
            </a:r>
            <a:endParaRPr lang="en-US" sz="3200"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0" y="762000"/>
            <a:ext cx="8991600" cy="6096000"/>
          </a:xfrm>
        </p:spPr>
        <p:txBody>
          <a:bodyPr>
            <a:normAutofit/>
          </a:bodyPr>
          <a:lstStyle/>
          <a:p>
            <a:pPr algn="just"/>
            <a:r>
              <a:rPr lang="en-US" dirty="0" smtClean="0">
                <a:latin typeface="Times New Roman" pitchFamily="18" charset="0"/>
                <a:cs typeface="Times New Roman" pitchFamily="18" charset="0"/>
              </a:rPr>
              <a:t>Placed between the CPU and  RAM. </a:t>
            </a:r>
          </a:p>
          <a:p>
            <a:pPr algn="just"/>
            <a:r>
              <a:rPr lang="en-US" dirty="0" smtClean="0">
                <a:latin typeface="Times New Roman" pitchFamily="18" charset="0"/>
                <a:cs typeface="Times New Roman" pitchFamily="18" charset="0"/>
              </a:rPr>
              <a:t>Faster than RAM.</a:t>
            </a:r>
          </a:p>
          <a:p>
            <a:pPr algn="just"/>
            <a:r>
              <a:rPr lang="en-US" dirty="0" smtClean="0">
                <a:latin typeface="Times New Roman" pitchFamily="18" charset="0"/>
                <a:cs typeface="Times New Roman" pitchFamily="18" charset="0"/>
              </a:rPr>
              <a:t>It is used to hold  data and instruction which are most frequently used by CPU. </a:t>
            </a:r>
          </a:p>
          <a:p>
            <a:pPr algn="just"/>
            <a:r>
              <a:rPr lang="en-US" dirty="0" smtClean="0">
                <a:latin typeface="Times New Roman" pitchFamily="18" charset="0"/>
                <a:cs typeface="Times New Roman" pitchFamily="18" charset="0"/>
              </a:rPr>
              <a:t>During processing, CPU first checks cache for the required data. If data is not found then only it will check RAM.</a:t>
            </a:r>
          </a:p>
          <a:p>
            <a:pPr algn="just"/>
            <a:r>
              <a:rPr lang="en-US" dirty="0" smtClean="0">
                <a:latin typeface="Times New Roman" pitchFamily="18" charset="0"/>
                <a:cs typeface="Times New Roman" pitchFamily="18" charset="0"/>
              </a:rPr>
              <a:t>less access time when compared to main memory.</a:t>
            </a:r>
          </a:p>
          <a:p>
            <a:pPr algn="just"/>
            <a:r>
              <a:rPr lang="en-US" dirty="0" smtClean="0">
                <a:latin typeface="Times New Roman" pitchFamily="18" charset="0"/>
                <a:cs typeface="Times New Roman" pitchFamily="18" charset="0"/>
              </a:rPr>
              <a:t>Data is stored temporarily.</a:t>
            </a:r>
          </a:p>
          <a:p>
            <a:pPr algn="just"/>
            <a:r>
              <a:rPr lang="en-US" dirty="0" smtClean="0">
                <a:latin typeface="Times New Roman" pitchFamily="18" charset="0"/>
                <a:cs typeface="Times New Roman" pitchFamily="18" charset="0"/>
              </a:rPr>
              <a:t>CPU has built in Level 1(L1) cache and level 2 (L2) cache. In addition there can also be a separate level 3(L3) cache.</a:t>
            </a:r>
          </a:p>
          <a:p>
            <a:pPr algn="just"/>
            <a:r>
              <a:rPr lang="en-US" dirty="0" smtClean="0">
                <a:latin typeface="Times New Roman" pitchFamily="18" charset="0"/>
                <a:cs typeface="Times New Roman" pitchFamily="18" charset="0"/>
              </a:rPr>
              <a:t>Cache size varies from 256 KB(L1), 6 MB(L2), to 12 MB(L3) cache.</a:t>
            </a:r>
          </a:p>
          <a:p>
            <a:pPr algn="just"/>
            <a:r>
              <a:rPr lang="en-US" dirty="0" smtClean="0">
                <a:latin typeface="Times New Roman" pitchFamily="18" charset="0"/>
                <a:cs typeface="Times New Roman" pitchFamily="18" charset="0"/>
              </a:rPr>
              <a:t>Cache memory is very expensive hence smaller in size.</a:t>
            </a:r>
          </a:p>
          <a:p>
            <a:pPr>
              <a:buNone/>
            </a:pPr>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untitled.bmp"/>
          <p:cNvPicPr>
            <a:picLocks noGrp="1" noChangeAspect="1"/>
          </p:cNvPicPr>
          <p:nvPr>
            <p:ph sz="quarter" idx="1"/>
          </p:nvPr>
        </p:nvPicPr>
        <p:blipFill>
          <a:blip r:embed="rId2" cstate="print"/>
          <a:stretch>
            <a:fillRect/>
          </a:stretch>
        </p:blipFill>
        <p:spPr>
          <a:xfrm>
            <a:off x="990600" y="2057400"/>
            <a:ext cx="7297077" cy="3124200"/>
          </a:xfrm>
        </p:spPr>
      </p:pic>
      <p:sp>
        <p:nvSpPr>
          <p:cNvPr id="6" name="Footer Placeholder 5"/>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563562"/>
          </a:xfrm>
        </p:spPr>
        <p:txBody>
          <a:bodyPr>
            <a:normAutofit fontScale="90000"/>
          </a:bodyPr>
          <a:lstStyle/>
          <a:p>
            <a:r>
              <a:rPr lang="en-US" sz="3200" dirty="0" smtClean="0">
                <a:latin typeface="Times New Roman" pitchFamily="18" charset="0"/>
                <a:cs typeface="Times New Roman" pitchFamily="18" charset="0"/>
              </a:rPr>
              <a:t>Primary Memory  (RAM &amp; ROM)</a:t>
            </a:r>
            <a:endParaRPr lang="en-US" sz="3200"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0" y="762000"/>
            <a:ext cx="8991600" cy="6096000"/>
          </a:xfrm>
        </p:spPr>
        <p:txBody>
          <a:bodyPr>
            <a:normAutofit/>
          </a:bodyPr>
          <a:lstStyle/>
          <a:p>
            <a:pPr algn="just"/>
            <a:r>
              <a:rPr lang="en-US" dirty="0" smtClean="0">
                <a:latin typeface="Times New Roman" pitchFamily="18" charset="0"/>
                <a:cs typeface="Times New Roman" pitchFamily="18" charset="0"/>
              </a:rPr>
              <a:t> RAM (RANDOM ACCESS MEMORY)</a:t>
            </a:r>
          </a:p>
          <a:p>
            <a:pPr lvl="1" algn="just"/>
            <a:r>
              <a:rPr lang="en-US" sz="2400" dirty="0" smtClean="0">
                <a:latin typeface="Times New Roman" pitchFamily="18" charset="0"/>
                <a:cs typeface="Times New Roman" pitchFamily="18" charset="0"/>
              </a:rPr>
              <a:t>CPU gets data and instruction from RAM for processing.</a:t>
            </a:r>
          </a:p>
          <a:p>
            <a:pPr lvl="1" algn="just"/>
            <a:r>
              <a:rPr lang="en-US" sz="2400" dirty="0" smtClean="0">
                <a:latin typeface="Times New Roman" pitchFamily="18" charset="0"/>
                <a:cs typeface="Times New Roman" pitchFamily="18" charset="0"/>
              </a:rPr>
              <a:t>RAM is volatile memory. It stores data when computer is turned on. Data is lost in case power is switched off. </a:t>
            </a:r>
          </a:p>
          <a:p>
            <a:pPr lvl="1" algn="just"/>
            <a:r>
              <a:rPr lang="en-US" sz="2400" dirty="0" smtClean="0">
                <a:latin typeface="Times New Roman" pitchFamily="18" charset="0"/>
                <a:cs typeface="Times New Roman" pitchFamily="18" charset="0"/>
              </a:rPr>
              <a:t>RAM provides limited storage capacity due to high cost.</a:t>
            </a:r>
          </a:p>
          <a:p>
            <a:pPr lvl="1" algn="just"/>
            <a:r>
              <a:rPr lang="en-US" sz="2400" dirty="0" smtClean="0">
                <a:latin typeface="Times New Roman" pitchFamily="18" charset="0"/>
                <a:cs typeface="Times New Roman" pitchFamily="18" charset="0"/>
              </a:rPr>
              <a:t>RAM provides random access. </a:t>
            </a:r>
          </a:p>
          <a:p>
            <a:pPr lvl="1" algn="just"/>
            <a:r>
              <a:rPr lang="en-US" sz="2400" dirty="0" smtClean="0">
                <a:latin typeface="Times New Roman" pitchFamily="18" charset="0"/>
                <a:cs typeface="Times New Roman" pitchFamily="18" charset="0"/>
              </a:rPr>
              <a:t>Performance of RAM is affected by</a:t>
            </a:r>
          </a:p>
          <a:p>
            <a:pPr lvl="2" algn="just"/>
            <a:r>
              <a:rPr lang="en-US" dirty="0" smtClean="0">
                <a:latin typeface="Times New Roman" pitchFamily="18" charset="0"/>
                <a:cs typeface="Times New Roman" pitchFamily="18" charset="0"/>
              </a:rPr>
              <a:t>Access speed- (how quickly information can be retrieved) Speed is measured in </a:t>
            </a:r>
            <a:r>
              <a:rPr lang="en-US" dirty="0" err="1" smtClean="0">
                <a:latin typeface="Times New Roman" pitchFamily="18" charset="0"/>
                <a:cs typeface="Times New Roman" pitchFamily="18" charset="0"/>
              </a:rPr>
              <a:t>nanosec</a:t>
            </a:r>
            <a:r>
              <a:rPr lang="en-US" dirty="0" smtClean="0">
                <a:latin typeface="Times New Roman" pitchFamily="18" charset="0"/>
                <a:cs typeface="Times New Roman" pitchFamily="18" charset="0"/>
              </a:rPr>
              <a:t>.</a:t>
            </a:r>
          </a:p>
          <a:p>
            <a:pPr lvl="2" algn="just"/>
            <a:r>
              <a:rPr lang="en-US" dirty="0" smtClean="0">
                <a:latin typeface="Times New Roman" pitchFamily="18" charset="0"/>
                <a:cs typeface="Times New Roman" pitchFamily="18" charset="0"/>
              </a:rPr>
              <a:t>Data transfer unit size (how much information can be retrieved in one request)</a:t>
            </a:r>
          </a:p>
          <a:p>
            <a:pPr lvl="1">
              <a:buNone/>
            </a:pPr>
            <a:endParaRPr lang="en-US" sz="2400" dirty="0" smtClean="0">
              <a:latin typeface="Times New Roman" pitchFamily="18" charset="0"/>
              <a:cs typeface="Times New Roman" pitchFamily="18" charset="0"/>
            </a:endParaRPr>
          </a:p>
          <a:p>
            <a:pPr lvl="1">
              <a:buNone/>
            </a:pPr>
            <a:r>
              <a:rPr lang="en-US" sz="2400" dirty="0" smtClean="0">
                <a:latin typeface="Times New Roman" pitchFamily="18" charset="0"/>
                <a:cs typeface="Times New Roman" pitchFamily="18" charset="0"/>
              </a:rPr>
              <a:t>Two types of RAM</a:t>
            </a:r>
          </a:p>
          <a:p>
            <a:pPr lvl="1"/>
            <a:r>
              <a:rPr lang="en-US" sz="2400" dirty="0" smtClean="0">
                <a:latin typeface="Times New Roman" pitchFamily="18" charset="0"/>
                <a:cs typeface="Times New Roman" pitchFamily="18" charset="0"/>
              </a:rPr>
              <a:t>Static RAM (SRAM)</a:t>
            </a:r>
          </a:p>
          <a:p>
            <a:pPr lvl="1"/>
            <a:r>
              <a:rPr lang="en-US" sz="2400" dirty="0" smtClean="0">
                <a:latin typeface="Times New Roman" pitchFamily="18" charset="0"/>
                <a:cs typeface="Times New Roman" pitchFamily="18" charset="0"/>
              </a:rPr>
              <a:t>Dynamic RAM (DRAM)</a:t>
            </a:r>
          </a:p>
          <a:p>
            <a:pPr lvl="1" algn="just"/>
            <a:endParaRPr lang="en-US" sz="2400" dirty="0" smtClean="0">
              <a:latin typeface="Times New Roman" pitchFamily="18" charset="0"/>
              <a:cs typeface="Times New Roman" pitchFamily="18" charset="0"/>
            </a:endParaRPr>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2"/>
          <p:cNvPicPr>
            <a:picLocks noGrp="1" noChangeAspect="1" noChangeArrowheads="1"/>
          </p:cNvPicPr>
          <p:nvPr>
            <p:ph sz="quarter" idx="1"/>
          </p:nvPr>
        </p:nvPicPr>
        <p:blipFill>
          <a:blip r:embed="rId2" cstate="print"/>
          <a:stretch>
            <a:fillRect/>
          </a:stretch>
        </p:blipFill>
        <p:spPr bwMode="auto">
          <a:xfrm>
            <a:off x="1233489" y="2041526"/>
            <a:ext cx="5915025" cy="3990975"/>
          </a:xfrm>
          <a:prstGeom prst="rect">
            <a:avLst/>
          </a:prstGeom>
          <a:noFill/>
          <a:ln w="9525">
            <a:noFill/>
            <a:miter lim="800000"/>
            <a:headEnd/>
            <a:tailEnd/>
          </a:ln>
          <a:effectLst/>
        </p:spPr>
      </p:pic>
      <p:sp>
        <p:nvSpPr>
          <p:cNvPr id="6" name="Footer Placeholder 5"/>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762000"/>
            <a:ext cx="8001000" cy="5711952"/>
          </a:xfrm>
        </p:spPr>
        <p:txBody>
          <a:bodyPr>
            <a:normAutofit/>
          </a:bodyPr>
          <a:lstStyle/>
          <a:p>
            <a:pPr algn="just"/>
            <a:r>
              <a:rPr lang="en-US" dirty="0" smtClean="0">
                <a:latin typeface="Times New Roman" pitchFamily="18" charset="0"/>
                <a:cs typeface="Times New Roman" pitchFamily="18" charset="0"/>
              </a:rPr>
              <a:t>Dynamic RAM (DRAM)</a:t>
            </a:r>
          </a:p>
          <a:p>
            <a:pPr lvl="1" algn="just"/>
            <a:r>
              <a:rPr lang="en-US" sz="2400" dirty="0" smtClean="0">
                <a:latin typeface="Times New Roman" pitchFamily="18" charset="0"/>
                <a:cs typeface="Times New Roman" pitchFamily="18" charset="0"/>
              </a:rPr>
              <a:t>Most common type of memory chip. Mostly used as main memory since it is small and cheap.</a:t>
            </a:r>
          </a:p>
          <a:p>
            <a:pPr lvl="1" algn="just"/>
            <a:r>
              <a:rPr lang="en-US" sz="2400" dirty="0" smtClean="0">
                <a:latin typeface="Times New Roman" pitchFamily="18" charset="0"/>
                <a:cs typeface="Times New Roman" pitchFamily="18" charset="0"/>
              </a:rPr>
              <a:t>Must be refreshed continuously to store information.</a:t>
            </a:r>
          </a:p>
          <a:p>
            <a:pPr lvl="1" algn="just"/>
            <a:r>
              <a:rPr lang="en-US" sz="2400" dirty="0" smtClean="0">
                <a:latin typeface="Times New Roman" pitchFamily="18" charset="0"/>
                <a:cs typeface="Times New Roman" pitchFamily="18" charset="0"/>
              </a:rPr>
              <a:t>Slow because the refreshing takes time.</a:t>
            </a:r>
          </a:p>
          <a:p>
            <a:pPr lvl="1" algn="just"/>
            <a:r>
              <a:rPr lang="en-US" sz="2400" dirty="0" smtClean="0">
                <a:latin typeface="Times New Roman" pitchFamily="18" charset="0"/>
                <a:cs typeface="Times New Roman" pitchFamily="18" charset="0"/>
              </a:rPr>
              <a:t>Access speed ranges from 50 ns to 150 ns.</a:t>
            </a:r>
          </a:p>
          <a:p>
            <a:pPr algn="just"/>
            <a:endParaRPr lang="en-US" dirty="0" smtClean="0">
              <a:latin typeface="Times New Roman" pitchFamily="18" charset="0"/>
              <a:cs typeface="Times New Roman" pitchFamily="18" charset="0"/>
            </a:endParaRPr>
          </a:p>
          <a:p>
            <a:pPr algn="just"/>
            <a:r>
              <a:rPr lang="en-US" dirty="0" smtClean="0">
                <a:latin typeface="Times New Roman" pitchFamily="18" charset="0"/>
                <a:cs typeface="Times New Roman" pitchFamily="18" charset="0"/>
              </a:rPr>
              <a:t>Static RAM (SRAM)</a:t>
            </a:r>
          </a:p>
          <a:p>
            <a:pPr lvl="1" algn="just"/>
            <a:r>
              <a:rPr lang="en-US" sz="2400" dirty="0" smtClean="0">
                <a:latin typeface="Times New Roman" pitchFamily="18" charset="0"/>
                <a:cs typeface="Times New Roman" pitchFamily="18" charset="0"/>
              </a:rPr>
              <a:t>Faster than DRAM.</a:t>
            </a:r>
          </a:p>
          <a:p>
            <a:pPr lvl="1" algn="just"/>
            <a:r>
              <a:rPr lang="en-US" sz="2400" dirty="0" smtClean="0">
                <a:latin typeface="Times New Roman" pitchFamily="18" charset="0"/>
                <a:cs typeface="Times New Roman" pitchFamily="18" charset="0"/>
              </a:rPr>
              <a:t>Does not need refreshing.</a:t>
            </a:r>
          </a:p>
          <a:p>
            <a:pPr lvl="1" algn="just"/>
            <a:r>
              <a:rPr lang="en-US" sz="2400" dirty="0" smtClean="0">
                <a:latin typeface="Times New Roman" pitchFamily="18" charset="0"/>
                <a:cs typeface="Times New Roman" pitchFamily="18" charset="0"/>
              </a:rPr>
              <a:t>Expensive than DRAM.</a:t>
            </a:r>
          </a:p>
          <a:p>
            <a:pPr lvl="1" algn="just"/>
            <a:r>
              <a:rPr lang="en-US" sz="2400" dirty="0" smtClean="0">
                <a:latin typeface="Times New Roman" pitchFamily="18" charset="0"/>
                <a:cs typeface="Times New Roman" pitchFamily="18" charset="0"/>
              </a:rPr>
              <a:t>Used in cache memory.</a:t>
            </a:r>
          </a:p>
          <a:p>
            <a:pPr lvl="1" algn="just"/>
            <a:r>
              <a:rPr lang="en-US" sz="2400" dirty="0" smtClean="0">
                <a:latin typeface="Times New Roman" pitchFamily="18" charset="0"/>
                <a:cs typeface="Times New Roman" pitchFamily="18" charset="0"/>
              </a:rPr>
              <a:t>Access speed 2 – 10 ns.</a:t>
            </a:r>
          </a:p>
          <a:p>
            <a:pPr algn="just"/>
            <a:endParaRPr lang="en-US" dirty="0" smtClean="0">
              <a:latin typeface="Times New Roman" pitchFamily="18" charset="0"/>
              <a:cs typeface="Times New Roman" pitchFamily="18" charset="0"/>
            </a:endParaRPr>
          </a:p>
          <a:p>
            <a:pPr algn="just"/>
            <a:endParaRPr lang="en-US" dirty="0">
              <a:latin typeface="Times New Roman" pitchFamily="18" charset="0"/>
              <a:cs typeface="Times New Roman" pitchFamily="18" charset="0"/>
            </a:endParaRPr>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381000"/>
            <a:ext cx="8305800" cy="6248400"/>
          </a:xfrm>
        </p:spPr>
        <p:txBody>
          <a:bodyPr>
            <a:normAutofit/>
          </a:bodyPr>
          <a:lstStyle/>
          <a:p>
            <a:pPr algn="just"/>
            <a:r>
              <a:rPr lang="en-US" dirty="0" smtClean="0"/>
              <a:t>Memory chips are available on a separate printed circuit board(PCB) that is plugged into a special connector on the motherboard.</a:t>
            </a:r>
          </a:p>
          <a:p>
            <a:pPr algn="just">
              <a:buNone/>
            </a:pPr>
            <a:endParaRPr lang="en-US" dirty="0" smtClean="0"/>
          </a:p>
          <a:p>
            <a:pPr algn="just"/>
            <a:r>
              <a:rPr lang="en-US" dirty="0" smtClean="0"/>
              <a:t>There are 2 RAM modules</a:t>
            </a:r>
          </a:p>
          <a:p>
            <a:pPr lvl="1" algn="just"/>
            <a:r>
              <a:rPr lang="en-US" dirty="0" smtClean="0"/>
              <a:t>SIMM – Single Inline Memory Module</a:t>
            </a:r>
          </a:p>
          <a:p>
            <a:pPr lvl="1" algn="just"/>
            <a:r>
              <a:rPr lang="en-US" dirty="0" smtClean="0"/>
              <a:t>DIMM – Dual Inline Memory Module</a:t>
            </a:r>
          </a:p>
          <a:p>
            <a:pPr lvl="1" algn="just"/>
            <a:endParaRPr lang="en-US" dirty="0" smtClean="0"/>
          </a:p>
          <a:p>
            <a:pPr algn="just"/>
            <a:r>
              <a:rPr lang="en-US" dirty="0" smtClean="0"/>
              <a:t>SIMM modules have memory chips on one side of PCB. Can store 8 to 32 bits of data simultaneously.</a:t>
            </a:r>
          </a:p>
          <a:p>
            <a:pPr algn="just">
              <a:buNone/>
            </a:pPr>
            <a:endParaRPr lang="en-US" dirty="0" smtClean="0"/>
          </a:p>
          <a:p>
            <a:pPr algn="just"/>
            <a:r>
              <a:rPr lang="en-US" dirty="0" smtClean="0"/>
              <a:t>DIMM modules have memory chips on both sides of PCB. They are 64 bit memories</a:t>
            </a:r>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228600"/>
            <a:ext cx="8229600" cy="6245352"/>
          </a:xfrm>
        </p:spPr>
        <p:txBody>
          <a:bodyPr>
            <a:normAutofit/>
          </a:bodyPr>
          <a:lstStyle/>
          <a:p>
            <a:pPr marL="274320" lvl="1" algn="just">
              <a:spcBef>
                <a:spcPts val="600"/>
              </a:spcBef>
              <a:buSzPct val="70000"/>
              <a:buFont typeface="Wingdings"/>
              <a:buChar char=""/>
            </a:pPr>
            <a:r>
              <a:rPr lang="en-US" sz="2400" dirty="0" smtClean="0">
                <a:latin typeface="Times New Roman" pitchFamily="18" charset="0"/>
                <a:cs typeface="Times New Roman" pitchFamily="18" charset="0"/>
              </a:rPr>
              <a:t>READ ONLY MEMORY (ROM)</a:t>
            </a:r>
          </a:p>
          <a:p>
            <a:pPr marL="548640" lvl="2" algn="just">
              <a:spcBef>
                <a:spcPts val="600"/>
              </a:spcBef>
              <a:buSzPct val="70000"/>
            </a:pPr>
            <a:r>
              <a:rPr lang="en-US" sz="2400" dirty="0" smtClean="0">
                <a:latin typeface="Times New Roman" pitchFamily="18" charset="0"/>
                <a:cs typeface="Times New Roman" pitchFamily="18" charset="0"/>
              </a:rPr>
              <a:t>non volatile memory which is read only in nature.</a:t>
            </a:r>
          </a:p>
          <a:p>
            <a:pPr marL="548640" lvl="2" algn="just">
              <a:spcBef>
                <a:spcPts val="600"/>
              </a:spcBef>
              <a:buSzPct val="70000"/>
            </a:pPr>
            <a:r>
              <a:rPr lang="en-US" sz="2400" dirty="0" smtClean="0">
                <a:latin typeface="Times New Roman" pitchFamily="18" charset="0"/>
                <a:cs typeface="Times New Roman" pitchFamily="18" charset="0"/>
              </a:rPr>
              <a:t>stores data that is permanent in nature and comes programmed by manufacturer.</a:t>
            </a:r>
          </a:p>
          <a:p>
            <a:pPr marL="548640" lvl="2" algn="just">
              <a:spcBef>
                <a:spcPts val="600"/>
              </a:spcBef>
              <a:buSzPct val="70000"/>
            </a:pPr>
            <a:r>
              <a:rPr lang="en-US" sz="2400" dirty="0" smtClean="0">
                <a:latin typeface="Times New Roman" pitchFamily="18" charset="0"/>
                <a:cs typeface="Times New Roman" pitchFamily="18" charset="0"/>
              </a:rPr>
              <a:t>Stores BIOS(Basic Input Output System) program needed for the startup of computer. BIOS provides the processor with information required to boot the system.</a:t>
            </a:r>
          </a:p>
          <a:p>
            <a:pPr marL="548640" lvl="2" algn="just">
              <a:spcBef>
                <a:spcPts val="600"/>
              </a:spcBef>
              <a:buSzPct val="70000"/>
            </a:pPr>
            <a:r>
              <a:rPr lang="en-US" sz="2400" dirty="0" smtClean="0">
                <a:latin typeface="Times New Roman" pitchFamily="18" charset="0"/>
                <a:cs typeface="Times New Roman" pitchFamily="18" charset="0"/>
              </a:rPr>
              <a:t>BIOS does the following things:</a:t>
            </a:r>
          </a:p>
          <a:p>
            <a:pPr marL="822960" lvl="3" algn="just">
              <a:spcBef>
                <a:spcPts val="600"/>
              </a:spcBef>
              <a:buSzPct val="70000"/>
            </a:pPr>
            <a:r>
              <a:rPr lang="en-US" sz="2400" dirty="0" smtClean="0">
                <a:latin typeface="Times New Roman" pitchFamily="18" charset="0"/>
                <a:cs typeface="Times New Roman" pitchFamily="18" charset="0"/>
              </a:rPr>
              <a:t>POST(Power On Self Test) program checks that all hardware components work properly.</a:t>
            </a:r>
          </a:p>
          <a:p>
            <a:pPr marL="822960" lvl="3" algn="just">
              <a:spcBef>
                <a:spcPts val="600"/>
              </a:spcBef>
              <a:buSzPct val="70000"/>
            </a:pPr>
            <a:r>
              <a:rPr lang="en-US" sz="2400" dirty="0" smtClean="0">
                <a:latin typeface="Times New Roman" pitchFamily="18" charset="0"/>
                <a:cs typeface="Times New Roman" pitchFamily="18" charset="0"/>
              </a:rPr>
              <a:t>BIOS setup program which allows user to change settings.</a:t>
            </a:r>
          </a:p>
          <a:p>
            <a:pPr marL="822960" lvl="3" algn="just">
              <a:spcBef>
                <a:spcPts val="600"/>
              </a:spcBef>
              <a:buSzPct val="70000"/>
            </a:pPr>
            <a:r>
              <a:rPr lang="en-US" sz="2400" dirty="0" smtClean="0">
                <a:latin typeface="Times New Roman" pitchFamily="18" charset="0"/>
                <a:cs typeface="Times New Roman" pitchFamily="18" charset="0"/>
              </a:rPr>
              <a:t>Bootstrap Loader loads the operating system into RAM. BIOS initiates the bootstrap sequence.</a:t>
            </a:r>
          </a:p>
          <a:p>
            <a:pPr algn="just"/>
            <a:endParaRPr lang="en-US" dirty="0" smtClean="0">
              <a:latin typeface="Times New Roman" pitchFamily="18" charset="0"/>
              <a:cs typeface="Times New Roman" pitchFamily="18" charset="0"/>
            </a:endParaRPr>
          </a:p>
          <a:p>
            <a:pPr algn="just"/>
            <a:endParaRPr lang="en-US" dirty="0">
              <a:latin typeface="Times New Roman" pitchFamily="18" charset="0"/>
              <a:cs typeface="Times New Roman" pitchFamily="18" charset="0"/>
            </a:endParaRPr>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609600"/>
            <a:ext cx="7467600" cy="5864352"/>
          </a:xfrm>
        </p:spPr>
        <p:txBody>
          <a:bodyPr/>
          <a:lstStyle/>
          <a:p>
            <a:pPr algn="just">
              <a:buNone/>
            </a:pPr>
            <a:r>
              <a:rPr lang="en-US" dirty="0" smtClean="0"/>
              <a:t>Different kinds of ROM</a:t>
            </a:r>
          </a:p>
          <a:p>
            <a:pPr algn="just">
              <a:buNone/>
            </a:pPr>
            <a:r>
              <a:rPr lang="en-US" dirty="0" smtClean="0"/>
              <a:t>PROM (Programmable Read Only Memory)</a:t>
            </a:r>
          </a:p>
          <a:p>
            <a:pPr algn="just"/>
            <a:r>
              <a:rPr lang="en-US" dirty="0" smtClean="0"/>
              <a:t>Initially blank</a:t>
            </a:r>
          </a:p>
          <a:p>
            <a:pPr algn="just"/>
            <a:r>
              <a:rPr lang="en-US" dirty="0" smtClean="0"/>
              <a:t>Manufacturer write data/program into it</a:t>
            </a:r>
          </a:p>
          <a:p>
            <a:pPr algn="just"/>
            <a:r>
              <a:rPr lang="en-US" dirty="0" smtClean="0"/>
              <a:t>Data written to PROM cannot be erased</a:t>
            </a:r>
          </a:p>
          <a:p>
            <a:pPr algn="just">
              <a:buNone/>
            </a:pPr>
            <a:endParaRPr lang="en-US" dirty="0" smtClean="0"/>
          </a:p>
          <a:p>
            <a:pPr algn="just">
              <a:buNone/>
            </a:pPr>
            <a:r>
              <a:rPr lang="en-US" dirty="0" smtClean="0"/>
              <a:t>EPROM (Erasable PROM)</a:t>
            </a:r>
          </a:p>
          <a:p>
            <a:pPr algn="just"/>
            <a:r>
              <a:rPr lang="en-US" dirty="0" smtClean="0"/>
              <a:t>Initially blank</a:t>
            </a:r>
          </a:p>
          <a:p>
            <a:pPr algn="just"/>
            <a:r>
              <a:rPr lang="en-US" dirty="0" smtClean="0"/>
              <a:t>Manufacturer write data/program into it</a:t>
            </a:r>
          </a:p>
          <a:p>
            <a:pPr algn="just"/>
            <a:r>
              <a:rPr lang="en-US" dirty="0" smtClean="0"/>
              <a:t>Data written to EPROM can be erased using ultraviolet rays and can be reprogrammed.</a:t>
            </a:r>
          </a:p>
          <a:p>
            <a:pPr algn="just"/>
            <a:r>
              <a:rPr lang="en-US" dirty="0" smtClean="0"/>
              <a:t>They have to be removed from computer for rewriting.</a:t>
            </a:r>
          </a:p>
          <a:p>
            <a:pPr algn="just">
              <a:buNone/>
            </a:pPr>
            <a:endParaRPr lang="en-US" dirty="0" smtClean="0"/>
          </a:p>
          <a:p>
            <a:pPr algn="just">
              <a:buNone/>
            </a:pPr>
            <a:endParaRPr lang="en-US" dirty="0"/>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685800"/>
            <a:ext cx="8305800" cy="5788152"/>
          </a:xfrm>
        </p:spPr>
        <p:txBody>
          <a:bodyPr/>
          <a:lstStyle/>
          <a:p>
            <a:pPr>
              <a:buNone/>
            </a:pPr>
            <a:r>
              <a:rPr lang="en-US" dirty="0" smtClean="0"/>
              <a:t>EEPROM (Electrically EPROM)</a:t>
            </a:r>
          </a:p>
          <a:p>
            <a:pPr algn="just"/>
            <a:r>
              <a:rPr lang="en-US" dirty="0" smtClean="0"/>
              <a:t>Initially blank</a:t>
            </a:r>
          </a:p>
          <a:p>
            <a:pPr algn="just"/>
            <a:r>
              <a:rPr lang="en-US" dirty="0" smtClean="0"/>
              <a:t>Manufacturer write data/program into it</a:t>
            </a:r>
          </a:p>
          <a:p>
            <a:pPr algn="just"/>
            <a:r>
              <a:rPr lang="en-US" dirty="0" smtClean="0"/>
              <a:t>Data written to EEPROM can be erased by electric charge and can be reprogrammed.</a:t>
            </a:r>
          </a:p>
          <a:p>
            <a:pPr algn="just"/>
            <a:r>
              <a:rPr lang="en-US" dirty="0" smtClean="0"/>
              <a:t>They do not have to be removed from computer for rewriting.</a:t>
            </a:r>
          </a:p>
          <a:p>
            <a:pPr algn="just"/>
            <a:endParaRPr lang="en-US" dirty="0" smtClean="0"/>
          </a:p>
          <a:p>
            <a:endParaRPr lang="en-US" dirty="0" smtClean="0"/>
          </a:p>
          <a:p>
            <a:endParaRPr lang="en-US" dirty="0"/>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563562"/>
          </a:xfrm>
        </p:spPr>
        <p:txBody>
          <a:bodyPr>
            <a:normAutofit fontScale="90000"/>
          </a:bodyPr>
          <a:lstStyle/>
          <a:p>
            <a:r>
              <a:rPr lang="en-US" sz="3200" dirty="0" smtClean="0">
                <a:latin typeface="Times New Roman" pitchFamily="18" charset="0"/>
                <a:cs typeface="Times New Roman" pitchFamily="18" charset="0"/>
              </a:rPr>
              <a:t>Secondary memory</a:t>
            </a:r>
            <a:endParaRPr lang="en-US" sz="3200"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381000" y="762000"/>
            <a:ext cx="8610600" cy="6096000"/>
          </a:xfrm>
        </p:spPr>
        <p:txBody>
          <a:bodyPr>
            <a:noAutofit/>
          </a:bodyPr>
          <a:lstStyle/>
          <a:p>
            <a:pPr algn="just"/>
            <a:r>
              <a:rPr lang="en-US" dirty="0" smtClean="0">
                <a:latin typeface="Times New Roman" pitchFamily="18" charset="0"/>
                <a:cs typeface="Times New Roman" pitchFamily="18" charset="0"/>
              </a:rPr>
              <a:t>Non-volatile memory</a:t>
            </a:r>
          </a:p>
          <a:p>
            <a:pPr algn="just"/>
            <a:r>
              <a:rPr lang="en-US" dirty="0" smtClean="0">
                <a:latin typeface="Times New Roman" pitchFamily="18" charset="0"/>
                <a:cs typeface="Times New Roman" pitchFamily="18" charset="0"/>
              </a:rPr>
              <a:t>It is slower than main memory. </a:t>
            </a:r>
          </a:p>
          <a:p>
            <a:pPr algn="just"/>
            <a:r>
              <a:rPr lang="en-US" dirty="0" smtClean="0">
                <a:latin typeface="Times New Roman" pitchFamily="18" charset="0"/>
                <a:cs typeface="Times New Roman" pitchFamily="18" charset="0"/>
              </a:rPr>
              <a:t>These are used for storing data/information permanently. </a:t>
            </a:r>
          </a:p>
          <a:p>
            <a:pPr algn="just"/>
            <a:r>
              <a:rPr lang="en-US" dirty="0" smtClean="0">
                <a:latin typeface="Times New Roman" pitchFamily="18" charset="0"/>
                <a:cs typeface="Times New Roman" pitchFamily="18" charset="0"/>
              </a:rPr>
              <a:t>High storage capacity than primary memory.</a:t>
            </a:r>
          </a:p>
          <a:p>
            <a:pPr algn="just"/>
            <a:r>
              <a:rPr lang="en-US" dirty="0" smtClean="0">
                <a:latin typeface="Times New Roman" pitchFamily="18" charset="0"/>
                <a:cs typeface="Times New Roman" pitchFamily="18" charset="0"/>
              </a:rPr>
              <a:t>Takes longer time to access the data and instructions.</a:t>
            </a:r>
          </a:p>
          <a:p>
            <a:pPr algn="just"/>
            <a:r>
              <a:rPr lang="en-US" dirty="0" smtClean="0">
                <a:latin typeface="Times New Roman" pitchFamily="18" charset="0"/>
                <a:cs typeface="Times New Roman" pitchFamily="18" charset="0"/>
              </a:rPr>
              <a:t>Cheaper than primary memory.</a:t>
            </a:r>
          </a:p>
          <a:p>
            <a:pPr algn="just"/>
            <a:r>
              <a:rPr lang="en-US" dirty="0" smtClean="0">
                <a:latin typeface="Times New Roman" pitchFamily="18" charset="0"/>
                <a:cs typeface="Times New Roman" pitchFamily="18" charset="0"/>
              </a:rPr>
              <a:t>Also called storage device of computer.</a:t>
            </a:r>
          </a:p>
          <a:p>
            <a:pPr algn="just">
              <a:buNone/>
            </a:pPr>
            <a:endParaRPr lang="en-US" dirty="0" smtClean="0">
              <a:latin typeface="Times New Roman" pitchFamily="18" charset="0"/>
              <a:cs typeface="Times New Roman" pitchFamily="18" charset="0"/>
            </a:endParaRPr>
          </a:p>
          <a:p>
            <a:pPr algn="just"/>
            <a:r>
              <a:rPr lang="en-US" dirty="0" smtClean="0">
                <a:latin typeface="Times New Roman" pitchFamily="18" charset="0"/>
                <a:cs typeface="Times New Roman" pitchFamily="18" charset="0"/>
              </a:rPr>
              <a:t>For example : Hard disk drive, floppy drive and optical disk drives are some examples.</a:t>
            </a:r>
          </a:p>
          <a:p>
            <a:pPr algn="just"/>
            <a:endParaRPr lang="en-US" dirty="0" smtClean="0">
              <a:latin typeface="Times New Roman" pitchFamily="18" charset="0"/>
              <a:cs typeface="Times New Roman" pitchFamily="18" charset="0"/>
            </a:endParaRPr>
          </a:p>
          <a:p>
            <a:pPr marL="342900" lvl="1" indent="-342900" algn="just">
              <a:buFont typeface="Arial" pitchFamily="34" charset="0"/>
              <a:buChar char="•"/>
            </a:pPr>
            <a:endParaRPr lang="en-US" sz="2400" dirty="0" smtClean="0">
              <a:latin typeface="Times New Roman" pitchFamily="18" charset="0"/>
              <a:cs typeface="Times New Roman" pitchFamily="18" charset="0"/>
            </a:endParaRPr>
          </a:p>
          <a:p>
            <a:pPr algn="just">
              <a:buNone/>
            </a:pPr>
            <a:endParaRPr lang="en-US" dirty="0" smtClean="0">
              <a:latin typeface="Times New Roman" pitchFamily="18" charset="0"/>
              <a:cs typeface="Times New Roman" pitchFamily="18" charset="0"/>
            </a:endParaRPr>
          </a:p>
          <a:p>
            <a:pPr algn="just">
              <a:buNone/>
            </a:pPr>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467600" cy="1143000"/>
          </a:xfrm>
        </p:spPr>
        <p:txBody>
          <a:bodyPr/>
          <a:lstStyle/>
          <a:p>
            <a:r>
              <a:rPr lang="en-US" dirty="0" smtClean="0"/>
              <a:t>Access types of storage devices</a:t>
            </a:r>
            <a:endParaRPr lang="en-US" dirty="0"/>
          </a:p>
        </p:txBody>
      </p:sp>
      <p:sp>
        <p:nvSpPr>
          <p:cNvPr id="3" name="Content Placeholder 2"/>
          <p:cNvSpPr>
            <a:spLocks noGrp="1"/>
          </p:cNvSpPr>
          <p:nvPr>
            <p:ph sz="quarter" idx="1"/>
          </p:nvPr>
        </p:nvSpPr>
        <p:spPr>
          <a:xfrm>
            <a:off x="457200" y="1600200"/>
            <a:ext cx="7924800" cy="4876800"/>
          </a:xfrm>
        </p:spPr>
        <p:txBody>
          <a:bodyPr>
            <a:normAutofit/>
          </a:bodyPr>
          <a:lstStyle/>
          <a:p>
            <a:pPr algn="just"/>
            <a:r>
              <a:rPr lang="en-US" dirty="0" smtClean="0"/>
              <a:t>The information stored in storage device can be accessed in two ways</a:t>
            </a:r>
          </a:p>
          <a:p>
            <a:pPr algn="just"/>
            <a:r>
              <a:rPr lang="en-US" dirty="0" smtClean="0"/>
              <a:t>1. </a:t>
            </a:r>
            <a:r>
              <a:rPr lang="en-US" u="sng" dirty="0" smtClean="0"/>
              <a:t>Sequential access</a:t>
            </a:r>
          </a:p>
          <a:p>
            <a:pPr lvl="1" algn="just"/>
            <a:r>
              <a:rPr lang="en-US" sz="2400" dirty="0" smtClean="0"/>
              <a:t>Computer must run through the data in sequence starting from the beginning, in order to locate a particular piece of data.</a:t>
            </a:r>
          </a:p>
          <a:p>
            <a:pPr lvl="1" algn="just"/>
            <a:r>
              <a:rPr lang="en-US" sz="2400" dirty="0" err="1" smtClean="0"/>
              <a:t>Eg</a:t>
            </a:r>
            <a:r>
              <a:rPr lang="en-US" sz="2400" dirty="0" smtClean="0"/>
              <a:t>: Magnetic tapes</a:t>
            </a:r>
          </a:p>
          <a:p>
            <a:pPr algn="just"/>
            <a:r>
              <a:rPr lang="en-US" dirty="0" smtClean="0"/>
              <a:t>2. </a:t>
            </a:r>
            <a:r>
              <a:rPr lang="en-US" u="sng" dirty="0" smtClean="0"/>
              <a:t>Direct access</a:t>
            </a:r>
          </a:p>
          <a:p>
            <a:pPr lvl="1" algn="just"/>
            <a:r>
              <a:rPr lang="en-US" sz="2400" dirty="0" smtClean="0"/>
              <a:t>Access data directly from the desired location using address.</a:t>
            </a:r>
          </a:p>
          <a:p>
            <a:pPr lvl="1" algn="just"/>
            <a:r>
              <a:rPr lang="en-US" sz="2400" dirty="0" err="1" smtClean="0"/>
              <a:t>Eg</a:t>
            </a:r>
            <a:r>
              <a:rPr lang="en-US" sz="2400" dirty="0" smtClean="0"/>
              <a:t>: magnetic disk, optical disk</a:t>
            </a:r>
            <a:endParaRPr lang="en-US" sz="2400" dirty="0"/>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0" y="533400"/>
            <a:ext cx="8915400" cy="6096000"/>
          </a:xfrm>
        </p:spPr>
        <p:txBody>
          <a:bodyPr>
            <a:normAutofit/>
          </a:bodyPr>
          <a:lstStyle/>
          <a:p>
            <a:pPr algn="just">
              <a:buNone/>
            </a:pPr>
            <a:endParaRPr lang="en-US" sz="2800" dirty="0" smtClean="0">
              <a:latin typeface="Times New Roman" pitchFamily="18" charset="0"/>
              <a:cs typeface="Times New Roman" pitchFamily="18" charset="0"/>
            </a:endParaRPr>
          </a:p>
          <a:p>
            <a:pPr lvl="1" algn="just"/>
            <a:r>
              <a:rPr lang="en-US" sz="2400" dirty="0" smtClean="0">
                <a:latin typeface="Times New Roman" pitchFamily="18" charset="0"/>
                <a:cs typeface="Times New Roman" pitchFamily="18" charset="0"/>
              </a:rPr>
              <a:t>Plastic tape with magnetic coating.</a:t>
            </a:r>
          </a:p>
          <a:p>
            <a:pPr lvl="1" algn="just"/>
            <a:r>
              <a:rPr lang="en-US" sz="2400" dirty="0" smtClean="0">
                <a:latin typeface="Times New Roman" pitchFamily="18" charset="0"/>
                <a:cs typeface="Times New Roman" pitchFamily="18" charset="0"/>
              </a:rPr>
              <a:t>It is Storage medium on a large open reel or cassette.</a:t>
            </a:r>
          </a:p>
          <a:p>
            <a:pPr lvl="1" algn="just"/>
            <a:r>
              <a:rPr lang="en-US" sz="2400" dirty="0" smtClean="0">
                <a:latin typeface="Times New Roman" pitchFamily="18" charset="0"/>
                <a:cs typeface="Times New Roman" pitchFamily="18" charset="0"/>
              </a:rPr>
              <a:t>They can be written, erased and rewritten.</a:t>
            </a:r>
          </a:p>
          <a:p>
            <a:pPr lvl="1" algn="just"/>
            <a:r>
              <a:rPr lang="en-US" sz="2400" dirty="0" smtClean="0">
                <a:latin typeface="Times New Roman" pitchFamily="18" charset="0"/>
                <a:cs typeface="Times New Roman" pitchFamily="18" charset="0"/>
              </a:rPr>
              <a:t>Sequential access device, i.e. tape needs to rewind or forward to the location where  requested data is present.</a:t>
            </a:r>
          </a:p>
          <a:p>
            <a:pPr lvl="1" algn="just"/>
            <a:r>
              <a:rPr lang="en-US" sz="2400" dirty="0" smtClean="0">
                <a:latin typeface="Times New Roman" pitchFamily="18" charset="0"/>
                <a:cs typeface="Times New Roman" pitchFamily="18" charset="0"/>
              </a:rPr>
              <a:t>Hence not suitable for storing data files that are constantly updated.</a:t>
            </a:r>
          </a:p>
          <a:p>
            <a:pPr algn="just"/>
            <a:endParaRPr lang="en-US" sz="2800" dirty="0" smtClean="0">
              <a:latin typeface="Times New Roman" pitchFamily="18" charset="0"/>
              <a:cs typeface="Times New Roman" pitchFamily="18" charset="0"/>
            </a:endParaRPr>
          </a:p>
          <a:p>
            <a:pPr algn="just"/>
            <a:endParaRPr lang="en-US" sz="2800" dirty="0">
              <a:latin typeface="Times New Roman" pitchFamily="18" charset="0"/>
              <a:cs typeface="Times New Roman" pitchFamily="18" charset="0"/>
            </a:endParaRPr>
          </a:p>
        </p:txBody>
      </p:sp>
      <p:sp>
        <p:nvSpPr>
          <p:cNvPr id="4" name="Title 1"/>
          <p:cNvSpPr>
            <a:spLocks noGrp="1"/>
          </p:cNvSpPr>
          <p:nvPr>
            <p:ph type="title"/>
          </p:nvPr>
        </p:nvSpPr>
        <p:spPr>
          <a:xfrm>
            <a:off x="381000" y="0"/>
            <a:ext cx="7467600" cy="868362"/>
          </a:xfrm>
        </p:spPr>
        <p:txBody>
          <a:bodyPr/>
          <a:lstStyle/>
          <a:p>
            <a:r>
              <a:rPr lang="en-US" dirty="0" smtClean="0"/>
              <a:t>magnetic tape</a:t>
            </a:r>
            <a:endParaRPr lang="en-US" dirty="0"/>
          </a:p>
        </p:txBody>
      </p:sp>
      <p:pic>
        <p:nvPicPr>
          <p:cNvPr id="5" name="Picture 4" descr="magnetic-tape-type-abrfoam-backedbr127mm-x-30m596_0608_newcopy.jpg"/>
          <p:cNvPicPr>
            <a:picLocks noChangeAspect="1"/>
          </p:cNvPicPr>
          <p:nvPr/>
        </p:nvPicPr>
        <p:blipFill>
          <a:blip r:embed="rId2" cstate="print"/>
          <a:stretch>
            <a:fillRect/>
          </a:stretch>
        </p:blipFill>
        <p:spPr>
          <a:xfrm>
            <a:off x="895858" y="4419600"/>
            <a:ext cx="2533143" cy="2258362"/>
          </a:xfrm>
          <a:prstGeom prst="rect">
            <a:avLst/>
          </a:prstGeom>
        </p:spPr>
      </p:pic>
      <p:pic>
        <p:nvPicPr>
          <p:cNvPr id="6" name="Picture 5" descr="Kaseta_magnetofonowa_ubt.jpeg"/>
          <p:cNvPicPr>
            <a:picLocks noChangeAspect="1"/>
          </p:cNvPicPr>
          <p:nvPr/>
        </p:nvPicPr>
        <p:blipFill>
          <a:blip r:embed="rId3" cstate="print"/>
          <a:stretch>
            <a:fillRect/>
          </a:stretch>
        </p:blipFill>
        <p:spPr>
          <a:xfrm>
            <a:off x="4325553" y="4191000"/>
            <a:ext cx="3446849" cy="2667000"/>
          </a:xfrm>
          <a:prstGeom prst="rect">
            <a:avLst/>
          </a:prstGeom>
        </p:spPr>
      </p:pic>
      <p:sp>
        <p:nvSpPr>
          <p:cNvPr id="8" name="Footer Placeholder 7"/>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228600"/>
            <a:ext cx="8610600" cy="6629400"/>
          </a:xfrm>
        </p:spPr>
        <p:txBody>
          <a:bodyPr>
            <a:normAutofit/>
          </a:bodyPr>
          <a:lstStyle/>
          <a:p>
            <a:pPr algn="just">
              <a:buNone/>
            </a:pPr>
            <a:r>
              <a:rPr lang="en-US" sz="2800" u="sng" dirty="0" smtClean="0">
                <a:latin typeface="Times New Roman" pitchFamily="18" charset="0"/>
                <a:cs typeface="Times New Roman" pitchFamily="18" charset="0"/>
              </a:rPr>
              <a:t>Working of magnetic tape</a:t>
            </a:r>
            <a:endParaRPr lang="en-US" dirty="0" smtClean="0">
              <a:latin typeface="Times New Roman" pitchFamily="18" charset="0"/>
              <a:cs typeface="Times New Roman" pitchFamily="18" charset="0"/>
            </a:endParaRPr>
          </a:p>
          <a:p>
            <a:pPr algn="just"/>
            <a:r>
              <a:rPr lang="en-US" dirty="0" smtClean="0">
                <a:latin typeface="Times New Roman" pitchFamily="18" charset="0"/>
                <a:cs typeface="Times New Roman" pitchFamily="18" charset="0"/>
              </a:rPr>
              <a:t>Divided horizontally into tracks (7 or 9) and vertically into frames</a:t>
            </a:r>
          </a:p>
          <a:p>
            <a:pPr algn="just"/>
            <a:r>
              <a:rPr lang="en-US" dirty="0" smtClean="0">
                <a:latin typeface="Times New Roman" pitchFamily="18" charset="0"/>
                <a:cs typeface="Times New Roman" pitchFamily="18" charset="0"/>
              </a:rPr>
              <a:t>A frame store one byte of data and a track in a frame store one bit.</a:t>
            </a:r>
          </a:p>
          <a:p>
            <a:pPr algn="just"/>
            <a:r>
              <a:rPr lang="en-US" dirty="0" smtClean="0">
                <a:latin typeface="Times New Roman" pitchFamily="18" charset="0"/>
                <a:cs typeface="Times New Roman" pitchFamily="18" charset="0"/>
              </a:rPr>
              <a:t>Data is stored in successive frames as a string with one data(byte) per frame.</a:t>
            </a:r>
          </a:p>
          <a:p>
            <a:pPr algn="just"/>
            <a:endParaRPr lang="en-US" dirty="0">
              <a:latin typeface="Times New Roman" pitchFamily="18" charset="0"/>
              <a:cs typeface="Times New Roman" pitchFamily="18" charset="0"/>
            </a:endParaRPr>
          </a:p>
        </p:txBody>
      </p:sp>
      <p:pic>
        <p:nvPicPr>
          <p:cNvPr id="4" name="Picture 3" descr="Untitled.png"/>
          <p:cNvPicPr>
            <a:picLocks noChangeAspect="1"/>
          </p:cNvPicPr>
          <p:nvPr/>
        </p:nvPicPr>
        <p:blipFill>
          <a:blip r:embed="rId2" cstate="print"/>
          <a:stretch>
            <a:fillRect/>
          </a:stretch>
        </p:blipFill>
        <p:spPr>
          <a:xfrm>
            <a:off x="2057400" y="3581400"/>
            <a:ext cx="4495800" cy="3124200"/>
          </a:xfrm>
          <a:prstGeom prst="rect">
            <a:avLst/>
          </a:prstGeom>
        </p:spPr>
      </p:pic>
      <p:sp>
        <p:nvSpPr>
          <p:cNvPr id="6" name="Footer Placeholder 5"/>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images (1).png"/>
          <p:cNvPicPr>
            <a:picLocks noGrp="1" noChangeAspect="1"/>
          </p:cNvPicPr>
          <p:nvPr>
            <p:ph sz="quarter" idx="1"/>
          </p:nvPr>
        </p:nvPicPr>
        <p:blipFill>
          <a:blip r:embed="rId2" cstate="print"/>
          <a:stretch>
            <a:fillRect/>
          </a:stretch>
        </p:blipFill>
        <p:spPr>
          <a:xfrm>
            <a:off x="1600202" y="1905000"/>
            <a:ext cx="4724399" cy="3124200"/>
          </a:xfrm>
        </p:spPr>
      </p:pic>
      <p:sp>
        <p:nvSpPr>
          <p:cNvPr id="6" name="Footer Placeholder 5"/>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944562"/>
          </a:xfrm>
        </p:spPr>
        <p:txBody>
          <a:bodyPr/>
          <a:lstStyle/>
          <a:p>
            <a:pPr algn="ctr"/>
            <a:r>
              <a:rPr lang="en-US" dirty="0" smtClean="0">
                <a:latin typeface="Times New Roman" pitchFamily="18" charset="0"/>
                <a:cs typeface="Times New Roman" pitchFamily="18" charset="0"/>
              </a:rPr>
              <a:t>Functionalities of a computer</a:t>
            </a:r>
            <a:endParaRPr lang="en-US" dirty="0"/>
          </a:p>
        </p:txBody>
      </p:sp>
      <p:sp>
        <p:nvSpPr>
          <p:cNvPr id="3" name="Content Placeholder 2"/>
          <p:cNvSpPr>
            <a:spLocks noGrp="1"/>
          </p:cNvSpPr>
          <p:nvPr>
            <p:ph sz="quarter" idx="1"/>
          </p:nvPr>
        </p:nvSpPr>
        <p:spPr/>
        <p:txBody>
          <a:bodyPr/>
          <a:lstStyle/>
          <a:p>
            <a:pPr algn="just"/>
            <a:r>
              <a:rPr lang="en-US" dirty="0" smtClean="0">
                <a:latin typeface="Times New Roman" pitchFamily="18" charset="0"/>
                <a:cs typeface="Times New Roman" pitchFamily="18" charset="0"/>
              </a:rPr>
              <a:t>Any digital computer carries out five functions: </a:t>
            </a:r>
          </a:p>
          <a:p>
            <a:pPr lvl="1" algn="just"/>
            <a:r>
              <a:rPr lang="en-US" dirty="0" smtClean="0">
                <a:latin typeface="Times New Roman" pitchFamily="18" charset="0"/>
                <a:cs typeface="Times New Roman" pitchFamily="18" charset="0"/>
              </a:rPr>
              <a:t>Takes data as input. </a:t>
            </a:r>
          </a:p>
          <a:p>
            <a:pPr lvl="1" algn="just"/>
            <a:r>
              <a:rPr lang="en-US" dirty="0" smtClean="0">
                <a:latin typeface="Times New Roman" pitchFamily="18" charset="0"/>
                <a:cs typeface="Times New Roman" pitchFamily="18" charset="0"/>
              </a:rPr>
              <a:t>Stores the data/instructions in its memory and use them when required. </a:t>
            </a:r>
          </a:p>
          <a:p>
            <a:pPr lvl="1" algn="just"/>
            <a:r>
              <a:rPr lang="en-US" dirty="0" smtClean="0">
                <a:latin typeface="Times New Roman" pitchFamily="18" charset="0"/>
                <a:cs typeface="Times New Roman" pitchFamily="18" charset="0"/>
              </a:rPr>
              <a:t>Processes the data and converts it into useful information. </a:t>
            </a:r>
          </a:p>
          <a:p>
            <a:pPr lvl="1" algn="just"/>
            <a:r>
              <a:rPr lang="en-US" dirty="0" smtClean="0">
                <a:latin typeface="Times New Roman" pitchFamily="18" charset="0"/>
                <a:cs typeface="Times New Roman" pitchFamily="18" charset="0"/>
              </a:rPr>
              <a:t>Generates the output </a:t>
            </a:r>
          </a:p>
          <a:p>
            <a:pPr lvl="1" algn="just"/>
            <a:r>
              <a:rPr lang="en-US" dirty="0" smtClean="0">
                <a:latin typeface="Times New Roman" pitchFamily="18" charset="0"/>
                <a:cs typeface="Times New Roman" pitchFamily="18" charset="0"/>
              </a:rPr>
              <a:t>Controls all the above four steps. </a:t>
            </a:r>
          </a:p>
          <a:p>
            <a:endParaRPr lang="en-US" dirty="0"/>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228600"/>
            <a:ext cx="8305800" cy="6400800"/>
          </a:xfrm>
        </p:spPr>
        <p:txBody>
          <a:bodyPr/>
          <a:lstStyle/>
          <a:p>
            <a:pPr algn="just"/>
            <a:r>
              <a:rPr lang="en-US" dirty="0" smtClean="0">
                <a:latin typeface="Times New Roman" pitchFamily="18" charset="0"/>
                <a:cs typeface="Times New Roman" pitchFamily="18" charset="0"/>
              </a:rPr>
              <a:t>Data is recorded on a tape in the form of blocks, where a block consists of groups of data called records</a:t>
            </a:r>
          </a:p>
          <a:p>
            <a:pPr algn="just"/>
            <a:r>
              <a:rPr lang="en-US" dirty="0" smtClean="0">
                <a:latin typeface="Times New Roman" pitchFamily="18" charset="0"/>
                <a:cs typeface="Times New Roman" pitchFamily="18" charset="0"/>
              </a:rPr>
              <a:t>Each block is read continually.</a:t>
            </a:r>
          </a:p>
          <a:p>
            <a:pPr algn="just"/>
            <a:r>
              <a:rPr lang="en-US" dirty="0" smtClean="0">
                <a:latin typeface="Times New Roman" pitchFamily="18" charset="0"/>
                <a:cs typeface="Times New Roman" pitchFamily="18" charset="0"/>
              </a:rPr>
              <a:t>There is Inter Record Grip between two blocks that provide time for the tape to be stopped and started between records.</a:t>
            </a:r>
          </a:p>
          <a:p>
            <a:pPr algn="just"/>
            <a:endParaRPr lang="en-US" dirty="0" smtClean="0">
              <a:latin typeface="Times New Roman" pitchFamily="18" charset="0"/>
              <a:cs typeface="Times New Roman" pitchFamily="18" charset="0"/>
            </a:endParaRPr>
          </a:p>
          <a:p>
            <a:pPr lvl="1" algn="just"/>
            <a:endParaRPr lang="en-US" dirty="0"/>
          </a:p>
        </p:txBody>
      </p:sp>
      <p:pic>
        <p:nvPicPr>
          <p:cNvPr id="4" name="Picture 3" descr="Untitled.png"/>
          <p:cNvPicPr>
            <a:picLocks noChangeAspect="1"/>
          </p:cNvPicPr>
          <p:nvPr/>
        </p:nvPicPr>
        <p:blipFill>
          <a:blip r:embed="rId2" cstate="print"/>
          <a:stretch>
            <a:fillRect/>
          </a:stretch>
        </p:blipFill>
        <p:spPr>
          <a:xfrm>
            <a:off x="329453" y="2971800"/>
            <a:ext cx="8565776" cy="2362200"/>
          </a:xfrm>
          <a:prstGeom prst="rect">
            <a:avLst/>
          </a:prstGeom>
        </p:spPr>
      </p:pic>
      <p:sp>
        <p:nvSpPr>
          <p:cNvPr id="6" name="Footer Placeholder 5"/>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algn="just"/>
            <a:r>
              <a:rPr lang="en-US" dirty="0" smtClean="0">
                <a:latin typeface="Times New Roman" pitchFamily="18" charset="0"/>
                <a:cs typeface="Times New Roman" pitchFamily="18" charset="0"/>
              </a:rPr>
              <a:t>Features of magnetic tape are:</a:t>
            </a:r>
          </a:p>
          <a:p>
            <a:pPr lvl="1" algn="just"/>
            <a:r>
              <a:rPr lang="en-US" dirty="0" smtClean="0">
                <a:latin typeface="Times New Roman" pitchFamily="18" charset="0"/>
                <a:cs typeface="Times New Roman" pitchFamily="18" charset="0"/>
              </a:rPr>
              <a:t>Inexpensive storage device.</a:t>
            </a:r>
          </a:p>
          <a:p>
            <a:pPr lvl="1" algn="just"/>
            <a:r>
              <a:rPr lang="en-US" dirty="0" smtClean="0">
                <a:latin typeface="Times New Roman" pitchFamily="18" charset="0"/>
                <a:cs typeface="Times New Roman" pitchFamily="18" charset="0"/>
              </a:rPr>
              <a:t>Can store a large amount of data.</a:t>
            </a:r>
          </a:p>
          <a:p>
            <a:pPr lvl="1" algn="just"/>
            <a:r>
              <a:rPr lang="en-US" dirty="0" smtClean="0">
                <a:latin typeface="Times New Roman" pitchFamily="18" charset="0"/>
                <a:cs typeface="Times New Roman" pitchFamily="18" charset="0"/>
              </a:rPr>
              <a:t>Easy to carry or transport.</a:t>
            </a:r>
          </a:p>
          <a:p>
            <a:pPr lvl="1" algn="just"/>
            <a:r>
              <a:rPr lang="en-US" dirty="0" smtClean="0">
                <a:latin typeface="Times New Roman" pitchFamily="18" charset="0"/>
                <a:cs typeface="Times New Roman" pitchFamily="18" charset="0"/>
              </a:rPr>
              <a:t>Not suitable for random access data.</a:t>
            </a:r>
          </a:p>
          <a:p>
            <a:pPr lvl="1" algn="just"/>
            <a:r>
              <a:rPr lang="en-US" dirty="0" smtClean="0">
                <a:latin typeface="Times New Roman" pitchFamily="18" charset="0"/>
                <a:cs typeface="Times New Roman" pitchFamily="18" charset="0"/>
              </a:rPr>
              <a:t>Slow access device.</a:t>
            </a:r>
          </a:p>
          <a:p>
            <a:pPr lvl="1" algn="just"/>
            <a:r>
              <a:rPr lang="en-US" dirty="0" smtClean="0">
                <a:latin typeface="Times New Roman" pitchFamily="18" charset="0"/>
                <a:cs typeface="Times New Roman" pitchFamily="18" charset="0"/>
              </a:rPr>
              <a:t>Needs dust prevention or dust can harm the tape.</a:t>
            </a:r>
          </a:p>
          <a:p>
            <a:pPr lvl="1" algn="just"/>
            <a:r>
              <a:rPr lang="en-US" dirty="0" smtClean="0">
                <a:latin typeface="Times New Roman" pitchFamily="18" charset="0"/>
                <a:cs typeface="Times New Roman" pitchFamily="18" charset="0"/>
              </a:rPr>
              <a:t>Suitable for backup storage or archiving.</a:t>
            </a:r>
          </a:p>
          <a:p>
            <a:endParaRPr lang="en-US" dirty="0"/>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FF0000"/>
                </a:solidFill>
              </a:rPr>
              <a:t>Magnetic disk</a:t>
            </a:r>
            <a:endParaRPr lang="en-US" b="1" dirty="0">
              <a:solidFill>
                <a:srgbClr val="FF0000"/>
              </a:solidFill>
            </a:endParaRPr>
          </a:p>
        </p:txBody>
      </p:sp>
      <p:sp>
        <p:nvSpPr>
          <p:cNvPr id="3" name="Content Placeholder 2"/>
          <p:cNvSpPr>
            <a:spLocks noGrp="1"/>
          </p:cNvSpPr>
          <p:nvPr>
            <p:ph sz="quarter" idx="1"/>
          </p:nvPr>
        </p:nvSpPr>
        <p:spPr/>
        <p:txBody>
          <a:bodyPr/>
          <a:lstStyle/>
          <a:p>
            <a:pPr algn="just"/>
            <a:r>
              <a:rPr lang="en-US" dirty="0" smtClean="0"/>
              <a:t>Direct access storage device</a:t>
            </a:r>
          </a:p>
          <a:p>
            <a:pPr algn="just"/>
            <a:r>
              <a:rPr lang="en-US" dirty="0" smtClean="0"/>
              <a:t>Thin plastic or metallic circular plate coated with magnetic oxide and encased in a protective cover</a:t>
            </a:r>
          </a:p>
          <a:p>
            <a:pPr algn="just"/>
            <a:r>
              <a:rPr lang="en-US" dirty="0" smtClean="0"/>
              <a:t>Data store on magnetic disk as magnetized spots</a:t>
            </a:r>
          </a:p>
          <a:p>
            <a:pPr algn="just"/>
            <a:r>
              <a:rPr lang="en-US" dirty="0" smtClean="0"/>
              <a:t>The presence of magnetic spot represent the bit 1 and its absence represents the bit 0</a:t>
            </a:r>
          </a:p>
          <a:p>
            <a:pPr algn="just"/>
            <a:endParaRPr lang="en-US" dirty="0" smtClean="0"/>
          </a:p>
          <a:p>
            <a:pPr algn="just"/>
            <a:endParaRPr lang="en-US" dirty="0"/>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of magnetic disk</a:t>
            </a:r>
            <a:endParaRPr lang="en-US" dirty="0"/>
          </a:p>
        </p:txBody>
      </p:sp>
      <p:sp>
        <p:nvSpPr>
          <p:cNvPr id="3" name="Content Placeholder 2"/>
          <p:cNvSpPr>
            <a:spLocks noGrp="1"/>
          </p:cNvSpPr>
          <p:nvPr>
            <p:ph sz="quarter" idx="1"/>
          </p:nvPr>
        </p:nvSpPr>
        <p:spPr/>
        <p:txBody>
          <a:bodyPr>
            <a:normAutofit fontScale="92500"/>
          </a:bodyPr>
          <a:lstStyle/>
          <a:p>
            <a:pPr algn="just"/>
            <a:r>
              <a:rPr lang="en-US" dirty="0" smtClean="0">
                <a:latin typeface="Times New Roman" pitchFamily="18" charset="0"/>
                <a:cs typeface="Times New Roman" pitchFamily="18" charset="0"/>
              </a:rPr>
              <a:t>The surface of disk is divided into concentric circles known as tracks</a:t>
            </a:r>
          </a:p>
          <a:p>
            <a:pPr algn="just"/>
            <a:r>
              <a:rPr lang="en-US" dirty="0" smtClean="0">
                <a:latin typeface="Times New Roman" pitchFamily="18" charset="0"/>
                <a:cs typeface="Times New Roman" pitchFamily="18" charset="0"/>
              </a:rPr>
              <a:t>Tracks is divided into sectors</a:t>
            </a:r>
          </a:p>
          <a:p>
            <a:pPr algn="just"/>
            <a:r>
              <a:rPr lang="en-US" dirty="0" smtClean="0">
                <a:latin typeface="Times New Roman" pitchFamily="18" charset="0"/>
                <a:cs typeface="Times New Roman" pitchFamily="18" charset="0"/>
              </a:rPr>
              <a:t>A sector is a pie that cuts  across all tracks</a:t>
            </a:r>
          </a:p>
          <a:p>
            <a:pPr algn="just"/>
            <a:r>
              <a:rPr lang="en-US" dirty="0" smtClean="0">
                <a:latin typeface="Times New Roman" pitchFamily="18" charset="0"/>
                <a:cs typeface="Times New Roman" pitchFamily="18" charset="0"/>
              </a:rPr>
              <a:t>The data on disk is stored in sector</a:t>
            </a:r>
          </a:p>
          <a:p>
            <a:pPr algn="just"/>
            <a:r>
              <a:rPr lang="en-US" dirty="0" smtClean="0">
                <a:latin typeface="Times New Roman" pitchFamily="18" charset="0"/>
                <a:cs typeface="Times New Roman" pitchFamily="18" charset="0"/>
              </a:rPr>
              <a:t>Sector is the smallest unit that can be read or written on a disk</a:t>
            </a:r>
          </a:p>
          <a:p>
            <a:pPr algn="just"/>
            <a:r>
              <a:rPr lang="en-US" dirty="0" smtClean="0">
                <a:latin typeface="Times New Roman" pitchFamily="18" charset="0"/>
                <a:cs typeface="Times New Roman" pitchFamily="18" charset="0"/>
              </a:rPr>
              <a:t>A disk has eight or more sectors per track </a:t>
            </a:r>
          </a:p>
          <a:p>
            <a:pPr algn="just"/>
            <a:r>
              <a:rPr lang="en-US" dirty="0" smtClean="0">
                <a:latin typeface="Times New Roman" pitchFamily="18" charset="0"/>
                <a:cs typeface="Times New Roman" pitchFamily="18" charset="0"/>
              </a:rPr>
              <a:t>Magnetic disk is inserted into magnetic drive, consists of a read/write head that is attached to a disk arm, which moves the head</a:t>
            </a:r>
          </a:p>
          <a:p>
            <a:pPr algn="just"/>
            <a:r>
              <a:rPr lang="en-US" dirty="0" smtClean="0">
                <a:latin typeface="Times New Roman" pitchFamily="18" charset="0"/>
                <a:cs typeface="Times New Roman" pitchFamily="18" charset="0"/>
              </a:rPr>
              <a:t>The disk arm can move  inward and outward on the disk</a:t>
            </a:r>
          </a:p>
          <a:p>
            <a:pPr algn="just"/>
            <a:r>
              <a:rPr lang="en-US" dirty="0" smtClean="0">
                <a:latin typeface="Times New Roman" pitchFamily="18" charset="0"/>
                <a:cs typeface="Times New Roman" pitchFamily="18" charset="0"/>
              </a:rPr>
              <a:t>The motor of the disk drive moves the disk at high speed</a:t>
            </a:r>
          </a:p>
          <a:p>
            <a:pPr algn="just"/>
            <a:endParaRPr lang="en-US" dirty="0">
              <a:latin typeface="Times New Roman" pitchFamily="18" charset="0"/>
              <a:cs typeface="Times New Roman" pitchFamily="18" charset="0"/>
            </a:endParaRPr>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unnamed (2).jpg"/>
          <p:cNvPicPr>
            <a:picLocks noGrp="1" noChangeAspect="1"/>
          </p:cNvPicPr>
          <p:nvPr>
            <p:ph sz="quarter" idx="1"/>
          </p:nvPr>
        </p:nvPicPr>
        <p:blipFill>
          <a:blip r:embed="rId2" cstate="print"/>
          <a:stretch>
            <a:fillRect/>
          </a:stretch>
        </p:blipFill>
        <p:spPr>
          <a:xfrm>
            <a:off x="2209800" y="1828800"/>
            <a:ext cx="3657600" cy="3657600"/>
          </a:xfrm>
        </p:spPr>
      </p:pic>
      <p:sp>
        <p:nvSpPr>
          <p:cNvPr id="6" name="Footer Placeholder 5"/>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unnamed (3).jpg"/>
          <p:cNvPicPr>
            <a:picLocks noGrp="1" noChangeAspect="1"/>
          </p:cNvPicPr>
          <p:nvPr>
            <p:ph sz="quarter" idx="1"/>
          </p:nvPr>
        </p:nvPicPr>
        <p:blipFill>
          <a:blip r:embed="rId2" cstate="print"/>
          <a:stretch>
            <a:fillRect/>
          </a:stretch>
        </p:blipFill>
        <p:spPr>
          <a:xfrm>
            <a:off x="1524000" y="2209800"/>
            <a:ext cx="5105400" cy="3352800"/>
          </a:xfrm>
        </p:spPr>
      </p:pic>
      <p:sp>
        <p:nvSpPr>
          <p:cNvPr id="6" name="Footer Placeholder 5"/>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Accessing data on the disk</a:t>
            </a:r>
            <a:endParaRPr lang="en-US" dirty="0"/>
          </a:p>
        </p:txBody>
      </p:sp>
      <p:sp>
        <p:nvSpPr>
          <p:cNvPr id="3" name="Content Placeholder 2"/>
          <p:cNvSpPr>
            <a:spLocks noGrp="1"/>
          </p:cNvSpPr>
          <p:nvPr>
            <p:ph sz="quarter" idx="1"/>
          </p:nvPr>
        </p:nvSpPr>
        <p:spPr/>
        <p:txBody>
          <a:bodyPr/>
          <a:lstStyle/>
          <a:p>
            <a:pPr algn="just"/>
            <a:r>
              <a:rPr lang="en-US" dirty="0" smtClean="0">
                <a:latin typeface="Times New Roman" pitchFamily="18" charset="0"/>
                <a:cs typeface="Times New Roman" pitchFamily="18" charset="0"/>
              </a:rPr>
              <a:t>The read/write head is positioned to the desired track where the data is to be read from or written to.</a:t>
            </a:r>
          </a:p>
          <a:p>
            <a:pPr algn="just"/>
            <a:r>
              <a:rPr lang="en-US" dirty="0" smtClean="0">
                <a:latin typeface="Times New Roman" pitchFamily="18" charset="0"/>
                <a:cs typeface="Times New Roman" pitchFamily="18" charset="0"/>
              </a:rPr>
              <a:t>The time taken to move the read/write head to the desired track is called seek time</a:t>
            </a:r>
          </a:p>
          <a:p>
            <a:pPr algn="just"/>
            <a:r>
              <a:rPr lang="en-US" dirty="0" smtClean="0">
                <a:latin typeface="Times New Roman" pitchFamily="18" charset="0"/>
                <a:cs typeface="Times New Roman" pitchFamily="18" charset="0"/>
              </a:rPr>
              <a:t>Once the read/write head is at the right track, then the head waits for the right sector to come under it</a:t>
            </a:r>
          </a:p>
          <a:p>
            <a:pPr algn="just"/>
            <a:r>
              <a:rPr lang="en-US" dirty="0" smtClean="0">
                <a:latin typeface="Times New Roman" pitchFamily="18" charset="0"/>
                <a:cs typeface="Times New Roman" pitchFamily="18" charset="0"/>
              </a:rPr>
              <a:t>The time taken for the desired sector of the track to come under read/write head is latency time</a:t>
            </a:r>
          </a:p>
          <a:p>
            <a:pPr algn="just"/>
            <a:r>
              <a:rPr lang="en-US" dirty="0" smtClean="0">
                <a:latin typeface="Times New Roman" pitchFamily="18" charset="0"/>
                <a:cs typeface="Times New Roman" pitchFamily="18" charset="0"/>
              </a:rPr>
              <a:t>Once the read/write head is placed at the right track and sector, the data has to be written to disk or read from disk</a:t>
            </a:r>
          </a:p>
          <a:p>
            <a:pPr algn="just"/>
            <a:endParaRPr lang="en-US" dirty="0">
              <a:latin typeface="Times New Roman" pitchFamily="18" charset="0"/>
              <a:cs typeface="Times New Roman" pitchFamily="18" charset="0"/>
            </a:endParaRPr>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533400"/>
            <a:ext cx="7620000" cy="5940552"/>
          </a:xfrm>
        </p:spPr>
        <p:txBody>
          <a:bodyPr/>
          <a:lstStyle/>
          <a:p>
            <a:pPr algn="just"/>
            <a:r>
              <a:rPr lang="en-US" dirty="0" smtClean="0">
                <a:latin typeface="Times New Roman" pitchFamily="18" charset="0"/>
                <a:cs typeface="Times New Roman" pitchFamily="18" charset="0"/>
              </a:rPr>
              <a:t>The rate at which data is written to disk or read from disk is called data transfer rate</a:t>
            </a:r>
          </a:p>
          <a:p>
            <a:pPr algn="just"/>
            <a:r>
              <a:rPr lang="en-US" dirty="0" smtClean="0">
                <a:latin typeface="Times New Roman" pitchFamily="18" charset="0"/>
                <a:cs typeface="Times New Roman" pitchFamily="18" charset="0"/>
              </a:rPr>
              <a:t>The sum of seek time, latency time and the time of data transfer is the access time of the disk</a:t>
            </a:r>
          </a:p>
          <a:p>
            <a:pPr algn="just"/>
            <a:r>
              <a:rPr lang="en-US" dirty="0" smtClean="0">
                <a:latin typeface="Times New Roman" pitchFamily="18" charset="0"/>
                <a:cs typeface="Times New Roman" pitchFamily="18" charset="0"/>
              </a:rPr>
              <a:t>The storage capacity of disk drive is measured in GB</a:t>
            </a:r>
          </a:p>
          <a:p>
            <a:pPr algn="just"/>
            <a:r>
              <a:rPr lang="en-US" dirty="0" smtClean="0">
                <a:latin typeface="Times New Roman" pitchFamily="18" charset="0"/>
                <a:cs typeface="Times New Roman" pitchFamily="18" charset="0"/>
              </a:rPr>
              <a:t>Large disk storage is created by stacking together multiple disks.</a:t>
            </a:r>
          </a:p>
          <a:p>
            <a:pPr algn="just"/>
            <a:r>
              <a:rPr lang="en-US" dirty="0" smtClean="0">
                <a:latin typeface="Times New Roman" pitchFamily="18" charset="0"/>
                <a:cs typeface="Times New Roman" pitchFamily="18" charset="0"/>
              </a:rPr>
              <a:t>A set of same tracks on all disks form a cylinder</a:t>
            </a:r>
          </a:p>
          <a:p>
            <a:pPr algn="just"/>
            <a:r>
              <a:rPr lang="en-US" dirty="0" smtClean="0">
                <a:latin typeface="Times New Roman" pitchFamily="18" charset="0"/>
                <a:cs typeface="Times New Roman" pitchFamily="18" charset="0"/>
              </a:rPr>
              <a:t> Each disk has its own read/write head which work on coordination</a:t>
            </a:r>
          </a:p>
          <a:p>
            <a:pPr algn="just"/>
            <a:r>
              <a:rPr lang="en-US" dirty="0" smtClean="0">
                <a:latin typeface="Times New Roman" pitchFamily="18" charset="0"/>
                <a:cs typeface="Times New Roman" pitchFamily="18" charset="0"/>
              </a:rPr>
              <a:t>A disk can also have tracks and sectors on both sides. Such disk is called double sided disk</a:t>
            </a:r>
            <a:endParaRPr lang="en-US" dirty="0">
              <a:latin typeface="Times New Roman" pitchFamily="18" charset="0"/>
              <a:cs typeface="Times New Roman" pitchFamily="18" charset="0"/>
            </a:endParaRPr>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Features of magnetic disk</a:t>
            </a:r>
            <a:endParaRPr lang="en-US" dirty="0"/>
          </a:p>
        </p:txBody>
      </p:sp>
      <p:sp>
        <p:nvSpPr>
          <p:cNvPr id="3" name="Content Placeholder 2"/>
          <p:cNvSpPr>
            <a:spLocks noGrp="1"/>
          </p:cNvSpPr>
          <p:nvPr>
            <p:ph sz="quarter" idx="1"/>
          </p:nvPr>
        </p:nvSpPr>
        <p:spPr/>
        <p:txBody>
          <a:bodyPr/>
          <a:lstStyle/>
          <a:p>
            <a:r>
              <a:rPr lang="en-US" dirty="0" smtClean="0"/>
              <a:t>Cheap storage device </a:t>
            </a:r>
          </a:p>
          <a:p>
            <a:r>
              <a:rPr lang="en-US" dirty="0" smtClean="0"/>
              <a:t>Can store a large amount of data </a:t>
            </a:r>
          </a:p>
          <a:p>
            <a:r>
              <a:rPr lang="en-US" dirty="0" smtClean="0"/>
              <a:t>Reliable storage</a:t>
            </a:r>
          </a:p>
          <a:p>
            <a:r>
              <a:rPr lang="en-US" dirty="0" smtClean="0"/>
              <a:t>Easy to carry</a:t>
            </a:r>
          </a:p>
          <a:p>
            <a:r>
              <a:rPr lang="en-US" dirty="0" smtClean="0"/>
              <a:t>Fast access</a:t>
            </a:r>
          </a:p>
          <a:p>
            <a:r>
              <a:rPr lang="en-US" dirty="0" smtClean="0"/>
              <a:t>Suitable for back up storage</a:t>
            </a:r>
            <a:endParaRPr lang="en-US" dirty="0"/>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ontent Placeholder 2"/>
          <p:cNvSpPr>
            <a:spLocks noGrp="1"/>
          </p:cNvSpPr>
          <p:nvPr>
            <p:ph sz="quarter" idx="1"/>
          </p:nvPr>
        </p:nvSpPr>
        <p:spPr>
          <a:xfrm>
            <a:off x="152400" y="228600"/>
            <a:ext cx="8534400" cy="6248400"/>
          </a:xfrm>
        </p:spPr>
        <p:txBody>
          <a:bodyPr>
            <a:noAutofit/>
          </a:bodyPr>
          <a:lstStyle/>
          <a:p>
            <a:pPr>
              <a:buNone/>
            </a:pPr>
            <a:r>
              <a:rPr lang="en-US" dirty="0" smtClean="0">
                <a:latin typeface="Times New Roman" pitchFamily="18" charset="0"/>
                <a:cs typeface="Times New Roman" pitchFamily="18" charset="0"/>
              </a:rPr>
              <a:t>Finding Data on a Magnetic Disk</a:t>
            </a:r>
          </a:p>
          <a:p>
            <a:pPr algn="just"/>
            <a:r>
              <a:rPr lang="en-US" i="1" dirty="0" smtClean="0">
                <a:solidFill>
                  <a:srgbClr val="FF0000"/>
                </a:solidFill>
                <a:latin typeface="Times New Roman" pitchFamily="18" charset="0"/>
                <a:cs typeface="Times New Roman" pitchFamily="18" charset="0"/>
              </a:rPr>
              <a:t>Boot block</a:t>
            </a:r>
            <a:r>
              <a:rPr lang="en-US" dirty="0" smtClean="0">
                <a:latin typeface="Times New Roman" pitchFamily="18" charset="0"/>
                <a:cs typeface="Times New Roman" pitchFamily="18" charset="0"/>
              </a:rPr>
              <a:t> - located in the first few sectors of a file system. The boot block contains the initial bootstrap program used to load the operating system.</a:t>
            </a:r>
          </a:p>
          <a:p>
            <a:pPr algn="just"/>
            <a:r>
              <a:rPr lang="en-US" i="1" dirty="0" smtClean="0">
                <a:solidFill>
                  <a:srgbClr val="FF0000"/>
                </a:solidFill>
                <a:latin typeface="Times New Roman" pitchFamily="18" charset="0"/>
                <a:cs typeface="Times New Roman" pitchFamily="18" charset="0"/>
              </a:rPr>
              <a:t>Super block - </a:t>
            </a:r>
            <a:r>
              <a:rPr lang="en-US" dirty="0" smtClean="0">
                <a:latin typeface="Times New Roman" pitchFamily="18" charset="0"/>
                <a:cs typeface="Times New Roman" pitchFamily="18" charset="0"/>
              </a:rPr>
              <a:t> contains information about the file system: the total size of the partition, the block size, pointers to a list of free blocks, the </a:t>
            </a:r>
            <a:r>
              <a:rPr lang="en-US" dirty="0" err="1" smtClean="0">
                <a:latin typeface="Times New Roman" pitchFamily="18" charset="0"/>
                <a:cs typeface="Times New Roman" pitchFamily="18" charset="0"/>
              </a:rPr>
              <a:t>inode</a:t>
            </a:r>
            <a:r>
              <a:rPr lang="en-US" dirty="0" smtClean="0">
                <a:latin typeface="Times New Roman" pitchFamily="18" charset="0"/>
                <a:cs typeface="Times New Roman" pitchFamily="18" charset="0"/>
              </a:rPr>
              <a:t> number of the root directory etc.</a:t>
            </a:r>
          </a:p>
          <a:p>
            <a:pPr algn="just"/>
            <a:r>
              <a:rPr lang="en-US" i="1" dirty="0" err="1" smtClean="0">
                <a:solidFill>
                  <a:srgbClr val="FF0000"/>
                </a:solidFill>
                <a:latin typeface="Times New Roman" pitchFamily="18" charset="0"/>
                <a:cs typeface="Times New Roman" pitchFamily="18" charset="0"/>
              </a:rPr>
              <a:t>inode</a:t>
            </a:r>
            <a:r>
              <a:rPr lang="en-US" i="1" dirty="0" smtClean="0">
                <a:solidFill>
                  <a:srgbClr val="FF0000"/>
                </a:solidFill>
                <a:latin typeface="Times New Roman" pitchFamily="18" charset="0"/>
                <a:cs typeface="Times New Roman" pitchFamily="18" charset="0"/>
              </a:rPr>
              <a:t> block</a:t>
            </a:r>
            <a:r>
              <a:rPr lang="en-US" dirty="0" smtClean="0">
                <a:latin typeface="Times New Roman" pitchFamily="18" charset="0"/>
                <a:cs typeface="Times New Roman" pitchFamily="18" charset="0"/>
              </a:rPr>
              <a:t> - contains the information about each file in the data block .</a:t>
            </a:r>
          </a:p>
          <a:p>
            <a:pPr lvl="1" algn="just"/>
            <a:r>
              <a:rPr lang="en-US" dirty="0" smtClean="0">
                <a:latin typeface="Times New Roman" pitchFamily="18" charset="0"/>
                <a:cs typeface="Times New Roman" pitchFamily="18" charset="0"/>
              </a:rPr>
              <a:t>The file information is stored in records known as </a:t>
            </a:r>
            <a:r>
              <a:rPr lang="en-US" dirty="0" err="1" smtClean="0">
                <a:latin typeface="Times New Roman" pitchFamily="18" charset="0"/>
                <a:cs typeface="Times New Roman" pitchFamily="18" charset="0"/>
              </a:rPr>
              <a:t>inodes</a:t>
            </a:r>
            <a:endParaRPr lang="en-US" dirty="0" smtClean="0">
              <a:latin typeface="Times New Roman" pitchFamily="18" charset="0"/>
              <a:cs typeface="Times New Roman" pitchFamily="18" charset="0"/>
            </a:endParaRPr>
          </a:p>
          <a:p>
            <a:pPr lvl="1" algn="just"/>
            <a:r>
              <a:rPr lang="en-US" dirty="0" smtClean="0">
                <a:latin typeface="Times New Roman" pitchFamily="18" charset="0"/>
                <a:cs typeface="Times New Roman" pitchFamily="18" charset="0"/>
              </a:rPr>
              <a:t>There is one </a:t>
            </a:r>
            <a:r>
              <a:rPr lang="en-US" dirty="0" err="1" smtClean="0">
                <a:latin typeface="Times New Roman" pitchFamily="18" charset="0"/>
                <a:cs typeface="Times New Roman" pitchFamily="18" charset="0"/>
              </a:rPr>
              <a:t>inode</a:t>
            </a:r>
            <a:r>
              <a:rPr lang="en-US" dirty="0" smtClean="0">
                <a:latin typeface="Times New Roman" pitchFamily="18" charset="0"/>
                <a:cs typeface="Times New Roman" pitchFamily="18" charset="0"/>
              </a:rPr>
              <a:t> for each file on the disk</a:t>
            </a:r>
          </a:p>
          <a:p>
            <a:pPr algn="just"/>
            <a:r>
              <a:rPr lang="en-US" i="1" dirty="0" smtClean="0">
                <a:solidFill>
                  <a:srgbClr val="FF0000"/>
                </a:solidFill>
                <a:latin typeface="Times New Roman" pitchFamily="18" charset="0"/>
                <a:cs typeface="Times New Roman" pitchFamily="18" charset="0"/>
              </a:rPr>
              <a:t>Data blocks </a:t>
            </a:r>
            <a:r>
              <a:rPr lang="en-US" i="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 blocks containing the actual contents of files</a:t>
            </a:r>
          </a:p>
          <a:p>
            <a:pPr algn="just"/>
            <a:endParaRPr lang="en-US" dirty="0" smtClean="0">
              <a:latin typeface="Times New Roman" pitchFamily="18" charset="0"/>
              <a:cs typeface="Times New Roman" pitchFamily="18" charset="0"/>
            </a:endParaRPr>
          </a:p>
        </p:txBody>
      </p:sp>
      <p:sp>
        <p:nvSpPr>
          <p:cNvPr id="4" name="Footer Placeholder 3"/>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762000"/>
          </a:xfrm>
        </p:spPr>
        <p:txBody>
          <a:bodyPr/>
          <a:lstStyle/>
          <a:p>
            <a:pPr algn="ctr"/>
            <a:r>
              <a:rPr lang="en-US" dirty="0" smtClean="0">
                <a:latin typeface="Times New Roman" pitchFamily="18" charset="0"/>
                <a:cs typeface="Times New Roman" pitchFamily="18" charset="0"/>
              </a:rPr>
              <a:t>Characteristics of Computer</a:t>
            </a:r>
            <a:endParaRPr lang="en-US"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0" y="990600"/>
            <a:ext cx="9144000" cy="5867400"/>
          </a:xfrm>
        </p:spPr>
        <p:txBody>
          <a:bodyPr>
            <a:normAutofit fontScale="25000" lnSpcReduction="20000"/>
          </a:bodyPr>
          <a:lstStyle/>
          <a:p>
            <a:r>
              <a:rPr lang="en-US" sz="11200" u="sng" dirty="0" smtClean="0">
                <a:latin typeface="Times New Roman" pitchFamily="18" charset="0"/>
                <a:cs typeface="Times New Roman" pitchFamily="18" charset="0"/>
              </a:rPr>
              <a:t>Speed</a:t>
            </a:r>
          </a:p>
          <a:p>
            <a:pPr lvl="1"/>
            <a:endParaRPr lang="en-US" sz="9600" dirty="0" smtClean="0">
              <a:latin typeface="Times New Roman" pitchFamily="18" charset="0"/>
              <a:cs typeface="Times New Roman" pitchFamily="18" charset="0"/>
            </a:endParaRPr>
          </a:p>
          <a:p>
            <a:pPr lvl="1"/>
            <a:r>
              <a:rPr lang="en-US" sz="9600" dirty="0" smtClean="0">
                <a:latin typeface="Times New Roman" pitchFamily="18" charset="0"/>
                <a:cs typeface="Times New Roman" pitchFamily="18" charset="0"/>
              </a:rPr>
              <a:t>Computer is a very fast device that can process data at the rate of millions of instructions per sec.</a:t>
            </a:r>
          </a:p>
          <a:p>
            <a:pPr lvl="1">
              <a:buNone/>
            </a:pPr>
            <a:endParaRPr lang="en-US" sz="9600" dirty="0" smtClean="0">
              <a:latin typeface="Times New Roman" pitchFamily="18" charset="0"/>
              <a:cs typeface="Times New Roman" pitchFamily="18" charset="0"/>
            </a:endParaRPr>
          </a:p>
          <a:p>
            <a:pPr lvl="1"/>
            <a:r>
              <a:rPr lang="en-US" sz="9600" dirty="0" smtClean="0">
                <a:latin typeface="Times New Roman" pitchFamily="18" charset="0"/>
                <a:cs typeface="Times New Roman" pitchFamily="18" charset="0"/>
              </a:rPr>
              <a:t>It is capable of performing calculation on very large amount of data.</a:t>
            </a:r>
          </a:p>
          <a:p>
            <a:pPr lvl="1">
              <a:buNone/>
            </a:pPr>
            <a:endParaRPr lang="en-US" sz="9600" dirty="0" smtClean="0">
              <a:latin typeface="Times New Roman" pitchFamily="18" charset="0"/>
              <a:cs typeface="Times New Roman" pitchFamily="18" charset="0"/>
            </a:endParaRPr>
          </a:p>
          <a:p>
            <a:pPr lvl="1"/>
            <a:r>
              <a:rPr lang="en-US" sz="9600" dirty="0" smtClean="0">
                <a:latin typeface="Times New Roman" pitchFamily="18" charset="0"/>
                <a:cs typeface="Times New Roman" pitchFamily="18" charset="0"/>
              </a:rPr>
              <a:t>The computer has units of speed in microsecond, nanosecond, and even the picoseconds. </a:t>
            </a:r>
          </a:p>
          <a:p>
            <a:pPr lvl="1">
              <a:buNone/>
            </a:pPr>
            <a:endParaRPr lang="en-US" sz="9600" dirty="0" smtClean="0">
              <a:latin typeface="Times New Roman" pitchFamily="18" charset="0"/>
              <a:cs typeface="Times New Roman" pitchFamily="18" charset="0"/>
            </a:endParaRPr>
          </a:p>
          <a:p>
            <a:pPr lvl="1"/>
            <a:r>
              <a:rPr lang="en-US" sz="9600" dirty="0" smtClean="0">
                <a:latin typeface="Times New Roman" pitchFamily="18" charset="0"/>
                <a:cs typeface="Times New Roman" pitchFamily="18" charset="0"/>
              </a:rPr>
              <a:t>It can perform millions of calculations in  few seconds as compared to man who will spend many months for doing the same task. </a:t>
            </a:r>
          </a:p>
          <a:p>
            <a:pPr lvl="1"/>
            <a:endParaRPr lang="en-US" dirty="0" smtClean="0"/>
          </a:p>
          <a:p>
            <a:pPr lvl="1"/>
            <a:endParaRPr lang="en-US" sz="6200" dirty="0" smtClean="0">
              <a:latin typeface="Times New Roman" pitchFamily="18" charset="0"/>
              <a:cs typeface="Times New Roman" pitchFamily="18" charset="0"/>
            </a:endParaRPr>
          </a:p>
          <a:p>
            <a:pPr>
              <a:buNone/>
            </a:pPr>
            <a:endParaRPr lang="en-US" dirty="0" smtClean="0"/>
          </a:p>
        </p:txBody>
      </p:sp>
      <p:sp>
        <p:nvSpPr>
          <p:cNvPr id="5" name="Footer Placeholder 4"/>
          <p:cNvSpPr>
            <a:spLocks noGrp="1"/>
          </p:cNvSpPr>
          <p:nvPr>
            <p:ph type="ftr" sz="quarter" idx="12"/>
          </p:nvPr>
        </p:nvSpPr>
        <p:spPr/>
        <p:txBody>
          <a:bodyPr/>
          <a:lstStyle/>
          <a:p>
            <a:r>
              <a:rPr lang="en-US" sz="1400" b="1" dirty="0" smtClean="0">
                <a:solidFill>
                  <a:schemeClr val="accent6">
                    <a:lumMod val="75000"/>
                  </a:schemeClr>
                </a:solidFill>
              </a:rPr>
              <a:t>VJCET,DEPT. OF I.T</a:t>
            </a:r>
            <a:r>
              <a:rPr lang="en-US" dirty="0" smtClean="0"/>
              <a:t>.</a:t>
            </a:r>
            <a:endParaRPr lang="en-US" dirty="0"/>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sz="3600" smtClean="0">
                <a:latin typeface="Times New Roman" pitchFamily="18" charset="0"/>
                <a:cs typeface="Times New Roman" pitchFamily="18" charset="0"/>
              </a:rPr>
              <a:t>Disk File Format</a:t>
            </a:r>
          </a:p>
        </p:txBody>
      </p:sp>
      <p:pic>
        <p:nvPicPr>
          <p:cNvPr id="21507" name="Content Placeholder 6" descr="partition.jpg"/>
          <p:cNvPicPr>
            <a:picLocks noGrp="1" noChangeAspect="1"/>
          </p:cNvPicPr>
          <p:nvPr>
            <p:ph sz="quarter" idx="1"/>
          </p:nvPr>
        </p:nvPicPr>
        <p:blipFill>
          <a:blip r:embed="rId2" cstate="print"/>
          <a:srcRect/>
          <a:stretch>
            <a:fillRect/>
          </a:stretch>
        </p:blipFill>
        <p:spPr>
          <a:xfrm>
            <a:off x="1828801" y="2133601"/>
            <a:ext cx="5645151" cy="2359025"/>
          </a:xfrm>
        </p:spPr>
      </p:pic>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p:cNvSpPr>
            <a:spLocks noGrp="1" noChangeArrowheads="1"/>
          </p:cNvSpPr>
          <p:nvPr>
            <p:ph type="body" idx="1"/>
          </p:nvPr>
        </p:nvSpPr>
        <p:spPr>
          <a:xfrm>
            <a:off x="685800" y="6096000"/>
            <a:ext cx="7772400" cy="381000"/>
          </a:xfrm>
        </p:spPr>
        <p:txBody>
          <a:bodyPr>
            <a:normAutofit fontScale="92500" lnSpcReduction="10000"/>
          </a:bodyPr>
          <a:lstStyle/>
          <a:p>
            <a:pPr algn="ctr" eaLnBrk="1" hangingPunct="1">
              <a:lnSpc>
                <a:spcPct val="90000"/>
              </a:lnSpc>
              <a:buFontTx/>
              <a:buNone/>
            </a:pPr>
            <a:r>
              <a:rPr lang="en-US" smtClean="0">
                <a:cs typeface="Times New Roman" pitchFamily="18" charset="0"/>
              </a:rPr>
              <a:t>The steps in looking up </a:t>
            </a:r>
            <a:r>
              <a:rPr lang="en-US" i="1" smtClean="0">
                <a:cs typeface="Times New Roman" pitchFamily="18" charset="0"/>
              </a:rPr>
              <a:t>/usr/ast/mbox</a:t>
            </a:r>
            <a:endParaRPr lang="en-US" sz="2800" i="1" smtClean="0">
              <a:cs typeface="Times New Roman" pitchFamily="18" charset="0"/>
            </a:endParaRPr>
          </a:p>
        </p:txBody>
      </p:sp>
      <p:pic>
        <p:nvPicPr>
          <p:cNvPr id="22531" name="Picture 4"/>
          <p:cNvPicPr>
            <a:picLocks noChangeAspect="1" noChangeArrowheads="1"/>
          </p:cNvPicPr>
          <p:nvPr/>
        </p:nvPicPr>
        <p:blipFill>
          <a:blip r:embed="rId2" cstate="print"/>
          <a:srcRect/>
          <a:stretch>
            <a:fillRect/>
          </a:stretch>
        </p:blipFill>
        <p:spPr bwMode="auto">
          <a:xfrm>
            <a:off x="762000" y="457201"/>
            <a:ext cx="8001000" cy="5230813"/>
          </a:xfrm>
          <a:prstGeom prst="rect">
            <a:avLst/>
          </a:prstGeom>
          <a:noFill/>
          <a:ln w="9525">
            <a:noFill/>
            <a:miter lim="800000"/>
            <a:headEnd/>
            <a:tailEnd/>
          </a:ln>
        </p:spPr>
      </p:pic>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hard disk</a:t>
            </a:r>
            <a:endParaRPr lang="en-US" dirty="0"/>
          </a:p>
        </p:txBody>
      </p:sp>
      <p:sp>
        <p:nvSpPr>
          <p:cNvPr id="3" name="Content Placeholder 2"/>
          <p:cNvSpPr>
            <a:spLocks noGrp="1"/>
          </p:cNvSpPr>
          <p:nvPr>
            <p:ph sz="quarter" idx="1"/>
          </p:nvPr>
        </p:nvSpPr>
        <p:spPr/>
        <p:txBody>
          <a:bodyPr/>
          <a:lstStyle/>
          <a:p>
            <a:pPr algn="just"/>
            <a:r>
              <a:rPr lang="en-US" dirty="0" smtClean="0"/>
              <a:t>Consists of one or more platters divided into concentric tracks and sectors</a:t>
            </a:r>
          </a:p>
          <a:p>
            <a:pPr algn="just"/>
            <a:r>
              <a:rPr lang="en-US" dirty="0" smtClean="0"/>
              <a:t>It is mounted on a spindle</a:t>
            </a:r>
          </a:p>
          <a:p>
            <a:pPr algn="just"/>
            <a:r>
              <a:rPr lang="en-US" dirty="0" smtClean="0"/>
              <a:t>It can be read by a read/write head that pivots across the rotating disks</a:t>
            </a:r>
          </a:p>
          <a:p>
            <a:pPr algn="just"/>
            <a:r>
              <a:rPr lang="en-US" dirty="0" smtClean="0"/>
              <a:t>Fixed disk, not removable</a:t>
            </a:r>
          </a:p>
          <a:p>
            <a:pPr algn="just"/>
            <a:r>
              <a:rPr lang="en-US" dirty="0" smtClean="0"/>
              <a:t>Multiple platters with data stored on both sides</a:t>
            </a:r>
          </a:p>
          <a:p>
            <a:pPr algn="just"/>
            <a:r>
              <a:rPr lang="en-US" dirty="0" smtClean="0"/>
              <a:t>More storage than floppy</a:t>
            </a:r>
          </a:p>
          <a:p>
            <a:pPr algn="just"/>
            <a:r>
              <a:rPr lang="en-US" dirty="0" smtClean="0"/>
              <a:t>Portable eternal HDD is also available</a:t>
            </a:r>
            <a:endParaRPr lang="en-US" dirty="0"/>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4800" y="762000"/>
            <a:ext cx="8610600" cy="5943600"/>
          </a:xfrm>
        </p:spPr>
        <p:txBody>
          <a:bodyPr>
            <a:normAutofit/>
          </a:bodyPr>
          <a:lstStyle/>
          <a:p>
            <a:pPr algn="just"/>
            <a:r>
              <a:rPr lang="en-US" sz="2200" dirty="0" smtClean="0">
                <a:latin typeface="Times New Roman" pitchFamily="18" charset="0"/>
                <a:cs typeface="Times New Roman" pitchFamily="18" charset="0"/>
              </a:rPr>
              <a:t> The head actuator controls the head arm, which reads the data off of the disk platter. The chassis encases and holds all the hard disk drive components.</a:t>
            </a:r>
            <a:endParaRPr lang="en-US" sz="2200" dirty="0">
              <a:latin typeface="Times New Roman" pitchFamily="18" charset="0"/>
              <a:cs typeface="Times New Roman" pitchFamily="18" charset="0"/>
            </a:endParaRPr>
          </a:p>
        </p:txBody>
      </p:sp>
      <p:pic>
        <p:nvPicPr>
          <p:cNvPr id="4" name="Picture 3" descr="Untitled.png"/>
          <p:cNvPicPr>
            <a:picLocks noChangeAspect="1"/>
          </p:cNvPicPr>
          <p:nvPr/>
        </p:nvPicPr>
        <p:blipFill>
          <a:blip r:embed="rId2" cstate="print"/>
          <a:stretch>
            <a:fillRect/>
          </a:stretch>
        </p:blipFill>
        <p:spPr>
          <a:xfrm>
            <a:off x="304801" y="2209800"/>
            <a:ext cx="3127249" cy="2057400"/>
          </a:xfrm>
          <a:prstGeom prst="rect">
            <a:avLst/>
          </a:prstGeom>
        </p:spPr>
      </p:pic>
      <p:pic>
        <p:nvPicPr>
          <p:cNvPr id="6" name="Content Placeholder 3" descr="Hard-Disk-Internal-parts-diagram.jpg"/>
          <p:cNvPicPr>
            <a:picLocks noChangeAspect="1"/>
          </p:cNvPicPr>
          <p:nvPr/>
        </p:nvPicPr>
        <p:blipFill>
          <a:blip r:embed="rId3" cstate="print"/>
          <a:stretch>
            <a:fillRect/>
          </a:stretch>
        </p:blipFill>
        <p:spPr>
          <a:xfrm>
            <a:off x="3886200" y="1517904"/>
            <a:ext cx="4724400" cy="5035296"/>
          </a:xfrm>
          <a:prstGeom prst="rect">
            <a:avLst/>
          </a:prstGeom>
        </p:spPr>
      </p:pic>
      <p:sp>
        <p:nvSpPr>
          <p:cNvPr id="7" name="Footer Placeholder 6"/>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457200" y="1600200"/>
            <a:ext cx="8001000" cy="4876800"/>
          </a:xfrm>
        </p:spPr>
        <p:txBody>
          <a:bodyPr/>
          <a:lstStyle/>
          <a:p>
            <a:pPr algn="just"/>
            <a:r>
              <a:rPr lang="en-US" dirty="0" smtClean="0">
                <a:latin typeface="Times New Roman" pitchFamily="18" charset="0"/>
                <a:cs typeface="Times New Roman" pitchFamily="18" charset="0"/>
              </a:rPr>
              <a:t>Hard disk is a fixed disk. It is not removable from the drive unlike floppy.</a:t>
            </a:r>
          </a:p>
          <a:p>
            <a:pPr algn="just"/>
            <a:r>
              <a:rPr lang="en-US" dirty="0" smtClean="0">
                <a:latin typeface="Times New Roman" pitchFamily="18" charset="0"/>
                <a:cs typeface="Times New Roman" pitchFamily="18" charset="0"/>
              </a:rPr>
              <a:t>High storage capacity. </a:t>
            </a:r>
          </a:p>
          <a:p>
            <a:pPr algn="just"/>
            <a:r>
              <a:rPr lang="en-US" dirty="0" smtClean="0">
                <a:latin typeface="Times New Roman" pitchFamily="18" charset="0"/>
                <a:cs typeface="Times New Roman" pitchFamily="18" charset="0"/>
              </a:rPr>
              <a:t>Operating System is stored in hard disk.</a:t>
            </a:r>
          </a:p>
          <a:p>
            <a:pPr algn="just"/>
            <a:r>
              <a:rPr lang="en-US" dirty="0" smtClean="0">
                <a:latin typeface="Times New Roman" pitchFamily="18" charset="0"/>
                <a:cs typeface="Times New Roman" pitchFamily="18" charset="0"/>
              </a:rPr>
              <a:t>Portable external hard disk drive is available which is attached to USB drive of computer.</a:t>
            </a:r>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unnamed (1).png"/>
          <p:cNvPicPr>
            <a:picLocks noGrp="1" noChangeAspect="1"/>
          </p:cNvPicPr>
          <p:nvPr>
            <p:ph sz="quarter" idx="1"/>
          </p:nvPr>
        </p:nvPicPr>
        <p:blipFill>
          <a:blip r:embed="rId2" cstate="print"/>
          <a:stretch>
            <a:fillRect/>
          </a:stretch>
        </p:blipFill>
        <p:spPr>
          <a:xfrm>
            <a:off x="990601" y="2057400"/>
            <a:ext cx="5871684" cy="4351338"/>
          </a:xfrm>
        </p:spPr>
      </p:pic>
      <p:sp>
        <p:nvSpPr>
          <p:cNvPr id="6" name="Footer Placeholder 5"/>
          <p:cNvSpPr>
            <a:spLocks noGrp="1"/>
          </p:cNvSpPr>
          <p:nvPr>
            <p:ph type="ftr" sz="quarter" idx="12"/>
          </p:nvPr>
        </p:nvSpPr>
        <p:spPr/>
        <p:txBody>
          <a:bodyPr/>
          <a:lstStyle/>
          <a:p>
            <a:r>
              <a:rPr lang="en-US" smtClean="0"/>
              <a:t>VJCET,DEPT. OF I.T.</a:t>
            </a:r>
            <a:endParaRPr lang="en-US" dirty="0"/>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Floppy disk</a:t>
            </a:r>
            <a:endParaRPr lang="en-US" dirty="0"/>
          </a:p>
        </p:txBody>
      </p:sp>
      <p:sp>
        <p:nvSpPr>
          <p:cNvPr id="3" name="Content Placeholder 2"/>
          <p:cNvSpPr>
            <a:spLocks noGrp="1"/>
          </p:cNvSpPr>
          <p:nvPr>
            <p:ph sz="quarter" idx="1"/>
          </p:nvPr>
        </p:nvSpPr>
        <p:spPr/>
        <p:txBody>
          <a:bodyPr/>
          <a:lstStyle/>
          <a:p>
            <a:pPr algn="just"/>
            <a:r>
              <a:rPr lang="en-US" dirty="0" smtClean="0">
                <a:latin typeface="Times New Roman" pitchFamily="18" charset="0"/>
                <a:cs typeface="Times New Roman" pitchFamily="18" charset="0"/>
              </a:rPr>
              <a:t>Flat, round , single disk made of plastic and enclosed in square plastic jacket</a:t>
            </a:r>
          </a:p>
          <a:p>
            <a:pPr algn="just"/>
            <a:r>
              <a:rPr lang="en-US" dirty="0" smtClean="0">
                <a:latin typeface="Times New Roman" pitchFamily="18" charset="0"/>
                <a:cs typeface="Times New Roman" pitchFamily="18" charset="0"/>
              </a:rPr>
              <a:t>Floppy disk is inserted to the FDD</a:t>
            </a:r>
          </a:p>
          <a:p>
            <a:pPr algn="just"/>
            <a:r>
              <a:rPr lang="en-US" dirty="0" smtClean="0">
                <a:latin typeface="Times New Roman" pitchFamily="18" charset="0"/>
                <a:cs typeface="Times New Roman" pitchFamily="18" charset="0"/>
              </a:rPr>
              <a:t>Has a write protected slide tab that prevents a user from writing it</a:t>
            </a:r>
          </a:p>
          <a:p>
            <a:pPr algn="just"/>
            <a:r>
              <a:rPr lang="en-US" dirty="0" smtClean="0">
                <a:latin typeface="Times New Roman" pitchFamily="18" charset="0"/>
                <a:cs typeface="Times New Roman" pitchFamily="18" charset="0"/>
              </a:rPr>
              <a:t>Can be single sided or double sided</a:t>
            </a:r>
          </a:p>
          <a:p>
            <a:pPr algn="just"/>
            <a:r>
              <a:rPr lang="en-US" dirty="0" smtClean="0">
                <a:latin typeface="Times New Roman" pitchFamily="18" charset="0"/>
                <a:cs typeface="Times New Roman" pitchFamily="18" charset="0"/>
              </a:rPr>
              <a:t>Portable</a:t>
            </a:r>
          </a:p>
          <a:p>
            <a:pPr algn="just"/>
            <a:r>
              <a:rPr lang="en-US" dirty="0" smtClean="0">
                <a:latin typeface="Times New Roman" pitchFamily="18" charset="0"/>
                <a:cs typeface="Times New Roman" pitchFamily="18" charset="0"/>
              </a:rPr>
              <a:t>Inexpensive less storage capacity</a:t>
            </a:r>
            <a:endParaRPr lang="en-US" dirty="0">
              <a:latin typeface="Times New Roman" pitchFamily="18" charset="0"/>
              <a:cs typeface="Times New Roman" pitchFamily="18" charset="0"/>
            </a:endParaRPr>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download (1).jpg"/>
          <p:cNvPicPr>
            <a:picLocks noGrp="1" noChangeAspect="1"/>
          </p:cNvPicPr>
          <p:nvPr>
            <p:ph sz="quarter" idx="1"/>
          </p:nvPr>
        </p:nvPicPr>
        <p:blipFill>
          <a:blip r:embed="rId2" cstate="print"/>
          <a:stretch>
            <a:fillRect/>
          </a:stretch>
        </p:blipFill>
        <p:spPr>
          <a:xfrm>
            <a:off x="2133601" y="2133601"/>
            <a:ext cx="3869779" cy="4064151"/>
          </a:xfrm>
        </p:spPr>
      </p:pic>
      <p:sp>
        <p:nvSpPr>
          <p:cNvPr id="6" name="Footer Placeholder 5"/>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Zip disk</a:t>
            </a:r>
            <a:endParaRPr lang="en-US" dirty="0"/>
          </a:p>
        </p:txBody>
      </p:sp>
      <p:sp>
        <p:nvSpPr>
          <p:cNvPr id="3" name="Content Placeholder 2"/>
          <p:cNvSpPr>
            <a:spLocks noGrp="1"/>
          </p:cNvSpPr>
          <p:nvPr>
            <p:ph sz="quarter" idx="1"/>
          </p:nvPr>
        </p:nvSpPr>
        <p:spPr/>
        <p:txBody>
          <a:bodyPr/>
          <a:lstStyle/>
          <a:p>
            <a:r>
              <a:rPr lang="en-US" dirty="0" smtClean="0"/>
              <a:t>Much higher capacity than floppy disk</a:t>
            </a:r>
          </a:p>
          <a:p>
            <a:r>
              <a:rPr lang="en-US" dirty="0" smtClean="0"/>
              <a:t>Capacity ranges from 100 MB  to 750MB</a:t>
            </a:r>
          </a:p>
          <a:p>
            <a:r>
              <a:rPr lang="en-US" dirty="0" smtClean="0"/>
              <a:t>Same size as that of floppy</a:t>
            </a:r>
          </a:p>
          <a:p>
            <a:endParaRPr lang="en-US" dirty="0"/>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FF0000"/>
                </a:solidFill>
              </a:rPr>
              <a:t>Optical disk</a:t>
            </a:r>
            <a:endParaRPr lang="en-US" b="1" dirty="0">
              <a:solidFill>
                <a:srgbClr val="FF0000"/>
              </a:solidFill>
            </a:endParaRPr>
          </a:p>
        </p:txBody>
      </p:sp>
      <p:sp>
        <p:nvSpPr>
          <p:cNvPr id="3" name="Content Placeholder 2"/>
          <p:cNvSpPr>
            <a:spLocks noGrp="1"/>
          </p:cNvSpPr>
          <p:nvPr>
            <p:ph sz="quarter" idx="1"/>
          </p:nvPr>
        </p:nvSpPr>
        <p:spPr/>
        <p:txBody>
          <a:bodyPr/>
          <a:lstStyle/>
          <a:p>
            <a:pPr algn="just"/>
            <a:r>
              <a:rPr lang="en-US" dirty="0" smtClean="0"/>
              <a:t>Flat circular disk which is coated with reflective plastic material that can be altered by laser light</a:t>
            </a:r>
          </a:p>
          <a:p>
            <a:pPr algn="just"/>
            <a:r>
              <a:rPr lang="en-US" dirty="0" smtClean="0"/>
              <a:t>Optical disk does not use magnetism</a:t>
            </a:r>
          </a:p>
          <a:p>
            <a:pPr algn="just"/>
            <a:r>
              <a:rPr lang="en-US" dirty="0" smtClean="0"/>
              <a:t>The bits 1 an 0 are stored as spots that are relatively bright and light respectively</a:t>
            </a:r>
          </a:p>
          <a:p>
            <a:pPr algn="just"/>
            <a:r>
              <a:rPr lang="en-US" dirty="0" smtClean="0"/>
              <a:t>Consists of single spiral track that starts from the edge to the centre of disk</a:t>
            </a:r>
          </a:p>
          <a:p>
            <a:pPr algn="just"/>
            <a:r>
              <a:rPr lang="en-US" dirty="0" smtClean="0"/>
              <a:t>Tracks are further divided into sectors which are of same length</a:t>
            </a:r>
          </a:p>
          <a:p>
            <a:pPr algn="just"/>
            <a:r>
              <a:rPr lang="en-US" dirty="0" smtClean="0"/>
              <a:t>Slower than hard disk</a:t>
            </a:r>
          </a:p>
          <a:p>
            <a:pPr algn="just"/>
            <a:r>
              <a:rPr lang="en-US" dirty="0" smtClean="0"/>
              <a:t>Access time ranges from 100 to 200 ns</a:t>
            </a:r>
          </a:p>
          <a:p>
            <a:pPr algn="just"/>
            <a:endParaRPr lang="en-US" dirty="0"/>
          </a:p>
        </p:txBody>
      </p:sp>
      <p:sp>
        <p:nvSpPr>
          <p:cNvPr id="5" name="Footer Placeholder 4"/>
          <p:cNvSpPr>
            <a:spLocks noGrp="1"/>
          </p:cNvSpPr>
          <p:nvPr>
            <p:ph type="ftr" sz="quarter" idx="12"/>
          </p:nvPr>
        </p:nvSpPr>
        <p:spPr/>
        <p:txBody>
          <a:bodyPr/>
          <a:lstStyle/>
          <a:p>
            <a:r>
              <a:rPr lang="en-US" smtClean="0"/>
              <a:t>VJCET,DEPT. OF I.T.</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8412</TotalTime>
  <Words>10401</Words>
  <Application>Microsoft Office PowerPoint</Application>
  <PresentationFormat>On-screen Show (4:3)</PresentationFormat>
  <Paragraphs>1300</Paragraphs>
  <Slides>166</Slides>
  <Notes>5</Notes>
  <HiddenSlides>0</HiddenSlides>
  <MMClips>0</MMClips>
  <ScaleCrop>false</ScaleCrop>
  <HeadingPairs>
    <vt:vector size="4" baseType="variant">
      <vt:variant>
        <vt:lpstr>Theme</vt:lpstr>
      </vt:variant>
      <vt:variant>
        <vt:i4>2</vt:i4>
      </vt:variant>
      <vt:variant>
        <vt:lpstr>Slide Titles</vt:lpstr>
      </vt:variant>
      <vt:variant>
        <vt:i4>166</vt:i4>
      </vt:variant>
    </vt:vector>
  </HeadingPairs>
  <TitlesOfParts>
    <vt:vector size="168" baseType="lpstr">
      <vt:lpstr>Oriel</vt:lpstr>
      <vt:lpstr>Custom Design</vt:lpstr>
      <vt:lpstr>INTRODUCTION TO DIGITAL COMPUTERS</vt:lpstr>
      <vt:lpstr>Introduction To Computers </vt:lpstr>
      <vt:lpstr>Slide 3</vt:lpstr>
      <vt:lpstr>Digital and Analog Computer</vt:lpstr>
      <vt:lpstr>         VON NEUMANN CONCEPT Simple model of computer </vt:lpstr>
      <vt:lpstr>VON NEUMANN MODEL</vt:lpstr>
      <vt:lpstr>Slide 7</vt:lpstr>
      <vt:lpstr>Functionalities of a computer</vt:lpstr>
      <vt:lpstr>Characteristics of Computer</vt:lpstr>
      <vt:lpstr>Slide 10</vt:lpstr>
      <vt:lpstr>Slide 11</vt:lpstr>
      <vt:lpstr>Generation of Computers</vt:lpstr>
      <vt:lpstr> First Generation Computers (1940 – 1956)</vt:lpstr>
      <vt:lpstr>Slide 14</vt:lpstr>
      <vt:lpstr>Second Generation Computers (1956 – 1963)</vt:lpstr>
      <vt:lpstr>Slide 16</vt:lpstr>
      <vt:lpstr>Third Generation Computers (1964 – 1971)</vt:lpstr>
      <vt:lpstr>Slide 18</vt:lpstr>
      <vt:lpstr>Fourth Generation Computers</vt:lpstr>
      <vt:lpstr>Slide 20</vt:lpstr>
      <vt:lpstr>Fifth Generation of Computers</vt:lpstr>
      <vt:lpstr>Slide 22</vt:lpstr>
      <vt:lpstr>Classification of Computer</vt:lpstr>
      <vt:lpstr>Slide 24</vt:lpstr>
      <vt:lpstr>Slide 25</vt:lpstr>
      <vt:lpstr>Slide 26</vt:lpstr>
      <vt:lpstr>Slide 27</vt:lpstr>
      <vt:lpstr>Slide 28</vt:lpstr>
      <vt:lpstr>Slide 29</vt:lpstr>
      <vt:lpstr>Slide 30</vt:lpstr>
      <vt:lpstr>Slide 31</vt:lpstr>
      <vt:lpstr>Slide 32</vt:lpstr>
      <vt:lpstr>Computer System</vt:lpstr>
      <vt:lpstr>Slide 34</vt:lpstr>
      <vt:lpstr>Slide 35</vt:lpstr>
      <vt:lpstr>Applications</vt:lpstr>
      <vt:lpstr>Slide 37</vt:lpstr>
      <vt:lpstr>Slide 38</vt:lpstr>
      <vt:lpstr>Slide 39</vt:lpstr>
      <vt:lpstr>COMPUTER HARDWARE</vt:lpstr>
      <vt:lpstr>Hardware Components</vt:lpstr>
      <vt:lpstr> Central Processing Unit (CPU)</vt:lpstr>
      <vt:lpstr>Main Memory</vt:lpstr>
      <vt:lpstr>Secondary Storage Devices</vt:lpstr>
      <vt:lpstr>Input Devices</vt:lpstr>
      <vt:lpstr>Output Devices</vt:lpstr>
      <vt:lpstr>CENTRAL PROCESSING UNIT</vt:lpstr>
      <vt:lpstr>Slide 48</vt:lpstr>
      <vt:lpstr>Arithmetic Logic Unit</vt:lpstr>
      <vt:lpstr>Registers</vt:lpstr>
      <vt:lpstr>Control Unit</vt:lpstr>
      <vt:lpstr>Instruction Set</vt:lpstr>
      <vt:lpstr>Instruction Format</vt:lpstr>
      <vt:lpstr>Slide 54</vt:lpstr>
      <vt:lpstr>Instruction Cycle</vt:lpstr>
      <vt:lpstr>Slide 56</vt:lpstr>
      <vt:lpstr>Slide 57</vt:lpstr>
      <vt:lpstr>Microprocessor</vt:lpstr>
      <vt:lpstr>CISC</vt:lpstr>
      <vt:lpstr>RISC</vt:lpstr>
      <vt:lpstr>COMPUTER MEMORY</vt:lpstr>
      <vt:lpstr>MEMORY REPRESENTATION</vt:lpstr>
      <vt:lpstr>Memory hierarchy</vt:lpstr>
      <vt:lpstr>Slide 64</vt:lpstr>
      <vt:lpstr>Slide 65</vt:lpstr>
      <vt:lpstr>registers</vt:lpstr>
      <vt:lpstr>Cache Memory</vt:lpstr>
      <vt:lpstr>Slide 68</vt:lpstr>
      <vt:lpstr>Primary Memory  (RAM &amp; ROM)</vt:lpstr>
      <vt:lpstr>Slide 70</vt:lpstr>
      <vt:lpstr>Slide 71</vt:lpstr>
      <vt:lpstr>Slide 72</vt:lpstr>
      <vt:lpstr>Slide 73</vt:lpstr>
      <vt:lpstr>Slide 74</vt:lpstr>
      <vt:lpstr>Secondary memory</vt:lpstr>
      <vt:lpstr>Access types of storage devices</vt:lpstr>
      <vt:lpstr>magnetic tape</vt:lpstr>
      <vt:lpstr>Slide 78</vt:lpstr>
      <vt:lpstr>Slide 79</vt:lpstr>
      <vt:lpstr>Slide 80</vt:lpstr>
      <vt:lpstr>Slide 81</vt:lpstr>
      <vt:lpstr>Magnetic disk</vt:lpstr>
      <vt:lpstr>Working of magnetic disk</vt:lpstr>
      <vt:lpstr>Slide 84</vt:lpstr>
      <vt:lpstr>Slide 85</vt:lpstr>
      <vt:lpstr>Accessing data on the disk</vt:lpstr>
      <vt:lpstr>Slide 87</vt:lpstr>
      <vt:lpstr>Features of magnetic disk</vt:lpstr>
      <vt:lpstr>Slide 89</vt:lpstr>
      <vt:lpstr>Disk File Format</vt:lpstr>
      <vt:lpstr>Slide 91</vt:lpstr>
      <vt:lpstr>hard disk</vt:lpstr>
      <vt:lpstr>Slide 93</vt:lpstr>
      <vt:lpstr>Slide 94</vt:lpstr>
      <vt:lpstr>Slide 95</vt:lpstr>
      <vt:lpstr>Floppy disk</vt:lpstr>
      <vt:lpstr>Slide 97</vt:lpstr>
      <vt:lpstr>Zip disk</vt:lpstr>
      <vt:lpstr>Optical disk</vt:lpstr>
      <vt:lpstr>Slide 100</vt:lpstr>
      <vt:lpstr>Slide 101</vt:lpstr>
      <vt:lpstr>CD-ROM</vt:lpstr>
      <vt:lpstr>DVD-ROM</vt:lpstr>
      <vt:lpstr>Recordable Optical Disks</vt:lpstr>
      <vt:lpstr>Magneto Optical disk</vt:lpstr>
      <vt:lpstr>I/O DEVICES</vt:lpstr>
      <vt:lpstr>Slide 107</vt:lpstr>
      <vt:lpstr>Input Devices</vt:lpstr>
      <vt:lpstr>Keyboard</vt:lpstr>
      <vt:lpstr>Slide 110</vt:lpstr>
      <vt:lpstr>Mouse</vt:lpstr>
      <vt:lpstr>Physical Mouse</vt:lpstr>
      <vt:lpstr>OPTICAL MOUSE</vt:lpstr>
      <vt:lpstr>Slide 114</vt:lpstr>
      <vt:lpstr>Trackball</vt:lpstr>
      <vt:lpstr>Slide 116</vt:lpstr>
      <vt:lpstr>Slide 117</vt:lpstr>
      <vt:lpstr>Slide 118</vt:lpstr>
      <vt:lpstr>Slide 119</vt:lpstr>
      <vt:lpstr>Slide 120</vt:lpstr>
      <vt:lpstr>Flat-bed scanner</vt:lpstr>
      <vt:lpstr>Slide 122</vt:lpstr>
      <vt:lpstr>Optical Character Recognition(OCR)</vt:lpstr>
      <vt:lpstr>Magnetic Ink Character Recognition(MCR)</vt:lpstr>
      <vt:lpstr>Optical Mark Recognition(OMR)</vt:lpstr>
      <vt:lpstr>OUTPUT DEVICES</vt:lpstr>
      <vt:lpstr>I/O PORT</vt:lpstr>
      <vt:lpstr>Working of i/o system</vt:lpstr>
      <vt:lpstr>Inside a computer cabinet</vt:lpstr>
      <vt:lpstr>motherboard</vt:lpstr>
      <vt:lpstr>Slide 131</vt:lpstr>
      <vt:lpstr>Slide 132</vt:lpstr>
      <vt:lpstr>Slide 133</vt:lpstr>
      <vt:lpstr>Slide 134</vt:lpstr>
      <vt:lpstr>Slide 135</vt:lpstr>
      <vt:lpstr>Interconnecting Units of a Computer</vt:lpstr>
      <vt:lpstr>Slide 137</vt:lpstr>
      <vt:lpstr>System Bus</vt:lpstr>
      <vt:lpstr>Expansion Bus</vt:lpstr>
      <vt:lpstr>COMPUTER SOFTWARE</vt:lpstr>
      <vt:lpstr>Slide 141</vt:lpstr>
      <vt:lpstr>System software</vt:lpstr>
      <vt:lpstr>Slide 143</vt:lpstr>
      <vt:lpstr>Operating system</vt:lpstr>
      <vt:lpstr>Slide 145</vt:lpstr>
      <vt:lpstr>Slide 146</vt:lpstr>
      <vt:lpstr>Slide 147</vt:lpstr>
      <vt:lpstr>Slide 148</vt:lpstr>
      <vt:lpstr>Device Driver</vt:lpstr>
      <vt:lpstr>Slide 150</vt:lpstr>
      <vt:lpstr>Slide 151</vt:lpstr>
      <vt:lpstr>System Utilities</vt:lpstr>
      <vt:lpstr>Programming Languages</vt:lpstr>
      <vt:lpstr>Machine Language</vt:lpstr>
      <vt:lpstr>Assembly Language</vt:lpstr>
      <vt:lpstr>High-Level Language</vt:lpstr>
      <vt:lpstr>Generations of Programming Languages</vt:lpstr>
      <vt:lpstr>Translator Software</vt:lpstr>
      <vt:lpstr>Assembler</vt:lpstr>
      <vt:lpstr>Compiler</vt:lpstr>
      <vt:lpstr>Interpreter</vt:lpstr>
      <vt:lpstr>Linker</vt:lpstr>
      <vt:lpstr>Loader</vt:lpstr>
      <vt:lpstr>Hierarchy for program execution</vt:lpstr>
      <vt:lpstr>Application Software</vt:lpstr>
      <vt:lpstr>Software Acquisition</vt:lpstr>
    </vt:vector>
  </TitlesOfParts>
  <Company>VJCET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csfac103</dc:creator>
  <cp:lastModifiedBy>My PC</cp:lastModifiedBy>
  <cp:revision>321</cp:revision>
  <dcterms:created xsi:type="dcterms:W3CDTF">2015-07-20T06:52:36Z</dcterms:created>
  <dcterms:modified xsi:type="dcterms:W3CDTF">2015-09-09T18:41:23Z</dcterms:modified>
</cp:coreProperties>
</file>