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59"/>
  </p:notesMasterIdLst>
  <p:sldIdLst>
    <p:sldId id="535" r:id="rId2"/>
    <p:sldId id="984" r:id="rId3"/>
    <p:sldId id="985" r:id="rId4"/>
    <p:sldId id="986" r:id="rId5"/>
    <p:sldId id="987" r:id="rId6"/>
    <p:sldId id="988" r:id="rId7"/>
    <p:sldId id="989" r:id="rId8"/>
    <p:sldId id="976" r:id="rId9"/>
    <p:sldId id="1035" r:id="rId10"/>
    <p:sldId id="1031" r:id="rId11"/>
    <p:sldId id="1032" r:id="rId12"/>
    <p:sldId id="1033" r:id="rId13"/>
    <p:sldId id="990" r:id="rId14"/>
    <p:sldId id="991" r:id="rId15"/>
    <p:sldId id="1034" r:id="rId16"/>
    <p:sldId id="977" r:id="rId17"/>
    <p:sldId id="992" r:id="rId18"/>
    <p:sldId id="993" r:id="rId19"/>
    <p:sldId id="994" r:id="rId20"/>
    <p:sldId id="995" r:id="rId21"/>
    <p:sldId id="996" r:id="rId22"/>
    <p:sldId id="997" r:id="rId23"/>
    <p:sldId id="998" r:id="rId24"/>
    <p:sldId id="999" r:id="rId25"/>
    <p:sldId id="1000" r:id="rId26"/>
    <p:sldId id="1001" r:id="rId27"/>
    <p:sldId id="1002" r:id="rId28"/>
    <p:sldId id="1003" r:id="rId29"/>
    <p:sldId id="1004" r:id="rId30"/>
    <p:sldId id="1005" r:id="rId31"/>
    <p:sldId id="1006" r:id="rId32"/>
    <p:sldId id="1007" r:id="rId33"/>
    <p:sldId id="1008" r:id="rId34"/>
    <p:sldId id="1009" r:id="rId35"/>
    <p:sldId id="978" r:id="rId36"/>
    <p:sldId id="979" r:id="rId37"/>
    <p:sldId id="1010" r:id="rId38"/>
    <p:sldId id="1011" r:id="rId39"/>
    <p:sldId id="1012" r:id="rId40"/>
    <p:sldId id="1013" r:id="rId41"/>
    <p:sldId id="1014" r:id="rId42"/>
    <p:sldId id="1015" r:id="rId43"/>
    <p:sldId id="980" r:id="rId44"/>
    <p:sldId id="1016" r:id="rId45"/>
    <p:sldId id="1017" r:id="rId46"/>
    <p:sldId id="1018" r:id="rId47"/>
    <p:sldId id="1019" r:id="rId48"/>
    <p:sldId id="1020" r:id="rId49"/>
    <p:sldId id="1021" r:id="rId50"/>
    <p:sldId id="1024" r:id="rId51"/>
    <p:sldId id="1025" r:id="rId52"/>
    <p:sldId id="983" r:id="rId53"/>
    <p:sldId id="1026" r:id="rId54"/>
    <p:sldId id="1027" r:id="rId55"/>
    <p:sldId id="1028" r:id="rId56"/>
    <p:sldId id="1029" r:id="rId57"/>
    <p:sldId id="1030" r:id="rId58"/>
  </p:sldIdLst>
  <p:sldSz cx="9144000" cy="6858000" type="screen4x3"/>
  <p:notesSz cx="6858000" cy="9144000"/>
  <p:defaultTextStyle>
    <a:defPPr>
      <a:defRPr lang="en-US"/>
    </a:defPPr>
    <a:lvl1pPr algn="l" rtl="0" eaLnBrk="0" fontAlgn="base" hangingPunct="0">
      <a:spcBef>
        <a:spcPct val="0"/>
      </a:spcBef>
      <a:spcAft>
        <a:spcPct val="0"/>
      </a:spcAft>
      <a:defRPr sz="3200" b="1" kern="1200">
        <a:solidFill>
          <a:schemeClr val="tx1"/>
        </a:solidFill>
        <a:latin typeface="Arial" charset="0"/>
        <a:ea typeface="+mn-ea"/>
        <a:cs typeface="+mn-cs"/>
      </a:defRPr>
    </a:lvl1pPr>
    <a:lvl2pPr marL="457200" algn="l" rtl="0" eaLnBrk="0" fontAlgn="base" hangingPunct="0">
      <a:spcBef>
        <a:spcPct val="0"/>
      </a:spcBef>
      <a:spcAft>
        <a:spcPct val="0"/>
      </a:spcAft>
      <a:defRPr sz="3200" b="1" kern="1200">
        <a:solidFill>
          <a:schemeClr val="tx1"/>
        </a:solidFill>
        <a:latin typeface="Arial" charset="0"/>
        <a:ea typeface="+mn-ea"/>
        <a:cs typeface="+mn-cs"/>
      </a:defRPr>
    </a:lvl2pPr>
    <a:lvl3pPr marL="914400" algn="l" rtl="0" eaLnBrk="0" fontAlgn="base" hangingPunct="0">
      <a:spcBef>
        <a:spcPct val="0"/>
      </a:spcBef>
      <a:spcAft>
        <a:spcPct val="0"/>
      </a:spcAft>
      <a:defRPr sz="3200" b="1" kern="1200">
        <a:solidFill>
          <a:schemeClr val="tx1"/>
        </a:solidFill>
        <a:latin typeface="Arial" charset="0"/>
        <a:ea typeface="+mn-ea"/>
        <a:cs typeface="+mn-cs"/>
      </a:defRPr>
    </a:lvl3pPr>
    <a:lvl4pPr marL="1371600" algn="l" rtl="0" eaLnBrk="0" fontAlgn="base" hangingPunct="0">
      <a:spcBef>
        <a:spcPct val="0"/>
      </a:spcBef>
      <a:spcAft>
        <a:spcPct val="0"/>
      </a:spcAft>
      <a:defRPr sz="3200" b="1" kern="1200">
        <a:solidFill>
          <a:schemeClr val="tx1"/>
        </a:solidFill>
        <a:latin typeface="Arial" charset="0"/>
        <a:ea typeface="+mn-ea"/>
        <a:cs typeface="+mn-cs"/>
      </a:defRPr>
    </a:lvl4pPr>
    <a:lvl5pPr marL="1828800" algn="l" rtl="0" eaLnBrk="0" fontAlgn="base" hangingPunct="0">
      <a:spcBef>
        <a:spcPct val="0"/>
      </a:spcBef>
      <a:spcAft>
        <a:spcPct val="0"/>
      </a:spcAft>
      <a:defRPr sz="3200" b="1" kern="1200">
        <a:solidFill>
          <a:schemeClr val="tx1"/>
        </a:solidFill>
        <a:latin typeface="Arial" charset="0"/>
        <a:ea typeface="+mn-ea"/>
        <a:cs typeface="+mn-cs"/>
      </a:defRPr>
    </a:lvl5pPr>
    <a:lvl6pPr marL="2286000" algn="l" defTabSz="914400" rtl="0" eaLnBrk="1" latinLnBrk="0" hangingPunct="1">
      <a:defRPr sz="3200" b="1" kern="1200">
        <a:solidFill>
          <a:schemeClr val="tx1"/>
        </a:solidFill>
        <a:latin typeface="Arial" charset="0"/>
        <a:ea typeface="+mn-ea"/>
        <a:cs typeface="+mn-cs"/>
      </a:defRPr>
    </a:lvl6pPr>
    <a:lvl7pPr marL="2743200" algn="l" defTabSz="914400" rtl="0" eaLnBrk="1" latinLnBrk="0" hangingPunct="1">
      <a:defRPr sz="3200" b="1" kern="1200">
        <a:solidFill>
          <a:schemeClr val="tx1"/>
        </a:solidFill>
        <a:latin typeface="Arial" charset="0"/>
        <a:ea typeface="+mn-ea"/>
        <a:cs typeface="+mn-cs"/>
      </a:defRPr>
    </a:lvl7pPr>
    <a:lvl8pPr marL="3200400" algn="l" defTabSz="914400" rtl="0" eaLnBrk="1" latinLnBrk="0" hangingPunct="1">
      <a:defRPr sz="3200" b="1" kern="1200">
        <a:solidFill>
          <a:schemeClr val="tx1"/>
        </a:solidFill>
        <a:latin typeface="Arial" charset="0"/>
        <a:ea typeface="+mn-ea"/>
        <a:cs typeface="+mn-cs"/>
      </a:defRPr>
    </a:lvl8pPr>
    <a:lvl9pPr marL="3657600" algn="l" defTabSz="914400" rtl="0" eaLnBrk="1" latinLnBrk="0" hangingPunct="1">
      <a:defRPr sz="32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a:srgbClr val="00CC00"/>
    <a:srgbClr val="996633"/>
    <a:srgbClr val="6666FF"/>
    <a:srgbClr val="3366FF"/>
    <a:srgbClr val="CCFF99"/>
    <a:srgbClr val="99FF33"/>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6514" autoAdjust="0"/>
    <p:restoredTop sz="94680" autoAdjust="0"/>
  </p:normalViewPr>
  <p:slideViewPr>
    <p:cSldViewPr>
      <p:cViewPr>
        <p:scale>
          <a:sx n="50" d="100"/>
          <a:sy n="50" d="100"/>
        </p:scale>
        <p:origin x="-888"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491"/>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2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smtClean="0">
                <a:latin typeface="Times New Roman" pitchFamily="18" charset="0"/>
              </a:defRPr>
            </a:lvl1pPr>
          </a:lstStyle>
          <a:p>
            <a:pPr>
              <a:defRPr/>
            </a:pPr>
            <a:endParaRPr lang="en-US"/>
          </a:p>
        </p:txBody>
      </p:sp>
      <p:sp>
        <p:nvSpPr>
          <p:cNvPr id="902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smtClean="0">
                <a:latin typeface="Times New Roman" pitchFamily="18" charset="0"/>
              </a:defRPr>
            </a:lvl1pPr>
          </a:lstStyle>
          <a:p>
            <a:pPr>
              <a:defRPr/>
            </a:pPr>
            <a:endParaRPr lang="en-US"/>
          </a:p>
        </p:txBody>
      </p:sp>
      <p:sp>
        <p:nvSpPr>
          <p:cNvPr id="5837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02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02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smtClean="0">
                <a:latin typeface="Times New Roman" pitchFamily="18" charset="0"/>
              </a:defRPr>
            </a:lvl1pPr>
          </a:lstStyle>
          <a:p>
            <a:pPr>
              <a:defRPr/>
            </a:pPr>
            <a:endParaRPr lang="en-US"/>
          </a:p>
        </p:txBody>
      </p:sp>
      <p:sp>
        <p:nvSpPr>
          <p:cNvPr id="902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smtClean="0">
                <a:latin typeface="Times New Roman" pitchFamily="18" charset="0"/>
              </a:defRPr>
            </a:lvl1pPr>
          </a:lstStyle>
          <a:p>
            <a:pPr>
              <a:defRPr/>
            </a:pPr>
            <a:fld id="{04E04935-BF88-43B1-A65E-E21A8A4034B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DAAF5460-E21D-4BDF-B74A-373D7C69DC04}" type="slidenum">
              <a:rPr lang="en-US"/>
              <a:pPr/>
              <a:t>1</a:t>
            </a:fld>
            <a:endParaRPr lang="en-US"/>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00471A-442E-469D-97C6-89A17F9699AA}" type="slidenum">
              <a:rPr lang="en-US"/>
              <a:pPr fontAlgn="base">
                <a:spcBef>
                  <a:spcPct val="0"/>
                </a:spcBef>
                <a:spcAft>
                  <a:spcPct val="0"/>
                </a:spcAft>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0BFBDE1-5FE6-445C-98B3-6D9E60D0E42B}" type="slidenum">
              <a:rPr lang="en-US"/>
              <a:pPr fontAlgn="base">
                <a:spcBef>
                  <a:spcPct val="0"/>
                </a:spcBef>
                <a:spcAft>
                  <a:spcPct val="0"/>
                </a:spcAft>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9CABB4A9-542E-4DB3-BDCE-7EBE0FEFE269}" type="slidenum">
              <a:rPr lang="en-US"/>
              <a:pPr/>
              <a:t>13</a:t>
            </a:fld>
            <a:endParaRPr lang="en-US"/>
          </a:p>
        </p:txBody>
      </p:sp>
      <p:sp>
        <p:nvSpPr>
          <p:cNvPr id="69635" name="Rectangle 2"/>
          <p:cNvSpPr>
            <a:spLocks noRo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FE7D5458-0CE6-4D15-AE58-9BE214609423}" type="slidenum">
              <a:rPr lang="en-US"/>
              <a:pPr/>
              <a:t>14</a:t>
            </a:fld>
            <a:endParaRPr lang="en-US"/>
          </a:p>
        </p:txBody>
      </p:sp>
      <p:sp>
        <p:nvSpPr>
          <p:cNvPr id="70659" name="Rectangle 2"/>
          <p:cNvSpPr>
            <a:spLocks noRo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9DE8B3D7-D5A4-444F-91B4-44C931DE39ED}" type="slidenum">
              <a:rPr lang="en-US"/>
              <a:pPr/>
              <a:t>16</a:t>
            </a:fld>
            <a:endParaRPr lang="en-US"/>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E66F41A4-F066-4037-861A-8CB4418E2887}" type="slidenum">
              <a:rPr lang="en-US"/>
              <a:pPr/>
              <a:t>17</a:t>
            </a:fld>
            <a:endParaRPr lang="en-US"/>
          </a:p>
        </p:txBody>
      </p:sp>
      <p:sp>
        <p:nvSpPr>
          <p:cNvPr id="72707" name="Rectangle 2"/>
          <p:cNvSpPr>
            <a:spLocks noRo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F5A54FE2-F90A-4167-B53D-8DE3800124F7}" type="slidenum">
              <a:rPr lang="en-US"/>
              <a:pPr/>
              <a:t>18</a:t>
            </a:fld>
            <a:endParaRPr lang="en-US"/>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069CEFE9-BFC6-429B-BD60-52C337B80B79}" type="slidenum">
              <a:rPr lang="en-US"/>
              <a:pPr/>
              <a:t>19</a:t>
            </a:fld>
            <a:endParaRPr lang="en-US"/>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9D1D53F3-381A-46F4-9DE3-04166D59D507}" type="slidenum">
              <a:rPr lang="en-US"/>
              <a:pPr/>
              <a:t>20</a:t>
            </a:fld>
            <a:endParaRPr lang="en-US"/>
          </a:p>
        </p:txBody>
      </p:sp>
      <p:sp>
        <p:nvSpPr>
          <p:cNvPr id="75779" name="Rectangle 2"/>
          <p:cNvSpPr>
            <a:spLocks noRo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F7E012A7-C761-41F9-BE18-3177BC699250}" type="slidenum">
              <a:rPr lang="en-US"/>
              <a:pPr/>
              <a:t>21</a:t>
            </a:fld>
            <a:endParaRPr lang="en-US"/>
          </a:p>
        </p:txBody>
      </p:sp>
      <p:sp>
        <p:nvSpPr>
          <p:cNvPr id="76803" name="Rectangle 2"/>
          <p:cNvSpPr>
            <a:spLocks noRo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155A1FA3-77E7-42FA-A065-FC58317E86EF}" type="slidenum">
              <a:rPr lang="en-US"/>
              <a:pPr/>
              <a:t>2</a:t>
            </a:fld>
            <a:endParaRPr lang="en-US"/>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733E3D92-1407-4A73-ADD2-D996B88D671D}" type="slidenum">
              <a:rPr lang="en-US"/>
              <a:pPr/>
              <a:t>22</a:t>
            </a:fld>
            <a:endParaRPr lang="en-US"/>
          </a:p>
        </p:txBody>
      </p:sp>
      <p:sp>
        <p:nvSpPr>
          <p:cNvPr id="77827" name="Rectangle 2"/>
          <p:cNvSpPr>
            <a:spLocks noRo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90029CD0-74D2-48F0-A0BD-6EA597924C9E}" type="slidenum">
              <a:rPr lang="en-US"/>
              <a:pPr/>
              <a:t>23</a:t>
            </a:fld>
            <a:endParaRPr lang="en-US"/>
          </a:p>
        </p:txBody>
      </p:sp>
      <p:sp>
        <p:nvSpPr>
          <p:cNvPr id="78851" name="Rectangle 2"/>
          <p:cNvSpPr>
            <a:spLocks noRo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A28C5A99-8025-4C1D-9DFF-3C57E11B5124}" type="slidenum">
              <a:rPr lang="en-US"/>
              <a:pPr/>
              <a:t>24</a:t>
            </a:fld>
            <a:endParaRPr lang="en-US"/>
          </a:p>
        </p:txBody>
      </p:sp>
      <p:sp>
        <p:nvSpPr>
          <p:cNvPr id="79875" name="Rectangle 2"/>
          <p:cNvSpPr>
            <a:spLocks noRo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4357FB8F-F019-4A6A-9E3F-50620A56A111}" type="slidenum">
              <a:rPr lang="en-US"/>
              <a:pPr/>
              <a:t>25</a:t>
            </a:fld>
            <a:endParaRPr lang="en-US"/>
          </a:p>
        </p:txBody>
      </p:sp>
      <p:sp>
        <p:nvSpPr>
          <p:cNvPr id="80899" name="Rectangle 2"/>
          <p:cNvSpPr>
            <a:spLocks noRo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753D28C0-B4BD-420A-B873-DB259CEAD4DA}" type="slidenum">
              <a:rPr lang="en-US"/>
              <a:pPr/>
              <a:t>26</a:t>
            </a:fld>
            <a:endParaRPr lang="en-US"/>
          </a:p>
        </p:txBody>
      </p:sp>
      <p:sp>
        <p:nvSpPr>
          <p:cNvPr id="81923" name="Rectangle 2"/>
          <p:cNvSpPr>
            <a:spLocks noRo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E39A74C7-D2F1-4A14-880A-553572FA42D3}" type="slidenum">
              <a:rPr lang="en-US"/>
              <a:pPr/>
              <a:t>27</a:t>
            </a:fld>
            <a:endParaRPr lang="en-US"/>
          </a:p>
        </p:txBody>
      </p:sp>
      <p:sp>
        <p:nvSpPr>
          <p:cNvPr id="82947" name="Rectangle 2"/>
          <p:cNvSpPr>
            <a:spLocks noRo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83B2F653-E1E5-43DF-9DF8-8239904BDA17}" type="slidenum">
              <a:rPr lang="en-US"/>
              <a:pPr/>
              <a:t>28</a:t>
            </a:fld>
            <a:endParaRPr lang="en-US"/>
          </a:p>
        </p:txBody>
      </p:sp>
      <p:sp>
        <p:nvSpPr>
          <p:cNvPr id="83971" name="Rectangle 2"/>
          <p:cNvSpPr>
            <a:spLocks noRo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ED4CF3DC-7241-43C9-A628-583208E5138A}" type="slidenum">
              <a:rPr lang="en-US"/>
              <a:pPr/>
              <a:t>29</a:t>
            </a:fld>
            <a:endParaRPr lang="en-US"/>
          </a:p>
        </p:txBody>
      </p:sp>
      <p:sp>
        <p:nvSpPr>
          <p:cNvPr id="84995" name="Rectangle 2"/>
          <p:cNvSpPr>
            <a:spLocks noRo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C6E998B0-C622-4069-8F50-5CB49AD12F41}" type="slidenum">
              <a:rPr lang="en-US"/>
              <a:pPr/>
              <a:t>30</a:t>
            </a:fld>
            <a:endParaRPr lang="en-US"/>
          </a:p>
        </p:txBody>
      </p:sp>
      <p:sp>
        <p:nvSpPr>
          <p:cNvPr id="86019" name="Rectangle 2"/>
          <p:cNvSpPr>
            <a:spLocks noRo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873FBDA3-01B0-40B4-AF47-F69098B2DAD2}" type="slidenum">
              <a:rPr lang="en-US"/>
              <a:pPr/>
              <a:t>31</a:t>
            </a:fld>
            <a:endParaRPr lang="en-US"/>
          </a:p>
        </p:txBody>
      </p:sp>
      <p:sp>
        <p:nvSpPr>
          <p:cNvPr id="87043" name="Rectangle 2"/>
          <p:cNvSpPr>
            <a:spLocks noRo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0698B9E4-25CC-42F2-8D71-4E649B5C520D}" type="slidenum">
              <a:rPr lang="en-US"/>
              <a:pPr/>
              <a:t>3</a:t>
            </a:fld>
            <a:endParaRPr lang="en-US"/>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8960BAAF-1509-480E-8059-CC0384229281}" type="slidenum">
              <a:rPr lang="en-US"/>
              <a:pPr/>
              <a:t>32</a:t>
            </a:fld>
            <a:endParaRPr lang="en-US"/>
          </a:p>
        </p:txBody>
      </p:sp>
      <p:sp>
        <p:nvSpPr>
          <p:cNvPr id="88067" name="Rectangle 2"/>
          <p:cNvSpPr>
            <a:spLocks noRo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2EE24EDF-7428-4FF6-8966-076A0FAF1D4F}" type="slidenum">
              <a:rPr lang="en-US"/>
              <a:pPr/>
              <a:t>33</a:t>
            </a:fld>
            <a:endParaRPr lang="en-US"/>
          </a:p>
        </p:txBody>
      </p:sp>
      <p:sp>
        <p:nvSpPr>
          <p:cNvPr id="89091" name="Rectangle 2"/>
          <p:cNvSpPr>
            <a:spLocks noRo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A3E1A914-A941-4514-8E96-ADD97284DB71}" type="slidenum">
              <a:rPr lang="en-US"/>
              <a:pPr/>
              <a:t>34</a:t>
            </a:fld>
            <a:endParaRPr lang="en-US"/>
          </a:p>
        </p:txBody>
      </p:sp>
      <p:sp>
        <p:nvSpPr>
          <p:cNvPr id="90115" name="Rectangle 2"/>
          <p:cNvSpPr>
            <a:spLocks noRo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BEE5D01C-DAB6-4F88-8F11-1CF315D46449}" type="slidenum">
              <a:rPr lang="en-US"/>
              <a:pPr/>
              <a:t>35</a:t>
            </a:fld>
            <a:endParaRPr lang="en-US"/>
          </a:p>
        </p:txBody>
      </p:sp>
      <p:sp>
        <p:nvSpPr>
          <p:cNvPr id="91139" name="Rectangle 2"/>
          <p:cNvSpPr>
            <a:spLocks noRo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A8620D41-6F86-49B3-9BAE-A18DB889EA0A}" type="slidenum">
              <a:rPr lang="en-US"/>
              <a:pPr/>
              <a:t>36</a:t>
            </a:fld>
            <a:endParaRPr lang="en-US"/>
          </a:p>
        </p:txBody>
      </p:sp>
      <p:sp>
        <p:nvSpPr>
          <p:cNvPr id="92163" name="Rectangle 2"/>
          <p:cNvSpPr>
            <a:spLocks noRo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7C2DA93D-C31B-4768-9922-47557A3DA154}" type="slidenum">
              <a:rPr lang="en-US"/>
              <a:pPr/>
              <a:t>37</a:t>
            </a:fld>
            <a:endParaRPr lang="en-US"/>
          </a:p>
        </p:txBody>
      </p:sp>
      <p:sp>
        <p:nvSpPr>
          <p:cNvPr id="93187" name="Rectangle 2"/>
          <p:cNvSpPr>
            <a:spLocks noRo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E295AEC6-F5D6-4D26-869F-7C01FE6AE138}" type="slidenum">
              <a:rPr lang="en-US"/>
              <a:pPr/>
              <a:t>38</a:t>
            </a:fld>
            <a:endParaRPr lang="en-US"/>
          </a:p>
        </p:txBody>
      </p:sp>
      <p:sp>
        <p:nvSpPr>
          <p:cNvPr id="94211" name="Rectangle 2"/>
          <p:cNvSpPr>
            <a:spLocks noRo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F0FCFE32-FD34-4086-8E77-BCEF6EA22462}" type="slidenum">
              <a:rPr lang="en-US"/>
              <a:pPr/>
              <a:t>39</a:t>
            </a:fld>
            <a:endParaRPr lang="en-US"/>
          </a:p>
        </p:txBody>
      </p:sp>
      <p:sp>
        <p:nvSpPr>
          <p:cNvPr id="95235" name="Rectangle 2"/>
          <p:cNvSpPr>
            <a:spLocks noRo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0CB1A8CB-74CE-497C-BACC-00374363268E}" type="slidenum">
              <a:rPr lang="en-US"/>
              <a:pPr/>
              <a:t>40</a:t>
            </a:fld>
            <a:endParaRPr lang="en-US"/>
          </a:p>
        </p:txBody>
      </p:sp>
      <p:sp>
        <p:nvSpPr>
          <p:cNvPr id="96259" name="Rectangle 2"/>
          <p:cNvSpPr>
            <a:spLocks noRo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5ABC93FD-DF8D-4A8E-9AD1-D2EADC604069}" type="slidenum">
              <a:rPr lang="en-US"/>
              <a:pPr/>
              <a:t>41</a:t>
            </a:fld>
            <a:endParaRPr lang="en-US"/>
          </a:p>
        </p:txBody>
      </p:sp>
      <p:sp>
        <p:nvSpPr>
          <p:cNvPr id="97283" name="Rectangle 2"/>
          <p:cNvSpPr>
            <a:spLocks noRo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A809B0FF-75E5-45DB-9AB4-F9F2F431E77C}" type="slidenum">
              <a:rPr lang="en-US"/>
              <a:pPr/>
              <a:t>4</a:t>
            </a:fld>
            <a:endParaRPr lang="en-US"/>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DF4790BE-AF8F-44B2-AF2F-A8BDC70870BA}" type="slidenum">
              <a:rPr lang="en-US"/>
              <a:pPr/>
              <a:t>42</a:t>
            </a:fld>
            <a:endParaRPr lang="en-US"/>
          </a:p>
        </p:txBody>
      </p:sp>
      <p:sp>
        <p:nvSpPr>
          <p:cNvPr id="98307" name="Rectangle 2"/>
          <p:cNvSpPr>
            <a:spLocks noRo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F22AD471-9DD9-40AF-8103-0E5ED8BA3CF6}" type="slidenum">
              <a:rPr lang="en-US"/>
              <a:pPr/>
              <a:t>43</a:t>
            </a:fld>
            <a:endParaRPr lang="en-US"/>
          </a:p>
        </p:txBody>
      </p:sp>
      <p:sp>
        <p:nvSpPr>
          <p:cNvPr id="99331" name="Rectangle 2"/>
          <p:cNvSpPr>
            <a:spLocks noRo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7B143BC-BBA3-4AD5-8F5A-B05519481BBC}" type="slidenum">
              <a:rPr lang="en-US"/>
              <a:pPr/>
              <a:t>44</a:t>
            </a:fld>
            <a:endParaRPr lang="en-US"/>
          </a:p>
        </p:txBody>
      </p:sp>
      <p:sp>
        <p:nvSpPr>
          <p:cNvPr id="100355" name="Rectangle 2"/>
          <p:cNvSpPr>
            <a:spLocks noRo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5A1BEDC3-38A0-4DB1-A86F-A25FBD1B4001}" type="slidenum">
              <a:rPr lang="en-US"/>
              <a:pPr/>
              <a:t>45</a:t>
            </a:fld>
            <a:endParaRPr lang="en-US"/>
          </a:p>
        </p:txBody>
      </p:sp>
      <p:sp>
        <p:nvSpPr>
          <p:cNvPr id="101379" name="Rectangle 2"/>
          <p:cNvSpPr>
            <a:spLocks noRo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0A2AD17F-5D1E-459A-8ABA-D001311287E6}" type="slidenum">
              <a:rPr lang="en-US"/>
              <a:pPr/>
              <a:t>46</a:t>
            </a:fld>
            <a:endParaRPr lang="en-US"/>
          </a:p>
        </p:txBody>
      </p:sp>
      <p:sp>
        <p:nvSpPr>
          <p:cNvPr id="102403" name="Rectangle 2"/>
          <p:cNvSpPr>
            <a:spLocks noRo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6CC5943B-503D-4130-9309-D90CD7DA823A}" type="slidenum">
              <a:rPr lang="en-US"/>
              <a:pPr/>
              <a:t>47</a:t>
            </a:fld>
            <a:endParaRPr lang="en-US"/>
          </a:p>
        </p:txBody>
      </p:sp>
      <p:sp>
        <p:nvSpPr>
          <p:cNvPr id="103427" name="Rectangle 2"/>
          <p:cNvSpPr>
            <a:spLocks noRo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8ED691CC-FA25-4E58-A239-E761DA71082A}" type="slidenum">
              <a:rPr lang="en-US"/>
              <a:pPr/>
              <a:t>48</a:t>
            </a:fld>
            <a:endParaRPr lang="en-US"/>
          </a:p>
        </p:txBody>
      </p:sp>
      <p:sp>
        <p:nvSpPr>
          <p:cNvPr id="104451" name="Rectangle 2"/>
          <p:cNvSpPr>
            <a:spLocks noRo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33EFACD2-EB2D-4E3D-9785-767DD690CE29}" type="slidenum">
              <a:rPr lang="en-US"/>
              <a:pPr/>
              <a:t>49</a:t>
            </a:fld>
            <a:endParaRPr lang="en-US"/>
          </a:p>
        </p:txBody>
      </p:sp>
      <p:sp>
        <p:nvSpPr>
          <p:cNvPr id="105475" name="Rectangle 2"/>
          <p:cNvSpPr>
            <a:spLocks noRo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CE5B3CF4-AE55-4260-AB19-404D31FE29D6}" type="slidenum">
              <a:rPr lang="en-US"/>
              <a:pPr/>
              <a:t>50</a:t>
            </a:fld>
            <a:endParaRPr lang="en-US"/>
          </a:p>
        </p:txBody>
      </p:sp>
      <p:sp>
        <p:nvSpPr>
          <p:cNvPr id="106499" name="Rectangle 2"/>
          <p:cNvSpPr>
            <a:spLocks noRo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4BF6BABF-45BD-4892-B749-040B0564C278}" type="slidenum">
              <a:rPr lang="en-US"/>
              <a:pPr/>
              <a:t>51</a:t>
            </a:fld>
            <a:endParaRPr lang="en-US"/>
          </a:p>
        </p:txBody>
      </p:sp>
      <p:sp>
        <p:nvSpPr>
          <p:cNvPr id="107523" name="Rectangle 2"/>
          <p:cNvSpPr>
            <a:spLocks noRo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A7B69B9A-14C3-4370-AEC4-DAB2FA88E1BA}" type="slidenum">
              <a:rPr lang="en-US"/>
              <a:pPr/>
              <a:t>5</a:t>
            </a:fld>
            <a:endParaRPr lang="en-US"/>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5B92E780-3677-4435-8A50-3905F1D264CD}" type="slidenum">
              <a:rPr lang="en-US"/>
              <a:pPr/>
              <a:t>52</a:t>
            </a:fld>
            <a:endParaRPr lang="en-US"/>
          </a:p>
        </p:txBody>
      </p:sp>
      <p:sp>
        <p:nvSpPr>
          <p:cNvPr id="108547" name="Rectangle 2"/>
          <p:cNvSpPr>
            <a:spLocks noRo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14EB007A-B27E-4404-9B38-BAD35176568E}" type="slidenum">
              <a:rPr lang="en-US"/>
              <a:pPr/>
              <a:t>53</a:t>
            </a:fld>
            <a:endParaRPr lang="en-US"/>
          </a:p>
        </p:txBody>
      </p:sp>
      <p:sp>
        <p:nvSpPr>
          <p:cNvPr id="109571" name="Rectangle 2"/>
          <p:cNvSpPr>
            <a:spLocks noRo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9B8A604D-65A0-4383-A0C0-E125C3392360}" type="slidenum">
              <a:rPr lang="en-US"/>
              <a:pPr/>
              <a:t>54</a:t>
            </a:fld>
            <a:endParaRPr lang="en-US"/>
          </a:p>
        </p:txBody>
      </p:sp>
      <p:sp>
        <p:nvSpPr>
          <p:cNvPr id="110595" name="Rectangle 2"/>
          <p:cNvSpPr>
            <a:spLocks noRo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10D354BE-1DAF-4C3F-BF96-212E91D41171}" type="slidenum">
              <a:rPr lang="en-US"/>
              <a:pPr/>
              <a:t>55</a:t>
            </a:fld>
            <a:endParaRPr lang="en-US"/>
          </a:p>
        </p:txBody>
      </p:sp>
      <p:sp>
        <p:nvSpPr>
          <p:cNvPr id="111619" name="Rectangle 2"/>
          <p:cNvSpPr>
            <a:spLocks noRo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EFC8C936-7EC5-4C57-8FA9-5AE0E1D05673}" type="slidenum">
              <a:rPr lang="en-US"/>
              <a:pPr/>
              <a:t>56</a:t>
            </a:fld>
            <a:endParaRPr lang="en-US"/>
          </a:p>
        </p:txBody>
      </p:sp>
      <p:sp>
        <p:nvSpPr>
          <p:cNvPr id="112643" name="Rectangle 2"/>
          <p:cNvSpPr>
            <a:spLocks noRo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5C22A0AE-33D4-453D-A8F6-A51129CDBFE5}" type="slidenum">
              <a:rPr lang="en-US"/>
              <a:pPr/>
              <a:t>57</a:t>
            </a:fld>
            <a:endParaRPr lang="en-US"/>
          </a:p>
        </p:txBody>
      </p:sp>
      <p:sp>
        <p:nvSpPr>
          <p:cNvPr id="113667" name="Rectangle 2"/>
          <p:cNvSpPr>
            <a:spLocks noRot="1"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334E6F8C-DBC8-407E-87A5-0FE67BBC2A8B}" type="slidenum">
              <a:rPr lang="en-US"/>
              <a:pPr/>
              <a:t>6</a:t>
            </a:fld>
            <a:endParaRPr lang="en-US"/>
          </a:p>
        </p:txBody>
      </p:sp>
      <p:sp>
        <p:nvSpPr>
          <p:cNvPr id="66563" name="Rectangle 2"/>
          <p:cNvSpPr>
            <a:spLocks noRo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77EBFB08-90B0-4692-8798-7CA5D8E7DF8F}" type="slidenum">
              <a:rPr lang="en-US"/>
              <a:pPr/>
              <a:t>7</a:t>
            </a:fld>
            <a:endParaRPr lang="en-US"/>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E883229B-8F2C-4B2A-B368-B894B3F68318}" type="slidenum">
              <a:rPr lang="en-US"/>
              <a:pPr/>
              <a:t>8</a:t>
            </a:fld>
            <a:endParaRPr lang="en-US"/>
          </a:p>
        </p:txBody>
      </p:sp>
      <p:sp>
        <p:nvSpPr>
          <p:cNvPr id="68611" name="Rectangle 2"/>
          <p:cNvSpPr>
            <a:spLocks noRo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769BA5-BCD9-4520-9F4B-35EC34DE24FC}" type="slidenum">
              <a:rPr lang="en-US"/>
              <a:pPr/>
              <a:t>9</a:t>
            </a:fld>
            <a:endParaRPr lang="en-US"/>
          </a:p>
        </p:txBody>
      </p:sp>
      <p:sp>
        <p:nvSpPr>
          <p:cNvPr id="17408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40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lIns="91434" tIns="45716" rIns="91434" bIns="45716"/>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pPr>
              <a:defRPr/>
            </a:pPr>
            <a:endParaRPr lang="en-US"/>
          </a:p>
        </p:txBody>
      </p:sp>
      <p:sp>
        <p:nvSpPr>
          <p:cNvPr id="17" name="Footer Placeholder 16"/>
          <p:cNvSpPr>
            <a:spLocks noGrp="1"/>
          </p:cNvSpPr>
          <p:nvPr>
            <p:ph type="ftr" sz="quarter" idx="11"/>
          </p:nvPr>
        </p:nvSpPr>
        <p:spPr>
          <a:xfrm>
            <a:off x="2898648" y="6355080"/>
            <a:ext cx="3474720" cy="365760"/>
          </a:xfrm>
        </p:spPr>
        <p:txBody>
          <a:bodyPr/>
          <a:lstStyle/>
          <a:p>
            <a:pPr>
              <a:defRPr/>
            </a:pPr>
            <a:endParaRPr lang="en-US"/>
          </a:p>
        </p:txBody>
      </p:sp>
      <p:sp>
        <p:nvSpPr>
          <p:cNvPr id="29" name="Slide Number Placeholder 28"/>
          <p:cNvSpPr>
            <a:spLocks noGrp="1"/>
          </p:cNvSpPr>
          <p:nvPr>
            <p:ph type="sldNum" sz="quarter" idx="12"/>
          </p:nvPr>
        </p:nvSpPr>
        <p:spPr>
          <a:xfrm>
            <a:off x="1216152" y="6355080"/>
            <a:ext cx="1219200" cy="365760"/>
          </a:xfrm>
        </p:spPr>
        <p:txBody>
          <a:bodyPr/>
          <a:lstStyle/>
          <a:p>
            <a:pPr>
              <a:defRPr/>
            </a:pPr>
            <a:fld id="{4E7689A4-A1CA-448C-B0BD-59654E0F112B}" type="slidenum">
              <a:rPr lang="en-US" smtClean="0"/>
              <a:pPr>
                <a:defRPr/>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Text Box 17"/>
          <p:cNvSpPr txBox="1">
            <a:spLocks noChangeArrowheads="1"/>
          </p:cNvSpPr>
          <p:nvPr userDrawn="1"/>
        </p:nvSpPr>
        <p:spPr bwMode="auto">
          <a:xfrm>
            <a:off x="0" y="6553200"/>
            <a:ext cx="2209800" cy="304800"/>
          </a:xfrm>
          <a:prstGeom prst="rect">
            <a:avLst/>
          </a:prstGeom>
          <a:noFill/>
          <a:ln w="9525">
            <a:noFill/>
            <a:miter lim="800000"/>
            <a:headEnd/>
            <a:tailEnd/>
          </a:ln>
          <a:effectLst/>
        </p:spPr>
        <p:txBody>
          <a:bodyPr>
            <a:spAutoFit/>
          </a:bodyPr>
          <a:lstStyle/>
          <a:p>
            <a:pPr eaLnBrk="1" hangingPunct="1">
              <a:spcBef>
                <a:spcPct val="50000"/>
              </a:spcBef>
              <a:defRPr/>
            </a:pPr>
            <a:r>
              <a:rPr lang="en-US" altLang="en-US" sz="1400" b="0">
                <a:latin typeface="McGrawHill-Italic" pitchFamily="2" charset="0"/>
              </a:rPr>
              <a:t>McGraw-Hill</a:t>
            </a:r>
            <a:endParaRPr lang="en-US" altLang="en-US" sz="2400" b="0">
              <a:latin typeface="Times New Roman" pitchFamily="18" charset="0"/>
            </a:endParaRPr>
          </a:p>
        </p:txBody>
      </p:sp>
      <p:sp>
        <p:nvSpPr>
          <p:cNvPr id="12" name="Text Box 18"/>
          <p:cNvSpPr txBox="1">
            <a:spLocks noChangeArrowheads="1"/>
          </p:cNvSpPr>
          <p:nvPr userDrawn="1"/>
        </p:nvSpPr>
        <p:spPr bwMode="auto">
          <a:xfrm>
            <a:off x="4572000" y="6553200"/>
            <a:ext cx="4572000" cy="304800"/>
          </a:xfrm>
          <a:prstGeom prst="rect">
            <a:avLst/>
          </a:prstGeom>
          <a:noFill/>
          <a:ln w="9525">
            <a:noFill/>
            <a:miter lim="800000"/>
            <a:headEnd/>
            <a:tailEnd/>
          </a:ln>
          <a:effectLst/>
        </p:spPr>
        <p:txBody>
          <a:bodyPr>
            <a:spAutoFit/>
          </a:bodyPr>
          <a:lstStyle/>
          <a:p>
            <a:pPr algn="r" eaLnBrk="1" hangingPunct="1">
              <a:spcBef>
                <a:spcPct val="50000"/>
              </a:spcBef>
              <a:buFontTx/>
              <a:buChar char="©"/>
              <a:defRPr/>
            </a:pPr>
            <a:r>
              <a:rPr lang="en-US" altLang="en-US" sz="1400" b="0">
                <a:latin typeface="McGrawHill-Italic" pitchFamily="2" charset="0"/>
              </a:rPr>
              <a:t>The McGraw-Hill Companies, Inc., 2000</a:t>
            </a:r>
            <a:endParaRPr lang="en-US" altLang="en-US" sz="2400" b="0">
              <a:latin typeface="Times New Roman"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8/17/2015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r>
              <a:rPr lang="en-US" smtClean="0"/>
              <a:t>9.</a:t>
            </a:r>
            <a:fld id="{BC0AF7B6-6D81-45D2-9776-A019D9EA9022}"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8/17/2015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r>
              <a:rPr lang="en-US" smtClean="0"/>
              <a:t>9.</a:t>
            </a:r>
            <a:fld id="{F6437195-FDDB-4675-A253-316B589EF062}" type="slidenum">
              <a:rPr lang="en-US" smtClean="0"/>
              <a:pPr>
                <a:defRPr/>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a:prstGeom prst="rect">
            <a:avLst/>
          </a:prstGeo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914400" y="1524000"/>
            <a:ext cx="38100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876800" y="1524000"/>
            <a:ext cx="38100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a:xfrm>
            <a:off x="4114800" y="6248400"/>
            <a:ext cx="2133600" cy="476250"/>
          </a:xfrm>
          <a:prstGeom prst="rect">
            <a:avLst/>
          </a:prstGeom>
        </p:spPr>
        <p:txBody>
          <a:bodyPr/>
          <a:lstStyle>
            <a:lvl1pPr>
              <a:defRPr/>
            </a:lvl1pPr>
          </a:lstStyle>
          <a:p>
            <a:endParaRPr lang="en-US"/>
          </a:p>
        </p:txBody>
      </p:sp>
      <p:sp>
        <p:nvSpPr>
          <p:cNvPr id="6" name="Footer Placeholder 5"/>
          <p:cNvSpPr>
            <a:spLocks noGrp="1"/>
          </p:cNvSpPr>
          <p:nvPr>
            <p:ph type="ftr" sz="quarter" idx="11"/>
          </p:nvPr>
        </p:nvSpPr>
        <p:spPr>
          <a:xfrm>
            <a:off x="762000" y="6248400"/>
            <a:ext cx="2895600" cy="476250"/>
          </a:xfrm>
          <a:prstGeom prst="rect">
            <a:avLst/>
          </a:prstGeom>
        </p:spPr>
        <p:txBody>
          <a:bodyPr/>
          <a:lstStyle>
            <a:lvl1pPr>
              <a:defRPr/>
            </a:lvl1pPr>
          </a:lstStyle>
          <a:p>
            <a:r>
              <a:rPr lang="en-US"/>
              <a:t>Chapter 17 Programming Tools</a:t>
            </a: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r>
              <a:rPr lang="en-US"/>
              <a:t>17-</a:t>
            </a:r>
            <a:fld id="{F0A4973C-E192-4CD1-901A-21574AA3094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8/17/2015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r>
              <a:rPr lang="en-US" smtClean="0"/>
              <a:t>9.</a:t>
            </a:r>
            <a:fld id="{E1584347-B2B1-4987-A597-3BA7DC2DB115}" type="slidenum">
              <a:rPr lang="en-US" smtClean="0"/>
              <a:pPr>
                <a:defRPr/>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9D21D778-B565-4D7E-94D7-64010A445B68}" type="datetimeFigureOut">
              <a:rPr lang="en-US" smtClean="0"/>
              <a:pPr/>
              <a:t>8/17/2015</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kumimoji="0" lang="en-US"/>
          </a:p>
        </p:txBody>
      </p:sp>
      <p:sp>
        <p:nvSpPr>
          <p:cNvPr id="6" name="Slide Number Placeholder 5"/>
          <p:cNvSpPr>
            <a:spLocks noGrp="1"/>
          </p:cNvSpPr>
          <p:nvPr>
            <p:ph type="sldNum" sz="quarter" idx="12"/>
          </p:nvPr>
        </p:nvSpPr>
        <p:spPr>
          <a:xfrm>
            <a:off x="1069848" y="6355080"/>
            <a:ext cx="1520952" cy="365760"/>
          </a:xfrm>
        </p:spPr>
        <p:txBody>
          <a:bodyPr/>
          <a:lstStyle/>
          <a:p>
            <a:pPr>
              <a:defRPr/>
            </a:pPr>
            <a:r>
              <a:rPr lang="en-US" smtClean="0"/>
              <a:t>9.</a:t>
            </a:r>
            <a:fld id="{A497F546-0547-4D99-B3B8-F5485016236C}" type="slidenum">
              <a:rPr lang="en-US" smtClean="0"/>
              <a:pPr>
                <a:defRPr/>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D21D778-B565-4D7E-94D7-64010A445B68}" type="datetimeFigureOut">
              <a:rPr lang="en-US" smtClean="0"/>
              <a:pPr/>
              <a:t>8/17/2015</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a:defRPr/>
            </a:pPr>
            <a:r>
              <a:rPr lang="en-US" smtClean="0"/>
              <a:t>9.</a:t>
            </a:r>
            <a:fld id="{AC10E95A-E805-4499-B384-9CFB1B6E7802}" type="slidenum">
              <a:rPr lang="en-US" smtClean="0"/>
              <a:pPr>
                <a:defRPr/>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21D778-B565-4D7E-94D7-64010A445B68}" type="datetimeFigureOut">
              <a:rPr lang="en-US" smtClean="0"/>
              <a:pPr/>
              <a:t>8/17/2015</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a:defRPr/>
            </a:pPr>
            <a:r>
              <a:rPr lang="en-US" smtClean="0"/>
              <a:t>9.</a:t>
            </a:r>
            <a:fld id="{432E5A3D-609A-4131-916B-42E65D544394}" type="slidenum">
              <a:rPr lang="en-US" smtClean="0"/>
              <a:pPr>
                <a:defRPr/>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21D778-B565-4D7E-94D7-64010A445B68}" type="datetimeFigureOut">
              <a:rPr lang="en-US" smtClean="0"/>
              <a:pPr/>
              <a:t>8/17/2015</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pPr>
              <a:defRPr/>
            </a:pPr>
            <a:r>
              <a:rPr lang="en-US" smtClean="0"/>
              <a:t>9.</a:t>
            </a:r>
            <a:fld id="{BB14B68F-FDF0-42A1-8224-CD37EDA8E2B6}" type="slidenum">
              <a:rPr lang="en-US" smtClean="0"/>
              <a:pPr>
                <a:defRPr/>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21D778-B565-4D7E-94D7-64010A445B68}" type="datetimeFigureOut">
              <a:rPr lang="en-US" smtClean="0"/>
              <a:pPr/>
              <a:t>8/17/2015</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pPr>
              <a:defRPr/>
            </a:pPr>
            <a:r>
              <a:rPr lang="en-US" smtClean="0"/>
              <a:t>9.</a:t>
            </a:r>
            <a:fld id="{EC69C92B-14F9-4DA4-B55C-9F6D19476811}" type="slidenum">
              <a:rPr lang="en-US" smtClean="0"/>
              <a:pPr>
                <a:defRPr/>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21D778-B565-4D7E-94D7-64010A445B68}" type="datetimeFigureOut">
              <a:rPr lang="en-US" smtClean="0"/>
              <a:pPr/>
              <a:t>8/17/2015</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a:defRPr/>
            </a:pPr>
            <a:r>
              <a:rPr lang="en-US" smtClean="0"/>
              <a:t>9.</a:t>
            </a:r>
            <a:fld id="{8A947D4D-4B95-4E24-B807-B4AA18DB3D6B}" type="slidenum">
              <a:rPr lang="en-US" smtClean="0"/>
              <a:pPr>
                <a:defRPr/>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21D778-B565-4D7E-94D7-64010A445B68}" type="datetimeFigureOut">
              <a:rPr lang="en-US" smtClean="0"/>
              <a:pPr/>
              <a:t>8/17/2015</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a:defRPr/>
            </a:pPr>
            <a:r>
              <a:rPr lang="en-US" smtClean="0"/>
              <a:t>9.</a:t>
            </a:r>
            <a:fld id="{7EE77E56-2B25-46A3-B63E-1EB5A26A67CF}" type="slidenum">
              <a:rPr lang="en-US" smtClean="0"/>
              <a:pPr>
                <a:defRPr/>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pPr algn="r" eaLnBrk="1" latinLnBrk="0" hangingPunct="1"/>
            <a:fld id="{9D21D778-B565-4D7E-94D7-64010A445B68}" type="datetimeFigureOut">
              <a:rPr lang="en-US" smtClean="0"/>
              <a:pPr algn="r" eaLnBrk="1" latinLnBrk="0" hangingPunct="1"/>
              <a:t>8/17/2015</a:t>
            </a:fld>
            <a:endParaRPr lang="en-US" sz="1400" dirty="0">
              <a:solidFill>
                <a:srgbClr val="FFFFFF"/>
              </a:solidFill>
            </a:endParaRPr>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algn="l" eaLnBrk="1" latinLnBrk="0" hangingPunct="1"/>
            <a:endParaRPr kumimoji="0" lang="en-US" dirty="0">
              <a:solidFill>
                <a:srgbClr val="FFFFFF"/>
              </a:solidFill>
            </a:endParaRPr>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pPr>
              <a:defRPr/>
            </a:pPr>
            <a:r>
              <a:rPr lang="en-US" smtClean="0"/>
              <a:t>9.</a:t>
            </a:r>
            <a:fld id="{93DF01DC-4D67-4BF3-BEF3-92D8EBC8D875}" type="slidenum">
              <a:rPr lang="en-US" smtClean="0"/>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7.wmf"/></Relationships>
</file>

<file path=ppt/slides/_rels/slide3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9.w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Slide Number Placeholder 1"/>
          <p:cNvSpPr>
            <a:spLocks noGrp="1"/>
          </p:cNvSpPr>
          <p:nvPr>
            <p:ph type="sldNum" sz="quarter" idx="12"/>
          </p:nvPr>
        </p:nvSpPr>
        <p:spPr>
          <a:noFill/>
        </p:spPr>
        <p:txBody>
          <a:bodyPr/>
          <a:lstStyle/>
          <a:p>
            <a:r>
              <a:rPr lang="en-US"/>
              <a:t>9.</a:t>
            </a:r>
            <a:fld id="{C7133C31-150B-4597-B38F-F985131138F1}" type="slidenum">
              <a:rPr lang="en-US"/>
              <a:pPr/>
              <a:t>1</a:t>
            </a:fld>
            <a:endParaRPr lang="en-US"/>
          </a:p>
        </p:txBody>
      </p:sp>
      <p:sp>
        <p:nvSpPr>
          <p:cNvPr id="565250"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a:effectLst>
                <a:outerShdw blurRad="38100" dist="38100" dir="2700000" algn="tl">
                  <a:srgbClr val="FFFFFF"/>
                </a:outerShdw>
              </a:effectLst>
              <a:latin typeface="Times New Roman" pitchFamily="18" charset="0"/>
            </a:endParaRPr>
          </a:p>
        </p:txBody>
      </p:sp>
      <p:sp>
        <p:nvSpPr>
          <p:cNvPr id="565251" name="Text Box 3"/>
          <p:cNvSpPr txBox="1">
            <a:spLocks noChangeArrowheads="1"/>
          </p:cNvSpPr>
          <p:nvPr/>
        </p:nvSpPr>
        <p:spPr bwMode="auto">
          <a:xfrm>
            <a:off x="228600" y="406400"/>
            <a:ext cx="1641796" cy="584775"/>
          </a:xfrm>
          <a:prstGeom prst="rect">
            <a:avLst/>
          </a:prstGeom>
          <a:noFill/>
          <a:ln w="9525">
            <a:noFill/>
            <a:miter lim="800000"/>
            <a:headEnd/>
            <a:tailEnd/>
          </a:ln>
          <a:effectLst/>
        </p:spPr>
        <p:txBody>
          <a:bodyPr wrap="none">
            <a:spAutoFit/>
          </a:bodyPr>
          <a:lstStyle/>
          <a:p>
            <a:pPr>
              <a:defRPr/>
            </a:pPr>
            <a:r>
              <a:rPr lang="en-US" dirty="0" smtClean="0">
                <a:effectLst>
                  <a:outerShdw blurRad="38100" dist="38100" dir="2700000" algn="tl">
                    <a:srgbClr val="C0C0C0"/>
                  </a:outerShdw>
                </a:effectLst>
                <a:latin typeface="Times" pitchFamily="18" charset="0"/>
              </a:rPr>
              <a:t> </a:t>
            </a:r>
            <a:r>
              <a:rPr lang="en-US" dirty="0">
                <a:effectLst>
                  <a:outerShdw blurRad="38100" dist="38100" dir="2700000" algn="tl">
                    <a:srgbClr val="C0C0C0"/>
                  </a:outerShdw>
                </a:effectLst>
                <a:latin typeface="Times" pitchFamily="18" charset="0"/>
              </a:rPr>
              <a:t>EVOLUTION</a:t>
            </a:r>
          </a:p>
        </p:txBody>
      </p:sp>
      <p:sp>
        <p:nvSpPr>
          <p:cNvPr id="512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US" sz="1800">
              <a:latin typeface="Times New Roman" pitchFamily="18" charset="0"/>
            </a:endParaRPr>
          </a:p>
        </p:txBody>
      </p:sp>
      <p:sp>
        <p:nvSpPr>
          <p:cNvPr id="565253" name="Rectangle 5"/>
          <p:cNvSpPr>
            <a:spLocks noChangeArrowheads="1"/>
          </p:cNvSpPr>
          <p:nvPr/>
        </p:nvSpPr>
        <p:spPr bwMode="auto">
          <a:xfrm>
            <a:off x="152400" y="1524000"/>
            <a:ext cx="8229600" cy="3970318"/>
          </a:xfrm>
          <a:prstGeom prst="rect">
            <a:avLst/>
          </a:prstGeom>
          <a:noFill/>
          <a:ln w="9525">
            <a:noFill/>
            <a:miter lim="800000"/>
            <a:headEnd/>
            <a:tailEnd/>
          </a:ln>
          <a:effectLst/>
        </p:spPr>
        <p:txBody>
          <a:bodyPr anchor="ctr">
            <a:spAutoFit/>
          </a:bodyPr>
          <a:lstStyle/>
          <a:p>
            <a:pPr algn="just" eaLnBrk="1" hangingPunct="1">
              <a:defRPr/>
            </a:pPr>
            <a:r>
              <a:rPr lang="en-US" sz="2800" b="0" dirty="0">
                <a:effectLst>
                  <a:outerShdw blurRad="38100" dist="38100" dir="2700000" algn="tl">
                    <a:srgbClr val="C0C0C0"/>
                  </a:outerShdw>
                </a:effectLst>
                <a:latin typeface="Times New Roman" pitchFamily="18" charset="0"/>
              </a:rPr>
              <a:t>To write a program for a computer, we must use a computer language</a:t>
            </a:r>
            <a:r>
              <a:rPr lang="en-US" sz="2800" b="0" dirty="0" smtClean="0">
                <a:effectLst>
                  <a:outerShdw blurRad="38100" dist="38100" dir="2700000" algn="tl">
                    <a:srgbClr val="C0C0C0"/>
                  </a:outerShdw>
                </a:effectLst>
                <a:latin typeface="Times New Roman" pitchFamily="18" charset="0"/>
              </a:rPr>
              <a:t>.</a:t>
            </a:r>
          </a:p>
          <a:p>
            <a:pPr algn="just" eaLnBrk="1" hangingPunct="1">
              <a:defRPr/>
            </a:pPr>
            <a:endParaRPr lang="en-US" sz="2800" b="0" dirty="0" smtClean="0">
              <a:effectLst>
                <a:outerShdw blurRad="38100" dist="38100" dir="2700000" algn="tl">
                  <a:srgbClr val="C0C0C0"/>
                </a:outerShdw>
              </a:effectLst>
              <a:latin typeface="Times New Roman" pitchFamily="18" charset="0"/>
            </a:endParaRPr>
          </a:p>
          <a:p>
            <a:pPr algn="just" eaLnBrk="1" hangingPunct="1">
              <a:defRPr/>
            </a:pPr>
            <a:r>
              <a:rPr lang="en-US" sz="2800" b="0" dirty="0" smtClean="0">
                <a:effectLst>
                  <a:outerShdw blurRad="38100" dist="38100" dir="2700000" algn="tl">
                    <a:srgbClr val="C0C0C0"/>
                  </a:outerShdw>
                </a:effectLst>
                <a:latin typeface="Times New Roman" pitchFamily="18" charset="0"/>
              </a:rPr>
              <a:t> </a:t>
            </a:r>
            <a:r>
              <a:rPr lang="en-US" sz="2800" b="0" dirty="0">
                <a:effectLst>
                  <a:outerShdw blurRad="38100" dist="38100" dir="2700000" algn="tl">
                    <a:srgbClr val="C0C0C0"/>
                  </a:outerShdw>
                </a:effectLst>
                <a:latin typeface="Times New Roman" pitchFamily="18" charset="0"/>
              </a:rPr>
              <a:t>A computer language is a set of predefined words that are combined into a program according to predefined rules (</a:t>
            </a:r>
            <a:r>
              <a:rPr lang="en-US" sz="2800" i="1" dirty="0">
                <a:solidFill>
                  <a:srgbClr val="FF0000"/>
                </a:solidFill>
                <a:effectLst>
                  <a:outerShdw blurRad="38100" dist="38100" dir="2700000" algn="tl">
                    <a:srgbClr val="C0C0C0"/>
                  </a:outerShdw>
                </a:effectLst>
                <a:latin typeface="Times New Roman" pitchFamily="18" charset="0"/>
              </a:rPr>
              <a:t>syntax</a:t>
            </a:r>
            <a:r>
              <a:rPr lang="en-US" sz="2800" b="0" dirty="0">
                <a:effectLst>
                  <a:outerShdw blurRad="38100" dist="38100" dir="2700000" algn="tl">
                    <a:srgbClr val="C0C0C0"/>
                  </a:outerShdw>
                </a:effectLst>
                <a:latin typeface="Times New Roman" pitchFamily="18" charset="0"/>
              </a:rPr>
              <a:t>). </a:t>
            </a:r>
            <a:endParaRPr lang="en-US" sz="2800" b="0" dirty="0" smtClean="0">
              <a:effectLst>
                <a:outerShdw blurRad="38100" dist="38100" dir="2700000" algn="tl">
                  <a:srgbClr val="C0C0C0"/>
                </a:outerShdw>
              </a:effectLst>
              <a:latin typeface="Times New Roman" pitchFamily="18" charset="0"/>
            </a:endParaRPr>
          </a:p>
          <a:p>
            <a:pPr algn="just" eaLnBrk="1" hangingPunct="1">
              <a:defRPr/>
            </a:pPr>
            <a:endParaRPr lang="en-US" sz="2800" b="0" dirty="0">
              <a:effectLst>
                <a:outerShdw blurRad="38100" dist="38100" dir="2700000" algn="tl">
                  <a:srgbClr val="C0C0C0"/>
                </a:outerShdw>
              </a:effectLst>
              <a:latin typeface="Times New Roman" pitchFamily="18" charset="0"/>
            </a:endParaRPr>
          </a:p>
          <a:p>
            <a:pPr algn="just" eaLnBrk="1" hangingPunct="1">
              <a:defRPr/>
            </a:pPr>
            <a:r>
              <a:rPr lang="en-US" sz="2800" b="0" dirty="0" smtClean="0">
                <a:effectLst>
                  <a:outerShdw blurRad="38100" dist="38100" dir="2700000" algn="tl">
                    <a:srgbClr val="C0C0C0"/>
                  </a:outerShdw>
                </a:effectLst>
                <a:latin typeface="Times New Roman" pitchFamily="18" charset="0"/>
              </a:rPr>
              <a:t>Over </a:t>
            </a:r>
            <a:r>
              <a:rPr lang="en-US" sz="2800" b="0" dirty="0">
                <a:effectLst>
                  <a:outerShdw blurRad="38100" dist="38100" dir="2700000" algn="tl">
                    <a:srgbClr val="C0C0C0"/>
                  </a:outerShdw>
                </a:effectLst>
                <a:latin typeface="Times New Roman" pitchFamily="18" charset="0"/>
              </a:rPr>
              <a:t>the years, computer languages have evolved from </a:t>
            </a:r>
            <a:r>
              <a:rPr lang="en-US" sz="2800" i="1" dirty="0">
                <a:solidFill>
                  <a:srgbClr val="FF0000"/>
                </a:solidFill>
                <a:effectLst>
                  <a:outerShdw blurRad="38100" dist="38100" dir="2700000" algn="tl">
                    <a:srgbClr val="C0C0C0"/>
                  </a:outerShdw>
                </a:effectLst>
                <a:latin typeface="Times New Roman" pitchFamily="18" charset="0"/>
              </a:rPr>
              <a:t>machine language</a:t>
            </a:r>
            <a:r>
              <a:rPr lang="en-US" sz="2800" b="0" dirty="0">
                <a:solidFill>
                  <a:srgbClr val="FF0000"/>
                </a:solidFill>
                <a:effectLst>
                  <a:outerShdw blurRad="38100" dist="38100" dir="2700000" algn="tl">
                    <a:srgbClr val="C0C0C0"/>
                  </a:outerShdw>
                </a:effectLst>
                <a:latin typeface="Times New Roman" pitchFamily="18" charset="0"/>
              </a:rPr>
              <a:t> </a:t>
            </a:r>
            <a:r>
              <a:rPr lang="en-US" sz="2800" b="0" dirty="0">
                <a:effectLst>
                  <a:outerShdw blurRad="38100" dist="38100" dir="2700000" algn="tl">
                    <a:srgbClr val="C0C0C0"/>
                  </a:outerShdw>
                </a:effectLst>
                <a:latin typeface="Times New Roman" pitchFamily="18" charset="0"/>
              </a:rPr>
              <a:t>to </a:t>
            </a:r>
            <a:r>
              <a:rPr lang="en-US" sz="2800" i="1" dirty="0">
                <a:solidFill>
                  <a:srgbClr val="FF0000"/>
                </a:solidFill>
                <a:effectLst>
                  <a:outerShdw blurRad="38100" dist="38100" dir="2700000" algn="tl">
                    <a:srgbClr val="C0C0C0"/>
                  </a:outerShdw>
                </a:effectLst>
                <a:latin typeface="Times New Roman" pitchFamily="18" charset="0"/>
              </a:rPr>
              <a:t>high-level languages</a:t>
            </a:r>
            <a:r>
              <a:rPr lang="en-US" sz="2800" b="0" dirty="0">
                <a:effectLst>
                  <a:outerShdw blurRad="38100" dist="38100" dir="2700000" algn="tl">
                    <a:srgbClr val="C0C0C0"/>
                  </a:outerShdw>
                </a:effectLst>
                <a:latin typeface="Times New Roman" pitchFamily="18" charset="0"/>
              </a:rPr>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7315200" cy="715963"/>
          </a:xfrm>
        </p:spPr>
        <p:txBody>
          <a:bodyPr>
            <a:normAutofit fontScale="90000"/>
          </a:bodyPr>
          <a:lstStyle/>
          <a:p>
            <a:pPr>
              <a:defRPr/>
            </a:pPr>
            <a:r>
              <a:rPr lang="en-US" sz="5000" b="1" spc="50" dirty="0" smtClean="0">
                <a:ln w="12700" cmpd="sng">
                  <a:solidFill>
                    <a:schemeClr val="accent6">
                      <a:satMod val="120000"/>
                      <a:shade val="80000"/>
                    </a:schemeClr>
                  </a:solidFill>
                  <a:prstDash val="solid"/>
                </a:ln>
                <a:effectLst>
                  <a:glow rad="53100">
                    <a:schemeClr val="accent6">
                      <a:satMod val="180000"/>
                      <a:alpha val="30000"/>
                    </a:schemeClr>
                  </a:glow>
                </a:effectLst>
              </a:rPr>
              <a:t>Assembler</a:t>
            </a:r>
          </a:p>
        </p:txBody>
      </p:sp>
      <p:sp>
        <p:nvSpPr>
          <p:cNvPr id="6148" name="Content Placeholder 2"/>
          <p:cNvSpPr>
            <a:spLocks noGrp="1"/>
          </p:cNvSpPr>
          <p:nvPr>
            <p:ph sz="quarter" idx="1"/>
          </p:nvPr>
        </p:nvSpPr>
        <p:spPr>
          <a:xfrm>
            <a:off x="381000" y="1600200"/>
            <a:ext cx="7315200" cy="3870325"/>
          </a:xfrm>
        </p:spPr>
        <p:txBody>
          <a:bodyPr/>
          <a:lstStyle/>
          <a:p>
            <a:r>
              <a:rPr lang="en-US" smtClean="0"/>
              <a:t>To convert the assembly language into machine code.</a:t>
            </a:r>
          </a:p>
          <a:p>
            <a:r>
              <a:rPr lang="en-US" smtClean="0"/>
              <a:t>Translate mnemonic operation codes to their machine language equivalents.</a:t>
            </a:r>
          </a:p>
          <a:p>
            <a:r>
              <a:rPr lang="en-US" smtClean="0"/>
              <a:t>Assigning machine addresses to symbolic labels.</a:t>
            </a:r>
          </a:p>
        </p:txBody>
      </p:sp>
      <p:pic>
        <p:nvPicPr>
          <p:cNvPr id="6147" name="Picture 2" descr="C:\Documents and Settings\System Support\Desktop\MICRONET\Program Design (PD)\resources\assembler.JPG"/>
          <p:cNvPicPr>
            <a:picLocks noChangeAspect="1" noChangeArrowheads="1"/>
          </p:cNvPicPr>
          <p:nvPr/>
        </p:nvPicPr>
        <p:blipFill>
          <a:blip r:embed="rId2"/>
          <a:srcRect/>
          <a:stretch>
            <a:fillRect/>
          </a:stretch>
        </p:blipFill>
        <p:spPr bwMode="auto">
          <a:xfrm>
            <a:off x="2743200" y="5151438"/>
            <a:ext cx="6096000" cy="1554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7315200" cy="715963"/>
          </a:xfrm>
        </p:spPr>
        <p:txBody>
          <a:bodyPr>
            <a:normAutofit fontScale="90000"/>
          </a:bodyPr>
          <a:lstStyle/>
          <a:p>
            <a:pPr>
              <a:defRPr/>
            </a:pPr>
            <a:r>
              <a:rPr lang="en-US" sz="5000" b="1" spc="50" dirty="0" smtClean="0">
                <a:ln w="12700" cmpd="sng">
                  <a:solidFill>
                    <a:schemeClr val="accent6">
                      <a:satMod val="120000"/>
                      <a:shade val="80000"/>
                    </a:schemeClr>
                  </a:solidFill>
                  <a:prstDash val="solid"/>
                </a:ln>
                <a:effectLst>
                  <a:glow rad="53100">
                    <a:schemeClr val="accent6">
                      <a:satMod val="180000"/>
                      <a:alpha val="30000"/>
                    </a:schemeClr>
                  </a:glow>
                </a:effectLst>
              </a:rPr>
              <a:t>Compiler</a:t>
            </a:r>
          </a:p>
        </p:txBody>
      </p:sp>
      <p:sp>
        <p:nvSpPr>
          <p:cNvPr id="5" name="Content Placeholder 2"/>
          <p:cNvSpPr txBox="1">
            <a:spLocks/>
          </p:cNvSpPr>
          <p:nvPr/>
        </p:nvSpPr>
        <p:spPr bwMode="auto">
          <a:xfrm>
            <a:off x="609600" y="1692275"/>
            <a:ext cx="7315200" cy="3870325"/>
          </a:xfrm>
          <a:prstGeom prst="rect">
            <a:avLst/>
          </a:prstGeom>
          <a:noFill/>
          <a:ln w="9525">
            <a:noFill/>
            <a:miter lim="800000"/>
            <a:headEnd/>
            <a:tailEnd/>
          </a:ln>
          <a:effectLst/>
        </p:spPr>
        <p:txBody>
          <a:bodyPr/>
          <a:lstStyle/>
          <a:p>
            <a:pPr marL="342900" indent="-342900">
              <a:spcBef>
                <a:spcPct val="20000"/>
              </a:spcBef>
              <a:buFontTx/>
              <a:buChar char="•"/>
              <a:defRPr/>
            </a:pPr>
            <a:r>
              <a:rPr lang="en-US" sz="2700" kern="0" dirty="0">
                <a:latin typeface="+mn-lt"/>
              </a:rPr>
              <a:t>A program that changes source code (</a:t>
            </a:r>
            <a:r>
              <a:rPr lang="en-US" sz="2700" i="1" kern="0" dirty="0">
                <a:latin typeface="+mn-lt"/>
              </a:rPr>
              <a:t>high-level language)</a:t>
            </a:r>
            <a:r>
              <a:rPr lang="en-US" sz="2700" kern="0" dirty="0">
                <a:latin typeface="+mn-lt"/>
              </a:rPr>
              <a:t> to object code which that can be executed by a machine.</a:t>
            </a:r>
          </a:p>
          <a:p>
            <a:pPr marL="342900" indent="-342900">
              <a:spcBef>
                <a:spcPct val="20000"/>
              </a:spcBef>
              <a:buFontTx/>
              <a:buChar char="•"/>
              <a:defRPr/>
            </a:pPr>
            <a:r>
              <a:rPr lang="en-US" sz="2700" kern="0" dirty="0">
                <a:latin typeface="+mn-lt"/>
              </a:rPr>
              <a:t>Compiler:</a:t>
            </a:r>
          </a:p>
          <a:p>
            <a:pPr marL="800100" lvl="1" indent="-342900">
              <a:spcBef>
                <a:spcPct val="20000"/>
              </a:spcBef>
              <a:buFont typeface="Courier New" pitchFamily="49" charset="0"/>
              <a:buChar char="o"/>
              <a:defRPr/>
            </a:pPr>
            <a:r>
              <a:rPr lang="en-US" sz="2700" kern="0" dirty="0">
                <a:latin typeface="+mn-lt"/>
              </a:rPr>
              <a:t>Checks syntax of program</a:t>
            </a:r>
          </a:p>
          <a:p>
            <a:pPr marL="800100" lvl="1" indent="-342900">
              <a:spcBef>
                <a:spcPct val="20000"/>
              </a:spcBef>
              <a:buFont typeface="Courier New" pitchFamily="49" charset="0"/>
              <a:buChar char="o"/>
              <a:defRPr/>
            </a:pPr>
            <a:r>
              <a:rPr lang="en-US" sz="2700" kern="0" dirty="0">
                <a:latin typeface="+mn-lt"/>
              </a:rPr>
              <a:t>Checks at a time all the program</a:t>
            </a:r>
          </a:p>
          <a:p>
            <a:pPr marL="342900" indent="-342900">
              <a:spcBef>
                <a:spcPct val="20000"/>
              </a:spcBef>
              <a:buFont typeface="Arial" pitchFamily="34" charset="0"/>
              <a:buChar char="•"/>
              <a:defRPr/>
            </a:pPr>
            <a:r>
              <a:rPr lang="en-US" sz="2700" kern="0" dirty="0">
                <a:latin typeface="+mn-lt"/>
              </a:rPr>
              <a:t>Primary reason for compiling source code is to create an </a:t>
            </a:r>
            <a:r>
              <a:rPr lang="en-US" sz="2700" kern="0" dirty="0">
                <a:solidFill>
                  <a:schemeClr val="bg2"/>
                </a:solidFill>
                <a:latin typeface="+mn-lt"/>
              </a:rPr>
              <a:t>executable program</a:t>
            </a:r>
          </a:p>
          <a:p>
            <a:pPr marL="342900" indent="-342900">
              <a:spcBef>
                <a:spcPct val="20000"/>
              </a:spcBef>
              <a:buFont typeface="Arial" pitchFamily="34" charset="0"/>
              <a:buChar char="•"/>
              <a:defRPr/>
            </a:pPr>
            <a:r>
              <a:rPr lang="en-US" sz="2500" kern="0" dirty="0">
                <a:solidFill>
                  <a:srgbClr val="00B050"/>
                </a:solidFill>
                <a:latin typeface="+mn-lt"/>
              </a:rPr>
              <a:t>Examples of compiler based language:</a:t>
            </a:r>
          </a:p>
          <a:p>
            <a:pPr marL="800100" lvl="1" indent="-342900">
              <a:spcBef>
                <a:spcPct val="20000"/>
              </a:spcBef>
              <a:buFont typeface="Arial" pitchFamily="34" charset="0"/>
              <a:buChar char="•"/>
              <a:defRPr/>
            </a:pPr>
            <a:r>
              <a:rPr lang="en-US" sz="2500" kern="0" dirty="0">
                <a:solidFill>
                  <a:srgbClr val="00B050"/>
                </a:solidFill>
                <a:latin typeface="+mn-lt"/>
              </a:rPr>
              <a:t>C, C++, JAVA</a:t>
            </a:r>
          </a:p>
          <a:p>
            <a:pPr marL="342900" indent="-342900">
              <a:spcBef>
                <a:spcPct val="20000"/>
              </a:spcBef>
              <a:defRPr/>
            </a:pPr>
            <a:r>
              <a:rPr lang="en-US" sz="2700" kern="0" dirty="0">
                <a:latin typeface="+mn-lt"/>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7315200" cy="715963"/>
          </a:xfrm>
        </p:spPr>
        <p:txBody>
          <a:bodyPr>
            <a:normAutofit fontScale="90000"/>
          </a:bodyPr>
          <a:lstStyle/>
          <a:p>
            <a:pPr>
              <a:defRPr/>
            </a:pPr>
            <a:r>
              <a:rPr lang="en-US" sz="5000" b="1" spc="50" dirty="0" smtClean="0">
                <a:ln w="12700" cmpd="sng">
                  <a:solidFill>
                    <a:schemeClr val="accent6">
                      <a:satMod val="120000"/>
                      <a:shade val="80000"/>
                    </a:schemeClr>
                  </a:solidFill>
                  <a:prstDash val="solid"/>
                </a:ln>
                <a:effectLst>
                  <a:glow rad="53100">
                    <a:schemeClr val="accent6">
                      <a:satMod val="180000"/>
                      <a:alpha val="30000"/>
                    </a:schemeClr>
                  </a:glow>
                </a:effectLst>
              </a:rPr>
              <a:t>Interpreter</a:t>
            </a:r>
          </a:p>
        </p:txBody>
      </p:sp>
      <p:sp>
        <p:nvSpPr>
          <p:cNvPr id="5" name="Content Placeholder 2"/>
          <p:cNvSpPr txBox="1">
            <a:spLocks/>
          </p:cNvSpPr>
          <p:nvPr/>
        </p:nvSpPr>
        <p:spPr bwMode="auto">
          <a:xfrm>
            <a:off x="533400" y="1447800"/>
            <a:ext cx="8305800" cy="3870325"/>
          </a:xfrm>
          <a:prstGeom prst="rect">
            <a:avLst/>
          </a:prstGeom>
          <a:noFill/>
          <a:ln w="9525">
            <a:noFill/>
            <a:miter lim="800000"/>
            <a:headEnd/>
            <a:tailEnd/>
          </a:ln>
          <a:effectLst/>
        </p:spPr>
        <p:txBody>
          <a:bodyPr/>
          <a:lstStyle/>
          <a:p>
            <a:pPr marL="342900" indent="-342900">
              <a:spcBef>
                <a:spcPct val="20000"/>
              </a:spcBef>
              <a:buFontTx/>
              <a:buChar char="•"/>
              <a:defRPr/>
            </a:pPr>
            <a:r>
              <a:rPr lang="en-US" sz="2700" kern="0" dirty="0">
                <a:latin typeface="+mn-lt"/>
              </a:rPr>
              <a:t>A computer program that executes instructions written in a programming language and do not produces the executable file.</a:t>
            </a:r>
          </a:p>
          <a:p>
            <a:pPr marL="342900" indent="-342900">
              <a:spcBef>
                <a:spcPct val="20000"/>
              </a:spcBef>
              <a:buFontTx/>
              <a:buChar char="•"/>
              <a:defRPr/>
            </a:pPr>
            <a:r>
              <a:rPr lang="en-US" sz="2700" kern="0" dirty="0">
                <a:latin typeface="+mn-lt"/>
              </a:rPr>
              <a:t>Interpreter:</a:t>
            </a:r>
          </a:p>
          <a:p>
            <a:pPr marL="800100" lvl="1" indent="-342900">
              <a:spcBef>
                <a:spcPct val="20000"/>
              </a:spcBef>
              <a:buFont typeface="Courier New" pitchFamily="49" charset="0"/>
              <a:buChar char="o"/>
              <a:defRPr/>
            </a:pPr>
            <a:r>
              <a:rPr lang="en-US" kern="0" dirty="0">
                <a:latin typeface="+mn-lt"/>
              </a:rPr>
              <a:t>Checks the keywords of a program</a:t>
            </a:r>
          </a:p>
          <a:p>
            <a:pPr marL="800100" lvl="1" indent="-342900">
              <a:spcBef>
                <a:spcPct val="20000"/>
              </a:spcBef>
              <a:buFont typeface="Courier New" pitchFamily="49" charset="0"/>
              <a:buChar char="o"/>
              <a:defRPr/>
            </a:pPr>
            <a:r>
              <a:rPr lang="en-US" kern="0" dirty="0">
                <a:latin typeface="+mn-lt"/>
              </a:rPr>
              <a:t>Taking one instruction at a time and convert it into machine language before taking upon the next instruction.</a:t>
            </a:r>
          </a:p>
          <a:p>
            <a:pPr marL="342900" indent="-342900">
              <a:spcBef>
                <a:spcPct val="20000"/>
              </a:spcBef>
              <a:buFont typeface="Arial" pitchFamily="34" charset="0"/>
              <a:buChar char="•"/>
              <a:defRPr/>
            </a:pPr>
            <a:r>
              <a:rPr lang="en-US" sz="2500" kern="0" dirty="0">
                <a:solidFill>
                  <a:srgbClr val="00B050"/>
                </a:solidFill>
                <a:latin typeface="+mn-lt"/>
              </a:rPr>
              <a:t>Examples of interpreter based language:</a:t>
            </a:r>
          </a:p>
          <a:p>
            <a:pPr marL="800100" lvl="1" indent="-342900">
              <a:spcBef>
                <a:spcPct val="20000"/>
              </a:spcBef>
              <a:buFont typeface="Courier New" pitchFamily="49" charset="0"/>
              <a:buChar char="o"/>
              <a:defRPr/>
            </a:pPr>
            <a:r>
              <a:rPr lang="en-US" sz="2500" kern="0" dirty="0">
                <a:solidFill>
                  <a:srgbClr val="00B050"/>
                </a:solidFill>
                <a:latin typeface="+mn-lt"/>
              </a:rPr>
              <a:t>PHP, JavaScript, BASIC</a:t>
            </a:r>
          </a:p>
          <a:p>
            <a:pPr marL="342900" indent="-342900">
              <a:spcBef>
                <a:spcPct val="20000"/>
              </a:spcBef>
              <a:buFontTx/>
              <a:buChar char="•"/>
              <a:defRPr/>
            </a:pPr>
            <a:endParaRPr lang="en-US" kern="0" dirty="0">
              <a:solidFill>
                <a:srgbClr val="00B050"/>
              </a:solidFill>
              <a:latin typeface="+mn-lt"/>
            </a:endParaRPr>
          </a:p>
          <a:p>
            <a:pPr marL="342900" indent="-342900">
              <a:spcBef>
                <a:spcPct val="20000"/>
              </a:spcBef>
              <a:defRPr/>
            </a:pPr>
            <a:r>
              <a:rPr lang="en-US" sz="2700" kern="0" dirty="0">
                <a:latin typeface="+mn-lt"/>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Slide Number Placeholder 1"/>
          <p:cNvSpPr>
            <a:spLocks noGrp="1"/>
          </p:cNvSpPr>
          <p:nvPr>
            <p:ph type="sldNum" sz="quarter" idx="12"/>
          </p:nvPr>
        </p:nvSpPr>
        <p:spPr>
          <a:noFill/>
        </p:spPr>
        <p:txBody>
          <a:bodyPr/>
          <a:lstStyle/>
          <a:p>
            <a:r>
              <a:rPr lang="en-US"/>
              <a:t>9.</a:t>
            </a:r>
            <a:fld id="{1E247B6C-2D00-4445-80D1-427E3671955B}" type="slidenum">
              <a:rPr lang="en-US"/>
              <a:pPr/>
              <a:t>13</a:t>
            </a:fld>
            <a:endParaRPr lang="en-US"/>
          </a:p>
        </p:txBody>
      </p:sp>
      <p:sp>
        <p:nvSpPr>
          <p:cNvPr id="13315" name="Text Box 2"/>
          <p:cNvSpPr txBox="1">
            <a:spLocks noChangeArrowheads="1"/>
          </p:cNvSpPr>
          <p:nvPr/>
        </p:nvSpPr>
        <p:spPr bwMode="auto">
          <a:xfrm>
            <a:off x="0" y="0"/>
            <a:ext cx="2349500"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Compilation</a:t>
            </a:r>
          </a:p>
        </p:txBody>
      </p:sp>
      <p:sp>
        <p:nvSpPr>
          <p:cNvPr id="13316" name="Rectangle 3"/>
          <p:cNvSpPr>
            <a:spLocks noChangeArrowheads="1"/>
          </p:cNvSpPr>
          <p:nvPr/>
        </p:nvSpPr>
        <p:spPr bwMode="auto">
          <a:xfrm>
            <a:off x="0" y="685800"/>
            <a:ext cx="8915400" cy="946150"/>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 compiler normally translates the whole </a:t>
            </a:r>
            <a:r>
              <a:rPr lang="en-US" sz="2800">
                <a:solidFill>
                  <a:schemeClr val="folHlink"/>
                </a:solidFill>
                <a:latin typeface="Times New Roman" pitchFamily="18" charset="0"/>
              </a:rPr>
              <a:t>source program</a:t>
            </a:r>
            <a:r>
              <a:rPr lang="en-US" sz="2800" b="0">
                <a:latin typeface="Times New Roman" pitchFamily="18" charset="0"/>
              </a:rPr>
              <a:t> into the </a:t>
            </a:r>
            <a:r>
              <a:rPr lang="en-US" sz="2800">
                <a:solidFill>
                  <a:schemeClr val="folHlink"/>
                </a:solidFill>
                <a:latin typeface="Times New Roman" pitchFamily="18" charset="0"/>
              </a:rPr>
              <a:t>object program</a:t>
            </a:r>
            <a:r>
              <a:rPr lang="en-US" sz="2800" b="0">
                <a:latin typeface="Times New Roman" pitchFamily="18" charset="0"/>
              </a:rPr>
              <a:t>.</a:t>
            </a:r>
          </a:p>
        </p:txBody>
      </p:sp>
      <p:sp>
        <p:nvSpPr>
          <p:cNvPr id="13317" name="Text Box 4"/>
          <p:cNvSpPr txBox="1">
            <a:spLocks noChangeArrowheads="1"/>
          </p:cNvSpPr>
          <p:nvPr/>
        </p:nvSpPr>
        <p:spPr bwMode="auto">
          <a:xfrm>
            <a:off x="0" y="1905000"/>
            <a:ext cx="2667000"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Interpretation</a:t>
            </a:r>
          </a:p>
        </p:txBody>
      </p:sp>
      <p:sp>
        <p:nvSpPr>
          <p:cNvPr id="13318" name="Rectangle 5"/>
          <p:cNvSpPr>
            <a:spLocks noChangeArrowheads="1"/>
          </p:cNvSpPr>
          <p:nvPr/>
        </p:nvSpPr>
        <p:spPr bwMode="auto">
          <a:xfrm>
            <a:off x="0" y="2590800"/>
            <a:ext cx="8915400" cy="308133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Some computer languages use an interpreter to translate the source program into the object program. Interpretation refers to the process of translating each line of the source program into the corresponding line of the object program and executing the line. However, we need to be aware of two trends in interpretation: that used by some languages before Java and the interpretation used by Java.</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Slide Number Placeholder 1"/>
          <p:cNvSpPr>
            <a:spLocks noGrp="1"/>
          </p:cNvSpPr>
          <p:nvPr>
            <p:ph type="sldNum" sz="quarter" idx="12"/>
          </p:nvPr>
        </p:nvSpPr>
        <p:spPr>
          <a:noFill/>
        </p:spPr>
        <p:txBody>
          <a:bodyPr/>
          <a:lstStyle/>
          <a:p>
            <a:r>
              <a:rPr lang="en-US"/>
              <a:t>9.</a:t>
            </a:r>
            <a:fld id="{E24C6A43-B37C-4B4F-9896-CF13CFF225EF}" type="slidenum">
              <a:rPr lang="en-US"/>
              <a:pPr/>
              <a:t>14</a:t>
            </a:fld>
            <a:endParaRPr lang="en-US"/>
          </a:p>
        </p:txBody>
      </p:sp>
      <p:sp>
        <p:nvSpPr>
          <p:cNvPr id="14339" name="Text Box 2"/>
          <p:cNvSpPr txBox="1">
            <a:spLocks noChangeArrowheads="1"/>
          </p:cNvSpPr>
          <p:nvPr/>
        </p:nvSpPr>
        <p:spPr bwMode="auto">
          <a:xfrm>
            <a:off x="0" y="0"/>
            <a:ext cx="3606800"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Translation process</a:t>
            </a:r>
          </a:p>
        </p:txBody>
      </p:sp>
      <p:sp>
        <p:nvSpPr>
          <p:cNvPr id="14340" name="Rectangle 3"/>
          <p:cNvSpPr>
            <a:spLocks noChangeArrowheads="1"/>
          </p:cNvSpPr>
          <p:nvPr/>
        </p:nvSpPr>
        <p:spPr bwMode="auto">
          <a:xfrm>
            <a:off x="0" y="685800"/>
            <a:ext cx="8915400" cy="222726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Compilation and interpretation differ in that the first translates the whole source code before executing it, while the second translates and executes the source code a line at a time. Both methods, however, follow the same translation process shown in Figure 9.1.</a:t>
            </a:r>
          </a:p>
        </p:txBody>
      </p:sp>
      <p:sp>
        <p:nvSpPr>
          <p:cNvPr id="14341" name="Text Box 6"/>
          <p:cNvSpPr txBox="1">
            <a:spLocks noChangeArrowheads="1"/>
          </p:cNvSpPr>
          <p:nvPr/>
        </p:nvSpPr>
        <p:spPr bwMode="auto">
          <a:xfrm>
            <a:off x="1676400" y="5715000"/>
            <a:ext cx="5073650"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9.1  </a:t>
            </a:r>
            <a:r>
              <a:rPr lang="en-US" sz="2000">
                <a:latin typeface="Times New Roman" pitchFamily="18" charset="0"/>
              </a:rPr>
              <a:t>Source code translation process</a:t>
            </a:r>
          </a:p>
        </p:txBody>
      </p:sp>
      <p:pic>
        <p:nvPicPr>
          <p:cNvPr id="14342" name="Picture 7"/>
          <p:cNvPicPr>
            <a:picLocks noChangeAspect="1" noChangeArrowheads="1"/>
          </p:cNvPicPr>
          <p:nvPr/>
        </p:nvPicPr>
        <p:blipFill>
          <a:blip r:embed="rId3"/>
          <a:srcRect/>
          <a:stretch>
            <a:fillRect/>
          </a:stretch>
        </p:blipFill>
        <p:spPr bwMode="auto">
          <a:xfrm>
            <a:off x="311150" y="3554413"/>
            <a:ext cx="8299450" cy="13985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smtClean="0"/>
              <a:t>9.</a:t>
            </a:r>
            <a:fld id="{EC69C92B-14F9-4DA4-B55C-9F6D19476811}"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Slide Number Placeholder 1"/>
          <p:cNvSpPr>
            <a:spLocks noGrp="1"/>
          </p:cNvSpPr>
          <p:nvPr>
            <p:ph type="sldNum" sz="quarter" idx="12"/>
          </p:nvPr>
        </p:nvSpPr>
        <p:spPr>
          <a:noFill/>
        </p:spPr>
        <p:txBody>
          <a:bodyPr/>
          <a:lstStyle/>
          <a:p>
            <a:r>
              <a:rPr lang="en-US"/>
              <a:t>9.</a:t>
            </a:r>
            <a:fld id="{B36A8237-9334-4A5A-BC69-8E80A6E9ACF9}" type="slidenum">
              <a:rPr lang="en-US"/>
              <a:pPr/>
              <a:t>16</a:t>
            </a:fld>
            <a:endParaRPr lang="en-US"/>
          </a:p>
        </p:txBody>
      </p:sp>
      <p:sp>
        <p:nvSpPr>
          <p:cNvPr id="1379330"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GB">
              <a:effectLst>
                <a:outerShdw blurRad="38100" dist="38100" dir="2700000" algn="tl">
                  <a:srgbClr val="FFFFFF"/>
                </a:outerShdw>
              </a:effectLst>
              <a:latin typeface="Times New Roman" pitchFamily="18" charset="0"/>
            </a:endParaRPr>
          </a:p>
        </p:txBody>
      </p:sp>
      <p:sp>
        <p:nvSpPr>
          <p:cNvPr id="1379331" name="Text Box 3"/>
          <p:cNvSpPr txBox="1">
            <a:spLocks noChangeArrowheads="1"/>
          </p:cNvSpPr>
          <p:nvPr/>
        </p:nvSpPr>
        <p:spPr bwMode="auto">
          <a:xfrm>
            <a:off x="228600" y="406400"/>
            <a:ext cx="6935788" cy="579438"/>
          </a:xfrm>
          <a:prstGeom prst="rect">
            <a:avLst/>
          </a:prstGeom>
          <a:noFill/>
          <a:ln w="9525">
            <a:noFill/>
            <a:miter lim="800000"/>
            <a:headEnd/>
            <a:tailEnd/>
          </a:ln>
          <a:effectLst/>
        </p:spPr>
        <p:txBody>
          <a:bodyPr wrap="none">
            <a:spAutoFit/>
          </a:bodyPr>
          <a:lstStyle/>
          <a:p>
            <a:pPr>
              <a:defRPr/>
            </a:pPr>
            <a:r>
              <a:rPr lang="en-US">
                <a:effectLst>
                  <a:outerShdw blurRad="38100" dist="38100" dir="2700000" algn="tl">
                    <a:srgbClr val="C0C0C0"/>
                  </a:outerShdw>
                </a:effectLst>
                <a:latin typeface="Times" pitchFamily="18" charset="0"/>
              </a:rPr>
              <a:t>9-3   PROGRAMMING PARADIGMS</a:t>
            </a:r>
          </a:p>
        </p:txBody>
      </p:sp>
      <p:sp>
        <p:nvSpPr>
          <p:cNvPr id="1536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sz="1800">
              <a:latin typeface="Times New Roman" pitchFamily="18" charset="0"/>
            </a:endParaRPr>
          </a:p>
        </p:txBody>
      </p:sp>
      <p:sp>
        <p:nvSpPr>
          <p:cNvPr id="1379333" name="Rectangle 5"/>
          <p:cNvSpPr>
            <a:spLocks noChangeArrowheads="1"/>
          </p:cNvSpPr>
          <p:nvPr/>
        </p:nvSpPr>
        <p:spPr bwMode="auto">
          <a:xfrm>
            <a:off x="228600" y="1524000"/>
            <a:ext cx="8229600" cy="3081338"/>
          </a:xfrm>
          <a:prstGeom prst="rect">
            <a:avLst/>
          </a:prstGeom>
          <a:noFill/>
          <a:ln w="9525">
            <a:noFill/>
            <a:miter lim="800000"/>
            <a:headEnd/>
            <a:tailEnd/>
          </a:ln>
          <a:effectLst/>
        </p:spPr>
        <p:txBody>
          <a:bodyPr anchor="ctr">
            <a:spAutoFit/>
          </a:bodyPr>
          <a:lstStyle/>
          <a:p>
            <a:pPr algn="just" eaLnBrk="1" hangingPunct="1">
              <a:defRPr/>
            </a:pPr>
            <a:r>
              <a:rPr lang="en-US" sz="2800" b="0">
                <a:effectLst>
                  <a:outerShdw blurRad="38100" dist="38100" dir="2700000" algn="tl">
                    <a:srgbClr val="C0C0C0"/>
                  </a:outerShdw>
                </a:effectLst>
                <a:latin typeface="Times New Roman" pitchFamily="18" charset="0"/>
              </a:rPr>
              <a:t>Today, computer languages are categorized according to the approach they use to solve a problem. A </a:t>
            </a:r>
            <a:r>
              <a:rPr lang="en-US" sz="2800">
                <a:solidFill>
                  <a:schemeClr val="folHlink"/>
                </a:solidFill>
                <a:effectLst>
                  <a:outerShdw blurRad="38100" dist="38100" dir="2700000" algn="tl">
                    <a:srgbClr val="C0C0C0"/>
                  </a:outerShdw>
                </a:effectLst>
                <a:latin typeface="Times New Roman" pitchFamily="18" charset="0"/>
              </a:rPr>
              <a:t>paradigm</a:t>
            </a:r>
            <a:r>
              <a:rPr lang="en-US" sz="2800" b="0">
                <a:effectLst>
                  <a:outerShdw blurRad="38100" dist="38100" dir="2700000" algn="tl">
                    <a:srgbClr val="C0C0C0"/>
                  </a:outerShdw>
                </a:effectLst>
                <a:latin typeface="Times New Roman" pitchFamily="18" charset="0"/>
              </a:rPr>
              <a:t>, therefore, is a way in which a computer language looks at the problem to be solved. We divide computer languages into four paradigms: </a:t>
            </a:r>
            <a:r>
              <a:rPr lang="en-US" sz="2800" b="0" i="1">
                <a:effectLst>
                  <a:outerShdw blurRad="38100" dist="38100" dir="2700000" algn="tl">
                    <a:srgbClr val="C0C0C0"/>
                  </a:outerShdw>
                </a:effectLst>
                <a:latin typeface="Times New Roman" pitchFamily="18" charset="0"/>
              </a:rPr>
              <a:t>procedural</a:t>
            </a:r>
            <a:r>
              <a:rPr lang="en-US" sz="2800" b="0">
                <a:effectLst>
                  <a:outerShdw blurRad="38100" dist="38100" dir="2700000" algn="tl">
                    <a:srgbClr val="C0C0C0"/>
                  </a:outerShdw>
                </a:effectLst>
                <a:latin typeface="Times New Roman" pitchFamily="18" charset="0"/>
              </a:rPr>
              <a:t>,</a:t>
            </a:r>
            <a:r>
              <a:rPr lang="en-US" sz="2800">
                <a:solidFill>
                  <a:schemeClr val="folHlink"/>
                </a:solidFill>
                <a:effectLst>
                  <a:outerShdw blurRad="38100" dist="38100" dir="2700000" algn="tl">
                    <a:srgbClr val="C0C0C0"/>
                  </a:outerShdw>
                </a:effectLst>
                <a:latin typeface="Times New Roman" pitchFamily="18" charset="0"/>
              </a:rPr>
              <a:t> </a:t>
            </a:r>
            <a:r>
              <a:rPr lang="en-US" sz="2800" b="0" i="1">
                <a:effectLst>
                  <a:outerShdw blurRad="38100" dist="38100" dir="2700000" algn="tl">
                    <a:srgbClr val="C0C0C0"/>
                  </a:outerShdw>
                </a:effectLst>
                <a:latin typeface="Times New Roman" pitchFamily="18" charset="0"/>
              </a:rPr>
              <a:t>object-oriented</a:t>
            </a:r>
            <a:r>
              <a:rPr lang="en-US" sz="2800" b="0">
                <a:effectLst>
                  <a:outerShdw blurRad="38100" dist="38100" dir="2700000" algn="tl">
                    <a:srgbClr val="C0C0C0"/>
                  </a:outerShdw>
                </a:effectLst>
                <a:latin typeface="Times New Roman" pitchFamily="18" charset="0"/>
              </a:rPr>
              <a:t>, </a:t>
            </a:r>
            <a:r>
              <a:rPr lang="en-US" sz="2800" b="0" i="1">
                <a:effectLst>
                  <a:outerShdw blurRad="38100" dist="38100" dir="2700000" algn="tl">
                    <a:srgbClr val="C0C0C0"/>
                  </a:outerShdw>
                </a:effectLst>
                <a:latin typeface="Times New Roman" pitchFamily="18" charset="0"/>
              </a:rPr>
              <a:t>functional</a:t>
            </a:r>
            <a:r>
              <a:rPr lang="en-US" sz="2800" b="0">
                <a:effectLst>
                  <a:outerShdw blurRad="38100" dist="38100" dir="2700000" algn="tl">
                    <a:srgbClr val="C0C0C0"/>
                  </a:outerShdw>
                </a:effectLst>
                <a:latin typeface="Times New Roman" pitchFamily="18" charset="0"/>
              </a:rPr>
              <a:t> and </a:t>
            </a:r>
            <a:r>
              <a:rPr lang="en-US" sz="2800" b="0" i="1">
                <a:effectLst>
                  <a:outerShdw blurRad="38100" dist="38100" dir="2700000" algn="tl">
                    <a:srgbClr val="C0C0C0"/>
                  </a:outerShdw>
                </a:effectLst>
                <a:latin typeface="Times New Roman" pitchFamily="18" charset="0"/>
              </a:rPr>
              <a:t>declarative</a:t>
            </a:r>
            <a:r>
              <a:rPr lang="en-US" sz="2800" b="0">
                <a:effectLst>
                  <a:outerShdw blurRad="38100" dist="38100" dir="2700000" algn="tl">
                    <a:srgbClr val="C0C0C0"/>
                  </a:outerShdw>
                </a:effectLst>
                <a:latin typeface="Times New Roman" pitchFamily="18" charset="0"/>
              </a:rPr>
              <a:t>. Figure 9.2 summarizes these.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1"/>
          <p:cNvSpPr>
            <a:spLocks noGrp="1"/>
          </p:cNvSpPr>
          <p:nvPr>
            <p:ph type="sldNum" sz="quarter" idx="12"/>
          </p:nvPr>
        </p:nvSpPr>
        <p:spPr>
          <a:noFill/>
        </p:spPr>
        <p:txBody>
          <a:bodyPr/>
          <a:lstStyle/>
          <a:p>
            <a:r>
              <a:rPr lang="en-US"/>
              <a:t>9.</a:t>
            </a:r>
            <a:fld id="{036E9E91-66E0-4131-A595-CEA6287C158A}" type="slidenum">
              <a:rPr lang="en-US"/>
              <a:pPr/>
              <a:t>17</a:t>
            </a:fld>
            <a:endParaRPr lang="en-US"/>
          </a:p>
        </p:txBody>
      </p:sp>
      <p:sp>
        <p:nvSpPr>
          <p:cNvPr id="16387" name="Text Box 4"/>
          <p:cNvSpPr txBox="1">
            <a:spLocks noChangeArrowheads="1"/>
          </p:cNvSpPr>
          <p:nvPr/>
        </p:nvSpPr>
        <p:spPr bwMode="auto">
          <a:xfrm>
            <a:off x="1447800" y="5715000"/>
            <a:ext cx="5792788"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9.2  </a:t>
            </a:r>
            <a:r>
              <a:rPr lang="en-US" sz="2000">
                <a:latin typeface="Times New Roman" pitchFamily="18" charset="0"/>
              </a:rPr>
              <a:t>Categories of programming languages</a:t>
            </a:r>
          </a:p>
        </p:txBody>
      </p:sp>
      <p:pic>
        <p:nvPicPr>
          <p:cNvPr id="16388" name="Picture 6"/>
          <p:cNvPicPr>
            <a:picLocks noChangeAspect="1" noChangeArrowheads="1"/>
          </p:cNvPicPr>
          <p:nvPr/>
        </p:nvPicPr>
        <p:blipFill>
          <a:blip r:embed="rId3"/>
          <a:srcRect/>
          <a:stretch>
            <a:fillRect/>
          </a:stretch>
        </p:blipFill>
        <p:spPr bwMode="auto">
          <a:xfrm>
            <a:off x="523875" y="1582738"/>
            <a:ext cx="7934325" cy="3675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1"/>
          <p:cNvSpPr>
            <a:spLocks noGrp="1"/>
          </p:cNvSpPr>
          <p:nvPr>
            <p:ph type="sldNum" sz="quarter" idx="12"/>
          </p:nvPr>
        </p:nvSpPr>
        <p:spPr>
          <a:noFill/>
        </p:spPr>
        <p:txBody>
          <a:bodyPr/>
          <a:lstStyle/>
          <a:p>
            <a:r>
              <a:rPr lang="en-US"/>
              <a:t>9.</a:t>
            </a:r>
            <a:fld id="{CD3F0047-673F-4A19-A0E6-E7302D414FEA}" type="slidenum">
              <a:rPr lang="en-US"/>
              <a:pPr/>
              <a:t>18</a:t>
            </a:fld>
            <a:endParaRPr lang="en-US"/>
          </a:p>
        </p:txBody>
      </p:sp>
      <p:sp>
        <p:nvSpPr>
          <p:cNvPr id="17411" name="Text Box 2"/>
          <p:cNvSpPr txBox="1">
            <a:spLocks noChangeArrowheads="1"/>
          </p:cNvSpPr>
          <p:nvPr/>
        </p:nvSpPr>
        <p:spPr bwMode="auto">
          <a:xfrm>
            <a:off x="0" y="0"/>
            <a:ext cx="4676775"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The procedural paradigm</a:t>
            </a:r>
          </a:p>
        </p:txBody>
      </p:sp>
      <p:sp>
        <p:nvSpPr>
          <p:cNvPr id="17412" name="Rectangle 3"/>
          <p:cNvSpPr>
            <a:spLocks noChangeArrowheads="1"/>
          </p:cNvSpPr>
          <p:nvPr/>
        </p:nvSpPr>
        <p:spPr bwMode="auto">
          <a:xfrm>
            <a:off x="76200" y="533400"/>
            <a:ext cx="8915400" cy="564356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In the procedural paradigm (or imperative paradigm) we can think of a program as an active agent that manipulates passive objects. We encounter many passive objects in our daily life: a stone, a book, a lamp, and so on. A passive object cannot initiate an action by itself, but it can receive actions from active agents.</a:t>
            </a:r>
          </a:p>
          <a:p>
            <a:pPr algn="just"/>
            <a:r>
              <a:rPr lang="en-US" sz="2800" b="0">
                <a:latin typeface="Times New Roman" pitchFamily="18" charset="0"/>
              </a:rPr>
              <a:t>	A program in a procedural paradigm is an active agent that uses passive objects that we refer to as data or data items. To manipulate a piece of data, the active agent (program) issues an action, referred to as a </a:t>
            </a:r>
            <a:r>
              <a:rPr lang="en-US" sz="2800">
                <a:latin typeface="Times New Roman" pitchFamily="18" charset="0"/>
              </a:rPr>
              <a:t>procedure</a:t>
            </a:r>
            <a:r>
              <a:rPr lang="en-US" sz="2800" b="0">
                <a:latin typeface="Times New Roman" pitchFamily="18" charset="0"/>
              </a:rPr>
              <a:t>. For example, think of a program that prints the contents of a file. The file is a passive object. To print the file, the program uses a procedure, which we call print.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p:cNvSpPr>
            <a:spLocks noGrp="1"/>
          </p:cNvSpPr>
          <p:nvPr>
            <p:ph type="sldNum" sz="quarter" idx="12"/>
          </p:nvPr>
        </p:nvSpPr>
        <p:spPr>
          <a:noFill/>
        </p:spPr>
        <p:txBody>
          <a:bodyPr/>
          <a:lstStyle/>
          <a:p>
            <a:r>
              <a:rPr lang="en-US"/>
              <a:t>9.</a:t>
            </a:r>
            <a:fld id="{0F7069A8-2374-44CB-8A44-6E709BF8FA2A}" type="slidenum">
              <a:rPr lang="en-US"/>
              <a:pPr/>
              <a:t>19</a:t>
            </a:fld>
            <a:endParaRPr lang="en-US"/>
          </a:p>
        </p:txBody>
      </p:sp>
      <p:sp>
        <p:nvSpPr>
          <p:cNvPr id="18435" name="Text Box 2"/>
          <p:cNvSpPr txBox="1">
            <a:spLocks noChangeArrowheads="1"/>
          </p:cNvSpPr>
          <p:nvPr/>
        </p:nvSpPr>
        <p:spPr bwMode="auto">
          <a:xfrm>
            <a:off x="1447800" y="5715000"/>
            <a:ext cx="6034088"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9.3  </a:t>
            </a:r>
            <a:r>
              <a:rPr lang="en-US" sz="2000">
                <a:latin typeface="Times New Roman" pitchFamily="18" charset="0"/>
              </a:rPr>
              <a:t>The concept of the procedural paradigm</a:t>
            </a:r>
          </a:p>
        </p:txBody>
      </p:sp>
      <p:pic>
        <p:nvPicPr>
          <p:cNvPr id="18436" name="Picture 4"/>
          <p:cNvPicPr>
            <a:picLocks noChangeAspect="1" noChangeArrowheads="1"/>
          </p:cNvPicPr>
          <p:nvPr/>
        </p:nvPicPr>
        <p:blipFill>
          <a:blip r:embed="rId3"/>
          <a:srcRect/>
          <a:stretch>
            <a:fillRect/>
          </a:stretch>
        </p:blipFill>
        <p:spPr bwMode="auto">
          <a:xfrm>
            <a:off x="468313" y="1752600"/>
            <a:ext cx="7532687" cy="2994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1"/>
          <p:cNvSpPr>
            <a:spLocks noGrp="1"/>
          </p:cNvSpPr>
          <p:nvPr>
            <p:ph type="sldNum" sz="quarter" idx="12"/>
          </p:nvPr>
        </p:nvSpPr>
        <p:spPr>
          <a:noFill/>
        </p:spPr>
        <p:txBody>
          <a:bodyPr/>
          <a:lstStyle/>
          <a:p>
            <a:r>
              <a:rPr lang="en-US"/>
              <a:t>9.</a:t>
            </a:r>
            <a:fld id="{3C668577-7796-4890-81DF-EFC97A96B441}" type="slidenum">
              <a:rPr lang="en-US"/>
              <a:pPr/>
              <a:t>2</a:t>
            </a:fld>
            <a:endParaRPr lang="en-US"/>
          </a:p>
        </p:txBody>
      </p:sp>
      <p:sp>
        <p:nvSpPr>
          <p:cNvPr id="6147" name="Text Box 2"/>
          <p:cNvSpPr txBox="1">
            <a:spLocks noChangeArrowheads="1"/>
          </p:cNvSpPr>
          <p:nvPr/>
        </p:nvSpPr>
        <p:spPr bwMode="auto">
          <a:xfrm>
            <a:off x="0" y="0"/>
            <a:ext cx="3514725"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Machine languages</a:t>
            </a:r>
          </a:p>
        </p:txBody>
      </p:sp>
      <p:sp>
        <p:nvSpPr>
          <p:cNvPr id="6148" name="Rectangle 3"/>
          <p:cNvSpPr>
            <a:spLocks noChangeArrowheads="1"/>
          </p:cNvSpPr>
          <p:nvPr/>
        </p:nvSpPr>
        <p:spPr bwMode="auto">
          <a:xfrm>
            <a:off x="76200" y="685800"/>
            <a:ext cx="8915400" cy="3540125"/>
          </a:xfrm>
          <a:prstGeom prst="rect">
            <a:avLst/>
          </a:prstGeom>
          <a:solidFill>
            <a:schemeClr val="bg1"/>
          </a:solidFill>
          <a:ln w="9525">
            <a:noFill/>
            <a:miter lim="800000"/>
            <a:headEnd/>
            <a:tailEnd/>
          </a:ln>
        </p:spPr>
        <p:txBody>
          <a:bodyPr>
            <a:spAutoFit/>
          </a:bodyPr>
          <a:lstStyle/>
          <a:p>
            <a:pPr algn="just">
              <a:buFont typeface="Arial" charset="0"/>
              <a:buChar char="•"/>
            </a:pPr>
            <a:r>
              <a:rPr lang="en-US" sz="2800" b="0" dirty="0">
                <a:latin typeface="Times New Roman" pitchFamily="18" charset="0"/>
              </a:rPr>
              <a:t>In the earliest days of computers, the only programming languages available were </a:t>
            </a:r>
            <a:r>
              <a:rPr lang="en-US" sz="2800" dirty="0">
                <a:solidFill>
                  <a:srgbClr val="FF0000"/>
                </a:solidFill>
                <a:latin typeface="Times New Roman" pitchFamily="18" charset="0"/>
              </a:rPr>
              <a:t>machine languages</a:t>
            </a:r>
            <a:r>
              <a:rPr lang="en-US" sz="2800" b="0" dirty="0">
                <a:latin typeface="Times New Roman" pitchFamily="18" charset="0"/>
              </a:rPr>
              <a:t>.</a:t>
            </a:r>
          </a:p>
          <a:p>
            <a:pPr algn="just">
              <a:buFont typeface="Arial" charset="0"/>
              <a:buChar char="•"/>
            </a:pPr>
            <a:r>
              <a:rPr lang="en-US" sz="2800" b="0" dirty="0">
                <a:latin typeface="Times New Roman" pitchFamily="18" charset="0"/>
              </a:rPr>
              <a:t> Each computer had its own machine language, which was made of streams of 0s and 1s. </a:t>
            </a:r>
          </a:p>
          <a:p>
            <a:pPr algn="just">
              <a:buFont typeface="Arial" charset="0"/>
              <a:buChar char="•"/>
            </a:pPr>
            <a:r>
              <a:rPr lang="en-US" sz="2800" b="0" dirty="0">
                <a:latin typeface="Times New Roman" pitchFamily="18" charset="0"/>
              </a:rPr>
              <a:t>We need to use eleven lines of code to read two integers, add them and print the result. These lines of code, when written in machine language, make eleven lines of binary code, each of 16 bits, as shown in Table 9.1.</a:t>
            </a:r>
          </a:p>
        </p:txBody>
      </p:sp>
      <p:sp>
        <p:nvSpPr>
          <p:cNvPr id="6149" name="Rectangle 8"/>
          <p:cNvSpPr>
            <a:spLocks noChangeArrowheads="1"/>
          </p:cNvSpPr>
          <p:nvPr/>
        </p:nvSpPr>
        <p:spPr bwMode="auto">
          <a:xfrm>
            <a:off x="381000" y="5502275"/>
            <a:ext cx="8382000" cy="1022350"/>
          </a:xfrm>
          <a:prstGeom prst="rect">
            <a:avLst/>
          </a:prstGeom>
          <a:solidFill>
            <a:srgbClr val="99FF33"/>
          </a:solidFill>
          <a:ln w="76200" algn="ctr">
            <a:solidFill>
              <a:srgbClr val="00CC00"/>
            </a:solidFill>
            <a:miter lim="800000"/>
            <a:headEnd/>
            <a:tailEnd/>
          </a:ln>
        </p:spPr>
        <p:txBody>
          <a:bodyPr>
            <a:spAutoFit/>
          </a:bodyPr>
          <a:lstStyle/>
          <a:p>
            <a:pPr algn="ctr"/>
            <a:r>
              <a:rPr lang="en-US" sz="2800" dirty="0">
                <a:latin typeface="Times New Roman" pitchFamily="18" charset="0"/>
              </a:rPr>
              <a:t>The only language understood by a computer is machine language.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1"/>
          <p:cNvSpPr>
            <a:spLocks noGrp="1"/>
          </p:cNvSpPr>
          <p:nvPr>
            <p:ph type="sldNum" sz="quarter" idx="12"/>
          </p:nvPr>
        </p:nvSpPr>
        <p:spPr>
          <a:noFill/>
        </p:spPr>
        <p:txBody>
          <a:bodyPr/>
          <a:lstStyle/>
          <a:p>
            <a:r>
              <a:rPr lang="en-US"/>
              <a:t>9.</a:t>
            </a:r>
            <a:fld id="{D8AC1B48-8565-4A5B-9F7E-B727520867F9}" type="slidenum">
              <a:rPr lang="en-US"/>
              <a:pPr/>
              <a:t>20</a:t>
            </a:fld>
            <a:endParaRPr lang="en-US"/>
          </a:p>
        </p:txBody>
      </p:sp>
      <p:sp>
        <p:nvSpPr>
          <p:cNvPr id="19459" name="Rectangle 3"/>
          <p:cNvSpPr>
            <a:spLocks noChangeArrowheads="1"/>
          </p:cNvSpPr>
          <p:nvPr/>
        </p:nvSpPr>
        <p:spPr bwMode="auto">
          <a:xfrm>
            <a:off x="76200" y="152400"/>
            <a:ext cx="8915400" cy="222726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 program in this paradigm is made up of three parts: </a:t>
            </a:r>
            <a:r>
              <a:rPr lang="en-US" sz="2800" b="0" i="1">
                <a:latin typeface="Times New Roman" pitchFamily="18" charset="0"/>
              </a:rPr>
              <a:t>a part for object creation</a:t>
            </a:r>
            <a:r>
              <a:rPr lang="en-US" sz="2800" b="0">
                <a:latin typeface="Times New Roman" pitchFamily="18" charset="0"/>
              </a:rPr>
              <a:t>, </a:t>
            </a:r>
            <a:r>
              <a:rPr lang="en-US" sz="2800" b="0" i="1">
                <a:latin typeface="Times New Roman" pitchFamily="18" charset="0"/>
              </a:rPr>
              <a:t>a set of procedure calls</a:t>
            </a:r>
            <a:r>
              <a:rPr lang="en-US" sz="2800" b="0">
                <a:latin typeface="Times New Roman" pitchFamily="18" charset="0"/>
              </a:rPr>
              <a:t> and </a:t>
            </a:r>
            <a:r>
              <a:rPr lang="en-US" sz="2800" b="0" i="1">
                <a:latin typeface="Times New Roman" pitchFamily="18" charset="0"/>
              </a:rPr>
              <a:t>a set of code for each procedure</a:t>
            </a:r>
            <a:r>
              <a:rPr lang="en-US" sz="2800" b="0">
                <a:latin typeface="Times New Roman" pitchFamily="18" charset="0"/>
              </a:rPr>
              <a:t>. Some procedures have already been defined in the language itself. By combining this code, the programmer can create new procedures.</a:t>
            </a:r>
          </a:p>
        </p:txBody>
      </p:sp>
      <p:sp>
        <p:nvSpPr>
          <p:cNvPr id="19460" name="Text Box 4"/>
          <p:cNvSpPr txBox="1">
            <a:spLocks noChangeArrowheads="1"/>
          </p:cNvSpPr>
          <p:nvPr/>
        </p:nvSpPr>
        <p:spPr bwMode="auto">
          <a:xfrm>
            <a:off x="1219200" y="6324600"/>
            <a:ext cx="6189663"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9.4  </a:t>
            </a:r>
            <a:r>
              <a:rPr lang="en-US" sz="2000">
                <a:latin typeface="Times New Roman" pitchFamily="18" charset="0"/>
              </a:rPr>
              <a:t>The components of a procedural program</a:t>
            </a:r>
          </a:p>
        </p:txBody>
      </p:sp>
      <p:pic>
        <p:nvPicPr>
          <p:cNvPr id="19461" name="Picture 5"/>
          <p:cNvPicPr>
            <a:picLocks noChangeAspect="1" noChangeArrowheads="1"/>
          </p:cNvPicPr>
          <p:nvPr/>
        </p:nvPicPr>
        <p:blipFill>
          <a:blip r:embed="rId3"/>
          <a:srcRect/>
          <a:stretch>
            <a:fillRect/>
          </a:stretch>
        </p:blipFill>
        <p:spPr bwMode="auto">
          <a:xfrm>
            <a:off x="2921000" y="2649538"/>
            <a:ext cx="3162300" cy="3598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1"/>
          <p:cNvSpPr>
            <a:spLocks noGrp="1"/>
          </p:cNvSpPr>
          <p:nvPr>
            <p:ph type="sldNum" sz="quarter" idx="12"/>
          </p:nvPr>
        </p:nvSpPr>
        <p:spPr>
          <a:noFill/>
        </p:spPr>
        <p:txBody>
          <a:bodyPr/>
          <a:lstStyle/>
          <a:p>
            <a:r>
              <a:rPr lang="en-US"/>
              <a:t>9.</a:t>
            </a:r>
            <a:fld id="{ADA165F0-2056-40A1-9521-4CAA75C0B1D0}" type="slidenum">
              <a:rPr lang="en-US"/>
              <a:pPr/>
              <a:t>21</a:t>
            </a:fld>
            <a:endParaRPr lang="en-US"/>
          </a:p>
        </p:txBody>
      </p:sp>
      <p:sp>
        <p:nvSpPr>
          <p:cNvPr id="20483" name="Text Box 2"/>
          <p:cNvSpPr txBox="1">
            <a:spLocks noChangeArrowheads="1"/>
          </p:cNvSpPr>
          <p:nvPr/>
        </p:nvSpPr>
        <p:spPr bwMode="auto">
          <a:xfrm>
            <a:off x="304800" y="242888"/>
            <a:ext cx="5562600" cy="519112"/>
          </a:xfrm>
          <a:prstGeom prst="rect">
            <a:avLst/>
          </a:prstGeom>
          <a:noFill/>
          <a:ln w="9525">
            <a:noFill/>
            <a:miter lim="800000"/>
            <a:headEnd/>
            <a:tailEnd/>
          </a:ln>
        </p:spPr>
        <p:txBody>
          <a:bodyPr>
            <a:spAutoFit/>
          </a:bodyPr>
          <a:lstStyle/>
          <a:p>
            <a:r>
              <a:rPr lang="en-US" sz="2800">
                <a:solidFill>
                  <a:srgbClr val="660066"/>
                </a:solidFill>
                <a:latin typeface="Times New Roman" pitchFamily="18" charset="0"/>
              </a:rPr>
              <a:t>Some procedural languages</a:t>
            </a:r>
          </a:p>
        </p:txBody>
      </p:sp>
      <p:sp>
        <p:nvSpPr>
          <p:cNvPr id="20484" name="Rectangle 3"/>
          <p:cNvSpPr>
            <a:spLocks noChangeArrowheads="1"/>
          </p:cNvSpPr>
          <p:nvPr/>
        </p:nvSpPr>
        <p:spPr bwMode="auto">
          <a:xfrm>
            <a:off x="304800" y="1233488"/>
            <a:ext cx="8458200" cy="519112"/>
          </a:xfrm>
          <a:prstGeom prst="rect">
            <a:avLst/>
          </a:prstGeom>
          <a:solidFill>
            <a:schemeClr val="bg1"/>
          </a:solidFill>
          <a:ln w="9525">
            <a:noFill/>
            <a:miter lim="800000"/>
            <a:headEnd/>
            <a:tailEnd/>
          </a:ln>
        </p:spPr>
        <p:txBody>
          <a:bodyPr>
            <a:spAutoFit/>
          </a:bodyPr>
          <a:lstStyle/>
          <a:p>
            <a:pPr algn="just">
              <a:spcAft>
                <a:spcPct val="100000"/>
              </a:spcAft>
              <a:buFont typeface="Wingdings" pitchFamily="2" charset="2"/>
              <a:buChar char="q"/>
            </a:pPr>
            <a:r>
              <a:rPr lang="en-US" sz="2800" b="0">
                <a:latin typeface="Times New Roman" pitchFamily="18" charset="0"/>
              </a:rPr>
              <a:t> FORTRAN (FORmula TRANslation)</a:t>
            </a:r>
          </a:p>
        </p:txBody>
      </p:sp>
      <p:sp>
        <p:nvSpPr>
          <p:cNvPr id="20485" name="Rectangle 4"/>
          <p:cNvSpPr>
            <a:spLocks noChangeArrowheads="1"/>
          </p:cNvSpPr>
          <p:nvPr/>
        </p:nvSpPr>
        <p:spPr bwMode="auto">
          <a:xfrm>
            <a:off x="304800" y="2033588"/>
            <a:ext cx="8458200" cy="519112"/>
          </a:xfrm>
          <a:prstGeom prst="rect">
            <a:avLst/>
          </a:prstGeom>
          <a:solidFill>
            <a:schemeClr val="bg1"/>
          </a:solidFill>
          <a:ln w="9525">
            <a:noFill/>
            <a:miter lim="800000"/>
            <a:headEnd/>
            <a:tailEnd/>
          </a:ln>
        </p:spPr>
        <p:txBody>
          <a:bodyPr>
            <a:spAutoFit/>
          </a:bodyPr>
          <a:lstStyle/>
          <a:p>
            <a:pPr algn="just">
              <a:spcAft>
                <a:spcPct val="100000"/>
              </a:spcAft>
              <a:buFont typeface="Wingdings" pitchFamily="2" charset="2"/>
              <a:buChar char="q"/>
            </a:pPr>
            <a:r>
              <a:rPr lang="en-US" sz="2800" b="0">
                <a:latin typeface="Times New Roman" pitchFamily="18" charset="0"/>
              </a:rPr>
              <a:t> COBOL (COmmon Business-Oriented Language)</a:t>
            </a:r>
          </a:p>
        </p:txBody>
      </p:sp>
      <p:sp>
        <p:nvSpPr>
          <p:cNvPr id="20486" name="Rectangle 5"/>
          <p:cNvSpPr>
            <a:spLocks noChangeArrowheads="1"/>
          </p:cNvSpPr>
          <p:nvPr/>
        </p:nvSpPr>
        <p:spPr bwMode="auto">
          <a:xfrm>
            <a:off x="304800" y="2833688"/>
            <a:ext cx="8458200" cy="519112"/>
          </a:xfrm>
          <a:prstGeom prst="rect">
            <a:avLst/>
          </a:prstGeom>
          <a:solidFill>
            <a:schemeClr val="bg1"/>
          </a:solidFill>
          <a:ln w="9525">
            <a:noFill/>
            <a:miter lim="800000"/>
            <a:headEnd/>
            <a:tailEnd/>
          </a:ln>
        </p:spPr>
        <p:txBody>
          <a:bodyPr>
            <a:spAutoFit/>
          </a:bodyPr>
          <a:lstStyle/>
          <a:p>
            <a:pPr algn="just">
              <a:spcAft>
                <a:spcPct val="100000"/>
              </a:spcAft>
              <a:buFont typeface="Wingdings" pitchFamily="2" charset="2"/>
              <a:buChar char="q"/>
            </a:pPr>
            <a:r>
              <a:rPr lang="en-US" sz="2800" b="0">
                <a:latin typeface="Times New Roman" pitchFamily="18" charset="0"/>
              </a:rPr>
              <a:t> Pascal</a:t>
            </a:r>
          </a:p>
        </p:txBody>
      </p:sp>
      <p:sp>
        <p:nvSpPr>
          <p:cNvPr id="20487" name="Rectangle 6"/>
          <p:cNvSpPr>
            <a:spLocks noChangeArrowheads="1"/>
          </p:cNvSpPr>
          <p:nvPr/>
        </p:nvSpPr>
        <p:spPr bwMode="auto">
          <a:xfrm>
            <a:off x="304800" y="3633788"/>
            <a:ext cx="8458200" cy="519112"/>
          </a:xfrm>
          <a:prstGeom prst="rect">
            <a:avLst/>
          </a:prstGeom>
          <a:solidFill>
            <a:schemeClr val="bg1"/>
          </a:solidFill>
          <a:ln w="9525">
            <a:noFill/>
            <a:miter lim="800000"/>
            <a:headEnd/>
            <a:tailEnd/>
          </a:ln>
        </p:spPr>
        <p:txBody>
          <a:bodyPr>
            <a:spAutoFit/>
          </a:bodyPr>
          <a:lstStyle/>
          <a:p>
            <a:pPr algn="just">
              <a:spcAft>
                <a:spcPct val="100000"/>
              </a:spcAft>
              <a:buFont typeface="Wingdings" pitchFamily="2" charset="2"/>
              <a:buChar char="q"/>
            </a:pPr>
            <a:r>
              <a:rPr lang="en-US" sz="2800" b="0">
                <a:latin typeface="Times New Roman" pitchFamily="18" charset="0"/>
              </a:rPr>
              <a:t> C</a:t>
            </a:r>
          </a:p>
        </p:txBody>
      </p:sp>
      <p:sp>
        <p:nvSpPr>
          <p:cNvPr id="20488" name="Rectangle 7"/>
          <p:cNvSpPr>
            <a:spLocks noChangeArrowheads="1"/>
          </p:cNvSpPr>
          <p:nvPr/>
        </p:nvSpPr>
        <p:spPr bwMode="auto">
          <a:xfrm>
            <a:off x="304800" y="4433888"/>
            <a:ext cx="8458200" cy="519112"/>
          </a:xfrm>
          <a:prstGeom prst="rect">
            <a:avLst/>
          </a:prstGeom>
          <a:solidFill>
            <a:schemeClr val="bg1"/>
          </a:solidFill>
          <a:ln w="9525">
            <a:noFill/>
            <a:miter lim="800000"/>
            <a:headEnd/>
            <a:tailEnd/>
          </a:ln>
        </p:spPr>
        <p:txBody>
          <a:bodyPr>
            <a:spAutoFit/>
          </a:bodyPr>
          <a:lstStyle/>
          <a:p>
            <a:pPr algn="just">
              <a:spcAft>
                <a:spcPct val="100000"/>
              </a:spcAft>
              <a:buFont typeface="Wingdings" pitchFamily="2" charset="2"/>
              <a:buChar char="q"/>
            </a:pPr>
            <a:r>
              <a:rPr lang="en-US" sz="2800" b="0">
                <a:latin typeface="Times New Roman" pitchFamily="18" charset="0"/>
              </a:rPr>
              <a:t> Ada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1"/>
          <p:cNvSpPr>
            <a:spLocks noGrp="1"/>
          </p:cNvSpPr>
          <p:nvPr>
            <p:ph type="sldNum" sz="quarter" idx="12"/>
          </p:nvPr>
        </p:nvSpPr>
        <p:spPr>
          <a:noFill/>
        </p:spPr>
        <p:txBody>
          <a:bodyPr/>
          <a:lstStyle/>
          <a:p>
            <a:r>
              <a:rPr lang="en-US"/>
              <a:t>9.</a:t>
            </a:r>
            <a:fld id="{AC43315C-54F8-4011-87E6-5682627C6715}" type="slidenum">
              <a:rPr lang="en-US"/>
              <a:pPr/>
              <a:t>22</a:t>
            </a:fld>
            <a:endParaRPr lang="en-US"/>
          </a:p>
        </p:txBody>
      </p:sp>
      <p:sp>
        <p:nvSpPr>
          <p:cNvPr id="21507" name="Text Box 2"/>
          <p:cNvSpPr txBox="1">
            <a:spLocks noChangeArrowheads="1"/>
          </p:cNvSpPr>
          <p:nvPr/>
        </p:nvSpPr>
        <p:spPr bwMode="auto">
          <a:xfrm>
            <a:off x="0" y="0"/>
            <a:ext cx="5397500"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The object-oriented paradigm</a:t>
            </a:r>
          </a:p>
        </p:txBody>
      </p:sp>
      <p:sp>
        <p:nvSpPr>
          <p:cNvPr id="21508" name="Rectangle 3"/>
          <p:cNvSpPr>
            <a:spLocks noChangeArrowheads="1"/>
          </p:cNvSpPr>
          <p:nvPr/>
        </p:nvSpPr>
        <p:spPr bwMode="auto">
          <a:xfrm>
            <a:off x="76200" y="533400"/>
            <a:ext cx="8915400" cy="5216525"/>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The object-oriented paradigm deals with active objects instead of passive objects. We encounter many active objects in our daily life: a vehicle, an automatic door, a dishwasher and so on. The action to be performed on these objects are included in the object: the objects need only to receive the appropriate stimulus from outside to perform one of the actions.</a:t>
            </a:r>
          </a:p>
          <a:p>
            <a:pPr algn="just"/>
            <a:r>
              <a:rPr lang="en-US" sz="2800" b="0">
                <a:latin typeface="Times New Roman" pitchFamily="18" charset="0"/>
              </a:rPr>
              <a:t>	A file in an object-oriented paradigm can be packed with all the procedures—called methods in the object-oriented paradigm—to be performed by the file: printing, copying, deleting and so on. The program in this paradigm just sends the corresponding request to the object.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1"/>
          <p:cNvSpPr>
            <a:spLocks noGrp="1"/>
          </p:cNvSpPr>
          <p:nvPr>
            <p:ph type="sldNum" sz="quarter" idx="12"/>
          </p:nvPr>
        </p:nvSpPr>
        <p:spPr>
          <a:noFill/>
        </p:spPr>
        <p:txBody>
          <a:bodyPr/>
          <a:lstStyle/>
          <a:p>
            <a:r>
              <a:rPr lang="en-US"/>
              <a:t>9.</a:t>
            </a:r>
            <a:fld id="{160270CE-5F02-440D-9369-B77022F66A2A}" type="slidenum">
              <a:rPr lang="en-US"/>
              <a:pPr/>
              <a:t>23</a:t>
            </a:fld>
            <a:endParaRPr lang="en-US"/>
          </a:p>
        </p:txBody>
      </p:sp>
      <p:sp>
        <p:nvSpPr>
          <p:cNvPr id="22531" name="Text Box 2"/>
          <p:cNvSpPr txBox="1">
            <a:spLocks noChangeArrowheads="1"/>
          </p:cNvSpPr>
          <p:nvPr/>
        </p:nvSpPr>
        <p:spPr bwMode="auto">
          <a:xfrm>
            <a:off x="1219200" y="5715000"/>
            <a:ext cx="6413500"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9.5  </a:t>
            </a:r>
            <a:r>
              <a:rPr lang="en-US" sz="2000">
                <a:latin typeface="Times New Roman" pitchFamily="18" charset="0"/>
              </a:rPr>
              <a:t>The concept of an object-oriented paradigm</a:t>
            </a:r>
          </a:p>
        </p:txBody>
      </p:sp>
      <p:pic>
        <p:nvPicPr>
          <p:cNvPr id="22532" name="Picture 5"/>
          <p:cNvPicPr>
            <a:picLocks noChangeAspect="1" noChangeArrowheads="1"/>
          </p:cNvPicPr>
          <p:nvPr/>
        </p:nvPicPr>
        <p:blipFill>
          <a:blip r:embed="rId3"/>
          <a:srcRect/>
          <a:stretch>
            <a:fillRect/>
          </a:stretch>
        </p:blipFill>
        <p:spPr bwMode="auto">
          <a:xfrm>
            <a:off x="593725" y="1600200"/>
            <a:ext cx="7331075"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1"/>
          <p:cNvSpPr>
            <a:spLocks noGrp="1"/>
          </p:cNvSpPr>
          <p:nvPr>
            <p:ph type="sldNum" sz="quarter" idx="12"/>
          </p:nvPr>
        </p:nvSpPr>
        <p:spPr>
          <a:noFill/>
        </p:spPr>
        <p:txBody>
          <a:bodyPr/>
          <a:lstStyle/>
          <a:p>
            <a:r>
              <a:rPr lang="en-US"/>
              <a:t>9.</a:t>
            </a:r>
            <a:fld id="{631DAE6B-1FCD-4307-9B02-EB3B49267211}" type="slidenum">
              <a:rPr lang="en-US"/>
              <a:pPr/>
              <a:t>24</a:t>
            </a:fld>
            <a:endParaRPr lang="en-US"/>
          </a:p>
        </p:txBody>
      </p:sp>
      <p:sp>
        <p:nvSpPr>
          <p:cNvPr id="23555" name="Text Box 2"/>
          <p:cNvSpPr txBox="1">
            <a:spLocks noChangeArrowheads="1"/>
          </p:cNvSpPr>
          <p:nvPr/>
        </p:nvSpPr>
        <p:spPr bwMode="auto">
          <a:xfrm>
            <a:off x="0" y="47625"/>
            <a:ext cx="1289050" cy="519113"/>
          </a:xfrm>
          <a:prstGeom prst="rect">
            <a:avLst/>
          </a:prstGeom>
          <a:noFill/>
          <a:ln w="9525">
            <a:noFill/>
            <a:miter lim="800000"/>
            <a:headEnd/>
            <a:tailEnd/>
          </a:ln>
        </p:spPr>
        <p:txBody>
          <a:bodyPr wrap="none">
            <a:spAutoFit/>
          </a:bodyPr>
          <a:lstStyle/>
          <a:p>
            <a:r>
              <a:rPr lang="en-US" sz="2800">
                <a:solidFill>
                  <a:srgbClr val="660066"/>
                </a:solidFill>
                <a:latin typeface="Times New Roman" pitchFamily="18" charset="0"/>
              </a:rPr>
              <a:t>Classes</a:t>
            </a:r>
          </a:p>
        </p:txBody>
      </p:sp>
      <p:sp>
        <p:nvSpPr>
          <p:cNvPr id="23556" name="Rectangle 3"/>
          <p:cNvSpPr>
            <a:spLocks noChangeArrowheads="1"/>
          </p:cNvSpPr>
          <p:nvPr/>
        </p:nvSpPr>
        <p:spPr bwMode="auto">
          <a:xfrm>
            <a:off x="76200" y="533400"/>
            <a:ext cx="8915400" cy="222726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As Figure 9.5 shows, objects of the same type (files, for example) need a set of methods that show how an object of this type reacts to stimuli from outside the object’s “territories”. To create these methods, a unit called a </a:t>
            </a:r>
            <a:r>
              <a:rPr lang="en-US" sz="2800">
                <a:solidFill>
                  <a:schemeClr val="folHlink"/>
                </a:solidFill>
                <a:latin typeface="Times New Roman" pitchFamily="18" charset="0"/>
              </a:rPr>
              <a:t>class</a:t>
            </a:r>
            <a:r>
              <a:rPr lang="en-US" sz="2800" b="0">
                <a:latin typeface="Times New Roman" pitchFamily="18" charset="0"/>
              </a:rPr>
              <a:t> is used (see Appendix F).</a:t>
            </a:r>
          </a:p>
        </p:txBody>
      </p:sp>
      <p:sp>
        <p:nvSpPr>
          <p:cNvPr id="23557" name="Text Box 4"/>
          <p:cNvSpPr txBox="1">
            <a:spLocks noChangeArrowheads="1"/>
          </p:cNvSpPr>
          <p:nvPr/>
        </p:nvSpPr>
        <p:spPr bwMode="auto">
          <a:xfrm>
            <a:off x="1219200" y="6172200"/>
            <a:ext cx="6413500"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9.6  </a:t>
            </a:r>
            <a:r>
              <a:rPr lang="en-US" sz="2000">
                <a:latin typeface="Times New Roman" pitchFamily="18" charset="0"/>
              </a:rPr>
              <a:t>The concept of an object-oriented paradigm</a:t>
            </a:r>
          </a:p>
        </p:txBody>
      </p:sp>
      <p:pic>
        <p:nvPicPr>
          <p:cNvPr id="23558" name="Picture 6"/>
          <p:cNvPicPr>
            <a:picLocks noChangeAspect="1" noChangeArrowheads="1"/>
          </p:cNvPicPr>
          <p:nvPr/>
        </p:nvPicPr>
        <p:blipFill>
          <a:blip r:embed="rId3"/>
          <a:srcRect/>
          <a:stretch>
            <a:fillRect/>
          </a:stretch>
        </p:blipFill>
        <p:spPr bwMode="auto">
          <a:xfrm>
            <a:off x="3249613" y="2943225"/>
            <a:ext cx="2541587"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1"/>
          <p:cNvSpPr>
            <a:spLocks noGrp="1"/>
          </p:cNvSpPr>
          <p:nvPr>
            <p:ph type="sldNum" sz="quarter" idx="12"/>
          </p:nvPr>
        </p:nvSpPr>
        <p:spPr>
          <a:noFill/>
        </p:spPr>
        <p:txBody>
          <a:bodyPr/>
          <a:lstStyle/>
          <a:p>
            <a:r>
              <a:rPr lang="en-US"/>
              <a:t>9.</a:t>
            </a:r>
            <a:fld id="{B044E5E6-EDAE-4B56-B132-63071731918D}" type="slidenum">
              <a:rPr lang="en-US"/>
              <a:pPr/>
              <a:t>25</a:t>
            </a:fld>
            <a:endParaRPr lang="en-US"/>
          </a:p>
        </p:txBody>
      </p:sp>
      <p:sp>
        <p:nvSpPr>
          <p:cNvPr id="24579" name="Text Box 2"/>
          <p:cNvSpPr txBox="1">
            <a:spLocks noChangeArrowheads="1"/>
          </p:cNvSpPr>
          <p:nvPr/>
        </p:nvSpPr>
        <p:spPr bwMode="auto">
          <a:xfrm>
            <a:off x="0" y="47625"/>
            <a:ext cx="1508125" cy="519113"/>
          </a:xfrm>
          <a:prstGeom prst="rect">
            <a:avLst/>
          </a:prstGeom>
          <a:noFill/>
          <a:ln w="9525">
            <a:noFill/>
            <a:miter lim="800000"/>
            <a:headEnd/>
            <a:tailEnd/>
          </a:ln>
        </p:spPr>
        <p:txBody>
          <a:bodyPr wrap="none">
            <a:spAutoFit/>
          </a:bodyPr>
          <a:lstStyle/>
          <a:p>
            <a:r>
              <a:rPr lang="en-US" sz="2800">
                <a:solidFill>
                  <a:srgbClr val="660066"/>
                </a:solidFill>
                <a:latin typeface="Times New Roman" pitchFamily="18" charset="0"/>
              </a:rPr>
              <a:t>Methods</a:t>
            </a:r>
          </a:p>
        </p:txBody>
      </p:sp>
      <p:sp>
        <p:nvSpPr>
          <p:cNvPr id="24580" name="Rectangle 3"/>
          <p:cNvSpPr>
            <a:spLocks noChangeArrowheads="1"/>
          </p:cNvSpPr>
          <p:nvPr/>
        </p:nvSpPr>
        <p:spPr bwMode="auto">
          <a:xfrm>
            <a:off x="76200" y="533400"/>
            <a:ext cx="8915400" cy="4362450"/>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In general, the format of methods are very similar to the functions used in some procedural languages. Each method has its header, its local variables and its statement. This means that most of the features we discussed for procedural languages are also applied to methods written for an object-oriented program. In other words, we can claim that object-oriented languages are actually an extension of procedural languages with some new ideas and some new features. The C++ language, for example, is an object-oriented extension of the C language.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1"/>
          <p:cNvSpPr>
            <a:spLocks noGrp="1"/>
          </p:cNvSpPr>
          <p:nvPr>
            <p:ph type="sldNum" sz="quarter" idx="12"/>
          </p:nvPr>
        </p:nvSpPr>
        <p:spPr>
          <a:noFill/>
        </p:spPr>
        <p:txBody>
          <a:bodyPr/>
          <a:lstStyle/>
          <a:p>
            <a:r>
              <a:rPr lang="en-US"/>
              <a:t>9.</a:t>
            </a:r>
            <a:fld id="{CEB0181E-88D1-44EE-8403-3E09A824EC06}" type="slidenum">
              <a:rPr lang="en-US"/>
              <a:pPr/>
              <a:t>26</a:t>
            </a:fld>
            <a:endParaRPr lang="en-US"/>
          </a:p>
        </p:txBody>
      </p:sp>
      <p:sp>
        <p:nvSpPr>
          <p:cNvPr id="25603" name="Text Box 2"/>
          <p:cNvSpPr txBox="1">
            <a:spLocks noChangeArrowheads="1"/>
          </p:cNvSpPr>
          <p:nvPr/>
        </p:nvSpPr>
        <p:spPr bwMode="auto">
          <a:xfrm>
            <a:off x="0" y="47625"/>
            <a:ext cx="1941513" cy="519113"/>
          </a:xfrm>
          <a:prstGeom prst="rect">
            <a:avLst/>
          </a:prstGeom>
          <a:noFill/>
          <a:ln w="9525">
            <a:noFill/>
            <a:miter lim="800000"/>
            <a:headEnd/>
            <a:tailEnd/>
          </a:ln>
        </p:spPr>
        <p:txBody>
          <a:bodyPr wrap="none">
            <a:spAutoFit/>
          </a:bodyPr>
          <a:lstStyle/>
          <a:p>
            <a:r>
              <a:rPr lang="en-US" sz="2800">
                <a:solidFill>
                  <a:srgbClr val="660066"/>
                </a:solidFill>
                <a:latin typeface="Times New Roman" pitchFamily="18" charset="0"/>
              </a:rPr>
              <a:t>Inheritance</a:t>
            </a:r>
          </a:p>
        </p:txBody>
      </p:sp>
      <p:sp>
        <p:nvSpPr>
          <p:cNvPr id="25604" name="Rectangle 3"/>
          <p:cNvSpPr>
            <a:spLocks noChangeArrowheads="1"/>
          </p:cNvSpPr>
          <p:nvPr/>
        </p:nvSpPr>
        <p:spPr bwMode="auto">
          <a:xfrm>
            <a:off x="76200" y="533400"/>
            <a:ext cx="8915400" cy="3508375"/>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In the object-oriented paradigm, as in nature, an object can inherit from another object. This concept is called inheritance. When a general class is defined, we can define a more specific class that inherits some of the characteristics of the general class, but also has some new characteristics. For example, when an object of the type GeometricalShapes is defined, we can define a class called Rectangles. Rectangles are geometrical shapes with additional characteristics.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1"/>
          <p:cNvSpPr>
            <a:spLocks noGrp="1"/>
          </p:cNvSpPr>
          <p:nvPr>
            <p:ph type="sldNum" sz="quarter" idx="12"/>
          </p:nvPr>
        </p:nvSpPr>
        <p:spPr>
          <a:noFill/>
        </p:spPr>
        <p:txBody>
          <a:bodyPr/>
          <a:lstStyle/>
          <a:p>
            <a:r>
              <a:rPr lang="en-US"/>
              <a:t>9.</a:t>
            </a:r>
            <a:fld id="{85B0869A-34F0-4F9E-B58F-1C05084DB0B4}" type="slidenum">
              <a:rPr lang="en-US"/>
              <a:pPr/>
              <a:t>27</a:t>
            </a:fld>
            <a:endParaRPr lang="en-US"/>
          </a:p>
        </p:txBody>
      </p:sp>
      <p:sp>
        <p:nvSpPr>
          <p:cNvPr id="26627" name="Text Box 2"/>
          <p:cNvSpPr txBox="1">
            <a:spLocks noChangeArrowheads="1"/>
          </p:cNvSpPr>
          <p:nvPr/>
        </p:nvSpPr>
        <p:spPr bwMode="auto">
          <a:xfrm>
            <a:off x="0" y="47625"/>
            <a:ext cx="2417763" cy="519113"/>
          </a:xfrm>
          <a:prstGeom prst="rect">
            <a:avLst/>
          </a:prstGeom>
          <a:noFill/>
          <a:ln w="9525">
            <a:noFill/>
            <a:miter lim="800000"/>
            <a:headEnd/>
            <a:tailEnd/>
          </a:ln>
        </p:spPr>
        <p:txBody>
          <a:bodyPr wrap="none">
            <a:spAutoFit/>
          </a:bodyPr>
          <a:lstStyle/>
          <a:p>
            <a:r>
              <a:rPr lang="en-US" sz="2800">
                <a:solidFill>
                  <a:srgbClr val="660066"/>
                </a:solidFill>
                <a:latin typeface="Times New Roman" pitchFamily="18" charset="0"/>
              </a:rPr>
              <a:t>Polymorphism</a:t>
            </a:r>
          </a:p>
        </p:txBody>
      </p:sp>
      <p:sp>
        <p:nvSpPr>
          <p:cNvPr id="26628" name="Rectangle 3"/>
          <p:cNvSpPr>
            <a:spLocks noChangeArrowheads="1"/>
          </p:cNvSpPr>
          <p:nvPr/>
        </p:nvSpPr>
        <p:spPr bwMode="auto">
          <a:xfrm>
            <a:off x="76200" y="533400"/>
            <a:ext cx="8915400" cy="3935413"/>
          </a:xfrm>
          <a:prstGeom prst="rect">
            <a:avLst/>
          </a:prstGeom>
          <a:solidFill>
            <a:schemeClr val="bg1"/>
          </a:solidFill>
          <a:ln w="9525">
            <a:noFill/>
            <a:miter lim="800000"/>
            <a:headEnd/>
            <a:tailEnd/>
          </a:ln>
        </p:spPr>
        <p:txBody>
          <a:bodyPr>
            <a:spAutoFit/>
          </a:bodyPr>
          <a:lstStyle/>
          <a:p>
            <a:pPr algn="just"/>
            <a:r>
              <a:rPr lang="en-US" sz="2800">
                <a:solidFill>
                  <a:schemeClr val="folHlink"/>
                </a:solidFill>
                <a:latin typeface="Times New Roman" pitchFamily="18" charset="0"/>
              </a:rPr>
              <a:t>Polymorphism</a:t>
            </a:r>
            <a:r>
              <a:rPr lang="en-US" sz="2800" b="0">
                <a:latin typeface="Times New Roman" pitchFamily="18" charset="0"/>
              </a:rPr>
              <a:t> means “many forms”. Polymorphism in the object-oriented paradigm means that we can define several operations with the same name that can do different things in related classes. For example, assume that we define two classes, Rectangles and Circles, both inherited from the class GeometricalShapes. We define two operations both named area, one in Rectangles and one in Circles, that calculate the area of a rectangle or a circle. The two operations have the same name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2"/>
          </p:nvPr>
        </p:nvSpPr>
        <p:spPr>
          <a:noFill/>
        </p:spPr>
        <p:txBody>
          <a:bodyPr/>
          <a:lstStyle/>
          <a:p>
            <a:r>
              <a:rPr lang="en-US"/>
              <a:t>9.</a:t>
            </a:r>
            <a:fld id="{DEB38862-15A2-4269-8289-DBD58E22099F}" type="slidenum">
              <a:rPr lang="en-US"/>
              <a:pPr/>
              <a:t>28</a:t>
            </a:fld>
            <a:endParaRPr lang="en-US"/>
          </a:p>
        </p:txBody>
      </p:sp>
      <p:sp>
        <p:nvSpPr>
          <p:cNvPr id="27651" name="Text Box 2"/>
          <p:cNvSpPr txBox="1">
            <a:spLocks noChangeArrowheads="1"/>
          </p:cNvSpPr>
          <p:nvPr/>
        </p:nvSpPr>
        <p:spPr bwMode="auto">
          <a:xfrm>
            <a:off x="304800" y="242888"/>
            <a:ext cx="5562600" cy="519112"/>
          </a:xfrm>
          <a:prstGeom prst="rect">
            <a:avLst/>
          </a:prstGeom>
          <a:noFill/>
          <a:ln w="9525">
            <a:noFill/>
            <a:miter lim="800000"/>
            <a:headEnd/>
            <a:tailEnd/>
          </a:ln>
        </p:spPr>
        <p:txBody>
          <a:bodyPr>
            <a:spAutoFit/>
          </a:bodyPr>
          <a:lstStyle/>
          <a:p>
            <a:r>
              <a:rPr lang="en-US" sz="2800">
                <a:solidFill>
                  <a:srgbClr val="660066"/>
                </a:solidFill>
                <a:latin typeface="Times New Roman" pitchFamily="18" charset="0"/>
              </a:rPr>
              <a:t>Some object-oriented languages</a:t>
            </a:r>
          </a:p>
        </p:txBody>
      </p:sp>
      <p:sp>
        <p:nvSpPr>
          <p:cNvPr id="27652" name="Rectangle 3"/>
          <p:cNvSpPr>
            <a:spLocks noChangeArrowheads="1"/>
          </p:cNvSpPr>
          <p:nvPr/>
        </p:nvSpPr>
        <p:spPr bwMode="auto">
          <a:xfrm>
            <a:off x="304800" y="852488"/>
            <a:ext cx="8458200" cy="519112"/>
          </a:xfrm>
          <a:prstGeom prst="rect">
            <a:avLst/>
          </a:prstGeom>
          <a:solidFill>
            <a:schemeClr val="bg1"/>
          </a:solidFill>
          <a:ln w="9525">
            <a:noFill/>
            <a:miter lim="800000"/>
            <a:headEnd/>
            <a:tailEnd/>
          </a:ln>
        </p:spPr>
        <p:txBody>
          <a:bodyPr>
            <a:spAutoFit/>
          </a:bodyPr>
          <a:lstStyle/>
          <a:p>
            <a:pPr algn="just">
              <a:spcAft>
                <a:spcPct val="100000"/>
              </a:spcAft>
              <a:buFont typeface="Wingdings" pitchFamily="2" charset="2"/>
              <a:buChar char="q"/>
            </a:pPr>
            <a:r>
              <a:rPr lang="en-US" sz="2800" b="0">
                <a:latin typeface="Times New Roman" pitchFamily="18" charset="0"/>
              </a:rPr>
              <a:t> C++</a:t>
            </a:r>
          </a:p>
        </p:txBody>
      </p:sp>
      <p:sp>
        <p:nvSpPr>
          <p:cNvPr id="27653" name="Rectangle 4"/>
          <p:cNvSpPr>
            <a:spLocks noChangeArrowheads="1"/>
          </p:cNvSpPr>
          <p:nvPr/>
        </p:nvSpPr>
        <p:spPr bwMode="auto">
          <a:xfrm>
            <a:off x="304800" y="1652588"/>
            <a:ext cx="8458200" cy="519112"/>
          </a:xfrm>
          <a:prstGeom prst="rect">
            <a:avLst/>
          </a:prstGeom>
          <a:solidFill>
            <a:schemeClr val="bg1"/>
          </a:solidFill>
          <a:ln w="9525">
            <a:noFill/>
            <a:miter lim="800000"/>
            <a:headEnd/>
            <a:tailEnd/>
          </a:ln>
        </p:spPr>
        <p:txBody>
          <a:bodyPr>
            <a:spAutoFit/>
          </a:bodyPr>
          <a:lstStyle/>
          <a:p>
            <a:pPr algn="just">
              <a:spcAft>
                <a:spcPct val="100000"/>
              </a:spcAft>
              <a:buFont typeface="Wingdings" pitchFamily="2" charset="2"/>
              <a:buChar char="q"/>
            </a:pPr>
            <a:r>
              <a:rPr lang="en-US" sz="2800" b="0">
                <a:latin typeface="Times New Roman" pitchFamily="18" charset="0"/>
              </a:rPr>
              <a:t> Java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1"/>
          <p:cNvSpPr>
            <a:spLocks noGrp="1"/>
          </p:cNvSpPr>
          <p:nvPr>
            <p:ph type="sldNum" sz="quarter" idx="12"/>
          </p:nvPr>
        </p:nvSpPr>
        <p:spPr>
          <a:noFill/>
        </p:spPr>
        <p:txBody>
          <a:bodyPr/>
          <a:lstStyle/>
          <a:p>
            <a:r>
              <a:rPr lang="en-US"/>
              <a:t>9.</a:t>
            </a:r>
            <a:fld id="{45575F93-1510-4D3A-B49E-BAABE9AC5A2B}" type="slidenum">
              <a:rPr lang="en-US"/>
              <a:pPr/>
              <a:t>29</a:t>
            </a:fld>
            <a:endParaRPr lang="en-US"/>
          </a:p>
        </p:txBody>
      </p:sp>
      <p:sp>
        <p:nvSpPr>
          <p:cNvPr id="28675" name="Text Box 2"/>
          <p:cNvSpPr txBox="1">
            <a:spLocks noChangeArrowheads="1"/>
          </p:cNvSpPr>
          <p:nvPr/>
        </p:nvSpPr>
        <p:spPr bwMode="auto">
          <a:xfrm>
            <a:off x="0" y="0"/>
            <a:ext cx="4516438"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The functional paradigm</a:t>
            </a:r>
          </a:p>
        </p:txBody>
      </p:sp>
      <p:sp>
        <p:nvSpPr>
          <p:cNvPr id="28676" name="Rectangle 3"/>
          <p:cNvSpPr>
            <a:spLocks noChangeArrowheads="1"/>
          </p:cNvSpPr>
          <p:nvPr/>
        </p:nvSpPr>
        <p:spPr bwMode="auto">
          <a:xfrm>
            <a:off x="76200" y="533400"/>
            <a:ext cx="8915400" cy="137318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In the functional paradigm a program is considered a mathematical function. In this context, a function is a black box that maps a list of inputs to a list of outputs.</a:t>
            </a:r>
          </a:p>
        </p:txBody>
      </p:sp>
      <p:sp>
        <p:nvSpPr>
          <p:cNvPr id="28677" name="Text Box 4"/>
          <p:cNvSpPr txBox="1">
            <a:spLocks noChangeArrowheads="1"/>
          </p:cNvSpPr>
          <p:nvPr/>
        </p:nvSpPr>
        <p:spPr bwMode="auto">
          <a:xfrm>
            <a:off x="1219200" y="6172200"/>
            <a:ext cx="5468938"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9.7  </a:t>
            </a:r>
            <a:r>
              <a:rPr lang="en-US" sz="2000">
                <a:latin typeface="Times New Roman" pitchFamily="18" charset="0"/>
              </a:rPr>
              <a:t>A function in a functional language</a:t>
            </a:r>
          </a:p>
        </p:txBody>
      </p:sp>
      <p:pic>
        <p:nvPicPr>
          <p:cNvPr id="28678" name="Picture 6"/>
          <p:cNvPicPr>
            <a:picLocks noChangeAspect="1" noChangeArrowheads="1"/>
          </p:cNvPicPr>
          <p:nvPr/>
        </p:nvPicPr>
        <p:blipFill>
          <a:blip r:embed="rId3"/>
          <a:srcRect/>
          <a:stretch>
            <a:fillRect/>
          </a:stretch>
        </p:blipFill>
        <p:spPr bwMode="auto">
          <a:xfrm>
            <a:off x="762000" y="3187700"/>
            <a:ext cx="7029450" cy="1612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1"/>
          <p:cNvSpPr>
            <a:spLocks noGrp="1"/>
          </p:cNvSpPr>
          <p:nvPr>
            <p:ph type="sldNum" sz="quarter" idx="12"/>
          </p:nvPr>
        </p:nvSpPr>
        <p:spPr>
          <a:noFill/>
        </p:spPr>
        <p:txBody>
          <a:bodyPr/>
          <a:lstStyle/>
          <a:p>
            <a:r>
              <a:rPr lang="en-US"/>
              <a:t>9.</a:t>
            </a:r>
            <a:fld id="{1CF236D4-61F1-4A90-9ADB-95EDC2AE2430}" type="slidenum">
              <a:rPr lang="en-US"/>
              <a:pPr/>
              <a:t>3</a:t>
            </a:fld>
            <a:endParaRPr lang="en-US"/>
          </a:p>
        </p:txBody>
      </p:sp>
      <p:pic>
        <p:nvPicPr>
          <p:cNvPr id="7171" name="Picture 4"/>
          <p:cNvPicPr>
            <a:picLocks noChangeAspect="1" noChangeArrowheads="1"/>
          </p:cNvPicPr>
          <p:nvPr/>
        </p:nvPicPr>
        <p:blipFill>
          <a:blip r:embed="rId3"/>
          <a:srcRect/>
          <a:stretch>
            <a:fillRect/>
          </a:stretch>
        </p:blipFill>
        <p:spPr bwMode="auto">
          <a:xfrm>
            <a:off x="901700" y="304800"/>
            <a:ext cx="7175500" cy="604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1"/>
          <p:cNvSpPr>
            <a:spLocks noGrp="1"/>
          </p:cNvSpPr>
          <p:nvPr>
            <p:ph type="sldNum" sz="quarter" idx="12"/>
          </p:nvPr>
        </p:nvSpPr>
        <p:spPr>
          <a:noFill/>
        </p:spPr>
        <p:txBody>
          <a:bodyPr/>
          <a:lstStyle/>
          <a:p>
            <a:r>
              <a:rPr lang="en-US"/>
              <a:t>9.</a:t>
            </a:r>
            <a:fld id="{48484BF7-E647-40E9-910B-BF035ADBC9A8}" type="slidenum">
              <a:rPr lang="en-US"/>
              <a:pPr/>
              <a:t>30</a:t>
            </a:fld>
            <a:endParaRPr lang="en-US"/>
          </a:p>
        </p:txBody>
      </p:sp>
      <p:sp>
        <p:nvSpPr>
          <p:cNvPr id="29699" name="Rectangle 3"/>
          <p:cNvSpPr>
            <a:spLocks noChangeArrowheads="1"/>
          </p:cNvSpPr>
          <p:nvPr/>
        </p:nvSpPr>
        <p:spPr bwMode="auto">
          <a:xfrm>
            <a:off x="76200" y="76200"/>
            <a:ext cx="8915400" cy="2654300"/>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For example, we can define a primitive function called first that extracts the first element of a list. It may also have a function called rest that extracts all the elements except the first. A program can define a function that extracts the third element of a list by combining these two functions as shown in Figure 9.8.</a:t>
            </a:r>
          </a:p>
        </p:txBody>
      </p:sp>
      <p:sp>
        <p:nvSpPr>
          <p:cNvPr id="29700" name="Text Box 4"/>
          <p:cNvSpPr txBox="1">
            <a:spLocks noChangeArrowheads="1"/>
          </p:cNvSpPr>
          <p:nvPr/>
        </p:nvSpPr>
        <p:spPr bwMode="auto">
          <a:xfrm>
            <a:off x="1219200" y="6172200"/>
            <a:ext cx="5584825"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9.8  </a:t>
            </a:r>
            <a:r>
              <a:rPr lang="en-US" sz="2000">
                <a:latin typeface="Times New Roman" pitchFamily="18" charset="0"/>
              </a:rPr>
              <a:t>Extracting the third element of a list</a:t>
            </a:r>
          </a:p>
        </p:txBody>
      </p:sp>
      <p:pic>
        <p:nvPicPr>
          <p:cNvPr id="29701" name="Picture 6"/>
          <p:cNvPicPr>
            <a:picLocks noChangeAspect="1" noChangeArrowheads="1"/>
          </p:cNvPicPr>
          <p:nvPr/>
        </p:nvPicPr>
        <p:blipFill>
          <a:blip r:embed="rId3"/>
          <a:srcRect/>
          <a:stretch>
            <a:fillRect/>
          </a:stretch>
        </p:blipFill>
        <p:spPr bwMode="auto">
          <a:xfrm>
            <a:off x="381000" y="3605213"/>
            <a:ext cx="7924800" cy="1652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1"/>
          <p:cNvSpPr>
            <a:spLocks noGrp="1"/>
          </p:cNvSpPr>
          <p:nvPr>
            <p:ph type="sldNum" sz="quarter" idx="12"/>
          </p:nvPr>
        </p:nvSpPr>
        <p:spPr>
          <a:noFill/>
        </p:spPr>
        <p:txBody>
          <a:bodyPr/>
          <a:lstStyle/>
          <a:p>
            <a:r>
              <a:rPr lang="en-US"/>
              <a:t>9.</a:t>
            </a:r>
            <a:fld id="{721F4FDD-3479-4A1C-A1F1-B66046084DE2}" type="slidenum">
              <a:rPr lang="en-US"/>
              <a:pPr/>
              <a:t>31</a:t>
            </a:fld>
            <a:endParaRPr lang="en-US"/>
          </a:p>
        </p:txBody>
      </p:sp>
      <p:sp>
        <p:nvSpPr>
          <p:cNvPr id="30723" name="Text Box 2"/>
          <p:cNvSpPr txBox="1">
            <a:spLocks noChangeArrowheads="1"/>
          </p:cNvSpPr>
          <p:nvPr/>
        </p:nvSpPr>
        <p:spPr bwMode="auto">
          <a:xfrm>
            <a:off x="304800" y="242888"/>
            <a:ext cx="5562600" cy="519112"/>
          </a:xfrm>
          <a:prstGeom prst="rect">
            <a:avLst/>
          </a:prstGeom>
          <a:noFill/>
          <a:ln w="9525">
            <a:noFill/>
            <a:miter lim="800000"/>
            <a:headEnd/>
            <a:tailEnd/>
          </a:ln>
        </p:spPr>
        <p:txBody>
          <a:bodyPr>
            <a:spAutoFit/>
          </a:bodyPr>
          <a:lstStyle/>
          <a:p>
            <a:r>
              <a:rPr lang="en-US" sz="2800">
                <a:solidFill>
                  <a:srgbClr val="660066"/>
                </a:solidFill>
                <a:latin typeface="Times New Roman" pitchFamily="18" charset="0"/>
              </a:rPr>
              <a:t>Some functional languages</a:t>
            </a:r>
          </a:p>
        </p:txBody>
      </p:sp>
      <p:sp>
        <p:nvSpPr>
          <p:cNvPr id="30724" name="Rectangle 3"/>
          <p:cNvSpPr>
            <a:spLocks noChangeArrowheads="1"/>
          </p:cNvSpPr>
          <p:nvPr/>
        </p:nvSpPr>
        <p:spPr bwMode="auto">
          <a:xfrm>
            <a:off x="304800" y="852488"/>
            <a:ext cx="8458200" cy="519112"/>
          </a:xfrm>
          <a:prstGeom prst="rect">
            <a:avLst/>
          </a:prstGeom>
          <a:solidFill>
            <a:schemeClr val="bg1"/>
          </a:solidFill>
          <a:ln w="9525">
            <a:noFill/>
            <a:miter lim="800000"/>
            <a:headEnd/>
            <a:tailEnd/>
          </a:ln>
        </p:spPr>
        <p:txBody>
          <a:bodyPr>
            <a:spAutoFit/>
          </a:bodyPr>
          <a:lstStyle/>
          <a:p>
            <a:pPr algn="just">
              <a:spcAft>
                <a:spcPct val="100000"/>
              </a:spcAft>
              <a:buFont typeface="Wingdings" pitchFamily="2" charset="2"/>
              <a:buChar char="q"/>
            </a:pPr>
            <a:r>
              <a:rPr lang="en-US" sz="2800" b="0">
                <a:latin typeface="Times New Roman" pitchFamily="18" charset="0"/>
              </a:rPr>
              <a:t> LISP (LISt Programming)</a:t>
            </a:r>
          </a:p>
        </p:txBody>
      </p:sp>
      <p:sp>
        <p:nvSpPr>
          <p:cNvPr id="30725" name="Rectangle 4"/>
          <p:cNvSpPr>
            <a:spLocks noChangeArrowheads="1"/>
          </p:cNvSpPr>
          <p:nvPr/>
        </p:nvSpPr>
        <p:spPr bwMode="auto">
          <a:xfrm>
            <a:off x="304800" y="1652588"/>
            <a:ext cx="8458200" cy="519112"/>
          </a:xfrm>
          <a:prstGeom prst="rect">
            <a:avLst/>
          </a:prstGeom>
          <a:solidFill>
            <a:schemeClr val="bg1"/>
          </a:solidFill>
          <a:ln w="9525">
            <a:noFill/>
            <a:miter lim="800000"/>
            <a:headEnd/>
            <a:tailEnd/>
          </a:ln>
        </p:spPr>
        <p:txBody>
          <a:bodyPr>
            <a:spAutoFit/>
          </a:bodyPr>
          <a:lstStyle/>
          <a:p>
            <a:pPr algn="just">
              <a:spcAft>
                <a:spcPct val="100000"/>
              </a:spcAft>
              <a:buFont typeface="Wingdings" pitchFamily="2" charset="2"/>
              <a:buChar char="q"/>
            </a:pPr>
            <a:r>
              <a:rPr lang="en-US" sz="2800" b="0">
                <a:latin typeface="Times New Roman" pitchFamily="18" charset="0"/>
              </a:rPr>
              <a:t> Scheme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
          <p:cNvSpPr>
            <a:spLocks noGrp="1"/>
          </p:cNvSpPr>
          <p:nvPr>
            <p:ph type="sldNum" sz="quarter" idx="12"/>
          </p:nvPr>
        </p:nvSpPr>
        <p:spPr>
          <a:noFill/>
        </p:spPr>
        <p:txBody>
          <a:bodyPr/>
          <a:lstStyle/>
          <a:p>
            <a:r>
              <a:rPr lang="en-US"/>
              <a:t>9.</a:t>
            </a:r>
            <a:fld id="{689B9B97-612C-4B11-8107-BB9B2DD471D0}" type="slidenum">
              <a:rPr lang="en-US"/>
              <a:pPr/>
              <a:t>32</a:t>
            </a:fld>
            <a:endParaRPr lang="en-US"/>
          </a:p>
        </p:txBody>
      </p:sp>
      <p:sp>
        <p:nvSpPr>
          <p:cNvPr id="31747" name="Text Box 2"/>
          <p:cNvSpPr txBox="1">
            <a:spLocks noChangeArrowheads="1"/>
          </p:cNvSpPr>
          <p:nvPr/>
        </p:nvSpPr>
        <p:spPr bwMode="auto">
          <a:xfrm>
            <a:off x="0" y="0"/>
            <a:ext cx="4676775"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The declarative paradigm</a:t>
            </a:r>
          </a:p>
        </p:txBody>
      </p:sp>
      <p:sp>
        <p:nvSpPr>
          <p:cNvPr id="31748" name="Rectangle 3"/>
          <p:cNvSpPr>
            <a:spLocks noChangeArrowheads="1"/>
          </p:cNvSpPr>
          <p:nvPr/>
        </p:nvSpPr>
        <p:spPr bwMode="auto">
          <a:xfrm>
            <a:off x="76200" y="533400"/>
            <a:ext cx="8915400" cy="393541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 declarative paradigm uses the principle of logical reasoning to answer queries. It is based on formal logic defined by Greek mathematicians and later developed into</a:t>
            </a:r>
          </a:p>
          <a:p>
            <a:pPr algn="just"/>
            <a:r>
              <a:rPr lang="en-US" sz="2800" b="0">
                <a:latin typeface="Times New Roman" pitchFamily="18" charset="0"/>
              </a:rPr>
              <a:t>first-order predicate calculus. </a:t>
            </a:r>
          </a:p>
          <a:p>
            <a:pPr algn="just"/>
            <a:r>
              <a:rPr lang="en-US" sz="2800" b="0">
                <a:latin typeface="Times New Roman" pitchFamily="18" charset="0"/>
              </a:rPr>
              <a:t>	Logical reasoning is based on deduction. Some statements (facts) are given that are assumed to be true, and the logician uses solid rules of logical reasoning to deduce new statements (facts). For example, the famous rule of deduction in logic is:</a:t>
            </a:r>
          </a:p>
        </p:txBody>
      </p:sp>
      <p:pic>
        <p:nvPicPr>
          <p:cNvPr id="31749" name="Picture 6"/>
          <p:cNvPicPr>
            <a:picLocks noChangeAspect="1" noChangeArrowheads="1"/>
          </p:cNvPicPr>
          <p:nvPr/>
        </p:nvPicPr>
        <p:blipFill>
          <a:blip r:embed="rId3"/>
          <a:srcRect/>
          <a:stretch>
            <a:fillRect/>
          </a:stretch>
        </p:blipFill>
        <p:spPr bwMode="auto">
          <a:xfrm>
            <a:off x="1587500" y="4684713"/>
            <a:ext cx="5967413" cy="1106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1"/>
          <p:cNvSpPr>
            <a:spLocks noGrp="1"/>
          </p:cNvSpPr>
          <p:nvPr>
            <p:ph type="sldNum" sz="quarter" idx="12"/>
          </p:nvPr>
        </p:nvSpPr>
        <p:spPr>
          <a:noFill/>
        </p:spPr>
        <p:txBody>
          <a:bodyPr/>
          <a:lstStyle/>
          <a:p>
            <a:r>
              <a:rPr lang="en-US"/>
              <a:t>9.</a:t>
            </a:r>
            <a:fld id="{710A1412-54B7-4C63-9D72-00C61E7C2BFB}" type="slidenum">
              <a:rPr lang="en-US"/>
              <a:pPr/>
              <a:t>33</a:t>
            </a:fld>
            <a:endParaRPr lang="en-US"/>
          </a:p>
        </p:txBody>
      </p:sp>
      <p:sp>
        <p:nvSpPr>
          <p:cNvPr id="32771" name="Rectangle 3"/>
          <p:cNvSpPr>
            <a:spLocks noChangeArrowheads="1"/>
          </p:cNvSpPr>
          <p:nvPr/>
        </p:nvSpPr>
        <p:spPr bwMode="auto">
          <a:xfrm>
            <a:off x="76200" y="228600"/>
            <a:ext cx="8915400" cy="51911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Using this rule and the two following facts,</a:t>
            </a:r>
          </a:p>
        </p:txBody>
      </p:sp>
      <p:pic>
        <p:nvPicPr>
          <p:cNvPr id="32772" name="Picture 5"/>
          <p:cNvPicPr>
            <a:picLocks noChangeAspect="1" noChangeArrowheads="1"/>
          </p:cNvPicPr>
          <p:nvPr/>
        </p:nvPicPr>
        <p:blipFill>
          <a:blip r:embed="rId3"/>
          <a:srcRect/>
          <a:stretch>
            <a:fillRect/>
          </a:stretch>
        </p:blipFill>
        <p:spPr bwMode="auto">
          <a:xfrm>
            <a:off x="1425575" y="838200"/>
            <a:ext cx="6291263" cy="1385888"/>
          </a:xfrm>
          <a:prstGeom prst="rect">
            <a:avLst/>
          </a:prstGeom>
          <a:noFill/>
          <a:ln w="9525">
            <a:noFill/>
            <a:miter lim="800000"/>
            <a:headEnd/>
            <a:tailEnd/>
          </a:ln>
        </p:spPr>
      </p:pic>
      <p:sp>
        <p:nvSpPr>
          <p:cNvPr id="32773" name="Rectangle 6"/>
          <p:cNvSpPr>
            <a:spLocks noChangeArrowheads="1"/>
          </p:cNvSpPr>
          <p:nvPr/>
        </p:nvSpPr>
        <p:spPr bwMode="auto">
          <a:xfrm>
            <a:off x="228600" y="2528888"/>
            <a:ext cx="8915400" cy="519112"/>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we can deduce a new fact:</a:t>
            </a:r>
          </a:p>
        </p:txBody>
      </p:sp>
      <p:pic>
        <p:nvPicPr>
          <p:cNvPr id="32774" name="Picture 7"/>
          <p:cNvPicPr>
            <a:picLocks noChangeAspect="1" noChangeArrowheads="1"/>
          </p:cNvPicPr>
          <p:nvPr/>
        </p:nvPicPr>
        <p:blipFill>
          <a:blip r:embed="rId4"/>
          <a:srcRect/>
          <a:stretch>
            <a:fillRect/>
          </a:stretch>
        </p:blipFill>
        <p:spPr bwMode="auto">
          <a:xfrm>
            <a:off x="1531938" y="3500438"/>
            <a:ext cx="5859462" cy="1223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1"/>
          <p:cNvSpPr>
            <a:spLocks noGrp="1"/>
          </p:cNvSpPr>
          <p:nvPr>
            <p:ph type="sldNum" sz="quarter" idx="12"/>
          </p:nvPr>
        </p:nvSpPr>
        <p:spPr>
          <a:noFill/>
        </p:spPr>
        <p:txBody>
          <a:bodyPr/>
          <a:lstStyle/>
          <a:p>
            <a:r>
              <a:rPr lang="en-US"/>
              <a:t>9.</a:t>
            </a:r>
            <a:fld id="{2B29AA94-AE9C-4919-8130-2C733279536D}" type="slidenum">
              <a:rPr lang="en-US"/>
              <a:pPr/>
              <a:t>34</a:t>
            </a:fld>
            <a:endParaRPr lang="en-US"/>
          </a:p>
        </p:txBody>
      </p:sp>
      <p:sp>
        <p:nvSpPr>
          <p:cNvPr id="33795" name="Text Box 2"/>
          <p:cNvSpPr txBox="1">
            <a:spLocks noChangeArrowheads="1"/>
          </p:cNvSpPr>
          <p:nvPr/>
        </p:nvSpPr>
        <p:spPr bwMode="auto">
          <a:xfrm>
            <a:off x="76200" y="0"/>
            <a:ext cx="5562600" cy="519113"/>
          </a:xfrm>
          <a:prstGeom prst="rect">
            <a:avLst/>
          </a:prstGeom>
          <a:noFill/>
          <a:ln w="9525">
            <a:noFill/>
            <a:miter lim="800000"/>
            <a:headEnd/>
            <a:tailEnd/>
          </a:ln>
        </p:spPr>
        <p:txBody>
          <a:bodyPr>
            <a:spAutoFit/>
          </a:bodyPr>
          <a:lstStyle/>
          <a:p>
            <a:r>
              <a:rPr lang="en-US" sz="2800">
                <a:solidFill>
                  <a:srgbClr val="660066"/>
                </a:solidFill>
                <a:latin typeface="Times New Roman" pitchFamily="18" charset="0"/>
              </a:rPr>
              <a:t>Prolog</a:t>
            </a:r>
          </a:p>
        </p:txBody>
      </p:sp>
      <p:sp>
        <p:nvSpPr>
          <p:cNvPr id="33796" name="Rectangle 5"/>
          <p:cNvSpPr>
            <a:spLocks noChangeArrowheads="1"/>
          </p:cNvSpPr>
          <p:nvPr/>
        </p:nvSpPr>
        <p:spPr bwMode="auto">
          <a:xfrm>
            <a:off x="76200" y="533400"/>
            <a:ext cx="8915400" cy="222726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One of the famous declarative languages is Prolog (PROgramming in LOGic), developed by A. Colmerauer in France in 1972. A program in Prolog is made up of facts and rules. For example, the previous facts about human beings can be stated as:</a:t>
            </a:r>
          </a:p>
        </p:txBody>
      </p:sp>
      <p:pic>
        <p:nvPicPr>
          <p:cNvPr id="33797" name="Picture 6"/>
          <p:cNvPicPr>
            <a:picLocks noChangeAspect="1" noChangeArrowheads="1"/>
          </p:cNvPicPr>
          <p:nvPr/>
        </p:nvPicPr>
        <p:blipFill>
          <a:blip r:embed="rId3"/>
          <a:srcRect/>
          <a:stretch>
            <a:fillRect/>
          </a:stretch>
        </p:blipFill>
        <p:spPr bwMode="auto">
          <a:xfrm>
            <a:off x="2298700" y="2743200"/>
            <a:ext cx="4635500" cy="1476375"/>
          </a:xfrm>
          <a:prstGeom prst="rect">
            <a:avLst/>
          </a:prstGeom>
          <a:noFill/>
          <a:ln w="9525">
            <a:noFill/>
            <a:miter lim="800000"/>
            <a:headEnd/>
            <a:tailEnd/>
          </a:ln>
        </p:spPr>
      </p:pic>
      <p:sp>
        <p:nvSpPr>
          <p:cNvPr id="33798" name="Rectangle 7"/>
          <p:cNvSpPr>
            <a:spLocks noChangeArrowheads="1"/>
          </p:cNvSpPr>
          <p:nvPr/>
        </p:nvSpPr>
        <p:spPr bwMode="auto">
          <a:xfrm>
            <a:off x="76200" y="4191000"/>
            <a:ext cx="8915400" cy="51911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The user can then ask:</a:t>
            </a:r>
          </a:p>
        </p:txBody>
      </p:sp>
      <p:pic>
        <p:nvPicPr>
          <p:cNvPr id="33799" name="Picture 8"/>
          <p:cNvPicPr>
            <a:picLocks noChangeAspect="1" noChangeArrowheads="1"/>
          </p:cNvPicPr>
          <p:nvPr/>
        </p:nvPicPr>
        <p:blipFill>
          <a:blip r:embed="rId4"/>
          <a:srcRect/>
          <a:stretch>
            <a:fillRect/>
          </a:stretch>
        </p:blipFill>
        <p:spPr bwMode="auto">
          <a:xfrm>
            <a:off x="2973388" y="4572000"/>
            <a:ext cx="3195637" cy="1025525"/>
          </a:xfrm>
          <a:prstGeom prst="rect">
            <a:avLst/>
          </a:prstGeom>
          <a:noFill/>
          <a:ln w="9525">
            <a:noFill/>
            <a:miter lim="800000"/>
            <a:headEnd/>
            <a:tailEnd/>
          </a:ln>
        </p:spPr>
      </p:pic>
      <p:sp>
        <p:nvSpPr>
          <p:cNvPr id="33800" name="Rectangle 9"/>
          <p:cNvSpPr>
            <a:spLocks noChangeArrowheads="1"/>
          </p:cNvSpPr>
          <p:nvPr/>
        </p:nvSpPr>
        <p:spPr bwMode="auto">
          <a:xfrm>
            <a:off x="76200" y="5715000"/>
            <a:ext cx="8915400" cy="51911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and the program will respond with </a:t>
            </a:r>
            <a:r>
              <a:rPr lang="en-US" sz="2800" b="0" i="1">
                <a:latin typeface="Times New Roman" pitchFamily="18" charset="0"/>
              </a:rPr>
              <a:t>yes</a:t>
            </a:r>
            <a:r>
              <a:rPr lang="en-US" sz="2800" b="0">
                <a:latin typeface="Times New Roman" pitchFamily="18" charset="0"/>
              </a:rPr>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Slide Number Placeholder 1"/>
          <p:cNvSpPr>
            <a:spLocks noGrp="1"/>
          </p:cNvSpPr>
          <p:nvPr>
            <p:ph type="sldNum" sz="quarter" idx="12"/>
          </p:nvPr>
        </p:nvSpPr>
        <p:spPr>
          <a:noFill/>
        </p:spPr>
        <p:txBody>
          <a:bodyPr/>
          <a:lstStyle/>
          <a:p>
            <a:r>
              <a:rPr lang="en-US"/>
              <a:t>9.</a:t>
            </a:r>
            <a:fld id="{0B5962BD-5CF1-4D7C-AEC5-C1D58ED75E6B}" type="slidenum">
              <a:rPr lang="en-US"/>
              <a:pPr/>
              <a:t>35</a:t>
            </a:fld>
            <a:endParaRPr lang="en-US"/>
          </a:p>
        </p:txBody>
      </p:sp>
      <p:sp>
        <p:nvSpPr>
          <p:cNvPr id="1381378"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a:effectLst>
                <a:outerShdw blurRad="38100" dist="38100" dir="2700000" algn="tl">
                  <a:srgbClr val="FFFFFF"/>
                </a:outerShdw>
              </a:effectLst>
              <a:latin typeface="Times New Roman" pitchFamily="18" charset="0"/>
            </a:endParaRPr>
          </a:p>
        </p:txBody>
      </p:sp>
      <p:sp>
        <p:nvSpPr>
          <p:cNvPr id="1381379" name="Text Box 3"/>
          <p:cNvSpPr txBox="1">
            <a:spLocks noChangeArrowheads="1"/>
          </p:cNvSpPr>
          <p:nvPr/>
        </p:nvSpPr>
        <p:spPr bwMode="auto">
          <a:xfrm>
            <a:off x="228600" y="406400"/>
            <a:ext cx="5332413" cy="579438"/>
          </a:xfrm>
          <a:prstGeom prst="rect">
            <a:avLst/>
          </a:prstGeom>
          <a:noFill/>
          <a:ln w="9525">
            <a:noFill/>
            <a:miter lim="800000"/>
            <a:headEnd/>
            <a:tailEnd/>
          </a:ln>
          <a:effectLst/>
        </p:spPr>
        <p:txBody>
          <a:bodyPr wrap="none">
            <a:spAutoFit/>
          </a:bodyPr>
          <a:lstStyle/>
          <a:p>
            <a:pPr>
              <a:defRPr/>
            </a:pPr>
            <a:r>
              <a:rPr lang="en-US">
                <a:effectLst>
                  <a:outerShdw blurRad="38100" dist="38100" dir="2700000" algn="tl">
                    <a:srgbClr val="C0C0C0"/>
                  </a:outerShdw>
                </a:effectLst>
                <a:latin typeface="Times" pitchFamily="18" charset="0"/>
              </a:rPr>
              <a:t>9-4   COMMON CONCEPTS</a:t>
            </a:r>
          </a:p>
        </p:txBody>
      </p:sp>
      <p:sp>
        <p:nvSpPr>
          <p:cNvPr id="3482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US" sz="1800">
              <a:latin typeface="Times New Roman" pitchFamily="18" charset="0"/>
            </a:endParaRPr>
          </a:p>
        </p:txBody>
      </p:sp>
      <p:sp>
        <p:nvSpPr>
          <p:cNvPr id="1381381" name="Rectangle 5"/>
          <p:cNvSpPr>
            <a:spLocks noChangeArrowheads="1"/>
          </p:cNvSpPr>
          <p:nvPr/>
        </p:nvSpPr>
        <p:spPr bwMode="auto">
          <a:xfrm>
            <a:off x="304800" y="1600200"/>
            <a:ext cx="8229600" cy="2654300"/>
          </a:xfrm>
          <a:prstGeom prst="rect">
            <a:avLst/>
          </a:prstGeom>
          <a:noFill/>
          <a:ln w="9525">
            <a:noFill/>
            <a:miter lim="800000"/>
            <a:headEnd/>
            <a:tailEnd/>
          </a:ln>
          <a:effectLst/>
        </p:spPr>
        <p:txBody>
          <a:bodyPr anchor="ctr">
            <a:spAutoFit/>
          </a:bodyPr>
          <a:lstStyle/>
          <a:p>
            <a:pPr algn="just" eaLnBrk="1" hangingPunct="1">
              <a:defRPr/>
            </a:pPr>
            <a:r>
              <a:rPr lang="en-US" sz="2800" b="0">
                <a:effectLst>
                  <a:outerShdw blurRad="38100" dist="38100" dir="2700000" algn="tl">
                    <a:srgbClr val="C0C0C0"/>
                  </a:outerShdw>
                </a:effectLst>
                <a:latin typeface="Times New Roman" pitchFamily="18" charset="0"/>
              </a:rPr>
              <a:t>In this section we conduct a quick navigation through some procedural languages to find common concepts. Some of these concepts are also available in most object-oriented languages because, as we explained, an object-oriented paradigm uses the procedural paradigm when creating methods.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1"/>
          <p:cNvSpPr>
            <a:spLocks noGrp="1"/>
          </p:cNvSpPr>
          <p:nvPr>
            <p:ph type="sldNum" sz="quarter" idx="12"/>
          </p:nvPr>
        </p:nvSpPr>
        <p:spPr>
          <a:noFill/>
        </p:spPr>
        <p:txBody>
          <a:bodyPr/>
          <a:lstStyle/>
          <a:p>
            <a:r>
              <a:rPr lang="en-US"/>
              <a:t>9.</a:t>
            </a:r>
            <a:fld id="{0DA5A078-0FFF-4F47-B079-129B6ED08CD2}" type="slidenum">
              <a:rPr lang="en-US"/>
              <a:pPr/>
              <a:t>36</a:t>
            </a:fld>
            <a:endParaRPr lang="en-US"/>
          </a:p>
        </p:txBody>
      </p:sp>
      <p:sp>
        <p:nvSpPr>
          <p:cNvPr id="35843" name="Text Box 2"/>
          <p:cNvSpPr txBox="1">
            <a:spLocks noChangeArrowheads="1"/>
          </p:cNvSpPr>
          <p:nvPr/>
        </p:nvSpPr>
        <p:spPr bwMode="auto">
          <a:xfrm>
            <a:off x="0" y="0"/>
            <a:ext cx="1990725"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Identifiers</a:t>
            </a:r>
          </a:p>
        </p:txBody>
      </p:sp>
      <p:sp>
        <p:nvSpPr>
          <p:cNvPr id="35844" name="Rectangle 3"/>
          <p:cNvSpPr>
            <a:spLocks noChangeArrowheads="1"/>
          </p:cNvSpPr>
          <p:nvPr/>
        </p:nvSpPr>
        <p:spPr bwMode="auto">
          <a:xfrm>
            <a:off x="76200" y="685800"/>
            <a:ext cx="8915400" cy="393541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One feature present in all procedural languages, as well as in other languages, is the </a:t>
            </a:r>
            <a:r>
              <a:rPr lang="en-US" sz="2800">
                <a:solidFill>
                  <a:schemeClr val="folHlink"/>
                </a:solidFill>
                <a:latin typeface="Times New Roman" pitchFamily="18" charset="0"/>
              </a:rPr>
              <a:t>identifier</a:t>
            </a:r>
            <a:r>
              <a:rPr lang="en-US" sz="2800" b="0">
                <a:latin typeface="Times New Roman" pitchFamily="18" charset="0"/>
              </a:rPr>
              <a:t>—that is, the name of objects. Identifiers allow us to name objects in the program. For example, each piece of data in a computer is stored at a unique address. If there were no identifiers to represent data locations symbolically, we would have to know and use data addresses to manipulate them. Instead, we simply give data names and let the compiler keep track of where they are physically located.</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1"/>
          <p:cNvSpPr>
            <a:spLocks noGrp="1"/>
          </p:cNvSpPr>
          <p:nvPr>
            <p:ph type="sldNum" sz="quarter" idx="12"/>
          </p:nvPr>
        </p:nvSpPr>
        <p:spPr>
          <a:noFill/>
        </p:spPr>
        <p:txBody>
          <a:bodyPr/>
          <a:lstStyle/>
          <a:p>
            <a:r>
              <a:rPr lang="en-US"/>
              <a:t>9.</a:t>
            </a:r>
            <a:fld id="{4F979DEA-7AAF-4283-8F8D-4DA457C45DD5}" type="slidenum">
              <a:rPr lang="en-US"/>
              <a:pPr/>
              <a:t>37</a:t>
            </a:fld>
            <a:endParaRPr lang="en-US"/>
          </a:p>
        </p:txBody>
      </p:sp>
      <p:sp>
        <p:nvSpPr>
          <p:cNvPr id="36867" name="Text Box 2"/>
          <p:cNvSpPr txBox="1">
            <a:spLocks noChangeArrowheads="1"/>
          </p:cNvSpPr>
          <p:nvPr/>
        </p:nvSpPr>
        <p:spPr bwMode="auto">
          <a:xfrm>
            <a:off x="0" y="0"/>
            <a:ext cx="2024063"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Data types</a:t>
            </a:r>
          </a:p>
        </p:txBody>
      </p:sp>
      <p:sp>
        <p:nvSpPr>
          <p:cNvPr id="36868" name="Rectangle 3"/>
          <p:cNvSpPr>
            <a:spLocks noChangeArrowheads="1"/>
          </p:cNvSpPr>
          <p:nvPr/>
        </p:nvSpPr>
        <p:spPr bwMode="auto">
          <a:xfrm>
            <a:off x="76200" y="685800"/>
            <a:ext cx="8915400" cy="478948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 </a:t>
            </a:r>
            <a:r>
              <a:rPr lang="en-US" sz="2800">
                <a:solidFill>
                  <a:schemeClr val="folHlink"/>
                </a:solidFill>
                <a:latin typeface="Times New Roman" pitchFamily="18" charset="0"/>
              </a:rPr>
              <a:t>data type</a:t>
            </a:r>
            <a:r>
              <a:rPr lang="en-US" sz="2800" b="0">
                <a:latin typeface="Times New Roman" pitchFamily="18" charset="0"/>
              </a:rPr>
              <a:t> defines a set of values and a set of operations that can be applied to those values. The set of values for each type is known as the domain for the type. Most languages define two categories of data types: </a:t>
            </a:r>
            <a:r>
              <a:rPr lang="en-US" sz="2800" i="1">
                <a:solidFill>
                  <a:schemeClr val="folHlink"/>
                </a:solidFill>
                <a:latin typeface="Times New Roman" pitchFamily="18" charset="0"/>
              </a:rPr>
              <a:t>simple types</a:t>
            </a:r>
            <a:r>
              <a:rPr lang="en-US" sz="2800" b="0">
                <a:latin typeface="Times New Roman" pitchFamily="18" charset="0"/>
              </a:rPr>
              <a:t> and </a:t>
            </a:r>
            <a:r>
              <a:rPr lang="en-US" sz="2800" i="1">
                <a:solidFill>
                  <a:schemeClr val="folHlink"/>
                </a:solidFill>
                <a:latin typeface="Times New Roman" pitchFamily="18" charset="0"/>
              </a:rPr>
              <a:t>composite types</a:t>
            </a:r>
            <a:r>
              <a:rPr lang="en-US" sz="2800" b="0">
                <a:latin typeface="Times New Roman" pitchFamily="18" charset="0"/>
              </a:rPr>
              <a:t>.</a:t>
            </a:r>
          </a:p>
          <a:p>
            <a:pPr algn="just"/>
            <a:endParaRPr lang="en-US" sz="2800" b="0">
              <a:latin typeface="Times New Roman" pitchFamily="18" charset="0"/>
            </a:endParaRPr>
          </a:p>
          <a:p>
            <a:pPr algn="just"/>
            <a:r>
              <a:rPr lang="en-US" sz="2800" b="0">
                <a:latin typeface="Times New Roman" pitchFamily="18" charset="0"/>
              </a:rPr>
              <a:t>	A simple type is a data type that cannot be broken into smaller data types. </a:t>
            </a:r>
          </a:p>
          <a:p>
            <a:pPr algn="just"/>
            <a:endParaRPr lang="en-US" sz="2800" b="0">
              <a:latin typeface="Times New Roman" pitchFamily="18" charset="0"/>
            </a:endParaRPr>
          </a:p>
          <a:p>
            <a:pPr algn="just"/>
            <a:r>
              <a:rPr lang="en-US" sz="2800" b="0">
                <a:latin typeface="Times New Roman" pitchFamily="18" charset="0"/>
              </a:rPr>
              <a:t>	A composite type is a set of elements in which each element is a simple type or a composite type.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1"/>
          <p:cNvSpPr>
            <a:spLocks noGrp="1"/>
          </p:cNvSpPr>
          <p:nvPr>
            <p:ph type="sldNum" sz="quarter" idx="12"/>
          </p:nvPr>
        </p:nvSpPr>
        <p:spPr>
          <a:noFill/>
        </p:spPr>
        <p:txBody>
          <a:bodyPr/>
          <a:lstStyle/>
          <a:p>
            <a:r>
              <a:rPr lang="en-US"/>
              <a:t>9.</a:t>
            </a:r>
            <a:fld id="{CF349280-66A0-4AE7-83CA-0130F06CEE5A}" type="slidenum">
              <a:rPr lang="en-US"/>
              <a:pPr/>
              <a:t>38</a:t>
            </a:fld>
            <a:endParaRPr lang="en-US"/>
          </a:p>
        </p:txBody>
      </p:sp>
      <p:sp>
        <p:nvSpPr>
          <p:cNvPr id="37891" name="Text Box 2"/>
          <p:cNvSpPr txBox="1">
            <a:spLocks noChangeArrowheads="1"/>
          </p:cNvSpPr>
          <p:nvPr/>
        </p:nvSpPr>
        <p:spPr bwMode="auto">
          <a:xfrm>
            <a:off x="0" y="0"/>
            <a:ext cx="1855788"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Variables</a:t>
            </a:r>
          </a:p>
        </p:txBody>
      </p:sp>
      <p:sp>
        <p:nvSpPr>
          <p:cNvPr id="37892" name="Rectangle 3"/>
          <p:cNvSpPr>
            <a:spLocks noChangeArrowheads="1"/>
          </p:cNvSpPr>
          <p:nvPr/>
        </p:nvSpPr>
        <p:spPr bwMode="auto">
          <a:xfrm>
            <a:off x="76200" y="685800"/>
            <a:ext cx="8915400" cy="3081338"/>
          </a:xfrm>
          <a:prstGeom prst="rect">
            <a:avLst/>
          </a:prstGeom>
          <a:solidFill>
            <a:schemeClr val="bg1"/>
          </a:solidFill>
          <a:ln w="9525">
            <a:noFill/>
            <a:miter lim="800000"/>
            <a:headEnd/>
            <a:tailEnd/>
          </a:ln>
        </p:spPr>
        <p:txBody>
          <a:bodyPr>
            <a:spAutoFit/>
          </a:bodyPr>
          <a:lstStyle/>
          <a:p>
            <a:pPr algn="just"/>
            <a:r>
              <a:rPr lang="en-US" sz="2800">
                <a:solidFill>
                  <a:schemeClr val="folHlink"/>
                </a:solidFill>
                <a:latin typeface="Times New Roman" pitchFamily="18" charset="0"/>
              </a:rPr>
              <a:t>Variables</a:t>
            </a:r>
            <a:r>
              <a:rPr lang="en-US" sz="2800" b="0">
                <a:latin typeface="Times New Roman" pitchFamily="18" charset="0"/>
              </a:rPr>
              <a:t> are names for memory locations. As discussed in Chapter 5, each memory location in a computer has an address. Although the addresses are used by the computer internally, it is very inconvenient for the programmer to use addresses. A programmer can use a variable, such as </a:t>
            </a:r>
            <a:r>
              <a:rPr lang="en-US" sz="2800" b="0" i="1">
                <a:latin typeface="Times New Roman" pitchFamily="18" charset="0"/>
              </a:rPr>
              <a:t>score</a:t>
            </a:r>
            <a:r>
              <a:rPr lang="en-US" sz="2800" b="0">
                <a:latin typeface="Times New Roman" pitchFamily="18" charset="0"/>
              </a:rPr>
              <a:t>, to store the integer value of a score received in a test. Since a variable holds a data item, it has a type.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1"/>
          <p:cNvSpPr>
            <a:spLocks noGrp="1"/>
          </p:cNvSpPr>
          <p:nvPr>
            <p:ph type="sldNum" sz="quarter" idx="12"/>
          </p:nvPr>
        </p:nvSpPr>
        <p:spPr>
          <a:noFill/>
        </p:spPr>
        <p:txBody>
          <a:bodyPr/>
          <a:lstStyle/>
          <a:p>
            <a:r>
              <a:rPr lang="en-US"/>
              <a:t>9.</a:t>
            </a:r>
            <a:fld id="{EC64406B-8E54-479C-98AA-CCFC199EE706}" type="slidenum">
              <a:rPr lang="en-US"/>
              <a:pPr/>
              <a:t>39</a:t>
            </a:fld>
            <a:endParaRPr lang="en-US"/>
          </a:p>
        </p:txBody>
      </p:sp>
      <p:sp>
        <p:nvSpPr>
          <p:cNvPr id="38915" name="Text Box 2"/>
          <p:cNvSpPr txBox="1">
            <a:spLocks noChangeArrowheads="1"/>
          </p:cNvSpPr>
          <p:nvPr/>
        </p:nvSpPr>
        <p:spPr bwMode="auto">
          <a:xfrm>
            <a:off x="0" y="0"/>
            <a:ext cx="1539875"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Literals</a:t>
            </a:r>
          </a:p>
        </p:txBody>
      </p:sp>
      <p:sp>
        <p:nvSpPr>
          <p:cNvPr id="38916" name="Rectangle 3"/>
          <p:cNvSpPr>
            <a:spLocks noChangeArrowheads="1"/>
          </p:cNvSpPr>
          <p:nvPr/>
        </p:nvSpPr>
        <p:spPr bwMode="auto">
          <a:xfrm>
            <a:off x="76200" y="685800"/>
            <a:ext cx="8915400" cy="478948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 literal is a predetermined value used in a program. For example, if we need to calculate the area of circle when the value of the radius is stored in the variable </a:t>
            </a:r>
            <a:r>
              <a:rPr lang="en-US" sz="2800" b="0" i="1">
                <a:latin typeface="Times New Roman" pitchFamily="18" charset="0"/>
              </a:rPr>
              <a:t>r</a:t>
            </a:r>
            <a:r>
              <a:rPr lang="en-US" sz="2800" b="0">
                <a:latin typeface="Times New Roman" pitchFamily="18" charset="0"/>
              </a:rPr>
              <a:t>, we can use the expression 3.14 × </a:t>
            </a:r>
            <a:r>
              <a:rPr lang="en-US" sz="2800" b="0" i="1">
                <a:latin typeface="Times New Roman" pitchFamily="18" charset="0"/>
              </a:rPr>
              <a:t>r</a:t>
            </a:r>
            <a:r>
              <a:rPr lang="en-US" sz="2800" b="0" baseline="30000">
                <a:latin typeface="Times New Roman" pitchFamily="18" charset="0"/>
              </a:rPr>
              <a:t>2</a:t>
            </a:r>
            <a:r>
              <a:rPr lang="en-US" sz="2800" b="0">
                <a:latin typeface="Times New Roman" pitchFamily="18" charset="0"/>
              </a:rPr>
              <a:t>, in which the approximate value of π (pi) is used as a literal. In most programming languages we can have integer, real, character and Boolean literals. In most languages, we can also have string literals. To distinguish the character and string literals from the names of variables and other objects, most languages require that the character literals be enclosed in single quotes, such as 'A', and strings to be enclosed in double quotes, such as "Anne".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a:spLocks noGrp="1"/>
          </p:cNvSpPr>
          <p:nvPr>
            <p:ph type="sldNum" sz="quarter" idx="12"/>
          </p:nvPr>
        </p:nvSpPr>
        <p:spPr>
          <a:noFill/>
        </p:spPr>
        <p:txBody>
          <a:bodyPr/>
          <a:lstStyle/>
          <a:p>
            <a:r>
              <a:rPr lang="en-US"/>
              <a:t>9.</a:t>
            </a:r>
            <a:fld id="{1156A0AE-2718-4400-A75F-0FF3BAABF624}" type="slidenum">
              <a:rPr lang="en-US"/>
              <a:pPr/>
              <a:t>4</a:t>
            </a:fld>
            <a:endParaRPr lang="en-US"/>
          </a:p>
        </p:txBody>
      </p:sp>
      <p:sp>
        <p:nvSpPr>
          <p:cNvPr id="8195" name="Text Box 2"/>
          <p:cNvSpPr txBox="1">
            <a:spLocks noChangeArrowheads="1"/>
          </p:cNvSpPr>
          <p:nvPr/>
        </p:nvSpPr>
        <p:spPr bwMode="auto">
          <a:xfrm>
            <a:off x="0" y="0"/>
            <a:ext cx="3673475"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Assembly languages</a:t>
            </a:r>
          </a:p>
        </p:txBody>
      </p:sp>
      <p:sp>
        <p:nvSpPr>
          <p:cNvPr id="8196" name="Rectangle 3"/>
          <p:cNvSpPr>
            <a:spLocks noChangeArrowheads="1"/>
          </p:cNvSpPr>
          <p:nvPr/>
        </p:nvSpPr>
        <p:spPr bwMode="auto">
          <a:xfrm>
            <a:off x="76200" y="685800"/>
            <a:ext cx="8915400" cy="3508375"/>
          </a:xfrm>
          <a:prstGeom prst="rect">
            <a:avLst/>
          </a:prstGeom>
          <a:solidFill>
            <a:schemeClr val="bg1"/>
          </a:solidFill>
          <a:ln w="9525">
            <a:noFill/>
            <a:miter lim="800000"/>
            <a:headEnd/>
            <a:tailEnd/>
          </a:ln>
        </p:spPr>
        <p:txBody>
          <a:bodyPr>
            <a:spAutoFit/>
          </a:bodyPr>
          <a:lstStyle/>
          <a:p>
            <a:pPr algn="just"/>
            <a:r>
              <a:rPr lang="en-US" sz="2800" b="0" dirty="0">
                <a:latin typeface="Times New Roman" pitchFamily="18" charset="0"/>
              </a:rPr>
              <a:t>The next evolution in programming came with the idea of replacing binary code for instruction and addresses with symbols or mnemonics. Because they used symbols, these languages were first known as </a:t>
            </a:r>
            <a:r>
              <a:rPr lang="en-US" sz="2800" dirty="0">
                <a:latin typeface="Times New Roman" pitchFamily="18" charset="0"/>
              </a:rPr>
              <a:t>symbolic languages</a:t>
            </a:r>
            <a:r>
              <a:rPr lang="en-US" sz="2800" b="0" dirty="0">
                <a:latin typeface="Times New Roman" pitchFamily="18" charset="0"/>
              </a:rPr>
              <a:t>. The set of these mnemonic languages were later referred to as assembly languages. The assembly language for our hypothetical computer to replace the machine language in Table 9.2 is shown in Program 9.1.</a:t>
            </a:r>
          </a:p>
        </p:txBody>
      </p:sp>
      <p:sp>
        <p:nvSpPr>
          <p:cNvPr id="8197" name="Rectangle 4"/>
          <p:cNvSpPr>
            <a:spLocks noChangeArrowheads="1"/>
          </p:cNvSpPr>
          <p:nvPr/>
        </p:nvSpPr>
        <p:spPr bwMode="auto">
          <a:xfrm>
            <a:off x="381000" y="5502275"/>
            <a:ext cx="8382000" cy="1022350"/>
          </a:xfrm>
          <a:prstGeom prst="rect">
            <a:avLst/>
          </a:prstGeom>
          <a:solidFill>
            <a:srgbClr val="99FF33"/>
          </a:solidFill>
          <a:ln w="76200" algn="ctr">
            <a:solidFill>
              <a:srgbClr val="00CC00"/>
            </a:solidFill>
            <a:miter lim="800000"/>
            <a:headEnd/>
            <a:tailEnd/>
          </a:ln>
        </p:spPr>
        <p:txBody>
          <a:bodyPr>
            <a:spAutoFit/>
          </a:bodyPr>
          <a:lstStyle/>
          <a:p>
            <a:pPr algn="ctr"/>
            <a:r>
              <a:rPr lang="en-US" sz="2800">
                <a:latin typeface="Times New Roman" pitchFamily="18" charset="0"/>
              </a:rPr>
              <a:t>The only language understood by a computer is machine language.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1"/>
          <p:cNvSpPr>
            <a:spLocks noGrp="1"/>
          </p:cNvSpPr>
          <p:nvPr>
            <p:ph type="sldNum" sz="quarter" idx="12"/>
          </p:nvPr>
        </p:nvSpPr>
        <p:spPr>
          <a:noFill/>
        </p:spPr>
        <p:txBody>
          <a:bodyPr/>
          <a:lstStyle/>
          <a:p>
            <a:r>
              <a:rPr lang="en-US"/>
              <a:t>9.</a:t>
            </a:r>
            <a:fld id="{9FC07EB8-F81C-4760-99AD-727BF9DEABCE}" type="slidenum">
              <a:rPr lang="en-US"/>
              <a:pPr/>
              <a:t>40</a:t>
            </a:fld>
            <a:endParaRPr lang="en-US"/>
          </a:p>
        </p:txBody>
      </p:sp>
      <p:sp>
        <p:nvSpPr>
          <p:cNvPr id="39939" name="Text Box 2"/>
          <p:cNvSpPr txBox="1">
            <a:spLocks noChangeArrowheads="1"/>
          </p:cNvSpPr>
          <p:nvPr/>
        </p:nvSpPr>
        <p:spPr bwMode="auto">
          <a:xfrm>
            <a:off x="0" y="0"/>
            <a:ext cx="1922463"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Constants</a:t>
            </a:r>
          </a:p>
        </p:txBody>
      </p:sp>
      <p:sp>
        <p:nvSpPr>
          <p:cNvPr id="39940" name="Rectangle 3"/>
          <p:cNvSpPr>
            <a:spLocks noChangeArrowheads="1"/>
          </p:cNvSpPr>
          <p:nvPr/>
        </p:nvSpPr>
        <p:spPr bwMode="auto">
          <a:xfrm>
            <a:off x="76200" y="533400"/>
            <a:ext cx="8915400" cy="1800225"/>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The use of literals is not considered good programming practice unless we are sure that the value of the literal will not change with time (such as the value of π in geometry). However, most literals may change value with time. </a:t>
            </a:r>
          </a:p>
        </p:txBody>
      </p:sp>
      <p:sp>
        <p:nvSpPr>
          <p:cNvPr id="39941" name="Rectangle 5"/>
          <p:cNvSpPr>
            <a:spLocks noChangeArrowheads="1"/>
          </p:cNvSpPr>
          <p:nvPr/>
        </p:nvSpPr>
        <p:spPr bwMode="auto">
          <a:xfrm>
            <a:off x="76200" y="2590800"/>
            <a:ext cx="8915400" cy="308133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	For this reason, most programming languages define constants. A </a:t>
            </a:r>
            <a:r>
              <a:rPr lang="en-US" sz="2800">
                <a:solidFill>
                  <a:schemeClr val="folHlink"/>
                </a:solidFill>
                <a:latin typeface="Times New Roman" pitchFamily="18" charset="0"/>
              </a:rPr>
              <a:t>constant</a:t>
            </a:r>
            <a:r>
              <a:rPr lang="en-US" sz="2800" b="0">
                <a:latin typeface="Times New Roman" pitchFamily="18" charset="0"/>
              </a:rPr>
              <a:t>, like a variable, is a named location that can store a value, but the value cannot be changed after it has been defined at the beginning of the program. However, if we want to use the program later, we can change just one line at the beginning of the program, the value of the constant.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1"/>
          <p:cNvSpPr>
            <a:spLocks noGrp="1"/>
          </p:cNvSpPr>
          <p:nvPr>
            <p:ph type="sldNum" sz="quarter" idx="12"/>
          </p:nvPr>
        </p:nvSpPr>
        <p:spPr>
          <a:noFill/>
        </p:spPr>
        <p:txBody>
          <a:bodyPr/>
          <a:lstStyle/>
          <a:p>
            <a:r>
              <a:rPr lang="en-US"/>
              <a:t>9.</a:t>
            </a:r>
            <a:fld id="{31E68257-E01F-48EE-B69E-406BE532026E}" type="slidenum">
              <a:rPr lang="en-US"/>
              <a:pPr/>
              <a:t>41</a:t>
            </a:fld>
            <a:endParaRPr lang="en-US"/>
          </a:p>
        </p:txBody>
      </p:sp>
      <p:sp>
        <p:nvSpPr>
          <p:cNvPr id="40963" name="Text Box 2"/>
          <p:cNvSpPr txBox="1">
            <a:spLocks noChangeArrowheads="1"/>
          </p:cNvSpPr>
          <p:nvPr/>
        </p:nvSpPr>
        <p:spPr bwMode="auto">
          <a:xfrm>
            <a:off x="0" y="0"/>
            <a:ext cx="3590925"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Inputs and Outputs</a:t>
            </a:r>
          </a:p>
        </p:txBody>
      </p:sp>
      <p:sp>
        <p:nvSpPr>
          <p:cNvPr id="40964" name="Rectangle 3"/>
          <p:cNvSpPr>
            <a:spLocks noChangeArrowheads="1"/>
          </p:cNvSpPr>
          <p:nvPr/>
        </p:nvSpPr>
        <p:spPr bwMode="auto">
          <a:xfrm>
            <a:off x="76200" y="533400"/>
            <a:ext cx="8915400" cy="1800225"/>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Almost every program needs to read and/or write data. These operations can be quite complex, especially when we read and write large files. Most programming languages use a predefined function for input and output.</a:t>
            </a:r>
          </a:p>
        </p:txBody>
      </p:sp>
      <p:sp>
        <p:nvSpPr>
          <p:cNvPr id="40965" name="Rectangle 4"/>
          <p:cNvSpPr>
            <a:spLocks noChangeArrowheads="1"/>
          </p:cNvSpPr>
          <p:nvPr/>
        </p:nvSpPr>
        <p:spPr bwMode="auto">
          <a:xfrm>
            <a:off x="76200" y="2590800"/>
            <a:ext cx="8915400" cy="946150"/>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	Data is input by either a statement or a predefined function such as </a:t>
            </a:r>
            <a:r>
              <a:rPr lang="en-US" sz="2800" i="1">
                <a:solidFill>
                  <a:schemeClr val="folHlink"/>
                </a:solidFill>
                <a:latin typeface="Times New Roman" pitchFamily="18" charset="0"/>
              </a:rPr>
              <a:t>scanf</a:t>
            </a:r>
            <a:r>
              <a:rPr lang="en-US" sz="2800" b="0">
                <a:latin typeface="Times New Roman" pitchFamily="18" charset="0"/>
              </a:rPr>
              <a:t> in the C language.</a:t>
            </a:r>
          </a:p>
        </p:txBody>
      </p:sp>
      <p:sp>
        <p:nvSpPr>
          <p:cNvPr id="40966" name="Rectangle 5"/>
          <p:cNvSpPr>
            <a:spLocks noChangeArrowheads="1"/>
          </p:cNvSpPr>
          <p:nvPr/>
        </p:nvSpPr>
        <p:spPr bwMode="auto">
          <a:xfrm>
            <a:off x="228600" y="4114800"/>
            <a:ext cx="8915400" cy="946150"/>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	Data is output by either a statement or a predefined function such as </a:t>
            </a:r>
            <a:r>
              <a:rPr lang="en-US" sz="2800" i="1">
                <a:solidFill>
                  <a:schemeClr val="folHlink"/>
                </a:solidFill>
                <a:latin typeface="Times New Roman" pitchFamily="18" charset="0"/>
              </a:rPr>
              <a:t>printf</a:t>
            </a:r>
            <a:r>
              <a:rPr lang="en-US" sz="2800" b="0">
                <a:latin typeface="Times New Roman" pitchFamily="18" charset="0"/>
              </a:rPr>
              <a:t> in the C language.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1"/>
          <p:cNvSpPr>
            <a:spLocks noGrp="1"/>
          </p:cNvSpPr>
          <p:nvPr>
            <p:ph type="sldNum" sz="quarter" idx="12"/>
          </p:nvPr>
        </p:nvSpPr>
        <p:spPr>
          <a:noFill/>
        </p:spPr>
        <p:txBody>
          <a:bodyPr/>
          <a:lstStyle/>
          <a:p>
            <a:r>
              <a:rPr lang="en-US"/>
              <a:t>9.</a:t>
            </a:r>
            <a:fld id="{7D1F78F8-DA43-4E11-9501-F6AF26218F95}" type="slidenum">
              <a:rPr lang="en-US"/>
              <a:pPr/>
              <a:t>42</a:t>
            </a:fld>
            <a:endParaRPr lang="en-US"/>
          </a:p>
        </p:txBody>
      </p:sp>
      <p:sp>
        <p:nvSpPr>
          <p:cNvPr id="41987" name="Text Box 2"/>
          <p:cNvSpPr txBox="1">
            <a:spLocks noChangeArrowheads="1"/>
          </p:cNvSpPr>
          <p:nvPr/>
        </p:nvSpPr>
        <p:spPr bwMode="auto">
          <a:xfrm>
            <a:off x="0" y="0"/>
            <a:ext cx="2263775"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Expressions</a:t>
            </a:r>
          </a:p>
        </p:txBody>
      </p:sp>
      <p:sp>
        <p:nvSpPr>
          <p:cNvPr id="41988" name="Rectangle 3"/>
          <p:cNvSpPr>
            <a:spLocks noChangeArrowheads="1"/>
          </p:cNvSpPr>
          <p:nvPr/>
        </p:nvSpPr>
        <p:spPr bwMode="auto">
          <a:xfrm>
            <a:off x="76200" y="533400"/>
            <a:ext cx="8915400" cy="137318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An expression is a sequence of operands and operators that reduces to a single value. For example, the following is an expression with a value of 13:</a:t>
            </a:r>
          </a:p>
        </p:txBody>
      </p:sp>
      <p:sp>
        <p:nvSpPr>
          <p:cNvPr id="41989" name="Rectangle 4"/>
          <p:cNvSpPr>
            <a:spLocks noChangeArrowheads="1"/>
          </p:cNvSpPr>
          <p:nvPr/>
        </p:nvSpPr>
        <p:spPr bwMode="auto">
          <a:xfrm>
            <a:off x="76200" y="3276600"/>
            <a:ext cx="8915400" cy="137318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	An </a:t>
            </a:r>
            <a:r>
              <a:rPr lang="en-US" sz="2800">
                <a:solidFill>
                  <a:schemeClr val="folHlink"/>
                </a:solidFill>
                <a:latin typeface="Times New Roman" pitchFamily="18" charset="0"/>
              </a:rPr>
              <a:t>operator</a:t>
            </a:r>
            <a:r>
              <a:rPr lang="en-US" sz="2800" b="0">
                <a:latin typeface="Times New Roman" pitchFamily="18" charset="0"/>
              </a:rPr>
              <a:t> is a language-specific token that requires an action to be taken. The most familiar operators are drawn from mathematics. </a:t>
            </a:r>
          </a:p>
        </p:txBody>
      </p:sp>
      <p:pic>
        <p:nvPicPr>
          <p:cNvPr id="41990" name="Picture 6"/>
          <p:cNvPicPr>
            <a:picLocks noChangeAspect="1" noChangeArrowheads="1"/>
          </p:cNvPicPr>
          <p:nvPr/>
        </p:nvPicPr>
        <p:blipFill>
          <a:blip r:embed="rId3"/>
          <a:srcRect/>
          <a:stretch>
            <a:fillRect/>
          </a:stretch>
        </p:blipFill>
        <p:spPr bwMode="auto">
          <a:xfrm>
            <a:off x="3549650" y="1981200"/>
            <a:ext cx="2043113" cy="1098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1"/>
          <p:cNvSpPr>
            <a:spLocks noGrp="1"/>
          </p:cNvSpPr>
          <p:nvPr>
            <p:ph type="sldNum" sz="quarter" idx="12"/>
          </p:nvPr>
        </p:nvSpPr>
        <p:spPr>
          <a:noFill/>
        </p:spPr>
        <p:txBody>
          <a:bodyPr/>
          <a:lstStyle/>
          <a:p>
            <a:r>
              <a:rPr lang="en-US"/>
              <a:t>9.</a:t>
            </a:r>
            <a:fld id="{2C0F9270-4BF1-43FF-B067-87370B9CBA2E}" type="slidenum">
              <a:rPr lang="en-US"/>
              <a:pPr/>
              <a:t>43</a:t>
            </a:fld>
            <a:endParaRPr lang="en-US"/>
          </a:p>
        </p:txBody>
      </p:sp>
      <p:pic>
        <p:nvPicPr>
          <p:cNvPr id="43011" name="Picture 4"/>
          <p:cNvPicPr>
            <a:picLocks noChangeAspect="1" noChangeArrowheads="1"/>
          </p:cNvPicPr>
          <p:nvPr/>
        </p:nvPicPr>
        <p:blipFill>
          <a:blip r:embed="rId3"/>
          <a:srcRect/>
          <a:stretch>
            <a:fillRect/>
          </a:stretch>
        </p:blipFill>
        <p:spPr bwMode="auto">
          <a:xfrm>
            <a:off x="315913" y="1982788"/>
            <a:ext cx="8675687" cy="3503612"/>
          </a:xfrm>
          <a:prstGeom prst="rect">
            <a:avLst/>
          </a:prstGeom>
          <a:noFill/>
          <a:ln w="9525">
            <a:noFill/>
            <a:miter lim="800000"/>
            <a:headEnd/>
            <a:tailEnd/>
          </a:ln>
        </p:spPr>
      </p:pic>
      <p:sp>
        <p:nvSpPr>
          <p:cNvPr id="43012" name="Rectangle 5"/>
          <p:cNvSpPr>
            <a:spLocks noChangeArrowheads="1"/>
          </p:cNvSpPr>
          <p:nvPr/>
        </p:nvSpPr>
        <p:spPr bwMode="auto">
          <a:xfrm>
            <a:off x="76200" y="0"/>
            <a:ext cx="8915400" cy="946150"/>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Table 9.3 shows some arithmetic operators used in C, C++, and Java.</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1"/>
          <p:cNvSpPr>
            <a:spLocks noGrp="1"/>
          </p:cNvSpPr>
          <p:nvPr>
            <p:ph type="sldNum" sz="quarter" idx="12"/>
          </p:nvPr>
        </p:nvSpPr>
        <p:spPr>
          <a:noFill/>
        </p:spPr>
        <p:txBody>
          <a:bodyPr/>
          <a:lstStyle/>
          <a:p>
            <a:r>
              <a:rPr lang="en-US"/>
              <a:t>9.</a:t>
            </a:r>
            <a:fld id="{1714C477-FFD3-4BEC-A168-28F74A699BF8}" type="slidenum">
              <a:rPr lang="en-US"/>
              <a:pPr/>
              <a:t>44</a:t>
            </a:fld>
            <a:endParaRPr lang="en-US"/>
          </a:p>
        </p:txBody>
      </p:sp>
      <p:sp>
        <p:nvSpPr>
          <p:cNvPr id="44035" name="Rectangle 3"/>
          <p:cNvSpPr>
            <a:spLocks noChangeArrowheads="1"/>
          </p:cNvSpPr>
          <p:nvPr/>
        </p:nvSpPr>
        <p:spPr bwMode="auto">
          <a:xfrm>
            <a:off x="76200" y="0"/>
            <a:ext cx="8915400" cy="222726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Relational operators compare data to see if a value is greater than, less than, or equal to another value. The result of applying relational operators is a Boolean value (true or false). C, C++ and Java use six relational operators, as shown in Table 9.4:</a:t>
            </a:r>
          </a:p>
        </p:txBody>
      </p:sp>
      <p:pic>
        <p:nvPicPr>
          <p:cNvPr id="44036" name="Picture 4"/>
          <p:cNvPicPr>
            <a:picLocks noChangeAspect="1" noChangeArrowheads="1"/>
          </p:cNvPicPr>
          <p:nvPr/>
        </p:nvPicPr>
        <p:blipFill>
          <a:blip r:embed="rId3"/>
          <a:srcRect/>
          <a:stretch>
            <a:fillRect/>
          </a:stretch>
        </p:blipFill>
        <p:spPr bwMode="auto">
          <a:xfrm>
            <a:off x="904875" y="2566988"/>
            <a:ext cx="7477125" cy="3605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1"/>
          <p:cNvSpPr>
            <a:spLocks noGrp="1"/>
          </p:cNvSpPr>
          <p:nvPr>
            <p:ph type="sldNum" sz="quarter" idx="12"/>
          </p:nvPr>
        </p:nvSpPr>
        <p:spPr>
          <a:noFill/>
        </p:spPr>
        <p:txBody>
          <a:bodyPr/>
          <a:lstStyle/>
          <a:p>
            <a:r>
              <a:rPr lang="en-US"/>
              <a:t>9.</a:t>
            </a:r>
            <a:fld id="{D53EEC21-880E-4B5E-97C8-5872763E720A}" type="slidenum">
              <a:rPr lang="en-US"/>
              <a:pPr/>
              <a:t>45</a:t>
            </a:fld>
            <a:endParaRPr lang="en-US"/>
          </a:p>
        </p:txBody>
      </p:sp>
      <p:sp>
        <p:nvSpPr>
          <p:cNvPr id="45059" name="Rectangle 2"/>
          <p:cNvSpPr>
            <a:spLocks noChangeArrowheads="1"/>
          </p:cNvSpPr>
          <p:nvPr/>
        </p:nvSpPr>
        <p:spPr bwMode="auto">
          <a:xfrm>
            <a:off x="76200" y="0"/>
            <a:ext cx="8915400" cy="137318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Logical operators combine Boolean values (true or false) to get a new value. The C language uses three logical operators, as shown in Table 9.5:</a:t>
            </a:r>
          </a:p>
        </p:txBody>
      </p:sp>
      <p:pic>
        <p:nvPicPr>
          <p:cNvPr id="45060" name="Picture 4"/>
          <p:cNvPicPr>
            <a:picLocks noChangeAspect="1" noChangeArrowheads="1"/>
          </p:cNvPicPr>
          <p:nvPr/>
        </p:nvPicPr>
        <p:blipFill>
          <a:blip r:embed="rId3"/>
          <a:srcRect/>
          <a:stretch>
            <a:fillRect/>
          </a:stretch>
        </p:blipFill>
        <p:spPr bwMode="auto">
          <a:xfrm>
            <a:off x="319088" y="1830388"/>
            <a:ext cx="8748712" cy="2665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1"/>
          <p:cNvSpPr>
            <a:spLocks noGrp="1"/>
          </p:cNvSpPr>
          <p:nvPr>
            <p:ph type="sldNum" sz="quarter" idx="12"/>
          </p:nvPr>
        </p:nvSpPr>
        <p:spPr>
          <a:noFill/>
        </p:spPr>
        <p:txBody>
          <a:bodyPr/>
          <a:lstStyle/>
          <a:p>
            <a:r>
              <a:rPr lang="en-US"/>
              <a:t>9.</a:t>
            </a:r>
            <a:fld id="{DCFDB475-B701-4DD3-95DB-23646B3EAA54}" type="slidenum">
              <a:rPr lang="en-US"/>
              <a:pPr/>
              <a:t>46</a:t>
            </a:fld>
            <a:endParaRPr lang="en-US"/>
          </a:p>
        </p:txBody>
      </p:sp>
      <p:sp>
        <p:nvSpPr>
          <p:cNvPr id="46083" name="Text Box 2"/>
          <p:cNvSpPr txBox="1">
            <a:spLocks noChangeArrowheads="1"/>
          </p:cNvSpPr>
          <p:nvPr/>
        </p:nvSpPr>
        <p:spPr bwMode="auto">
          <a:xfrm>
            <a:off x="0" y="0"/>
            <a:ext cx="2101850"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Statements</a:t>
            </a:r>
          </a:p>
        </p:txBody>
      </p:sp>
      <p:sp>
        <p:nvSpPr>
          <p:cNvPr id="46084" name="Rectangle 3"/>
          <p:cNvSpPr>
            <a:spLocks noChangeArrowheads="1"/>
          </p:cNvSpPr>
          <p:nvPr/>
        </p:nvSpPr>
        <p:spPr bwMode="auto">
          <a:xfrm>
            <a:off x="76200" y="533400"/>
            <a:ext cx="8915400" cy="1800225"/>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 statement causes an action to be performed by the program. It translates directly into one or more executable computer instructions. For example, C, C++ and Java define many types of statements. </a:t>
            </a:r>
          </a:p>
        </p:txBody>
      </p:sp>
      <p:sp>
        <p:nvSpPr>
          <p:cNvPr id="46085" name="Rectangle 6"/>
          <p:cNvSpPr>
            <a:spLocks noChangeArrowheads="1"/>
          </p:cNvSpPr>
          <p:nvPr/>
        </p:nvSpPr>
        <p:spPr bwMode="auto">
          <a:xfrm>
            <a:off x="152400" y="2695575"/>
            <a:ext cx="8915400" cy="137318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An </a:t>
            </a:r>
            <a:r>
              <a:rPr lang="en-US" sz="2800">
                <a:solidFill>
                  <a:schemeClr val="folHlink"/>
                </a:solidFill>
                <a:latin typeface="Times New Roman" pitchFamily="18" charset="0"/>
              </a:rPr>
              <a:t>assignment statement</a:t>
            </a:r>
            <a:r>
              <a:rPr lang="en-US" sz="2800" b="0">
                <a:latin typeface="Times New Roman" pitchFamily="18" charset="0"/>
              </a:rPr>
              <a:t> assigns a value to a variable. In other words, it stores the value in the variable, which has already been created in the declaration section. </a:t>
            </a:r>
          </a:p>
        </p:txBody>
      </p:sp>
      <p:sp>
        <p:nvSpPr>
          <p:cNvPr id="46086" name="Rectangle 7"/>
          <p:cNvSpPr>
            <a:spLocks noChangeArrowheads="1"/>
          </p:cNvSpPr>
          <p:nvPr/>
        </p:nvSpPr>
        <p:spPr bwMode="auto">
          <a:xfrm>
            <a:off x="152400" y="4495800"/>
            <a:ext cx="8915400" cy="1800225"/>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 </a:t>
            </a:r>
            <a:r>
              <a:rPr lang="en-US" sz="2800">
                <a:solidFill>
                  <a:schemeClr val="folHlink"/>
                </a:solidFill>
                <a:latin typeface="Times New Roman" pitchFamily="18" charset="0"/>
              </a:rPr>
              <a:t>compound statement</a:t>
            </a:r>
            <a:r>
              <a:rPr lang="en-US" sz="2800" b="0">
                <a:latin typeface="Times New Roman" pitchFamily="18" charset="0"/>
              </a:rPr>
              <a:t> is a unit of code consisting of zero or more statements. It is also known as a block. A compound statement allows a group of statements to be treated as a single entity.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1"/>
          <p:cNvSpPr>
            <a:spLocks noGrp="1"/>
          </p:cNvSpPr>
          <p:nvPr>
            <p:ph type="sldNum" sz="quarter" idx="12"/>
          </p:nvPr>
        </p:nvSpPr>
        <p:spPr>
          <a:noFill/>
        </p:spPr>
        <p:txBody>
          <a:bodyPr/>
          <a:lstStyle/>
          <a:p>
            <a:r>
              <a:rPr lang="en-US"/>
              <a:t>9.</a:t>
            </a:r>
            <a:fld id="{F8A5A4DC-124A-49E5-AC1D-695B95037D1E}" type="slidenum">
              <a:rPr lang="en-US"/>
              <a:pPr/>
              <a:t>47</a:t>
            </a:fld>
            <a:endParaRPr lang="en-US"/>
          </a:p>
        </p:txBody>
      </p:sp>
      <p:sp>
        <p:nvSpPr>
          <p:cNvPr id="47107" name="Rectangle 3"/>
          <p:cNvSpPr>
            <a:spLocks noChangeArrowheads="1"/>
          </p:cNvSpPr>
          <p:nvPr/>
        </p:nvSpPr>
        <p:spPr bwMode="auto">
          <a:xfrm>
            <a:off x="76200" y="152400"/>
            <a:ext cx="8915400" cy="1373188"/>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Structured programming strongly recommends the use of the three types of control statements: </a:t>
            </a:r>
            <a:r>
              <a:rPr lang="en-US" sz="2800" i="1">
                <a:solidFill>
                  <a:schemeClr val="folHlink"/>
                </a:solidFill>
                <a:latin typeface="Times New Roman" pitchFamily="18" charset="0"/>
              </a:rPr>
              <a:t>sequence</a:t>
            </a:r>
            <a:r>
              <a:rPr lang="en-US" sz="2800" b="0">
                <a:latin typeface="Times New Roman" pitchFamily="18" charset="0"/>
              </a:rPr>
              <a:t>, </a:t>
            </a:r>
            <a:r>
              <a:rPr lang="en-US" sz="2800" i="1">
                <a:solidFill>
                  <a:schemeClr val="folHlink"/>
                </a:solidFill>
                <a:latin typeface="Times New Roman" pitchFamily="18" charset="0"/>
              </a:rPr>
              <a:t>selection</a:t>
            </a:r>
            <a:r>
              <a:rPr lang="en-US" sz="2800" b="0">
                <a:latin typeface="Times New Roman" pitchFamily="18" charset="0"/>
              </a:rPr>
              <a:t> and </a:t>
            </a:r>
            <a:r>
              <a:rPr lang="en-US" sz="2800" i="1">
                <a:solidFill>
                  <a:schemeClr val="folHlink"/>
                </a:solidFill>
                <a:latin typeface="Times New Roman" pitchFamily="18" charset="0"/>
              </a:rPr>
              <a:t>repetition</a:t>
            </a:r>
            <a:r>
              <a:rPr lang="en-US" sz="2800" b="0">
                <a:latin typeface="Times New Roman" pitchFamily="18" charset="0"/>
              </a:rPr>
              <a:t>, as we discussed in Chapter 8.</a:t>
            </a:r>
          </a:p>
        </p:txBody>
      </p:sp>
      <p:sp>
        <p:nvSpPr>
          <p:cNvPr id="47108" name="Text Box 6"/>
          <p:cNvSpPr txBox="1">
            <a:spLocks noChangeArrowheads="1"/>
          </p:cNvSpPr>
          <p:nvPr/>
        </p:nvSpPr>
        <p:spPr bwMode="auto">
          <a:xfrm>
            <a:off x="1681163" y="6248400"/>
            <a:ext cx="5329237"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9.9  </a:t>
            </a:r>
            <a:r>
              <a:rPr lang="en-US" sz="2000">
                <a:latin typeface="Times New Roman" pitchFamily="18" charset="0"/>
              </a:rPr>
              <a:t>Two-way and multi-way decisions</a:t>
            </a:r>
          </a:p>
        </p:txBody>
      </p:sp>
      <p:pic>
        <p:nvPicPr>
          <p:cNvPr id="47109" name="Picture 7"/>
          <p:cNvPicPr>
            <a:picLocks noChangeAspect="1" noChangeArrowheads="1"/>
          </p:cNvPicPr>
          <p:nvPr/>
        </p:nvPicPr>
        <p:blipFill>
          <a:blip r:embed="rId3"/>
          <a:srcRect/>
          <a:stretch>
            <a:fillRect/>
          </a:stretch>
        </p:blipFill>
        <p:spPr bwMode="auto">
          <a:xfrm>
            <a:off x="1398588" y="1905000"/>
            <a:ext cx="6526212" cy="4210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1"/>
          <p:cNvSpPr>
            <a:spLocks noGrp="1"/>
          </p:cNvSpPr>
          <p:nvPr>
            <p:ph type="sldNum" sz="quarter" idx="12"/>
          </p:nvPr>
        </p:nvSpPr>
        <p:spPr>
          <a:noFill/>
        </p:spPr>
        <p:txBody>
          <a:bodyPr/>
          <a:lstStyle/>
          <a:p>
            <a:r>
              <a:rPr lang="en-US"/>
              <a:t>9.</a:t>
            </a:r>
            <a:fld id="{424D832D-7121-43E4-9D73-B8EECAB134CD}" type="slidenum">
              <a:rPr lang="en-US"/>
              <a:pPr/>
              <a:t>48</a:t>
            </a:fld>
            <a:endParaRPr lang="en-US"/>
          </a:p>
        </p:txBody>
      </p:sp>
      <p:sp>
        <p:nvSpPr>
          <p:cNvPr id="48131" name="Text Box 3"/>
          <p:cNvSpPr txBox="1">
            <a:spLocks noChangeArrowheads="1"/>
          </p:cNvSpPr>
          <p:nvPr/>
        </p:nvSpPr>
        <p:spPr bwMode="auto">
          <a:xfrm>
            <a:off x="1681163" y="6248400"/>
            <a:ext cx="4478337"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9.10  </a:t>
            </a:r>
            <a:r>
              <a:rPr lang="en-US" sz="2000">
                <a:latin typeface="Times New Roman" pitchFamily="18" charset="0"/>
              </a:rPr>
              <a:t>Three types of repetition</a:t>
            </a:r>
          </a:p>
        </p:txBody>
      </p:sp>
      <p:pic>
        <p:nvPicPr>
          <p:cNvPr id="48132" name="Picture 5"/>
          <p:cNvPicPr>
            <a:picLocks noChangeAspect="1" noChangeArrowheads="1"/>
          </p:cNvPicPr>
          <p:nvPr/>
        </p:nvPicPr>
        <p:blipFill>
          <a:blip r:embed="rId3"/>
          <a:srcRect/>
          <a:stretch>
            <a:fillRect/>
          </a:stretch>
        </p:blipFill>
        <p:spPr bwMode="auto">
          <a:xfrm>
            <a:off x="463550" y="457200"/>
            <a:ext cx="8528050" cy="5092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1"/>
          <p:cNvSpPr>
            <a:spLocks noGrp="1"/>
          </p:cNvSpPr>
          <p:nvPr>
            <p:ph type="sldNum" sz="quarter" idx="12"/>
          </p:nvPr>
        </p:nvSpPr>
        <p:spPr>
          <a:noFill/>
        </p:spPr>
        <p:txBody>
          <a:bodyPr/>
          <a:lstStyle/>
          <a:p>
            <a:r>
              <a:rPr lang="en-US"/>
              <a:t>9.</a:t>
            </a:r>
            <a:fld id="{445A2524-665B-42AD-BD99-5A7B3F0E6374}" type="slidenum">
              <a:rPr lang="en-US"/>
              <a:pPr/>
              <a:t>49</a:t>
            </a:fld>
            <a:endParaRPr lang="en-US"/>
          </a:p>
        </p:txBody>
      </p:sp>
      <p:sp>
        <p:nvSpPr>
          <p:cNvPr id="49155" name="Text Box 2"/>
          <p:cNvSpPr txBox="1">
            <a:spLocks noChangeArrowheads="1"/>
          </p:cNvSpPr>
          <p:nvPr/>
        </p:nvSpPr>
        <p:spPr bwMode="auto">
          <a:xfrm>
            <a:off x="0" y="0"/>
            <a:ext cx="2554288"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Subprograms</a:t>
            </a:r>
          </a:p>
        </p:txBody>
      </p:sp>
      <p:sp>
        <p:nvSpPr>
          <p:cNvPr id="49156" name="Rectangle 3"/>
          <p:cNvSpPr>
            <a:spLocks noChangeArrowheads="1"/>
          </p:cNvSpPr>
          <p:nvPr/>
        </p:nvSpPr>
        <p:spPr bwMode="auto">
          <a:xfrm>
            <a:off x="76200" y="533400"/>
            <a:ext cx="8915400" cy="2654300"/>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The idea of subprograms is crucial in procedural languages and to a lesser extent in object-oriented languages. This is useful because the subprogram makes programming more structural: a subprogram to accomplish a specific task can be written once but called many times, just like predefined procedures in the programming language.</a:t>
            </a:r>
          </a:p>
        </p:txBody>
      </p:sp>
      <p:sp>
        <p:nvSpPr>
          <p:cNvPr id="49157" name="Text Box 6"/>
          <p:cNvSpPr txBox="1">
            <a:spLocks noChangeArrowheads="1"/>
          </p:cNvSpPr>
          <p:nvPr/>
        </p:nvSpPr>
        <p:spPr bwMode="auto">
          <a:xfrm>
            <a:off x="1681163" y="6248400"/>
            <a:ext cx="4995862"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9.11  </a:t>
            </a:r>
            <a:r>
              <a:rPr lang="en-US" sz="2000">
                <a:latin typeface="Times New Roman" pitchFamily="18" charset="0"/>
              </a:rPr>
              <a:t>The concept of a subprogram</a:t>
            </a:r>
          </a:p>
        </p:txBody>
      </p:sp>
      <p:pic>
        <p:nvPicPr>
          <p:cNvPr id="49158" name="Picture 8"/>
          <p:cNvPicPr>
            <a:picLocks noChangeAspect="1" noChangeArrowheads="1"/>
          </p:cNvPicPr>
          <p:nvPr/>
        </p:nvPicPr>
        <p:blipFill>
          <a:blip r:embed="rId3"/>
          <a:srcRect/>
          <a:stretch>
            <a:fillRect/>
          </a:stretch>
        </p:blipFill>
        <p:spPr bwMode="auto">
          <a:xfrm>
            <a:off x="2286000" y="3665538"/>
            <a:ext cx="4405313" cy="2354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1"/>
          <p:cNvSpPr>
            <a:spLocks noGrp="1"/>
          </p:cNvSpPr>
          <p:nvPr>
            <p:ph type="sldNum" sz="quarter" idx="12"/>
          </p:nvPr>
        </p:nvSpPr>
        <p:spPr>
          <a:noFill/>
        </p:spPr>
        <p:txBody>
          <a:bodyPr/>
          <a:lstStyle/>
          <a:p>
            <a:r>
              <a:rPr lang="en-US"/>
              <a:t>9.</a:t>
            </a:r>
            <a:fld id="{BE72D06D-80CC-4D41-92FC-AE448EB72E1F}" type="slidenum">
              <a:rPr lang="en-US"/>
              <a:pPr/>
              <a:t>5</a:t>
            </a:fld>
            <a:endParaRPr lang="en-US"/>
          </a:p>
        </p:txBody>
      </p:sp>
      <p:pic>
        <p:nvPicPr>
          <p:cNvPr id="9219" name="Picture 3"/>
          <p:cNvPicPr>
            <a:picLocks noChangeAspect="1" noChangeArrowheads="1"/>
          </p:cNvPicPr>
          <p:nvPr/>
        </p:nvPicPr>
        <p:blipFill>
          <a:blip r:embed="rId3"/>
          <a:srcRect/>
          <a:stretch>
            <a:fillRect/>
          </a:stretch>
        </p:blipFill>
        <p:spPr bwMode="auto">
          <a:xfrm>
            <a:off x="304800" y="530225"/>
            <a:ext cx="8610600" cy="5637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1"/>
          <p:cNvSpPr>
            <a:spLocks noGrp="1"/>
          </p:cNvSpPr>
          <p:nvPr>
            <p:ph type="sldNum" sz="quarter" idx="12"/>
          </p:nvPr>
        </p:nvSpPr>
        <p:spPr>
          <a:noFill/>
        </p:spPr>
        <p:txBody>
          <a:bodyPr/>
          <a:lstStyle/>
          <a:p>
            <a:r>
              <a:rPr lang="en-US"/>
              <a:t>9.</a:t>
            </a:r>
            <a:fld id="{6C22FC7C-3116-4D50-A9AF-DC9BE2BF171F}" type="slidenum">
              <a:rPr lang="en-US"/>
              <a:pPr/>
              <a:t>50</a:t>
            </a:fld>
            <a:endParaRPr lang="en-US"/>
          </a:p>
        </p:txBody>
      </p:sp>
      <p:sp>
        <p:nvSpPr>
          <p:cNvPr id="50179" name="Rectangle 2"/>
          <p:cNvSpPr>
            <a:spLocks noChangeArrowheads="1"/>
          </p:cNvSpPr>
          <p:nvPr/>
        </p:nvSpPr>
        <p:spPr bwMode="auto">
          <a:xfrm>
            <a:off x="76200" y="76200"/>
            <a:ext cx="8915400" cy="2654300"/>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In a procedural language, a subprogram, like the main program, can call predefined procedures to operate on local objects. These local objects or </a:t>
            </a:r>
            <a:r>
              <a:rPr lang="en-US" sz="2800">
                <a:solidFill>
                  <a:schemeClr val="folHlink"/>
                </a:solidFill>
                <a:latin typeface="Times New Roman" pitchFamily="18" charset="0"/>
              </a:rPr>
              <a:t>local variables</a:t>
            </a:r>
            <a:r>
              <a:rPr lang="en-US" sz="2800" b="0">
                <a:latin typeface="Times New Roman" pitchFamily="18" charset="0"/>
              </a:rPr>
              <a:t> are created each time the subprogram is called and destroyed when control returns from the subprogram. The local objects belong to the subprograms.</a:t>
            </a:r>
          </a:p>
        </p:txBody>
      </p:sp>
      <p:sp>
        <p:nvSpPr>
          <p:cNvPr id="50180" name="Rectangle 3"/>
          <p:cNvSpPr>
            <a:spLocks noChangeArrowheads="1"/>
          </p:cNvSpPr>
          <p:nvPr/>
        </p:nvSpPr>
        <p:spPr bwMode="auto">
          <a:xfrm>
            <a:off x="152400" y="3289300"/>
            <a:ext cx="8915400" cy="2654300"/>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It is rare for a subprogram to act only upon local objects. Most of the time the main program requires a subprogram to act on an object or set of objects created by the main program. In this case, the program and subprogram use </a:t>
            </a:r>
            <a:r>
              <a:rPr lang="en-US" sz="2800">
                <a:solidFill>
                  <a:schemeClr val="folHlink"/>
                </a:solidFill>
                <a:latin typeface="Times New Roman" pitchFamily="18" charset="0"/>
              </a:rPr>
              <a:t>parameters</a:t>
            </a:r>
            <a:r>
              <a:rPr lang="en-US" sz="2800" b="0">
                <a:latin typeface="Times New Roman" pitchFamily="18" charset="0"/>
              </a:rPr>
              <a:t>. These are referred to as actual parameters in the main program and formal parameters in the subprogram.</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1"/>
          <p:cNvSpPr>
            <a:spLocks noGrp="1"/>
          </p:cNvSpPr>
          <p:nvPr>
            <p:ph type="sldNum" sz="quarter" idx="12"/>
          </p:nvPr>
        </p:nvSpPr>
        <p:spPr>
          <a:noFill/>
        </p:spPr>
        <p:txBody>
          <a:bodyPr/>
          <a:lstStyle/>
          <a:p>
            <a:r>
              <a:rPr lang="en-US"/>
              <a:t>9.</a:t>
            </a:r>
            <a:fld id="{639C8F71-BE5E-4342-9256-2CB8EFBA7D3E}" type="slidenum">
              <a:rPr lang="en-US"/>
              <a:pPr/>
              <a:t>51</a:t>
            </a:fld>
            <a:endParaRPr lang="en-US"/>
          </a:p>
        </p:txBody>
      </p:sp>
      <p:sp>
        <p:nvSpPr>
          <p:cNvPr id="51203" name="Rectangle 2"/>
          <p:cNvSpPr>
            <a:spLocks noChangeArrowheads="1"/>
          </p:cNvSpPr>
          <p:nvPr/>
        </p:nvSpPr>
        <p:spPr bwMode="auto">
          <a:xfrm>
            <a:off x="76200" y="76200"/>
            <a:ext cx="8915400" cy="3935413"/>
          </a:xfrm>
          <a:prstGeom prst="rect">
            <a:avLst/>
          </a:prstGeom>
          <a:solidFill>
            <a:schemeClr val="bg1"/>
          </a:solidFill>
          <a:ln w="9525">
            <a:noFill/>
            <a:miter lim="800000"/>
            <a:headEnd/>
            <a:tailEnd/>
          </a:ln>
        </p:spPr>
        <p:txBody>
          <a:bodyPr>
            <a:spAutoFit/>
          </a:bodyPr>
          <a:lstStyle/>
          <a:p>
            <a:pPr algn="just"/>
            <a:r>
              <a:rPr lang="en-US" sz="2800">
                <a:solidFill>
                  <a:srgbClr val="660066"/>
                </a:solidFill>
                <a:latin typeface="Times New Roman" pitchFamily="18" charset="0"/>
              </a:rPr>
              <a:t>Pass by value</a:t>
            </a:r>
          </a:p>
          <a:p>
            <a:pPr algn="just"/>
            <a:r>
              <a:rPr lang="en-US" sz="2800" b="0">
                <a:latin typeface="Times New Roman" pitchFamily="18" charset="0"/>
              </a:rPr>
              <a:t>In parameter pass by value, the main program and the subprogram create two different objects (variables). The object created in the program belongs to the program and the object created in the subprogram belongs to the subprogram. Since the territory is different, the corresponding objects can have the same or different names. Communication between the main program and the subprogram is one-way, from the main program to the subprogram.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1"/>
          <p:cNvSpPr>
            <a:spLocks noGrp="1"/>
          </p:cNvSpPr>
          <p:nvPr>
            <p:ph type="sldNum" sz="quarter" idx="12"/>
          </p:nvPr>
        </p:nvSpPr>
        <p:spPr>
          <a:noFill/>
        </p:spPr>
        <p:txBody>
          <a:bodyPr/>
          <a:lstStyle/>
          <a:p>
            <a:r>
              <a:rPr lang="en-US"/>
              <a:t>9.</a:t>
            </a:r>
            <a:fld id="{1B2760AD-EB13-4EAB-A670-59A3D817DD96}" type="slidenum">
              <a:rPr lang="en-US"/>
              <a:pPr/>
              <a:t>52</a:t>
            </a:fld>
            <a:endParaRPr lang="en-US"/>
          </a:p>
        </p:txBody>
      </p:sp>
      <p:sp>
        <p:nvSpPr>
          <p:cNvPr id="52227" name="Text Box 2"/>
          <p:cNvSpPr txBox="1">
            <a:spLocks noChangeArrowheads="1"/>
          </p:cNvSpPr>
          <p:nvPr/>
        </p:nvSpPr>
        <p:spPr bwMode="auto">
          <a:xfrm>
            <a:off x="76200" y="152400"/>
            <a:ext cx="1792288" cy="457200"/>
          </a:xfrm>
          <a:prstGeom prst="rect">
            <a:avLst/>
          </a:prstGeom>
          <a:solidFill>
            <a:schemeClr val="folHlink"/>
          </a:solidFill>
          <a:ln w="9525">
            <a:noFill/>
            <a:miter lim="800000"/>
            <a:headEnd/>
            <a:tailEnd/>
          </a:ln>
        </p:spPr>
        <p:txBody>
          <a:bodyPr wrap="none">
            <a:spAutoFit/>
          </a:bodyPr>
          <a:lstStyle/>
          <a:p>
            <a:r>
              <a:rPr lang="en-US" sz="2400">
                <a:solidFill>
                  <a:schemeClr val="bg1"/>
                </a:solidFill>
                <a:latin typeface="Times New Roman" pitchFamily="18" charset="0"/>
              </a:rPr>
              <a:t>Example 9.1</a:t>
            </a:r>
            <a:endParaRPr lang="en-US" sz="2000" i="1">
              <a:solidFill>
                <a:schemeClr val="bg1"/>
              </a:solidFill>
              <a:latin typeface="Times New Roman" pitchFamily="18" charset="0"/>
            </a:endParaRPr>
          </a:p>
        </p:txBody>
      </p:sp>
      <p:sp>
        <p:nvSpPr>
          <p:cNvPr id="1391619" name="Rectangle 3"/>
          <p:cNvSpPr>
            <a:spLocks noChangeArrowheads="1"/>
          </p:cNvSpPr>
          <p:nvPr/>
        </p:nvSpPr>
        <p:spPr bwMode="auto">
          <a:xfrm>
            <a:off x="76200" y="762000"/>
            <a:ext cx="8229600" cy="2282825"/>
          </a:xfrm>
          <a:prstGeom prst="rect">
            <a:avLst/>
          </a:prstGeom>
          <a:noFill/>
          <a:ln w="9525">
            <a:noFill/>
            <a:miter lim="800000"/>
            <a:headEnd/>
            <a:tailEnd/>
          </a:ln>
          <a:effectLst/>
        </p:spPr>
        <p:txBody>
          <a:bodyPr anchor="ctr">
            <a:spAutoFit/>
          </a:bodyPr>
          <a:lstStyle/>
          <a:p>
            <a:pPr algn="just" eaLnBrk="1" hangingPunct="1">
              <a:defRPr/>
            </a:pPr>
            <a:r>
              <a:rPr lang="en-US" sz="2400" b="0">
                <a:effectLst>
                  <a:outerShdw blurRad="38100" dist="38100" dir="2700000" algn="tl">
                    <a:srgbClr val="C0C0C0"/>
                  </a:outerShdw>
                </a:effectLst>
                <a:latin typeface="Times New Roman" pitchFamily="18" charset="0"/>
              </a:rPr>
              <a:t>Assume that a subprogram is responsible for carrying out printing for the main program. Each time the main program wants to print a value, it sends it to the subprogram to be printed. The main program has its own variable X, the subprogram has its own variable A. What is sent from the main program to the subprogram is the value of variable X. </a:t>
            </a:r>
          </a:p>
        </p:txBody>
      </p:sp>
      <p:sp>
        <p:nvSpPr>
          <p:cNvPr id="52229" name="Text Box 5"/>
          <p:cNvSpPr txBox="1">
            <a:spLocks noChangeArrowheads="1"/>
          </p:cNvSpPr>
          <p:nvPr/>
        </p:nvSpPr>
        <p:spPr bwMode="auto">
          <a:xfrm>
            <a:off x="1681163" y="6248400"/>
            <a:ext cx="4875212"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9.12  </a:t>
            </a:r>
            <a:r>
              <a:rPr lang="en-US" sz="2000">
                <a:latin typeface="Times New Roman" pitchFamily="18" charset="0"/>
              </a:rPr>
              <a:t>An example of pass by value</a:t>
            </a:r>
          </a:p>
        </p:txBody>
      </p:sp>
      <p:pic>
        <p:nvPicPr>
          <p:cNvPr id="52230" name="Picture 6"/>
          <p:cNvPicPr>
            <a:picLocks noChangeAspect="1" noChangeArrowheads="1"/>
          </p:cNvPicPr>
          <p:nvPr/>
        </p:nvPicPr>
        <p:blipFill>
          <a:blip r:embed="rId3"/>
          <a:srcRect/>
          <a:stretch>
            <a:fillRect/>
          </a:stretch>
        </p:blipFill>
        <p:spPr bwMode="auto">
          <a:xfrm>
            <a:off x="466725" y="3352800"/>
            <a:ext cx="8372475" cy="2709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1"/>
          <p:cNvSpPr>
            <a:spLocks noGrp="1"/>
          </p:cNvSpPr>
          <p:nvPr>
            <p:ph type="sldNum" sz="quarter" idx="12"/>
          </p:nvPr>
        </p:nvSpPr>
        <p:spPr>
          <a:noFill/>
        </p:spPr>
        <p:txBody>
          <a:bodyPr/>
          <a:lstStyle/>
          <a:p>
            <a:r>
              <a:rPr lang="en-US"/>
              <a:t>9.</a:t>
            </a:r>
            <a:fld id="{F449CE4D-7877-4730-BCFA-345A2A63FBE5}" type="slidenum">
              <a:rPr lang="en-US"/>
              <a:pPr/>
              <a:t>53</a:t>
            </a:fld>
            <a:endParaRPr lang="en-US"/>
          </a:p>
        </p:txBody>
      </p:sp>
      <p:sp>
        <p:nvSpPr>
          <p:cNvPr id="53251" name="Text Box 2"/>
          <p:cNvSpPr txBox="1">
            <a:spLocks noChangeArrowheads="1"/>
          </p:cNvSpPr>
          <p:nvPr/>
        </p:nvSpPr>
        <p:spPr bwMode="auto">
          <a:xfrm>
            <a:off x="76200" y="152400"/>
            <a:ext cx="1792288" cy="457200"/>
          </a:xfrm>
          <a:prstGeom prst="rect">
            <a:avLst/>
          </a:prstGeom>
          <a:solidFill>
            <a:schemeClr val="folHlink"/>
          </a:solidFill>
          <a:ln w="9525">
            <a:noFill/>
            <a:miter lim="800000"/>
            <a:headEnd/>
            <a:tailEnd/>
          </a:ln>
        </p:spPr>
        <p:txBody>
          <a:bodyPr wrap="none">
            <a:spAutoFit/>
          </a:bodyPr>
          <a:lstStyle/>
          <a:p>
            <a:r>
              <a:rPr lang="en-US" sz="2400">
                <a:solidFill>
                  <a:schemeClr val="bg1"/>
                </a:solidFill>
                <a:latin typeface="Times New Roman" pitchFamily="18" charset="0"/>
              </a:rPr>
              <a:t>Example 9.2</a:t>
            </a:r>
            <a:endParaRPr lang="en-US" sz="2000" i="1">
              <a:solidFill>
                <a:schemeClr val="bg1"/>
              </a:solidFill>
              <a:latin typeface="Times New Roman" pitchFamily="18" charset="0"/>
            </a:endParaRPr>
          </a:p>
        </p:txBody>
      </p:sp>
      <p:sp>
        <p:nvSpPr>
          <p:cNvPr id="1481731" name="Rectangle 3"/>
          <p:cNvSpPr>
            <a:spLocks noChangeArrowheads="1"/>
          </p:cNvSpPr>
          <p:nvPr/>
        </p:nvSpPr>
        <p:spPr bwMode="auto">
          <a:xfrm>
            <a:off x="76200" y="762000"/>
            <a:ext cx="8229600" cy="1917700"/>
          </a:xfrm>
          <a:prstGeom prst="rect">
            <a:avLst/>
          </a:prstGeom>
          <a:noFill/>
          <a:ln w="9525">
            <a:noFill/>
            <a:miter lim="800000"/>
            <a:headEnd/>
            <a:tailEnd/>
          </a:ln>
          <a:effectLst/>
        </p:spPr>
        <p:txBody>
          <a:bodyPr anchor="ctr">
            <a:spAutoFit/>
          </a:bodyPr>
          <a:lstStyle/>
          <a:p>
            <a:pPr algn="just" eaLnBrk="1" hangingPunct="1">
              <a:defRPr/>
            </a:pPr>
            <a:r>
              <a:rPr lang="en-US" sz="2400" b="0">
                <a:effectLst>
                  <a:outerShdw blurRad="38100" dist="38100" dir="2700000" algn="tl">
                    <a:srgbClr val="C0C0C0"/>
                  </a:outerShdw>
                </a:effectLst>
                <a:latin typeface="Times New Roman" pitchFamily="18" charset="0"/>
              </a:rPr>
              <a:t>In Example 9.1, since the main program sends only a value to the subprogram, it does not need to have a variable for this purpose: the main program can just send a literal value to the subprogram. In other words, the main program can call the subprogram as print (X) or print (5).</a:t>
            </a:r>
          </a:p>
        </p:txBody>
      </p:sp>
      <p:sp>
        <p:nvSpPr>
          <p:cNvPr id="53253" name="Text Box 6"/>
          <p:cNvSpPr txBox="1">
            <a:spLocks noChangeArrowheads="1"/>
          </p:cNvSpPr>
          <p:nvPr/>
        </p:nvSpPr>
        <p:spPr bwMode="auto">
          <a:xfrm>
            <a:off x="152400" y="3657600"/>
            <a:ext cx="1792288" cy="457200"/>
          </a:xfrm>
          <a:prstGeom prst="rect">
            <a:avLst/>
          </a:prstGeom>
          <a:solidFill>
            <a:schemeClr val="folHlink"/>
          </a:solidFill>
          <a:ln w="9525">
            <a:noFill/>
            <a:miter lim="800000"/>
            <a:headEnd/>
            <a:tailEnd/>
          </a:ln>
        </p:spPr>
        <p:txBody>
          <a:bodyPr wrap="none">
            <a:spAutoFit/>
          </a:bodyPr>
          <a:lstStyle/>
          <a:p>
            <a:r>
              <a:rPr lang="en-US" sz="2400">
                <a:solidFill>
                  <a:schemeClr val="bg1"/>
                </a:solidFill>
                <a:latin typeface="Times New Roman" pitchFamily="18" charset="0"/>
              </a:rPr>
              <a:t>Example 9.3</a:t>
            </a:r>
            <a:endParaRPr lang="en-US" sz="2000" i="1">
              <a:solidFill>
                <a:schemeClr val="bg1"/>
              </a:solidFill>
              <a:latin typeface="Times New Roman" pitchFamily="18" charset="0"/>
            </a:endParaRPr>
          </a:p>
        </p:txBody>
      </p:sp>
      <p:sp>
        <p:nvSpPr>
          <p:cNvPr id="1481735" name="Rectangle 7"/>
          <p:cNvSpPr>
            <a:spLocks noChangeArrowheads="1"/>
          </p:cNvSpPr>
          <p:nvPr/>
        </p:nvSpPr>
        <p:spPr bwMode="auto">
          <a:xfrm>
            <a:off x="152400" y="4117975"/>
            <a:ext cx="8229600" cy="1917700"/>
          </a:xfrm>
          <a:prstGeom prst="rect">
            <a:avLst/>
          </a:prstGeom>
          <a:noFill/>
          <a:ln w="9525">
            <a:noFill/>
            <a:miter lim="800000"/>
            <a:headEnd/>
            <a:tailEnd/>
          </a:ln>
          <a:effectLst/>
        </p:spPr>
        <p:txBody>
          <a:bodyPr anchor="ctr">
            <a:spAutoFit/>
          </a:bodyPr>
          <a:lstStyle/>
          <a:p>
            <a:pPr algn="just" eaLnBrk="1" hangingPunct="1">
              <a:defRPr/>
            </a:pPr>
            <a:r>
              <a:rPr lang="en-US" sz="2400" b="0">
                <a:effectLst>
                  <a:outerShdw blurRad="38100" dist="38100" dir="2700000" algn="tl">
                    <a:srgbClr val="C0C0C0"/>
                  </a:outerShdw>
                </a:effectLst>
                <a:latin typeface="Times New Roman" pitchFamily="18" charset="0"/>
              </a:rPr>
              <a:t>An analogy of pass by value in real life is when a friend wants to borrow and read a valued book that you wrote. Since the book is precious, possibly out of print, you make a copy of the book and pass it to your friend. Any harm to the copy therefore does not affect the original.</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1"/>
          <p:cNvSpPr>
            <a:spLocks noGrp="1"/>
          </p:cNvSpPr>
          <p:nvPr>
            <p:ph type="sldNum" sz="quarter" idx="12"/>
          </p:nvPr>
        </p:nvSpPr>
        <p:spPr>
          <a:noFill/>
        </p:spPr>
        <p:txBody>
          <a:bodyPr/>
          <a:lstStyle/>
          <a:p>
            <a:r>
              <a:rPr lang="en-US"/>
              <a:t>9.</a:t>
            </a:r>
            <a:fld id="{EE8ABCC3-11BF-4D5F-9DFF-6148CA20B657}" type="slidenum">
              <a:rPr lang="en-US"/>
              <a:pPr/>
              <a:t>54</a:t>
            </a:fld>
            <a:endParaRPr lang="en-US"/>
          </a:p>
        </p:txBody>
      </p:sp>
      <p:sp>
        <p:nvSpPr>
          <p:cNvPr id="54275" name="Text Box 2"/>
          <p:cNvSpPr txBox="1">
            <a:spLocks noChangeArrowheads="1"/>
          </p:cNvSpPr>
          <p:nvPr/>
        </p:nvSpPr>
        <p:spPr bwMode="auto">
          <a:xfrm>
            <a:off x="76200" y="152400"/>
            <a:ext cx="1792288" cy="457200"/>
          </a:xfrm>
          <a:prstGeom prst="rect">
            <a:avLst/>
          </a:prstGeom>
          <a:solidFill>
            <a:schemeClr val="folHlink"/>
          </a:solidFill>
          <a:ln w="9525">
            <a:noFill/>
            <a:miter lim="800000"/>
            <a:headEnd/>
            <a:tailEnd/>
          </a:ln>
        </p:spPr>
        <p:txBody>
          <a:bodyPr wrap="none">
            <a:spAutoFit/>
          </a:bodyPr>
          <a:lstStyle/>
          <a:p>
            <a:r>
              <a:rPr lang="en-US" sz="2400">
                <a:solidFill>
                  <a:schemeClr val="bg1"/>
                </a:solidFill>
                <a:latin typeface="Times New Roman" pitchFamily="18" charset="0"/>
              </a:rPr>
              <a:t>Example 9.4</a:t>
            </a:r>
            <a:endParaRPr lang="en-US" sz="2000" i="1">
              <a:solidFill>
                <a:schemeClr val="bg1"/>
              </a:solidFill>
              <a:latin typeface="Times New Roman" pitchFamily="18" charset="0"/>
            </a:endParaRPr>
          </a:p>
        </p:txBody>
      </p:sp>
      <p:sp>
        <p:nvSpPr>
          <p:cNvPr id="1483779" name="Rectangle 3"/>
          <p:cNvSpPr>
            <a:spLocks noChangeArrowheads="1"/>
          </p:cNvSpPr>
          <p:nvPr/>
        </p:nvSpPr>
        <p:spPr bwMode="auto">
          <a:xfrm>
            <a:off x="76200" y="685800"/>
            <a:ext cx="8229600" cy="2282825"/>
          </a:xfrm>
          <a:prstGeom prst="rect">
            <a:avLst/>
          </a:prstGeom>
          <a:noFill/>
          <a:ln w="9525">
            <a:noFill/>
            <a:miter lim="800000"/>
            <a:headEnd/>
            <a:tailEnd/>
          </a:ln>
          <a:effectLst/>
        </p:spPr>
        <p:txBody>
          <a:bodyPr anchor="ctr">
            <a:spAutoFit/>
          </a:bodyPr>
          <a:lstStyle/>
          <a:p>
            <a:pPr algn="just" eaLnBrk="1" hangingPunct="1">
              <a:defRPr/>
            </a:pPr>
            <a:r>
              <a:rPr lang="en-US" sz="2400" b="0">
                <a:effectLst>
                  <a:outerShdw blurRad="38100" dist="38100" dir="2700000" algn="tl">
                    <a:srgbClr val="C0C0C0"/>
                  </a:outerShdw>
                </a:effectLst>
                <a:latin typeface="Times New Roman" pitchFamily="18" charset="0"/>
              </a:rPr>
              <a:t>Assume that the main program has two variables X and Y that need to swap their values. The main program passes the value of X and Y to the subprogram, which are stored in two variables A and B. The swap subprogram uses a local variable T (temporary) and swaps the two values in A and B, but the original values in X and Y remain the same: they are not swapped. </a:t>
            </a:r>
          </a:p>
        </p:txBody>
      </p:sp>
      <p:sp>
        <p:nvSpPr>
          <p:cNvPr id="54277" name="Text Box 4"/>
          <p:cNvSpPr txBox="1">
            <a:spLocks noChangeArrowheads="1"/>
          </p:cNvSpPr>
          <p:nvPr/>
        </p:nvSpPr>
        <p:spPr bwMode="auto">
          <a:xfrm>
            <a:off x="977900" y="6248400"/>
            <a:ext cx="7175500"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9.13  </a:t>
            </a:r>
            <a:r>
              <a:rPr lang="en-US" sz="2000">
                <a:latin typeface="Times New Roman" pitchFamily="18" charset="0"/>
              </a:rPr>
              <a:t>An example in which pass by value does not work</a:t>
            </a:r>
          </a:p>
        </p:txBody>
      </p:sp>
      <p:pic>
        <p:nvPicPr>
          <p:cNvPr id="54278" name="Picture 8"/>
          <p:cNvPicPr>
            <a:picLocks noChangeAspect="1" noChangeArrowheads="1"/>
          </p:cNvPicPr>
          <p:nvPr/>
        </p:nvPicPr>
        <p:blipFill>
          <a:blip r:embed="rId3"/>
          <a:srcRect/>
          <a:stretch>
            <a:fillRect/>
          </a:stretch>
        </p:blipFill>
        <p:spPr bwMode="auto">
          <a:xfrm>
            <a:off x="1020763" y="3152775"/>
            <a:ext cx="7285037" cy="2943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1"/>
          <p:cNvSpPr>
            <a:spLocks noGrp="1"/>
          </p:cNvSpPr>
          <p:nvPr>
            <p:ph type="sldNum" sz="quarter" idx="12"/>
          </p:nvPr>
        </p:nvSpPr>
        <p:spPr>
          <a:noFill/>
        </p:spPr>
        <p:txBody>
          <a:bodyPr/>
          <a:lstStyle/>
          <a:p>
            <a:r>
              <a:rPr lang="en-US"/>
              <a:t>9.</a:t>
            </a:r>
            <a:fld id="{8B6C8B78-DC8F-43A3-AAF0-CDF9C7FCCDDA}" type="slidenum">
              <a:rPr lang="en-US"/>
              <a:pPr/>
              <a:t>55</a:t>
            </a:fld>
            <a:endParaRPr lang="en-US"/>
          </a:p>
        </p:txBody>
      </p:sp>
      <p:sp>
        <p:nvSpPr>
          <p:cNvPr id="55299" name="Rectangle 2"/>
          <p:cNvSpPr>
            <a:spLocks noChangeArrowheads="1"/>
          </p:cNvSpPr>
          <p:nvPr/>
        </p:nvSpPr>
        <p:spPr bwMode="auto">
          <a:xfrm>
            <a:off x="76200" y="76200"/>
            <a:ext cx="8915400" cy="5643563"/>
          </a:xfrm>
          <a:prstGeom prst="rect">
            <a:avLst/>
          </a:prstGeom>
          <a:solidFill>
            <a:schemeClr val="bg1"/>
          </a:solidFill>
          <a:ln w="9525">
            <a:noFill/>
            <a:miter lim="800000"/>
            <a:headEnd/>
            <a:tailEnd/>
          </a:ln>
        </p:spPr>
        <p:txBody>
          <a:bodyPr>
            <a:spAutoFit/>
          </a:bodyPr>
          <a:lstStyle/>
          <a:p>
            <a:pPr algn="just"/>
            <a:r>
              <a:rPr lang="en-US" sz="2800">
                <a:solidFill>
                  <a:srgbClr val="660066"/>
                </a:solidFill>
                <a:latin typeface="Times New Roman" pitchFamily="18" charset="0"/>
              </a:rPr>
              <a:t>Pass by reference</a:t>
            </a:r>
          </a:p>
          <a:p>
            <a:pPr algn="just"/>
            <a:r>
              <a:rPr lang="en-US" sz="2800" b="0">
                <a:latin typeface="Times New Roman" pitchFamily="18" charset="0"/>
              </a:rPr>
              <a:t>Pass by reference was devised to allow a subprogram to change the value of a variable in the main program. In pass by reference, the variable, which in reality is a location in memory, is shared by the main program and the subprogram. The same variable may have different names in the main program and the subprogram, but both names refer to the same variable. Metaphorically, we can think of pass by reference as a box with two doors: one opens in the main program, the other opens in the subprogram. The main program can leave a value in this box for the subprogram, the subprogram can change the original value and leave a new value for the program in it.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1"/>
          <p:cNvSpPr>
            <a:spLocks noGrp="1"/>
          </p:cNvSpPr>
          <p:nvPr>
            <p:ph type="sldNum" sz="quarter" idx="12"/>
          </p:nvPr>
        </p:nvSpPr>
        <p:spPr>
          <a:noFill/>
        </p:spPr>
        <p:txBody>
          <a:bodyPr/>
          <a:lstStyle/>
          <a:p>
            <a:r>
              <a:rPr lang="en-US"/>
              <a:t>9.</a:t>
            </a:r>
            <a:fld id="{55610452-045B-454B-8288-016C86D6DA84}" type="slidenum">
              <a:rPr lang="en-US"/>
              <a:pPr/>
              <a:t>56</a:t>
            </a:fld>
            <a:endParaRPr lang="en-US"/>
          </a:p>
        </p:txBody>
      </p:sp>
      <p:sp>
        <p:nvSpPr>
          <p:cNvPr id="56323" name="Text Box 2"/>
          <p:cNvSpPr txBox="1">
            <a:spLocks noChangeArrowheads="1"/>
          </p:cNvSpPr>
          <p:nvPr/>
        </p:nvSpPr>
        <p:spPr bwMode="auto">
          <a:xfrm>
            <a:off x="76200" y="152400"/>
            <a:ext cx="1792288" cy="457200"/>
          </a:xfrm>
          <a:prstGeom prst="rect">
            <a:avLst/>
          </a:prstGeom>
          <a:solidFill>
            <a:schemeClr val="folHlink"/>
          </a:solidFill>
          <a:ln w="9525">
            <a:noFill/>
            <a:miter lim="800000"/>
            <a:headEnd/>
            <a:tailEnd/>
          </a:ln>
        </p:spPr>
        <p:txBody>
          <a:bodyPr wrap="none">
            <a:spAutoFit/>
          </a:bodyPr>
          <a:lstStyle/>
          <a:p>
            <a:r>
              <a:rPr lang="en-US" sz="2400">
                <a:solidFill>
                  <a:schemeClr val="bg1"/>
                </a:solidFill>
                <a:latin typeface="Times New Roman" pitchFamily="18" charset="0"/>
              </a:rPr>
              <a:t>Example 9.5</a:t>
            </a:r>
            <a:endParaRPr lang="en-US" sz="2000" i="1">
              <a:solidFill>
                <a:schemeClr val="bg1"/>
              </a:solidFill>
              <a:latin typeface="Times New Roman" pitchFamily="18" charset="0"/>
            </a:endParaRPr>
          </a:p>
        </p:txBody>
      </p:sp>
      <p:sp>
        <p:nvSpPr>
          <p:cNvPr id="1487875" name="Rectangle 3"/>
          <p:cNvSpPr>
            <a:spLocks noChangeArrowheads="1"/>
          </p:cNvSpPr>
          <p:nvPr/>
        </p:nvSpPr>
        <p:spPr bwMode="auto">
          <a:xfrm>
            <a:off x="76200" y="685800"/>
            <a:ext cx="8229600" cy="1187450"/>
          </a:xfrm>
          <a:prstGeom prst="rect">
            <a:avLst/>
          </a:prstGeom>
          <a:noFill/>
          <a:ln w="9525">
            <a:noFill/>
            <a:miter lim="800000"/>
            <a:headEnd/>
            <a:tailEnd/>
          </a:ln>
          <a:effectLst/>
        </p:spPr>
        <p:txBody>
          <a:bodyPr anchor="ctr">
            <a:spAutoFit/>
          </a:bodyPr>
          <a:lstStyle/>
          <a:p>
            <a:pPr algn="just" eaLnBrk="1" hangingPunct="1">
              <a:defRPr/>
            </a:pPr>
            <a:r>
              <a:rPr lang="en-US" sz="2400" b="0">
                <a:effectLst>
                  <a:outerShdw blurRad="38100" dist="38100" dir="2700000" algn="tl">
                    <a:srgbClr val="C0C0C0"/>
                  </a:outerShdw>
                </a:effectLst>
                <a:latin typeface="Times New Roman" pitchFamily="18" charset="0"/>
              </a:rPr>
              <a:t>If we use the same swap subprogram but let the variables be passed by reference, the two values in X and Y are actually exchanged.</a:t>
            </a:r>
          </a:p>
        </p:txBody>
      </p:sp>
      <p:sp>
        <p:nvSpPr>
          <p:cNvPr id="56325" name="Text Box 4"/>
          <p:cNvSpPr txBox="1">
            <a:spLocks noChangeArrowheads="1"/>
          </p:cNvSpPr>
          <p:nvPr/>
        </p:nvSpPr>
        <p:spPr bwMode="auto">
          <a:xfrm>
            <a:off x="1828800" y="6248400"/>
            <a:ext cx="5311775" cy="457200"/>
          </a:xfrm>
          <a:prstGeom prst="rect">
            <a:avLst/>
          </a:prstGeom>
          <a:noFill/>
          <a:ln w="9525">
            <a:noFill/>
            <a:miter lim="800000"/>
            <a:headEnd/>
            <a:tailEnd/>
          </a:ln>
        </p:spPr>
        <p:txBody>
          <a:bodyPr wrap="none">
            <a:spAutoFit/>
          </a:bodyPr>
          <a:lstStyle/>
          <a:p>
            <a:r>
              <a:rPr lang="en-US" sz="2400">
                <a:solidFill>
                  <a:schemeClr val="folHlink"/>
                </a:solidFill>
                <a:latin typeface="Times New Roman" pitchFamily="18" charset="0"/>
              </a:rPr>
              <a:t>Figure 9.14  </a:t>
            </a:r>
            <a:r>
              <a:rPr lang="en-US" sz="2000">
                <a:latin typeface="Times New Roman" pitchFamily="18" charset="0"/>
              </a:rPr>
              <a:t>An example of pass by reference</a:t>
            </a:r>
          </a:p>
        </p:txBody>
      </p:sp>
      <p:pic>
        <p:nvPicPr>
          <p:cNvPr id="56326" name="Picture 6"/>
          <p:cNvPicPr>
            <a:picLocks noChangeAspect="1" noChangeArrowheads="1"/>
          </p:cNvPicPr>
          <p:nvPr/>
        </p:nvPicPr>
        <p:blipFill>
          <a:blip r:embed="rId3"/>
          <a:srcRect/>
          <a:stretch>
            <a:fillRect/>
          </a:stretch>
        </p:blipFill>
        <p:spPr bwMode="auto">
          <a:xfrm>
            <a:off x="457200" y="2711450"/>
            <a:ext cx="7989888" cy="269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1"/>
          <p:cNvSpPr>
            <a:spLocks noGrp="1"/>
          </p:cNvSpPr>
          <p:nvPr>
            <p:ph type="sldNum" sz="quarter" idx="12"/>
          </p:nvPr>
        </p:nvSpPr>
        <p:spPr>
          <a:noFill/>
        </p:spPr>
        <p:txBody>
          <a:bodyPr/>
          <a:lstStyle/>
          <a:p>
            <a:r>
              <a:rPr lang="en-US"/>
              <a:t>9.</a:t>
            </a:r>
            <a:fld id="{4FBAD3BD-7415-4E68-AD72-BCCC4F3E696F}" type="slidenum">
              <a:rPr lang="en-US"/>
              <a:pPr/>
              <a:t>57</a:t>
            </a:fld>
            <a:endParaRPr lang="en-US"/>
          </a:p>
        </p:txBody>
      </p:sp>
      <p:sp>
        <p:nvSpPr>
          <p:cNvPr id="57347" name="Rectangle 2"/>
          <p:cNvSpPr>
            <a:spLocks noChangeArrowheads="1"/>
          </p:cNvSpPr>
          <p:nvPr/>
        </p:nvSpPr>
        <p:spPr bwMode="auto">
          <a:xfrm>
            <a:off x="76200" y="76200"/>
            <a:ext cx="8915400" cy="2654300"/>
          </a:xfrm>
          <a:prstGeom prst="rect">
            <a:avLst/>
          </a:prstGeom>
          <a:solidFill>
            <a:schemeClr val="bg1"/>
          </a:solidFill>
          <a:ln w="9525">
            <a:noFill/>
            <a:miter lim="800000"/>
            <a:headEnd/>
            <a:tailEnd/>
          </a:ln>
        </p:spPr>
        <p:txBody>
          <a:bodyPr>
            <a:spAutoFit/>
          </a:bodyPr>
          <a:lstStyle/>
          <a:p>
            <a:pPr algn="just"/>
            <a:r>
              <a:rPr lang="en-US" sz="2800">
                <a:solidFill>
                  <a:srgbClr val="660066"/>
                </a:solidFill>
                <a:latin typeface="Times New Roman" pitchFamily="18" charset="0"/>
              </a:rPr>
              <a:t>Returning values</a:t>
            </a:r>
          </a:p>
          <a:p>
            <a:pPr algn="just"/>
            <a:r>
              <a:rPr lang="en-US" sz="2800" b="0">
                <a:latin typeface="Times New Roman" pitchFamily="18" charset="0"/>
              </a:rPr>
              <a:t>A subprogram can be designed to return a value or values. This is the way that predefined procedures are designed. When we use the expression C ← A + B, we actually call a procedure add (A, B) that returns a value to be stored in the variable C.</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1"/>
          <p:cNvSpPr>
            <a:spLocks noGrp="1"/>
          </p:cNvSpPr>
          <p:nvPr>
            <p:ph type="sldNum" sz="quarter" idx="12"/>
          </p:nvPr>
        </p:nvSpPr>
        <p:spPr>
          <a:noFill/>
        </p:spPr>
        <p:txBody>
          <a:bodyPr/>
          <a:lstStyle/>
          <a:p>
            <a:r>
              <a:rPr lang="en-US"/>
              <a:t>9.</a:t>
            </a:r>
            <a:fld id="{9D8E3A76-4606-47C8-BB26-AE57F7A53030}" type="slidenum">
              <a:rPr lang="en-US"/>
              <a:pPr/>
              <a:t>6</a:t>
            </a:fld>
            <a:endParaRPr lang="en-US"/>
          </a:p>
        </p:txBody>
      </p:sp>
      <p:sp>
        <p:nvSpPr>
          <p:cNvPr id="10243" name="Text Box 2"/>
          <p:cNvSpPr txBox="1">
            <a:spLocks noChangeArrowheads="1"/>
          </p:cNvSpPr>
          <p:nvPr/>
        </p:nvSpPr>
        <p:spPr bwMode="auto">
          <a:xfrm>
            <a:off x="0" y="0"/>
            <a:ext cx="3784600" cy="579438"/>
          </a:xfrm>
          <a:prstGeom prst="rect">
            <a:avLst/>
          </a:prstGeom>
          <a:noFill/>
          <a:ln w="9525">
            <a:noFill/>
            <a:miter lim="800000"/>
            <a:headEnd/>
            <a:tailEnd/>
          </a:ln>
        </p:spPr>
        <p:txBody>
          <a:bodyPr wrap="none">
            <a:spAutoFit/>
          </a:bodyPr>
          <a:lstStyle/>
          <a:p>
            <a:r>
              <a:rPr lang="en-US">
                <a:solidFill>
                  <a:schemeClr val="hlink"/>
                </a:solidFill>
                <a:latin typeface="Times New Roman" pitchFamily="18" charset="0"/>
              </a:rPr>
              <a:t>High-level languages</a:t>
            </a:r>
          </a:p>
        </p:txBody>
      </p:sp>
      <p:sp>
        <p:nvSpPr>
          <p:cNvPr id="10244" name="Rectangle 3"/>
          <p:cNvSpPr>
            <a:spLocks noChangeArrowheads="1"/>
          </p:cNvSpPr>
          <p:nvPr/>
        </p:nvSpPr>
        <p:spPr bwMode="auto">
          <a:xfrm>
            <a:off x="76200" y="685800"/>
            <a:ext cx="8915400" cy="5643563"/>
          </a:xfrm>
          <a:prstGeom prst="rect">
            <a:avLst/>
          </a:prstGeom>
          <a:solidFill>
            <a:schemeClr val="bg1"/>
          </a:solidFill>
          <a:ln w="9525">
            <a:noFill/>
            <a:miter lim="800000"/>
            <a:headEnd/>
            <a:tailEnd/>
          </a:ln>
        </p:spPr>
        <p:txBody>
          <a:bodyPr>
            <a:spAutoFit/>
          </a:bodyPr>
          <a:lstStyle/>
          <a:p>
            <a:pPr algn="just"/>
            <a:r>
              <a:rPr lang="en-US" sz="2800" b="0">
                <a:latin typeface="Times New Roman" pitchFamily="18" charset="0"/>
              </a:rPr>
              <a:t>Although assembly languages greatly improved programming efficiency, they still required programmers to concentrate on the hardware they were using. Working with symbolic languages was also very tedious, because each machine instruction had to be individually coded. The desire to improve programmer efficiency and to change the focus from the computer to the problem being solved led to the development of high-level languages.</a:t>
            </a:r>
          </a:p>
          <a:p>
            <a:pPr algn="just"/>
            <a:endParaRPr lang="en-US" sz="2800" b="0">
              <a:latin typeface="Times New Roman" pitchFamily="18" charset="0"/>
            </a:endParaRPr>
          </a:p>
          <a:p>
            <a:pPr algn="just"/>
            <a:r>
              <a:rPr lang="en-US" sz="2800" b="0">
                <a:latin typeface="Times New Roman" pitchFamily="18" charset="0"/>
              </a:rPr>
              <a:t>	Over the years, various languages, most notably BASIC, COBOL, Pascal, Ada, C, C++ and Java, were developed. Program 9.1 shows the code for adding two integers as it would appear in the C++ language.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2"/>
          </p:nvPr>
        </p:nvSpPr>
        <p:spPr>
          <a:noFill/>
        </p:spPr>
        <p:txBody>
          <a:bodyPr/>
          <a:lstStyle/>
          <a:p>
            <a:r>
              <a:rPr lang="en-US"/>
              <a:t>9.</a:t>
            </a:r>
            <a:fld id="{90A1A619-7B50-4668-95D7-7AD4A5260F14}" type="slidenum">
              <a:rPr lang="en-US"/>
              <a:pPr/>
              <a:t>7</a:t>
            </a:fld>
            <a:endParaRPr lang="en-US"/>
          </a:p>
        </p:txBody>
      </p:sp>
      <p:pic>
        <p:nvPicPr>
          <p:cNvPr id="11267" name="Picture 3"/>
          <p:cNvPicPr>
            <a:picLocks noChangeAspect="1" noChangeArrowheads="1"/>
          </p:cNvPicPr>
          <p:nvPr/>
        </p:nvPicPr>
        <p:blipFill>
          <a:blip r:embed="rId3"/>
          <a:srcRect/>
          <a:stretch>
            <a:fillRect/>
          </a:stretch>
        </p:blipFill>
        <p:spPr bwMode="auto">
          <a:xfrm>
            <a:off x="1087438" y="228600"/>
            <a:ext cx="7267575" cy="6402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Slide Number Placeholder 1"/>
          <p:cNvSpPr>
            <a:spLocks noGrp="1"/>
          </p:cNvSpPr>
          <p:nvPr>
            <p:ph type="sldNum" sz="quarter" idx="12"/>
          </p:nvPr>
        </p:nvSpPr>
        <p:spPr>
          <a:noFill/>
        </p:spPr>
        <p:txBody>
          <a:bodyPr/>
          <a:lstStyle/>
          <a:p>
            <a:r>
              <a:rPr lang="en-US"/>
              <a:t>9.</a:t>
            </a:r>
            <a:fld id="{5C42C97F-3E32-4DB1-A4C0-380BDC1B7F85}" type="slidenum">
              <a:rPr lang="en-US"/>
              <a:pPr/>
              <a:t>8</a:t>
            </a:fld>
            <a:endParaRPr lang="en-US"/>
          </a:p>
        </p:txBody>
      </p:sp>
      <p:sp>
        <p:nvSpPr>
          <p:cNvPr id="1377282"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a:effectLst>
                <a:outerShdw blurRad="38100" dist="38100" dir="2700000" algn="tl">
                  <a:srgbClr val="FFFFFF"/>
                </a:outerShdw>
              </a:effectLst>
              <a:latin typeface="Times New Roman" pitchFamily="18" charset="0"/>
            </a:endParaRPr>
          </a:p>
        </p:txBody>
      </p:sp>
      <p:sp>
        <p:nvSpPr>
          <p:cNvPr id="1377283" name="Text Box 3"/>
          <p:cNvSpPr txBox="1">
            <a:spLocks noChangeArrowheads="1"/>
          </p:cNvSpPr>
          <p:nvPr/>
        </p:nvSpPr>
        <p:spPr bwMode="auto">
          <a:xfrm>
            <a:off x="228600" y="406400"/>
            <a:ext cx="4013200" cy="579438"/>
          </a:xfrm>
          <a:prstGeom prst="rect">
            <a:avLst/>
          </a:prstGeom>
          <a:noFill/>
          <a:ln w="9525">
            <a:noFill/>
            <a:miter lim="800000"/>
            <a:headEnd/>
            <a:tailEnd/>
          </a:ln>
          <a:effectLst/>
        </p:spPr>
        <p:txBody>
          <a:bodyPr wrap="none">
            <a:spAutoFit/>
          </a:bodyPr>
          <a:lstStyle/>
          <a:p>
            <a:pPr>
              <a:defRPr/>
            </a:pPr>
            <a:r>
              <a:rPr lang="en-US">
                <a:effectLst>
                  <a:outerShdw blurRad="38100" dist="38100" dir="2700000" algn="tl">
                    <a:srgbClr val="C0C0C0"/>
                  </a:outerShdw>
                </a:effectLst>
                <a:latin typeface="Times" pitchFamily="18" charset="0"/>
              </a:rPr>
              <a:t>9-2   TRANSLATION</a:t>
            </a:r>
          </a:p>
        </p:txBody>
      </p:sp>
      <p:sp>
        <p:nvSpPr>
          <p:cNvPr id="1229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US" sz="1800">
              <a:latin typeface="Times New Roman" pitchFamily="18" charset="0"/>
            </a:endParaRPr>
          </a:p>
        </p:txBody>
      </p:sp>
      <p:sp>
        <p:nvSpPr>
          <p:cNvPr id="1377285" name="Rectangle 5"/>
          <p:cNvSpPr>
            <a:spLocks noChangeArrowheads="1"/>
          </p:cNvSpPr>
          <p:nvPr/>
        </p:nvSpPr>
        <p:spPr bwMode="auto">
          <a:xfrm>
            <a:off x="304800" y="1524000"/>
            <a:ext cx="8229600" cy="3508375"/>
          </a:xfrm>
          <a:prstGeom prst="rect">
            <a:avLst/>
          </a:prstGeom>
          <a:noFill/>
          <a:ln w="9525">
            <a:noFill/>
            <a:miter lim="800000"/>
            <a:headEnd/>
            <a:tailEnd/>
          </a:ln>
          <a:effectLst/>
        </p:spPr>
        <p:txBody>
          <a:bodyPr anchor="ctr">
            <a:spAutoFit/>
          </a:bodyPr>
          <a:lstStyle/>
          <a:p>
            <a:pPr algn="just" eaLnBrk="1" hangingPunct="1">
              <a:defRPr/>
            </a:pPr>
            <a:r>
              <a:rPr lang="en-US" sz="2800" b="0">
                <a:effectLst>
                  <a:outerShdw blurRad="38100" dist="38100" dir="2700000" algn="tl">
                    <a:srgbClr val="C0C0C0"/>
                  </a:outerShdw>
                </a:effectLst>
                <a:latin typeface="Times New Roman" pitchFamily="18" charset="0"/>
              </a:rPr>
              <a:t>Programs today are normally written in one of the high-level languages. To run the program on a computer, the program needs to be translated into the machine language of the computer on which it will run. The program in a high-level language is called the source program. The translated program in machine language is called the object program. Two methods are used for translation: </a:t>
            </a:r>
            <a:r>
              <a:rPr lang="en-US" sz="2800">
                <a:solidFill>
                  <a:schemeClr val="folHlink"/>
                </a:solidFill>
                <a:effectLst>
                  <a:outerShdw blurRad="38100" dist="38100" dir="2700000" algn="tl">
                    <a:srgbClr val="C0C0C0"/>
                  </a:outerShdw>
                </a:effectLst>
                <a:latin typeface="Times New Roman" pitchFamily="18" charset="0"/>
              </a:rPr>
              <a:t>compilation </a:t>
            </a:r>
            <a:r>
              <a:rPr lang="en-US" sz="2800" b="0">
                <a:effectLst>
                  <a:outerShdw blurRad="38100" dist="38100" dir="2700000" algn="tl">
                    <a:srgbClr val="C0C0C0"/>
                  </a:outerShdw>
                </a:effectLst>
                <a:latin typeface="Times New Roman" pitchFamily="18" charset="0"/>
              </a:rPr>
              <a:t>and </a:t>
            </a:r>
            <a:r>
              <a:rPr lang="en-US" sz="2800">
                <a:solidFill>
                  <a:schemeClr val="folHlink"/>
                </a:solidFill>
                <a:effectLst>
                  <a:outerShdw blurRad="38100" dist="38100" dir="2700000" algn="tl">
                    <a:srgbClr val="C0C0C0"/>
                  </a:outerShdw>
                </a:effectLst>
                <a:latin typeface="Times New Roman" pitchFamily="18" charset="0"/>
              </a:rPr>
              <a:t>interpretation</a:t>
            </a:r>
            <a:r>
              <a:rPr lang="en-US" sz="2800" b="0">
                <a:effectLst>
                  <a:outerShdw blurRad="38100" dist="38100" dir="2700000" algn="tl">
                    <a:srgbClr val="C0C0C0"/>
                  </a:outerShdw>
                </a:effectLst>
                <a:latin typeface="Times New Roman" pitchFamily="18" charset="0"/>
              </a:rPr>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685800" y="0"/>
            <a:ext cx="7924800" cy="1143000"/>
          </a:xfrm>
        </p:spPr>
        <p:txBody>
          <a:bodyPr/>
          <a:lstStyle/>
          <a:p>
            <a:r>
              <a:rPr lang="en-US" altLang="en-US" sz="3600" dirty="0"/>
              <a:t>The Program Translation Process</a:t>
            </a:r>
          </a:p>
        </p:txBody>
      </p:sp>
      <p:sp>
        <p:nvSpPr>
          <p:cNvPr id="173059" name="Rectangle 3"/>
          <p:cNvSpPr>
            <a:spLocks noGrp="1" noChangeArrowheads="1"/>
          </p:cNvSpPr>
          <p:nvPr>
            <p:ph type="body" sz="half" idx="1"/>
          </p:nvPr>
        </p:nvSpPr>
        <p:spPr>
          <a:xfrm>
            <a:off x="685800" y="2017713"/>
            <a:ext cx="4306888" cy="4114800"/>
          </a:xfrm>
        </p:spPr>
        <p:txBody>
          <a:bodyPr/>
          <a:lstStyle/>
          <a:p>
            <a:r>
              <a:rPr lang="en-US" sz="2800"/>
              <a:t>Terms,</a:t>
            </a:r>
            <a:br>
              <a:rPr lang="en-US" sz="2800"/>
            </a:br>
            <a:r>
              <a:rPr lang="en-US" sz="2800"/>
              <a:t>terms, and</a:t>
            </a:r>
            <a:br>
              <a:rPr lang="en-US" sz="2800"/>
            </a:br>
            <a:r>
              <a:rPr lang="en-US" sz="2800"/>
              <a:t>more terms!</a:t>
            </a:r>
          </a:p>
        </p:txBody>
      </p:sp>
      <p:sp>
        <p:nvSpPr>
          <p:cNvPr id="12" name="Footer Placeholder 5"/>
          <p:cNvSpPr>
            <a:spLocks noGrp="1"/>
          </p:cNvSpPr>
          <p:nvPr>
            <p:ph type="ftr" sz="quarter" idx="11"/>
          </p:nvPr>
        </p:nvSpPr>
        <p:spPr/>
        <p:txBody>
          <a:bodyPr/>
          <a:lstStyle/>
          <a:p>
            <a:endParaRPr lang="en-US" dirty="0"/>
          </a:p>
        </p:txBody>
      </p:sp>
      <p:sp>
        <p:nvSpPr>
          <p:cNvPr id="13" name="Slide Number Placeholder 6"/>
          <p:cNvSpPr>
            <a:spLocks noGrp="1"/>
          </p:cNvSpPr>
          <p:nvPr>
            <p:ph type="sldNum" sz="quarter" idx="12"/>
          </p:nvPr>
        </p:nvSpPr>
        <p:spPr/>
        <p:txBody>
          <a:bodyPr/>
          <a:lstStyle/>
          <a:p>
            <a:r>
              <a:rPr lang="en-US"/>
              <a:t>17-</a:t>
            </a:r>
            <a:fld id="{9A8A1631-B5C6-4461-9F1C-2DF92A8D4361}" type="slidenum">
              <a:rPr lang="en-US"/>
              <a:pPr/>
              <a:t>9</a:t>
            </a:fld>
            <a:endParaRPr lang="en-US"/>
          </a:p>
        </p:txBody>
      </p:sp>
      <p:pic>
        <p:nvPicPr>
          <p:cNvPr id="173060" name="Picture 4" descr="F18-01_W211                                                    00004474 CS1-Vol.8                      ACA2EEF9:"/>
          <p:cNvPicPr>
            <a:picLocks noChangeAspect="1" noChangeArrowheads="1"/>
          </p:cNvPicPr>
          <p:nvPr/>
        </p:nvPicPr>
        <p:blipFill>
          <a:blip r:embed="rId3"/>
          <a:srcRect b="11194"/>
          <a:stretch>
            <a:fillRect/>
          </a:stretch>
        </p:blipFill>
        <p:spPr bwMode="auto">
          <a:xfrm>
            <a:off x="3505200" y="1981200"/>
            <a:ext cx="4376738" cy="4572000"/>
          </a:xfrm>
          <a:prstGeom prst="rect">
            <a:avLst/>
          </a:prstGeom>
          <a:noFill/>
        </p:spPr>
      </p:pic>
      <p:sp>
        <p:nvSpPr>
          <p:cNvPr id="173061" name="Text Box 5"/>
          <p:cNvSpPr txBox="1">
            <a:spLocks noChangeArrowheads="1"/>
          </p:cNvSpPr>
          <p:nvPr/>
        </p:nvSpPr>
        <p:spPr bwMode="auto">
          <a:xfrm>
            <a:off x="6781800" y="2438400"/>
            <a:ext cx="1371600" cy="457200"/>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latin typeface="Tahoma" pitchFamily="34" charset="0"/>
              </a:rPr>
              <a:t>Source</a:t>
            </a:r>
          </a:p>
        </p:txBody>
      </p:sp>
      <p:sp>
        <p:nvSpPr>
          <p:cNvPr id="173062" name="Text Box 6"/>
          <p:cNvSpPr txBox="1">
            <a:spLocks noChangeArrowheads="1"/>
          </p:cNvSpPr>
          <p:nvPr/>
        </p:nvSpPr>
        <p:spPr bwMode="auto">
          <a:xfrm>
            <a:off x="6858000" y="3200400"/>
            <a:ext cx="1371600" cy="457200"/>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latin typeface="Tahoma" pitchFamily="34" charset="0"/>
              </a:rPr>
              <a:t>Object</a:t>
            </a:r>
          </a:p>
        </p:txBody>
      </p:sp>
      <p:sp>
        <p:nvSpPr>
          <p:cNvPr id="173063" name="Text Box 7"/>
          <p:cNvSpPr txBox="1">
            <a:spLocks noChangeArrowheads="1"/>
          </p:cNvSpPr>
          <p:nvPr/>
        </p:nvSpPr>
        <p:spPr bwMode="auto">
          <a:xfrm>
            <a:off x="6781800" y="5638800"/>
            <a:ext cx="2133600" cy="457200"/>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latin typeface="Tahoma" pitchFamily="34" charset="0"/>
              </a:rPr>
              <a:t>Executable</a:t>
            </a:r>
          </a:p>
        </p:txBody>
      </p:sp>
      <p:sp>
        <p:nvSpPr>
          <p:cNvPr id="173064" name="Text Box 8"/>
          <p:cNvSpPr txBox="1">
            <a:spLocks noChangeArrowheads="1"/>
          </p:cNvSpPr>
          <p:nvPr/>
        </p:nvSpPr>
        <p:spPr bwMode="auto">
          <a:xfrm>
            <a:off x="3048000" y="3200400"/>
            <a:ext cx="1828800" cy="457200"/>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latin typeface="Tahoma" pitchFamily="34" charset="0"/>
              </a:rPr>
              <a:t>Translator</a:t>
            </a:r>
          </a:p>
        </p:txBody>
      </p:sp>
      <p:sp>
        <p:nvSpPr>
          <p:cNvPr id="173065" name="Text Box 9"/>
          <p:cNvSpPr txBox="1">
            <a:spLocks noChangeArrowheads="1"/>
          </p:cNvSpPr>
          <p:nvPr/>
        </p:nvSpPr>
        <p:spPr bwMode="auto">
          <a:xfrm>
            <a:off x="3048000" y="4038600"/>
            <a:ext cx="1828800" cy="457200"/>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latin typeface="Tahoma" pitchFamily="34" charset="0"/>
              </a:rPr>
              <a:t>Linker</a:t>
            </a:r>
          </a:p>
        </p:txBody>
      </p:sp>
      <p:sp>
        <p:nvSpPr>
          <p:cNvPr id="173066" name="Text Box 10"/>
          <p:cNvSpPr txBox="1">
            <a:spLocks noChangeArrowheads="1"/>
          </p:cNvSpPr>
          <p:nvPr/>
        </p:nvSpPr>
        <p:spPr bwMode="auto">
          <a:xfrm>
            <a:off x="3048000" y="4800600"/>
            <a:ext cx="1752600" cy="457200"/>
          </a:xfrm>
          <a:prstGeom prst="rect">
            <a:avLst/>
          </a:prstGeom>
          <a:noFill/>
          <a:ln w="9525">
            <a:noFill/>
            <a:miter lim="800000"/>
            <a:headEnd/>
            <a:tailEnd/>
          </a:ln>
          <a:effectLst/>
        </p:spPr>
        <p:txBody>
          <a:bodyPr>
            <a:spAutoFit/>
          </a:bodyPr>
          <a:lstStyle/>
          <a:p>
            <a:pPr>
              <a:spcBef>
                <a:spcPct val="50000"/>
              </a:spcBef>
            </a:pPr>
            <a:r>
              <a:rPr lang="en-US" sz="2400" b="1">
                <a:solidFill>
                  <a:schemeClr val="hlink"/>
                </a:solidFill>
                <a:latin typeface="Tahoma" pitchFamily="34" charset="0"/>
              </a:rPr>
              <a:t>Loader</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Custom 30">
      <a:dk1>
        <a:srgbClr val="000099"/>
      </a:dk1>
      <a:lt1>
        <a:sysClr val="window" lastClr="FFFFFF"/>
      </a:lt1>
      <a:dk2>
        <a:srgbClr val="000099"/>
      </a:dk2>
      <a:lt2>
        <a:srgbClr val="FFFFFF"/>
      </a:lt2>
      <a:accent1>
        <a:srgbClr val="000099"/>
      </a:accent1>
      <a:accent2>
        <a:srgbClr val="FFC3E1"/>
      </a:accent2>
      <a:accent3>
        <a:srgbClr val="993366"/>
      </a:accent3>
      <a:accent4>
        <a:srgbClr val="000000"/>
      </a:accent4>
      <a:accent5>
        <a:srgbClr val="000000"/>
      </a:accent5>
      <a:accent6>
        <a:srgbClr val="000000"/>
      </a:accent6>
      <a:hlink>
        <a:srgbClr val="990000"/>
      </a:hlink>
      <a:folHlink>
        <a:srgbClr val="85DFD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8713</TotalTime>
  <Words>3260</Words>
  <Application>Microsoft PowerPoint</Application>
  <PresentationFormat>On-screen Show (4:3)</PresentationFormat>
  <Paragraphs>273</Paragraphs>
  <Slides>57</Slides>
  <Notes>55</Notes>
  <HiddenSlides>2</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57</vt:i4>
      </vt:variant>
    </vt:vector>
  </HeadingPairs>
  <TitlesOfParts>
    <vt:vector size="67" baseType="lpstr">
      <vt:lpstr>Arial</vt:lpstr>
      <vt:lpstr>Tahoma</vt:lpstr>
      <vt:lpstr>Wingdings</vt:lpstr>
      <vt:lpstr>Times New Roman</vt:lpstr>
      <vt:lpstr>McGrawHill-Italic</vt:lpstr>
      <vt:lpstr>Franklin Gothic Demi Cond</vt:lpstr>
      <vt:lpstr>Symbol</vt:lpstr>
      <vt:lpstr>Times</vt:lpstr>
      <vt:lpstr>Franklin Gothic Demi</vt:lpstr>
      <vt:lpstr>Origin</vt:lpstr>
      <vt:lpstr>Slide 1</vt:lpstr>
      <vt:lpstr>Slide 2</vt:lpstr>
      <vt:lpstr>Slide 3</vt:lpstr>
      <vt:lpstr>Slide 4</vt:lpstr>
      <vt:lpstr>Slide 5</vt:lpstr>
      <vt:lpstr>Slide 6</vt:lpstr>
      <vt:lpstr>Slide 7</vt:lpstr>
      <vt:lpstr>Slide 8</vt:lpstr>
      <vt:lpstr>The Program Translation Process</vt:lpstr>
      <vt:lpstr>Assembler</vt:lpstr>
      <vt:lpstr>Compiler</vt:lpstr>
      <vt:lpstr>Interpreter</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Gateway Client</dc:creator>
  <cp:lastModifiedBy>My PC</cp:lastModifiedBy>
  <cp:revision>220</cp:revision>
  <dcterms:created xsi:type="dcterms:W3CDTF">2000-01-15T04:50:39Z</dcterms:created>
  <dcterms:modified xsi:type="dcterms:W3CDTF">2015-08-19T10:04:50Z</dcterms:modified>
</cp:coreProperties>
</file>