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2" r:id="rId2"/>
    <p:sldMasterId id="2147483864" r:id="rId3"/>
    <p:sldMasterId id="2147483876" r:id="rId4"/>
    <p:sldMasterId id="2147483888" r:id="rId5"/>
    <p:sldMasterId id="2147483900" r:id="rId6"/>
    <p:sldMasterId id="2147483912" r:id="rId7"/>
    <p:sldMasterId id="2147483924" r:id="rId8"/>
    <p:sldMasterId id="2147483936" r:id="rId9"/>
    <p:sldMasterId id="2147483948" r:id="rId10"/>
    <p:sldMasterId id="2147483960" r:id="rId11"/>
    <p:sldMasterId id="2147483972" r:id="rId12"/>
    <p:sldMasterId id="2147484092" r:id="rId13"/>
    <p:sldMasterId id="2147484104" r:id="rId14"/>
    <p:sldMasterId id="2147484116" r:id="rId15"/>
    <p:sldMasterId id="2147484128" r:id="rId16"/>
    <p:sldMasterId id="2147484416" r:id="rId17"/>
    <p:sldMasterId id="2147484428" r:id="rId18"/>
    <p:sldMasterId id="2147484440" r:id="rId19"/>
    <p:sldMasterId id="2147484452" r:id="rId20"/>
    <p:sldMasterId id="2147484704" r:id="rId21"/>
  </p:sldMasterIdLst>
  <p:notesMasterIdLst>
    <p:notesMasterId r:id="rId45"/>
  </p:notesMasterIdLst>
  <p:sldIdLst>
    <p:sldId id="258" r:id="rId22"/>
    <p:sldId id="259" r:id="rId23"/>
    <p:sldId id="260" r:id="rId24"/>
    <p:sldId id="266" r:id="rId25"/>
    <p:sldId id="263" r:id="rId26"/>
    <p:sldId id="265" r:id="rId27"/>
    <p:sldId id="317" r:id="rId28"/>
    <p:sldId id="306" r:id="rId29"/>
    <p:sldId id="307" r:id="rId30"/>
    <p:sldId id="308" r:id="rId31"/>
    <p:sldId id="309" r:id="rId32"/>
    <p:sldId id="314" r:id="rId33"/>
    <p:sldId id="315" r:id="rId34"/>
    <p:sldId id="280" r:id="rId35"/>
    <p:sldId id="305" r:id="rId36"/>
    <p:sldId id="277" r:id="rId37"/>
    <p:sldId id="288" r:id="rId38"/>
    <p:sldId id="289" r:id="rId39"/>
    <p:sldId id="313" r:id="rId40"/>
    <p:sldId id="284" r:id="rId41"/>
    <p:sldId id="347" r:id="rId42"/>
    <p:sldId id="349" r:id="rId43"/>
    <p:sldId id="32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53" autoAdjust="0"/>
    <p:restoredTop sz="94574" autoAdjust="0"/>
  </p:normalViewPr>
  <p:slideViewPr>
    <p:cSldViewPr>
      <p:cViewPr>
        <p:scale>
          <a:sx n="50" d="100"/>
          <a:sy n="50" d="100"/>
        </p:scale>
        <p:origin x="-194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11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EB72C-DC9E-4801-92C3-255001273D15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5F99-C0D8-45B7-8ED7-1E23612DDFB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AC8E-B249-4588-ACC3-3C56D59D94EE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AC8E-B249-4588-ACC3-3C56D59D94EE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1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8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8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8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3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73060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4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Clr>
                <a:srgbClr val="33CC33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0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0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5" y="273061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5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Font typeface="Arial" pitchFamily="34" charset="0"/>
              <a:buChar char="•"/>
              <a:defRPr/>
            </a:lvl2pPr>
            <a:lvl4pPr>
              <a:buClr>
                <a:srgbClr val="33CC33"/>
              </a:buClr>
              <a:buFont typeface="Wingdings" pitchFamily="2" charset="2"/>
              <a:buChar char="ü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7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2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2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9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6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0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Clr>
                <a:srgbClr val="33CC33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7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Font typeface="Arial" pitchFamily="34" charset="0"/>
              <a:buChar char="•"/>
              <a:defRPr/>
            </a:lvl2pPr>
            <a:lvl4pPr>
              <a:buClr>
                <a:srgbClr val="33CC33"/>
              </a:buClr>
              <a:buFont typeface="Wingdings" pitchFamily="2" charset="2"/>
              <a:buChar char="ü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7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7" y="273062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7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4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9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Font typeface="Arial" pitchFamily="34" charset="0"/>
              <a:buChar char="•"/>
              <a:defRPr/>
            </a:lvl2pPr>
            <a:lvl4pPr>
              <a:buClr>
                <a:srgbClr val="33CC33"/>
              </a:buClr>
              <a:buFont typeface="Wingdings" pitchFamily="2" charset="2"/>
              <a:buChar char="ü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6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0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Clr>
                <a:srgbClr val="33CC33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7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7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9EC379-6903-4C3E-ABC5-0B4BEC332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3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3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64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8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Clr>
                <a:srgbClr val="33CC33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4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65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5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Font typeface="Arial" pitchFamily="34" charset="0"/>
              <a:buChar char="•"/>
              <a:defRPr/>
            </a:lvl2pPr>
            <a:lvl4pPr>
              <a:buClr>
                <a:srgbClr val="33CC33"/>
              </a:buClr>
              <a:buFont typeface="Wingdings" pitchFamily="2" charset="2"/>
              <a:buChar char="ü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4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0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0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5" y="273061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5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F95D-81FC-4D74-82AC-8F83345518A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26C6-5E6B-4B5D-B212-60633AD6CFE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E4E7-9666-4C7E-92B7-0F76A8736E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2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2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2D12-ABDF-45F3-A5AE-0AE562695CC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2A73-D1D4-4043-8DC1-D4BFCC253D25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68AF-7CC5-4F87-BE9B-C2FD95DC524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F6AE-73BF-4831-B34A-25DD7A996A5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7" y="273062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7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09D3-A5DA-4D6D-8F29-C429BD99A0C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EDB9-1C8B-4922-B680-DAC5ED6EFC92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65ED-DF71-4208-A50A-701CE465309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0F3A-14D2-44FE-B522-77B40B14094F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97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Clr>
                <a:srgbClr val="33CC33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7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3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3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5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5935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64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0"/>
            <a:ext cx="3008313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8"/>
            <a:ext cx="54864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9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9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F8BD-8928-4FBD-808F-FA96B568E32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CC33"/>
              </a:buClr>
              <a:defRPr/>
            </a:lvl1pPr>
            <a:lvl2pPr>
              <a:buFont typeface="Arial" pitchFamily="34" charset="0"/>
              <a:buChar char="•"/>
              <a:defRPr/>
            </a:lvl2pPr>
            <a:lvl4pPr>
              <a:buClr>
                <a:srgbClr val="33CC33"/>
              </a:buClr>
              <a:buFont typeface="Wingdings" pitchFamily="2" charset="2"/>
              <a:buChar char="ü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6483-36ED-4398-BA51-17141F3DEAEC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6539-EC44-4EC5-BC18-1AC0D778167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B965-C5EB-47A8-87D0-1036337B8ADB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9EA2-80E0-4029-97EE-A0DB9ECDFDC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2AC4-0F3A-47D5-B324-A80F7CD5ECC9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BA08-A7F5-45C9-B547-D55B7C5092D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4830-8BD8-495B-B641-DA324D2C4338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EE73-E68C-47D9-94AE-32A61CBC2C5D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2E13D-61E8-43EB-92D8-7E8CDEC8A8AE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C8FA-80B3-45A3-8D04-91942FAF1820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8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9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A733-BB31-4299-8D24-E53CCA3F2536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A733-BB31-4299-8D24-E53CCA3F2536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0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A733-BB31-4299-8D24-E53CCA3F2536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4" r:id="rId2"/>
    <p:sldLayoutId id="2147484455" r:id="rId3"/>
    <p:sldLayoutId id="2147484456" r:id="rId4"/>
    <p:sldLayoutId id="2147484457" r:id="rId5"/>
    <p:sldLayoutId id="2147484458" r:id="rId6"/>
    <p:sldLayoutId id="2147484459" r:id="rId7"/>
    <p:sldLayoutId id="2147484460" r:id="rId8"/>
    <p:sldLayoutId id="2147484461" r:id="rId9"/>
    <p:sldLayoutId id="2147484462" r:id="rId10"/>
    <p:sldLayoutId id="21474844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6" r:id="rId2"/>
    <p:sldLayoutId id="2147484707" r:id="rId3"/>
    <p:sldLayoutId id="2147484708" r:id="rId4"/>
    <p:sldLayoutId id="2147484709" r:id="rId5"/>
    <p:sldLayoutId id="2147484710" r:id="rId6"/>
    <p:sldLayoutId id="2147484711" r:id="rId7"/>
    <p:sldLayoutId id="2147484712" r:id="rId8"/>
    <p:sldLayoutId id="2147484713" r:id="rId9"/>
    <p:sldLayoutId id="2147484714" r:id="rId10"/>
    <p:sldLayoutId id="2147484715" r:id="rId11"/>
    <p:sldLayoutId id="214748471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2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3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A733-BB31-4299-8D24-E53CCA3F2536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9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0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BDDE-38B7-43E8-A2F8-DB523070EDA7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3CF94-DB3F-4784-A254-55F3FB29BE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2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A733-BB31-4299-8D24-E53CCA3F2536}" type="datetime1">
              <a:rPr lang="en-US" smtClean="0"/>
              <a:pPr/>
              <a:t>8/6/2015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BD0F2-5B65-4AFE-825F-07537485CA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3AB8-6F43-49A3-B644-A7E7948CCBFA}" type="datetimeFigureOut">
              <a:rPr lang="en-IN" smtClean="0"/>
              <a:pPr/>
              <a:t>06-08-2015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0875-6CC0-4826-8253-7A8169DB7FF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2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2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32" y="285728"/>
            <a:ext cx="8712968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What Is a</a:t>
            </a:r>
            <a:r>
              <a:rPr lang="en-US" sz="4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Computer?</a:t>
            </a:r>
            <a:endParaRPr lang="en-IN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363272" cy="5039072"/>
          </a:xfrm>
        </p:spPr>
        <p:txBody>
          <a:bodyPr/>
          <a:lstStyle/>
          <a:p>
            <a:pPr>
              <a:buNone/>
              <a:defRPr/>
            </a:pP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An electronic device, operating under the control of instructions stored in its own memory, that can: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Accept data (input)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Process the data according to specified rules (process)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Produce results (output)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Store the results (storage) for future use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1144429"/>
          </a:xfrm>
          <a:noFill/>
        </p:spPr>
        <p:txBody>
          <a:bodyPr lIns="82296" tIns="41148" rIns="82296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Mini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1097280"/>
            <a:ext cx="9144000" cy="5760720"/>
          </a:xfrm>
          <a:noFill/>
        </p:spPr>
        <p:txBody>
          <a:bodyPr lIns="82296" tIns="41148" rIns="82296" bIns="41148"/>
          <a:lstStyle/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Minicomputers are relatively low cost and small . </a:t>
            </a:r>
            <a:endParaRPr lang="en-US" sz="22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inicomputer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 a class of multi-user Computer that lies in the middle range of the computing spectrum, in between the largest Multi-user systems (mainframe computer) and the smallest single-user systems (Microcomputers or personal computers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Can support 4-200 users simultaneously.</a:t>
            </a:r>
          </a:p>
          <a:p>
            <a:pPr eaLnBrk="1" hangingPunct="1">
              <a:buNone/>
              <a:defRPr/>
            </a:pPr>
            <a:endParaRPr lang="en-US" sz="22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Uses:</a:t>
            </a:r>
          </a:p>
          <a:p>
            <a:pPr lvl="1"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 for real time applications in industries research centers etc</a:t>
            </a:r>
          </a:p>
          <a:p>
            <a:pPr lvl="1" eaLnBrk="1" hangingPunct="1">
              <a:buNone/>
              <a:defRPr/>
            </a:pPr>
            <a:endParaRPr lang="en-US" sz="22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lvl="1" eaLnBrk="1" hangingPunct="1">
              <a:buNone/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PDP 7, PDP 11,IBM(8000 series)</a:t>
            </a:r>
          </a:p>
          <a:p>
            <a:pPr lvl="1" eaLnBrk="1" hangingPunct="1">
              <a:defRPr/>
            </a:pPr>
            <a:endParaRPr lang="en-US" sz="2200" b="1" dirty="0">
              <a:solidFill>
                <a:srgbClr val="C00000"/>
              </a:solidFill>
              <a:latin typeface="+mj-lt"/>
            </a:endParaRPr>
          </a:p>
          <a:p>
            <a:pPr lvl="1" eaLnBrk="1" hangingPunct="1">
              <a:defRPr/>
            </a:pPr>
            <a:endParaRPr lang="en-US" b="1" dirty="0" smtClean="0">
              <a:solidFill>
                <a:srgbClr val="C00000"/>
              </a:solidFill>
              <a:latin typeface="+mj-lt"/>
            </a:endParaRPr>
          </a:p>
          <a:p>
            <a:pPr lvl="3" eaLnBrk="1" hangingPunct="1">
              <a:buFontTx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 lIns="82296" tIns="41148" rIns="82296"/>
          <a:lstStyle/>
          <a:p>
            <a:r>
              <a:rPr lang="en-US" b="1" smtClean="0">
                <a:solidFill>
                  <a:srgbClr val="C00000"/>
                </a:solidFill>
              </a:rPr>
              <a:t>Mini Computer Name: </a:t>
            </a:r>
            <a:r>
              <a:rPr lang="en-US" smtClean="0"/>
              <a:t>PDP 7</a:t>
            </a:r>
            <a:endParaRPr lang="en-US" b="1" smtClean="0">
              <a:solidFill>
                <a:srgbClr val="C00000"/>
              </a:solidFill>
            </a:endParaRP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500174"/>
            <a:ext cx="7215238" cy="455629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92867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Mainframe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754380"/>
            <a:ext cx="9144000" cy="6103620"/>
          </a:xfrm>
          <a:noFill/>
        </p:spPr>
        <p:txBody>
          <a:bodyPr lIns="82296" tIns="41148" rIns="82296" bIns="41148"/>
          <a:lstStyle/>
          <a:p>
            <a:pPr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Mainframe computers are 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larger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 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Mini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Computers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 user, Multi Programming, High Speed, High Storage</a:t>
            </a:r>
          </a:p>
          <a:p>
            <a:pPr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Centralized Database</a:t>
            </a:r>
          </a:p>
          <a:p>
            <a:pPr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Usually, a main frame would occupy an entire room and could cost over million dollars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Users access Mainframe via </a:t>
            </a: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dumb terminals</a:t>
            </a:r>
            <a:endParaRPr lang="en-US" sz="22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  <a:defRPr/>
            </a:pP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Uses:</a:t>
            </a:r>
          </a:p>
          <a:p>
            <a:pPr lvl="1" eaLnBrk="1" hangingPunct="1"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Mainframe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computers are used to run commercial applications and other large-scale computing purposes.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also used in banking and insurance businesses where enormous amounts of data are processed.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  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millions of records , each day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eaLnBrk="1" hangingPunct="1">
              <a:buNone/>
              <a:defRPr/>
            </a:pPr>
            <a:endParaRPr lang="en-US" sz="22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lvl="1" eaLnBrk="1" hangingPunct="1"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CDC 6600 and IBM ES000 series</a:t>
            </a:r>
            <a:endParaRPr lang="en-US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3" eaLnBrk="1" hangingPunct="1">
              <a:buFontTx/>
              <a:buNone/>
              <a:defRPr/>
            </a:pPr>
            <a:endParaRPr lang="en-US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 lIns="82296" tIns="41148" rIns="82296"/>
          <a:lstStyle/>
          <a:p>
            <a:r>
              <a:rPr lang="en-US" smtClean="0"/>
              <a:t>Mainframe Compuer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7260" y="1851662"/>
            <a:ext cx="2811780" cy="366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29100" y="2331720"/>
            <a:ext cx="3704749" cy="2561749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61722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Super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  <a:noFill/>
        </p:spPr>
        <p:txBody>
          <a:bodyPr lIns="82296" tIns="41148" rIns="82296" bIns="41148">
            <a:normAutofit/>
          </a:bodyPr>
          <a:lstStyle/>
          <a:p>
            <a:pPr eaLnBrk="1" hangingPunct="1">
              <a:defRPr/>
            </a:pPr>
            <a:r>
              <a:rPr lang="en-US" sz="28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Supercomputer are very fast computers that can perform hundreds of millions of instructions per second. These are the fastest calculating devices. </a:t>
            </a:r>
            <a:endParaRPr lang="en-US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  <a:defRPr/>
            </a:pPr>
            <a:endParaRPr lang="en-US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Built by interconnecting thousands of processors that can work parallel</a:t>
            </a:r>
          </a:p>
          <a:p>
            <a:pPr eaLnBrk="1" hangingPunct="1">
              <a:buNone/>
              <a:defRPr/>
            </a:pPr>
            <a:endParaRPr lang="en-US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Speed is measured in FLOPS(Floating Point Operations Per Second)</a:t>
            </a:r>
          </a:p>
          <a:p>
            <a:pPr eaLnBrk="1" hangingPunct="1">
              <a:buNone/>
              <a:defRPr/>
            </a:pPr>
            <a:endParaRPr lang="en-US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Can perform trillions of calculations per second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3" eaLnBrk="1" hangingPunct="1">
              <a:buFontTx/>
              <a:buNone/>
              <a:defRPr/>
            </a:pPr>
            <a:endParaRPr lang="en-US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61722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Super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  <a:noFill/>
        </p:spPr>
        <p:txBody>
          <a:bodyPr lIns="82296" tIns="41148" rIns="82296" bIns="41148">
            <a:normAutofit/>
          </a:bodyPr>
          <a:lstStyle/>
          <a:p>
            <a:pPr eaLnBrk="1" hangingPunct="1">
              <a:buNone/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Uses: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 computer are used by government agencies 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 for scientific and engineering applications that must handle very large databases or do a great amount of computation.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Astronomers and space scientists use super computers to study the Sun and space weather.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Supercomputers are used in nuclear technology.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Supercomputers are used to research in the field of medicine. For example Cancer. </a:t>
            </a:r>
          </a:p>
          <a:p>
            <a:pPr lvl="1"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Supercomputers are used for the heavy stuff like weather maps, construction of atom bombs, finding oil, earthquake prediction, and sciences where a lot of calculations must be done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lvl="1" eaLnBrk="1" hangingPunct="1">
              <a:buNone/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IBMRoadrunner</a:t>
            </a: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IBM Blue gene ,Titan, Intel ASCI red</a:t>
            </a:r>
          </a:p>
          <a:p>
            <a:pPr lvl="1" eaLnBrk="1" hangingPunct="1">
              <a:buNone/>
              <a:defRPr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PARAM is a series of supercomputers assembled in India by C -DAC</a:t>
            </a:r>
            <a:endParaRPr lang="en-US" sz="22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endParaRPr lang="en-US" dirty="0" smtClean="0">
              <a:solidFill>
                <a:srgbClr val="C00000"/>
              </a:solidFill>
              <a:latin typeface="+mj-lt"/>
            </a:endParaRPr>
          </a:p>
          <a:p>
            <a:pPr lvl="3" eaLnBrk="1" hangingPunct="1">
              <a:buFontTx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86380" y="3357562"/>
            <a:ext cx="2788920" cy="1144429"/>
          </a:xfrm>
        </p:spPr>
        <p:txBody>
          <a:bodyPr lIns="82296" tIns="41148" rIns="82296"/>
          <a:lstStyle/>
          <a:p>
            <a:r>
              <a:rPr lang="en-US" sz="1400" b="1" dirty="0">
                <a:solidFill>
                  <a:schemeClr val="dk1"/>
                </a:solidFill>
              </a:rPr>
              <a:t/>
            </a:r>
            <a:br>
              <a:rPr lang="en-US" sz="1400" b="1" dirty="0">
                <a:solidFill>
                  <a:schemeClr val="dk1"/>
                </a:solidFill>
              </a:rPr>
            </a:br>
            <a:endParaRPr lang="en-US" sz="1400" dirty="0"/>
          </a:p>
        </p:txBody>
      </p:sp>
      <p:pic>
        <p:nvPicPr>
          <p:cNvPr id="40965" name="Picture 5" descr="http://www.datacenterknowledge.com/wp-content/uploads/2013/06/tianhe-2-dongar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286256"/>
            <a:ext cx="4029075" cy="2211706"/>
          </a:xfrm>
          <a:prstGeom prst="rect">
            <a:avLst/>
          </a:prstGeom>
          <a:noFill/>
        </p:spPr>
      </p:pic>
      <p:sp>
        <p:nvSpPr>
          <p:cNvPr id="40967" name="AutoShape 7" descr="data:image/jpeg;base64,/9j/4AAQSkZJRgABAQAAAQABAAD/2wCEAAkGBxMTEhUUExQWFBQWFBUXGBYYGBcXFRUYFxUWFxcUGBgYHCggGBolHBQUITEhJSkrLi4uFx8zODMsNygtLisBCgoKDg0OGxAQGiwcICQsNC8sLCwsLCwsLCwvLDcvNC8sLCwsLCwsLCwsLCwwLCwsLCwsLCwsLCwsLCwsLCwsLP/AABEIAIYBeQMBIgACEQEDEQH/xAAbAAABBQEBAAAAAAAAAAAAAAAFAAIDBAYBB//EAEkQAAEDAQQGBwQFCQcEAwAAAAEAAhEDBBIhMQUGE0FRYRQicZGhsdEygcHwB0JScpIVI1Ric5Oy0uEWJDNEU4KiQ2PC8Rc0g//EABoBAQEBAQEBAQAAAAAAAAAAAAABAgMEBQb/xAA1EQACAgECBAMGBAUFAAAAAAAAAQIRAxIhBDFRcRNBYRQiocHR4ZGx8PEFMlKi4jNTgZKy/9oADAMBAAIRAxEAPwA7sFIyzn5CIbADcfepWU28FzTR2cWUG2c/IUrbOUQawcvn3KZtIcAqZoGizlPbZ0SFMclG5sZtJ5iD5CUFFMUCk6yg5/1HorIrDcJ94UjajDwB54IKKHRnDI3hzwPfvUL4yOB4FGrnYlAQUBmVo3yPFW6UOEgq9HNLDiEBU2XNIMVo9oKUg7wgKxpBNFPirRjilhxCArbLt8U3ZRxj3pWy0OZiILd5xkdvJVTpM/q+PqgLmz7fFMfT34+KdY7WHjPEKwSOKAgFPt8Vx1JTUyMpyTjHFAAjSdj1XZnceKa6m77DvwlG2uEZrjnjihKKVlo9UTPipNn2+KmaRGa454AzQpX2eO/DtXdn84qdpHFV7bbG02ySJ3DiUA1zEtkFWoaRcdzfH1Vmz2hzj9UAZnnwHFUg1zOa5sufkrgA4hczyI7UKUnM5+SaaXPyRC4OIXLk8EAOeABJMD3KjVtc4N7yjxpDiFwUEIAGM4mT3lWG0jwA7cT3Iv0YJdE5BCUBjZ9+/iVw0T8hGRZBySNiG8tHz2IUBOoFROoHctB0IcJ5/wDv4JGwDkEBmn2cqB9ArTvsTOSq1qTBvCUDOOpFQPplG6zWbsfntUGwBQAjZnguXDyRvoLd/if6pdEp/aH4j6oKMw3Xy1N+uD2tBU7PpErfWaw9gheb1a7uKi2zljw49Dr40+p6m36QXb2juUrdfOULAs0HXLQ4QQRODsce1V62i6zc2ke4qaEPFZ6O76QQM/I/BOp/SOw/Wjtn4ryt1FwzlRlnFa0mXM9fOvNN2cHmDj37k3+19I/WPYSPPNeRCmOakB7e9NJNR69Q1vpNye4cpkdysDXOmfrArxoVO3vTtulDUj2P+1tPc6EjrWzee7FePtta7+UnjIBWiakevDWhu50/PFVa2ubAYLagPHq4++YK8xs+lnAgwWniM/cVO/S5d7XW3Y44cMUoWj0RmurSYxHM/OCs/wBoXZj+hXmNPSDcg1p5QJVluly3D2Y3cPclCz0dusDju9xVfpwB9kQeZw8clg/y1KeNN8SlCz0OhbmgyAAeMlXqGnm74wzxXldbTj2jqQeRnwxULNP1bwJAjfGcd6ULPb9FW+nWcQ1sFoBJnOSr9FzHzdIMZx88lhfott+1q1hMxTYf+RXojKYGQAUB5xbtbtm97LmLXETezxPEKm3W9z3BgEXjvIy3rL6S0k0V60wfzjxiBucR8FWGkm3hECJyAVolm+dpurwHePVQt07VJm7lgPic/csa7TJ4ro0uAMz8/FUWbJ+sLx9XHco6mkw4y9snjJEcgFg6mnK14kNEbpOMd6noaYeR14HIfHFCWbMaXZkAQON449mKtN1kaIAnkBCw/wCVyQYxjM7gqr9KsO4OPuKA9GGsA3n3bv6qvW11pNMBxd2CQPVefVtKBwAdiAIA3AcFVfamfZA80FnplLXKkTAvk9gw8cFaOs7ftQvKRbREDAclBWtvC8UFnro1oZuI70jrU37QXjRtDzvI96455+0qLPZTre0bwFWr64Uzm5x5TA8F5BDuK4Q77XiUFnrL9eGjLDsAnvKhfr9GQ95PxK8rLn8fFROLt896Es9Nq/SI7iPH4KE68VHZO8D8V5uKxGXku9KchbPQn61uObiojrR71guluXOlFBZuna1ndChqa11TkVi+lngl0soLNVU0/Wd9ZQ/lmr/qLNG1Hmm7ftShZddUB3puCKmzWd03QYAJkOOERJMyIx8lrtB/RW+uG1C67TdBH5ykS4ETuPVHj2KFpnbC9raVMEgSwRJ5c1cZQcRgQcJkuaPfmtHQ+jnZiGhjWgZNLS53ZecBJ4kq9ZtQmg3nun9QPYWjtk9c9uHLesOzolHzZhjQDxIY187xBB4kHeFVtehGS0Op3S8w2CAT2CZjnEDevULZYDTIZSaHOIxc6owMpjHrEB4LzgeqI5kKhX0I1oLi0PqH2qj6lK8eU3sBwaICly6FqHU8yr6qT7Id4HyKHHVmqZuQ4AwcRnvGOBjfGS9IdQL5F1rKbcI2lMOqGMZN/qtHeeW8fpCsGMi60NEAAVKeWQENdyVuXQjjDqedWnQddgktA/3N7MMcSonaErb2j8bfVa+44m84053NFSnDJ4dbE8T5IfbqxBAvNk77zSBzwK1uYqJmvyVVBiADE+0CAnfkyr+r+JHm1GNESOJMtJJ4nHNVbRaA8wCLu/ECeWeXFXczsB22J5yu96a+zPH2cTGaLVK33fxN9VSD5N6RyEjAd+aApmhU5d/9F3Yv5K1Uqcx3hMDuY7x6qkKpsx5D3n0T2038R4+ike4cR3j1TjU5jvCAhNN/EePokaVTcR3n0TtoJz3cQnmsOPkgNh9F+nKdiq13VySHsY0XBeghxOMxx8F6L/8AJFi/7uH6g/mXhtG0tE45xw7j4qU2xvHyWaKmV9Jy+rUeMWuqVHCZmHPJHgQqoYRlA71OKg4jIb+SY+oIzGRWiHIfy+fcmuvzmPFSXhx8R6prnCRj4j1QHIfvI8fRcF7H1/opL4+SPVNDhO7vHqgGEO5eK50fs7yp9oPkj1TWuHEd49UAy4eSQpv5d6lJHEd49UmuHEd4QEYpO5d66aLuXepHOAxkd4VmnVbvI7wgKRs7+XeuNsbyYwn7wRGnUbMAiO0YKYMByLRzvNkeKAGdBqbgD/ub64rjLFVIkAEcnN9UYoGTm3P7Te/EqY0HDrNLc8W32dbmMc/NAAegVcOqMcpc0fHNdOjav2R+Jn8y1lksReMbhBGRqUx4FyvWfRjm9U3HA5HaUpng43ueffxQGCbYKpyb/wAmz7xMhNqWCqM2nhm34Fens1Zqv6zW0muGR21AzG5wv4j5wRCw6oipIfcp1AOsNrTcwgkgFrg/I3TgRggo8cfZajc2kKIr3Kr9HsAXHtcN7L9PL9QudgeRw+6q1q+jRtQZN5OD6TXfxqijxRcgLfad+jatQxDmFpMAmpRBBOUi/wCI7gsjb9EVKRh90HlUpu/hcUFA4gLkBWGWed4TujD7Q7x6qWQTLUYI4tjP9YGfBRFoO4E/PBR3sAFb0ay8+FqKt0ScqTYxlCfqNH4vi5X6NmaWwKNM4e041b0yfs1APBFaNg6pOAgEknADniu6AZSc2X1abDJwc9jTmeJyXoWH3kmeB8Z7jlFXXQFWXR7NrTD2AtNRgIlwBBcARIMxB3GVNU0eKgkUWM+4ap/jqOR3ThoRS2VWm521pzde0wLwxgZBbOhq+1oAwxAnuzC7Q4aMpNWtjw8T/FXixRlJNNt/CjzCyaOpinVJpNe9r6DReNQQHttBcYY8YzTZnOXNRU9Cgy67AHCY7MT8eW9bmjototlam4tDdnRqY5YbZv8A5olbNFBrXgACAY5diseFTT7kyfxZRcPVJ/iYOnoWi+jTu04eaTXFwc7rOdnILoGAMAATJ4Ki7RTWVKYcJaajARJggvAOIIwI3havV8UxZaT6r2sbAaC4hoJE4Scyq+slei5tMtrU3uFSmAGva4gX5OAOGZXDwYqGq/I9ntk5cR4aTpOrrYyNay4zF3kC6PElS6NsAe5zCQD1IcS6Gy6CcDjgtJT0TtWl7HMLRhIcHY8MFUslA07WWg47MY87xSeKqOmDidTd+Q6voGy06cvc+/clsO9p3dl1h3IJZLM3qEsLx17zQ5wLus8DESREDuXoFKyBtPMScH5EmdxBmG54eWKEap2gAPBE/nH+6Hk96w8Ti6o2+NWWLlHauhj32B11xAcbok4ExhmeCmq6KfLiGOuiTk6A2cDPDmtvrVpFhs9Rri0FzHBoMSYGQ3mMPBXNC2wijTBiIafrAyBhk6D3ZStLE26SOMuLccep9aPOrPYRIkSL0SSQAS1xAndkTPJbezam2U2UVXB+0DnEsaXP/N4dYhrsol0gjBVdabQKjbO4GWvqH60h0hwc47i7dPAQtNRqYAEnESJgxOUTIAGAA4ALKwycux2hxS0LU6u++xhrZq/SZan0rry261wA9pmLyQeviIZBx34DBX26qWZzg0Oul20gSTkOqXEPJgBr3BwEOmMIx7aGg6QAH5uabZjIGanbxj38EWNl/wBPaYSHB5m6Tg4hwHWk45TnnErrHEne3mSXEpVv5Ga1f0FZ6zqoe4dR5ugOJLwHcs2gZu3K9pXVyzMY4MpPDwxhBDnvxcSS7Dq3brZByhwxkhLV2iH1rRTcXOpmo4l4cZloddcTmQSSJiZLYxVm0MJBvgMOzqvwxcbz3OwMQ6S44E8TmMcKC03R18VaqM5omx2Z7aTXMc59R5Y43nNDDfN1wxgmCzA+edjSGiLOyzGq2nVa/aCm0vJDSAafWDc5cC454CcN6tauVbtniSb1Ko6GAOe3rlrXtu44E5OLdx4FENcbSTRcHNIxpXHEzeF8XhdbDWObAkQSLwBxz57aTtZUsugLKWBzmkkMp1Ia57r7C5rHQL4IfeD+rjMjJDdNaPsjKtOnTDv8Q7Q3pF0iWhoklpGMg4yFcdagWtY/2WtLS0k4tuxFykWlxAg4k5t4YT63PdfstWo268klxY6ibxEmZpiA+ZgEmAG4nGDW3I0kWKmp9neG1Kc3LhJZ1hfc5jbjWuL3EkOeDPsmYnAlA7Loek61bA4gNukhzjee0uBII4xll5nW2azivScHvD8KYdNRpLn3doSwlskQ5ri28bpZxELKUKxfbA4gX3AFwYGQXm8TBpuIf96ZO9GkKNZX1S0dQpF9RlWo4zdF57WxxNwkxunJZPRNjs7qlS9RBaagDQalQXA5sgAhwvRxK3mlaTa1la6cmNxdI+zADRF7Pj3rBaKbDzv/ALw1p92EhZ4PTmyOMudvblsTiJLHiUiS16Kohl4MAxc09apmMji7eo9FaHpOY1z2z/hz1nCQ8wDgc5VrSkbGoButDiOMXSptDu/Nt7KA/CSV9F4cEZ1LlXzPny4vJLHqxre637/QjtWg7ONj1IL7U2k6HPi6KoY6JdvErTaU+j2ytxph5H3zh2LO6aqxsIzFoafeal5ek0LdepjjC8DeOWR6OXke3CsjgtfPz/H6Hmtn0DZzan0zTNxtIOu33AzedjOO4DBGv7H2K5NxwIEyajyCeGBEBV6dUNt9YjdTZ5uRCtbZY7LEdi5yidaZS1V1HslpoNqPLg43hAc6BDnAT7huUGs2p9ms4phrS4ufTF686Teqsa4AThgTuRjUC1EWdg43v4j6ld12e5zKH2TaaQE541Ace5Fjk90Ruhj/AKM7MHAdfE4STERIkjf7lSZqHQfa30gyG06NJ5Ac/rXn1Wky5xIJDRywXo9heXNAMC5GeUQheiKs6TtMfotACd3Xq+qw4Si9ycwXbPo70dSs7nXA6oAcH1KgjmA1zZ3LGau6ibez07Q8hrSXdU3iHgBrh1g4XCZcN/sr03Wa3A0CAS2oC5rm9UyIxcJGBWW1A0sRZqVF/sASN4M5tI3HevHny5FFuL6FtVRkf7P0qgsrhTbRZaKzWN6zy4ggm8Q5xA3b96vaV1BuUajqYmrTMw50h7f1YODhnjzWl10fTNSxBoAb0mngMIAa4ZKzpOhWZUb9ZlQgyBPWyE7jlu3OK4+PlaUk6/f6Ftcjxqx02F0PBwxIGBge0BzVm2WJjBLTJa6HA72nFrhyKJV9E369fZzLKgIBBmIktdHDInkqVvsVQMvkEBjrhPESfifFe9Ttp2KKjLVAi74/0UN/klSpF0wJgScvimrqQ4i+q9O9XA/VPmEHRnVOoG2gE/ZPmF1xfzrucOKvwZV0Z6PZ7Cy6QQCCCCCJBB3FDdWNDNtFiNNrWbSo97GuLWy0uq3QZiRAKIUrYIzVXUbSjaNnZUd7NOtfPYK14+Er6mWv7WflOG8Tz/3IfMq6X0RSpWWzEUqYqbSzte8NF5xkXpMSZIW+Y6Vitare2pZ6D2i611ag8DgCZHgVrKdbJaxJJvsjx8fryY4uV/zT590Y7WPRZtNtq0Wm6XWZjp/Z7SoR3MWsthwd2FZmrpRlHSj6jzDRZXCeBdTqgHvcB70dtVfquPIrGH/Un+up6uOi/ZeHXp8kAdULHTrWKk2qxr2gkgOEgGSJjsQzWbV6nRArNa0CpWa1rQAAwU3UQYAym+fFEtQ60WRg5u/iK5rtaw6zUmjNld5dyDn0Lvfdd3LlkivAg6/VH0OGnNcfmjbq9v8AuizSoMp07lNrWNOJAESUAdAt3WwGxBPYHGSjgrYD3LO6UqtFrF72XU2td911SH/8S5dOIqMU+jRy4BTnklFvmmGhoN9GKxm88RVBM3TVDqrO4i57whOq9ORU47V/8S1GktYKNVlYFwG1hzZcw3XMqNqMJDXEwC1Z/VATtt42z/NcoRXiJJ3+31PVnlNYJTap/wCTr4NEWtNAECR/0K/eAwg+CM6q0ndGZORlzTyLjIPMGfcWoXrfVgtH2qNo8Ggwi2grS1llogmMacc7zW03Dwon/Y5bT0530X2+ZymtfBxXm913Tf5pMzlvdNmsHJwb7w54K1xGHu8FirRUvWaxn/veT3j4LdspmAXG63nOOBOGC1glHdvovyOfGxmtMYf1S/8ARmW9XSTSI/wgcv1nf0W1r0L7ZO66ZGf3oOBOeaxBtAbpJrhk2jB7ZdPmtTStzsAcoESMDgDHzwWse+ruazNx0J7+6jN6rUgLRagADDyBiRBGIiDxHgr+sLeo+ALlwSDBxiAWkDPE5ycChmr1qDbRaz1YNSZMcxAnt8Fe0pWBpOyyN3HEYY4ZTiPhkVyhGPh2/X8z0zlP2ily2/JAXVquBSph3WAM+0W3TeBnAi9lJGGUTiVFp20MNFzYAffaXC60C9IBc2SXNdDWgxndxATNBObsWziIMiASeIxwAiMd0d9fTdjIaX3muHUIIdMXsAwlxvE3WtMYiHZzK8kq0LsfXx3b7hTRGkmsbfNLG5DXOILQQzgWiR1QJkkQSMkO0q+/Wpuewsv131HNLwTD4vRdYLuLX9a6Z6ucY3LNZwxlMnaXXC+QGgg3AAILnYAta6TGF8ZoXp979qz2nOBJBeQ55IwZN39VrDAnOJOCxLkdti+H0iLga9ssfTY+YvNuuJc4DANN/D7s8QaFiBbaRjiBjeAxkmQRkcCOM5709lM4Xqbb5qY9fGq+PZwPstJyHLPJRV6TmWm7eY5wgXgHXHQ43YETEBsTGQRk5npVmszTZZAxZScRiYBHI4ZSsNoahedU/Vrk9wW01ftF+y1MyA2oASA0kXXEYAndGO/lksboF8bf9s7yXz8M5wy5Enye3/J1njjOEE+pc0tRbsKhHBzvfBU2gaY2DDH1W+WCr6Vd+Zrfdd5FWNCOizs+63yWMk5OG78zvDBjU0kijrCcaH7Zi1liqG5nwWP02caH7VvxR0WstYYXfhU3OK7kzVFOvQo0WzbK37Nnm5EX0IaTwCFaHr3rXUnM02eBctNd6j+wr26dzit0D9TJ6LSgwTgPe70lab6RbCKdOxNjO2WfHj1sT4LJ6pgus1FoGQJ7ZJRbW20vLLJfJN210MSST7WWPvXrWNrBZwb3N4+wiDd3gSshoukfynaRJkUKPcHVFsqVtuMBMOkCRygeKylhtgGlLU5m+hQ7pqSs5o1TITadaNk5x3sfddkCASCeOar/AEUW+hRszHPMOLOqcBDuWOJ7lBrxpUVGXS2C1pIIAxmcOIERv3ID9H9APosa89Wb8b+oDjnBGO/j2r4eiKk2uV/I2uoX+kmq2ta7I9roa6szIQA7rSRunBs8ytlY7JtaJY9l1zWlzSMJIGLTxBjxK811tqgV7LEQ20Df1MJOA3Z575R/Smn3UoqNfdGTYElzbvWMk5lXPCU6UFy3teX2OkaUkwNqpQIt1pcc21AIjCSwcfeiX0h6OZTslUgASBgMuOW7Ej3LD2TWl9K0V3gxtKgO4kENgFM1h1qfaKTWOEdUAyZmHGOA54ALEsMnkUjcnBx26mWCSSS95xGq1o6pdfPL0XRo2r9g+Hqm1LM+ni5sTgMR6pF07JONxaNBS0mfBQ6Nrl1nfSmA68J7XTkgbbQpbJaw3PmvR41vc8PsqS2Xmn+BoNJ2v8xRpzNx1IT92B8FqKWmxA4RlK87tdrDog7x5qxS0lGeS6Rz0zzZeA1xSrzb/ENW+iy02yo17y1hotN5rZiCN3DHNaO123qujEAO7hhenKMVgqFr/Olw+zEZ7+CvnSBIO4w7AiWySCLgA6p7eCRzpW+oy8E56U+SSr0COq1tuUA3mf4ih+mnPvVXF8tqPpENk4XSBJBw45JmjKoDIIO/rAE/WOAA355qK3AmOBI3QR1hE7gccgsvKnjUeh1jwrjxDyJc387DtK2ZYoXaBftjSSIFxw7GEGO+VAC4Ztd3KOXbS8AZumMMYlvqtTyqSS9TGHhZQbaXk0bPSta/RewmQ5jmyMQCQYPxQLU6rcDmEgG/APOI37sBHaqlDSD2HFriCIII4qxoNzQXbSA01CZImJIwgY71Z505qRnFwL8GWPqWtZ7z2h+EMZUnHEFzC0duZXRTdVsWz9ktY1zHEwZBwcOIwIMcSqumbVTa0soy8PDg4uxIxzbAhsjtOar09JODNm5pADCA+HOJES0RMASMxleOeSy8qcm+qOy4TRCMf6XaGWlxZSs1M3S6nULi4TiS9zt/aNy0ln0j+bc9x3kSciYmBzWNqVC4jA4H4FWKGlqlMFoaDjIJbMHKcVI5VFujT4fXWr1+JNStf96DzuZ8Sj/5UBm4boIcHETjM5yZEgx8444VDfLhJx4RhOccEVFrYSHOiBALWhokgST7yM439i1DNV9xPhFKvRHNGWkMq1TIHXnu5q7arXLHe+6cczhlwgHLj3A6FMS/EYE74nAfWg+StOq0232h16SLro3GTiJMHBu/DH34WT3aPR4K1ajujbQ9tNjWGCJcS2GvLeBIEuAhxxwF7uZpuo58Fwk5h18PIZJzIJOLiT1jOA5KKxPAaBMT4zAxIyGHzKVqcC0mZl2EC6GgZThLvk71zv3TvW46z07jCS4CG3rt0lwc5waDBERAbvwnvjtxeXMDsTeMTvgFgwnD2Y9ytULVdA610icR7QIGF6PaGXcqtsrNLmRg0bhiGmDIEzhAG9HyA4Wp7iWumXBrSZlxMEiQZIdHPd3R7ZzKstM9RrTBAN0tGBcQbrpjEcgFK2pTJBIGd6GkjEFoYXFwEEdYb8HEzkqQ9txJnOIGeJDfajIkGeSjYR6Nqa+bO8cneLCFltBjCt+1d5I1qfpGlSbUZUqNGQBJGOYkY8EI1WtNNjzfc0fnHZkZXR4LwaWsuVron32N+JpUE15123H6UqjZVYO4+Sn0dUu2dk/ZHHgu6Vr0TRtAa5pJm7Efbdl/thO0HbaLWUbzmggG8Cf1TAI37lHB6Pj/AG39u49tVqSi+nxr79gbpaoCaP7UeRREPmQDkAOU/Pmh2lrQw7K6ZArT7rp9FyhbWh3Ile/g8cY5E5Pk2jjlzzyaaVJ7v6DrFItNSMCGs+K2VjrXqL5HWulY+x2umLRUc90AsZB59ZaKzacs7Q7riS0iYPDsX0FHG4t6lds0pNFzUezu6HReDEB2WZBPlgVW1ztV7YNGQtVLt9rPBUNXNa6dCzUad6HNab2E5kqnrBpqg/ZFr5IrsecCIAdJOSqyw8DTa5Gaeo9MoWkXXMdwgHfIAx7Fj9CWgjSFbGJp0xPYXrtLXGyfWqYxEw6fL5lA26xWZtqrVA83HMYGmHZi9O7mFrPPFKlaf7ESZf1w0oG38iDPpkh2o1uilXvQ0NpNa12PtOdO7gGFAtL6SZWeOtDJxO8e7eq1PSN2mxjHBoBc9/Fzy0t4YQ0xhx4r5KhBT9Dp5BbWDTDqz6Lg8G64EEnI8yd0odb9N1Xjrlt4iGtaIgZXvf3oXfIgXgQDIw49vzin0aoBmBic8/8A0uShSo1Z2zUCSSd2Z+d6ZXfjHf3QAnvqO60Tic4jcoKdFxIgLaW9kHBJWHWCoPqrvQn/AGT3rQPX6Gh53IjQ1facwFcoVQiFG0LJ0Kln1ap/Zb3BFKGr9Hexp/2hSUbUrTLShB1DQ1EZU2fhHorlPRNDfSp/hb6Ks21KVtsQF1mjaA/6VP8AA30UjdGWb/Qpfu2eipttieLYrYLh0VZjnQontps9E38i2T9Hofuqf8qgFtThbUslD3aAsZzstD91T/lTRq7Yh/lbPw/waf8AKui1rotSWKIX6r2E52Szn/8AJnom/wBlbBEdEs4BM4UmCTxwCs9LCQtQUsUUXaoaOOdjs/7tvouv1S0eRHRKEcNm0eSuG0hLpCWKB39jNG/odD923vTampejjnZKP4URdaE3pCFBDtSNHzIsdAYRN3FRVNRbB+iUfH1RvpCa60KACO1E0fuslHxHkU06haPnCyUv+XqjnSEx9fBADRqNoyB/dKeQyvDycuO1E0XH/wBRnvLz5uRQV1w11QCzqJos/wCUZ31B/wCS5U1C0XGFkpzu9s+bkUFoXTaUIARqDo/9Ep97v5k5uouj/wBDo9sSfNGukpdIQoFZqPYB/lKPdPmpGal6P32Oz/gHoihtCb0lAVGaoaPH+Ts/7tp8wnN1S0eP8lZv3TPRTm0rnS0Ahq1YP0Ozfuafons1esIysln/AHNP+VRm1LnTEBZOhrH+jWf91T/lXW6Ksoys9EdlOmPgqTrYFGbaUAROj7P/AKNL8DPRcdZKIyp0x2Nb6Id05Nda0IW32aj/AKbPwt9FXqUqf2G9w9FA61qu+0Kglq0KX2W9wQ+0WKkfqt7lK+uoHVeaEB1p0bT3AIfW0c0ZAIxXeh9aqhQY+yDgoX2cK9UeqlV6gKr7OOA7lH0ZvAdyldUKbtEKaGnW5q1Tr/MoO2qrNGohQ1SrqyyqeKE0qysNqqECbavNP26FiqumshAoLQpOloKayQqoUNdLXRa+aDbUJbVAG+nc04W08UDFUJbZAHxbeacLZzWe2/zini0IA/0rmu9K5oB0lc6TPZ5oA90uexO6UgPSea70hAHDalwWjmgRtGPz8/IT+kc0AZ6QmOtPPf8A1+CE9I5pptGI9/z4oAz0lNNqQnbc1w1uaoCnSsfn54JdKQl1bLHl89yW25oAsbTzTBa0L2ya6tvQBY2pMNoQ3bJu2QBM1+abt+aGmum7dAEnWjmmmvzQ41lGaqAImqubdDtsuGohAjtk11dDtqmmsgCHSE11ZUDUCjc9CF91ZQueFV2y5tkBLU7VSrFSvrKrWqIUge5QOcu1HKu5/NAOc5NkclGaqbtRxHggCLX8lZplJJQ0W6ZU4ekkgHgrhekkhkbeXHPSSQHWvSNT5xXUkKN2i5tEkkAtqV0ViupIDm1JMJ4qJJIDu0PFNfWIE8AkkoU6154+SdtDxPguJKkHbQ8fJN2hn3DzPokkgHbUpbUpJIBtSoY8e5dvnj5JJKgW0K5tCkkgGioclzaFJJAcNQqN1QhJJAI1Fy+kkgGl64KiSSAW0TTUSSQg11RNL0kkA0uTZSSQDDVUb6iSSAq1XKtUdCSSFIy5clJJAf/Z"/>
          <p:cNvSpPr>
            <a:spLocks noChangeAspect="1" noChangeArrowheads="1"/>
          </p:cNvSpPr>
          <p:nvPr/>
        </p:nvSpPr>
        <p:spPr bwMode="auto">
          <a:xfrm>
            <a:off x="151448" y="-164305"/>
            <a:ext cx="274320" cy="274321"/>
          </a:xfrm>
          <a:prstGeom prst="rect">
            <a:avLst/>
          </a:prstGeom>
          <a:noFill/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AutoShape 9" descr="data:image/jpeg;base64,/9j/4AAQSkZJRgABAQAAAQABAAD/2wCEAAkGBxMTEhUUExQWFBQWFBUXGBYYGBcXFRUYFxUWFxcUGBgYHCggGBolHBQUITEhJSkrLi4uFx8zODMsNygtLisBCgoKDg0OGxAQGiwcICQsNC8sLCwsLCwsLCwvLDcvNC8sLCwsLCwsLCwsLCwwLCwsLCwsLCwsLCwsLCwsLCwsLP/AABEIAIYBeQMBIgACEQEDEQH/xAAbAAABBQEBAAAAAAAAAAAAAAAFAAIDBAYBB//EAEkQAAEDAQQGBwQFCQcEAwAAAAEAAhEDBBIhMQUGE0FRYRQicZGhsdEygcHwB0JScpIVI1Ric5Oy0uEWJDNEU4KiQ2PC8Rc0g//EABoBAQEBAQEBAQAAAAAAAAAAAAABAgMEBQb/xAA1EQACAgECBAMGBAUFAAAAAAAAAQIRAxIhBDFRcRNBYRQiocHR4ZGx8PEFMlKi4jNTgZKy/9oADAMBAAIRAxEAPwA7sFIyzn5CIbADcfepWU28FzTR2cWUG2c/IUrbOUQawcvn3KZtIcAqZoGizlPbZ0SFMclG5sZtJ5iD5CUFFMUCk6yg5/1HorIrDcJ94UjajDwB54IKKHRnDI3hzwPfvUL4yOB4FGrnYlAQUBmVo3yPFW6UOEgq9HNLDiEBU2XNIMVo9oKUg7wgKxpBNFPirRjilhxCArbLt8U3ZRxj3pWy0OZiILd5xkdvJVTpM/q+PqgLmz7fFMfT34+KdY7WHjPEKwSOKAgFPt8Vx1JTUyMpyTjHFAAjSdj1XZnceKa6m77DvwlG2uEZrjnjihKKVlo9UTPipNn2+KmaRGa454AzQpX2eO/DtXdn84qdpHFV7bbG02ySJ3DiUA1zEtkFWoaRcdzfH1Vmz2hzj9UAZnnwHFUg1zOa5sufkrgA4hczyI7UKUnM5+SaaXPyRC4OIXLk8EAOeABJMD3KjVtc4N7yjxpDiFwUEIAGM4mT3lWG0jwA7cT3Iv0YJdE5BCUBjZ9+/iVw0T8hGRZBySNiG8tHz2IUBOoFROoHctB0IcJ5/wDv4JGwDkEBmn2cqB9ArTvsTOSq1qTBvCUDOOpFQPplG6zWbsfntUGwBQAjZnguXDyRvoLd/if6pdEp/aH4j6oKMw3Xy1N+uD2tBU7PpErfWaw9gheb1a7uKi2zljw49Dr40+p6m36QXb2juUrdfOULAs0HXLQ4QQRODsce1V62i6zc2ke4qaEPFZ6O76QQM/I/BOp/SOw/Wjtn4ryt1FwzlRlnFa0mXM9fOvNN2cHmDj37k3+19I/WPYSPPNeRCmOakB7e9NJNR69Q1vpNye4cpkdysDXOmfrArxoVO3vTtulDUj2P+1tPc6EjrWzee7FePtta7+UnjIBWiakevDWhu50/PFVa2ubAYLagPHq4++YK8xs+lnAgwWniM/cVO/S5d7XW3Y44cMUoWj0RmurSYxHM/OCs/wBoXZj+hXmNPSDcg1p5QJVluly3D2Y3cPclCz0dusDju9xVfpwB9kQeZw8clg/y1KeNN8SlCz0OhbmgyAAeMlXqGnm74wzxXldbTj2jqQeRnwxULNP1bwJAjfGcd6ULPb9FW+nWcQ1sFoBJnOSr9FzHzdIMZx88lhfott+1q1hMxTYf+RXojKYGQAUB5xbtbtm97LmLXETezxPEKm3W9z3BgEXjvIy3rL6S0k0V60wfzjxiBucR8FWGkm3hECJyAVolm+dpurwHePVQt07VJm7lgPic/csa7TJ4ro0uAMz8/FUWbJ+sLx9XHco6mkw4y9snjJEcgFg6mnK14kNEbpOMd6noaYeR14HIfHFCWbMaXZkAQON449mKtN1kaIAnkBCw/wCVyQYxjM7gqr9KsO4OPuKA9GGsA3n3bv6qvW11pNMBxd2CQPVefVtKBwAdiAIA3AcFVfamfZA80FnplLXKkTAvk9gw8cFaOs7ftQvKRbREDAclBWtvC8UFnro1oZuI70jrU37QXjRtDzvI96455+0qLPZTre0bwFWr64Uzm5x5TA8F5BDuK4Q77XiUFnrL9eGjLDsAnvKhfr9GQ95PxK8rLn8fFROLt896Es9Nq/SI7iPH4KE68VHZO8D8V5uKxGXku9KchbPQn61uObiojrR71guluXOlFBZuna1ndChqa11TkVi+lngl0soLNVU0/Wd9ZQ/lmr/qLNG1Hmm7ftShZddUB3puCKmzWd03QYAJkOOERJMyIx8lrtB/RW+uG1C67TdBH5ykS4ETuPVHj2KFpnbC9raVMEgSwRJ5c1cZQcRgQcJkuaPfmtHQ+jnZiGhjWgZNLS53ZecBJ4kq9ZtQmg3nun9QPYWjtk9c9uHLesOzolHzZhjQDxIY187xBB4kHeFVtehGS0Op3S8w2CAT2CZjnEDevULZYDTIZSaHOIxc6owMpjHrEB4LzgeqI5kKhX0I1oLi0PqH2qj6lK8eU3sBwaICly6FqHU8yr6qT7Id4HyKHHVmqZuQ4AwcRnvGOBjfGS9IdQL5F1rKbcI2lMOqGMZN/qtHeeW8fpCsGMi60NEAAVKeWQENdyVuXQjjDqedWnQddgktA/3N7MMcSonaErb2j8bfVa+44m84053NFSnDJ4dbE8T5IfbqxBAvNk77zSBzwK1uYqJmvyVVBiADE+0CAnfkyr+r+JHm1GNESOJMtJJ4nHNVbRaA8wCLu/ECeWeXFXczsB22J5yu96a+zPH2cTGaLVK33fxN9VSD5N6RyEjAd+aApmhU5d/9F3Yv5K1Uqcx3hMDuY7x6qkKpsx5D3n0T2038R4+ike4cR3j1TjU5jvCAhNN/EePokaVTcR3n0TtoJz3cQnmsOPkgNh9F+nKdiq13VySHsY0XBeghxOMxx8F6L/8AJFi/7uH6g/mXhtG0tE45xw7j4qU2xvHyWaKmV9Jy+rUeMWuqVHCZmHPJHgQqoYRlA71OKg4jIb+SY+oIzGRWiHIfy+fcmuvzmPFSXhx8R6prnCRj4j1QHIfvI8fRcF7H1/opL4+SPVNDhO7vHqgGEO5eK50fs7yp9oPkj1TWuHEd49UAy4eSQpv5d6lJHEd49UmuHEd4QEYpO5d66aLuXepHOAxkd4VmnVbvI7wgKRs7+XeuNsbyYwn7wRGnUbMAiO0YKYMByLRzvNkeKAGdBqbgD/ub64rjLFVIkAEcnN9UYoGTm3P7Te/EqY0HDrNLc8W32dbmMc/NAAegVcOqMcpc0fHNdOjav2R+Jn8y1lksReMbhBGRqUx4FyvWfRjm9U3HA5HaUpng43ueffxQGCbYKpyb/wAmz7xMhNqWCqM2nhm34Fens1Zqv6zW0muGR21AzG5wv4j5wRCw6oipIfcp1AOsNrTcwgkgFrg/I3TgRggo8cfZajc2kKIr3Kr9HsAXHtcN7L9PL9QudgeRw+6q1q+jRtQZN5OD6TXfxqijxRcgLfad+jatQxDmFpMAmpRBBOUi/wCI7gsjb9EVKRh90HlUpu/hcUFA4gLkBWGWed4TujD7Q7x6qWQTLUYI4tjP9YGfBRFoO4E/PBR3sAFb0ay8+FqKt0ScqTYxlCfqNH4vi5X6NmaWwKNM4e041b0yfs1APBFaNg6pOAgEknADniu6AZSc2X1abDJwc9jTmeJyXoWH3kmeB8Z7jlFXXQFWXR7NrTD2AtNRgIlwBBcARIMxB3GVNU0eKgkUWM+4ap/jqOR3ThoRS2VWm521pzde0wLwxgZBbOhq+1oAwxAnuzC7Q4aMpNWtjw8T/FXixRlJNNt/CjzCyaOpinVJpNe9r6DReNQQHttBcYY8YzTZnOXNRU9Cgy67AHCY7MT8eW9bmjototlam4tDdnRqY5YbZv8A5olbNFBrXgACAY5diseFTT7kyfxZRcPVJ/iYOnoWi+jTu04eaTXFwc7rOdnILoGAMAATJ4Ki7RTWVKYcJaajARJggvAOIIwI3havV8UxZaT6r2sbAaC4hoJE4Scyq+slei5tMtrU3uFSmAGva4gX5OAOGZXDwYqGq/I9ntk5cR4aTpOrrYyNay4zF3kC6PElS6NsAe5zCQD1IcS6Gy6CcDjgtJT0TtWl7HMLRhIcHY8MFUslA07WWg47MY87xSeKqOmDidTd+Q6voGy06cvc+/clsO9p3dl1h3IJZLM3qEsLx17zQ5wLus8DESREDuXoFKyBtPMScH5EmdxBmG54eWKEap2gAPBE/nH+6Hk96w8Ti6o2+NWWLlHauhj32B11xAcbok4ExhmeCmq6KfLiGOuiTk6A2cDPDmtvrVpFhs9Rri0FzHBoMSYGQ3mMPBXNC2wijTBiIafrAyBhk6D3ZStLE26SOMuLccep9aPOrPYRIkSL0SSQAS1xAndkTPJbezam2U2UVXB+0DnEsaXP/N4dYhrsol0gjBVdabQKjbO4GWvqH60h0hwc47i7dPAQtNRqYAEnESJgxOUTIAGAA4ALKwycux2hxS0LU6u++xhrZq/SZan0rry261wA9pmLyQeviIZBx34DBX26qWZzg0Oul20gSTkOqXEPJgBr3BwEOmMIx7aGg6QAH5uabZjIGanbxj38EWNl/wBPaYSHB5m6Tg4hwHWk45TnnErrHEne3mSXEpVv5Ga1f0FZ6zqoe4dR5ugOJLwHcs2gZu3K9pXVyzMY4MpPDwxhBDnvxcSS7Dq3brZByhwxkhLV2iH1rRTcXOpmo4l4cZloddcTmQSSJiZLYxVm0MJBvgMOzqvwxcbz3OwMQ6S44E8TmMcKC03R18VaqM5omx2Z7aTXMc59R5Y43nNDDfN1wxgmCzA+edjSGiLOyzGq2nVa/aCm0vJDSAafWDc5cC454CcN6tauVbtniSb1Ko6GAOe3rlrXtu44E5OLdx4FENcbSTRcHNIxpXHEzeF8XhdbDWObAkQSLwBxz57aTtZUsugLKWBzmkkMp1Ia57r7C5rHQL4IfeD+rjMjJDdNaPsjKtOnTDv8Q7Q3pF0iWhoklpGMg4yFcdagWtY/2WtLS0k4tuxFykWlxAg4k5t4YT63PdfstWo268klxY6ibxEmZpiA+ZgEmAG4nGDW3I0kWKmp9neG1Kc3LhJZ1hfc5jbjWuL3EkOeDPsmYnAlA7Loek61bA4gNukhzjee0uBII4xll5nW2azivScHvD8KYdNRpLn3doSwlskQ5ri28bpZxELKUKxfbA4gX3AFwYGQXm8TBpuIf96ZO9GkKNZX1S0dQpF9RlWo4zdF57WxxNwkxunJZPRNjs7qlS9RBaagDQalQXA5sgAhwvRxK3mlaTa1la6cmNxdI+zADRF7Pj3rBaKbDzv/ALw1p92EhZ4PTmyOMudvblsTiJLHiUiS16Kohl4MAxc09apmMji7eo9FaHpOY1z2z/hz1nCQ8wDgc5VrSkbGoButDiOMXSptDu/Nt7KA/CSV9F4cEZ1LlXzPny4vJLHqxre637/QjtWg7ONj1IL7U2k6HPi6KoY6JdvErTaU+j2ytxph5H3zh2LO6aqxsIzFoafeal5ek0LdepjjC8DeOWR6OXke3CsjgtfPz/H6Hmtn0DZzan0zTNxtIOu33AzedjOO4DBGv7H2K5NxwIEyajyCeGBEBV6dUNt9YjdTZ5uRCtbZY7LEdi5yidaZS1V1HslpoNqPLg43hAc6BDnAT7huUGs2p9ms4phrS4ufTF686Teqsa4AThgTuRjUC1EWdg43v4j6ld12e5zKH2TaaQE541Ace5Fjk90Ruhj/AKM7MHAdfE4STERIkjf7lSZqHQfa30gyG06NJ5Ac/rXn1Wky5xIJDRywXo9heXNAMC5GeUQheiKs6TtMfotACd3Xq+qw4Si9ycwXbPo70dSs7nXA6oAcH1KgjmA1zZ3LGau6ibez07Q8hrSXdU3iHgBrh1g4XCZcN/sr03Wa3A0CAS2oC5rm9UyIxcJGBWW1A0sRZqVF/sASN4M5tI3HevHny5FFuL6FtVRkf7P0qgsrhTbRZaKzWN6zy4ggm8Q5xA3b96vaV1BuUajqYmrTMw50h7f1YODhnjzWl10fTNSxBoAb0mngMIAa4ZKzpOhWZUb9ZlQgyBPWyE7jlu3OK4+PlaUk6/f6Ftcjxqx02F0PBwxIGBge0BzVm2WJjBLTJa6HA72nFrhyKJV9E369fZzLKgIBBmIktdHDInkqVvsVQMvkEBjrhPESfifFe9Ttp2KKjLVAi74/0UN/klSpF0wJgScvimrqQ4i+q9O9XA/VPmEHRnVOoG2gE/ZPmF1xfzrucOKvwZV0Z6PZ7Cy6QQCCCCCJBB3FDdWNDNtFiNNrWbSo97GuLWy0uq3QZiRAKIUrYIzVXUbSjaNnZUd7NOtfPYK14+Er6mWv7WflOG8Tz/3IfMq6X0RSpWWzEUqYqbSzte8NF5xkXpMSZIW+Y6Vitare2pZ6D2i611ag8DgCZHgVrKdbJaxJJvsjx8fryY4uV/zT590Y7WPRZtNtq0Wm6XWZjp/Z7SoR3MWsthwd2FZmrpRlHSj6jzDRZXCeBdTqgHvcB70dtVfquPIrGH/Un+up6uOi/ZeHXp8kAdULHTrWKk2qxr2gkgOEgGSJjsQzWbV6nRArNa0CpWa1rQAAwU3UQYAym+fFEtQ60WRg5u/iK5rtaw6zUmjNld5dyDn0Lvfdd3LlkivAg6/VH0OGnNcfmjbq9v8AuizSoMp07lNrWNOJAESUAdAt3WwGxBPYHGSjgrYD3LO6UqtFrF72XU2td911SH/8S5dOIqMU+jRy4BTnklFvmmGhoN9GKxm88RVBM3TVDqrO4i57whOq9ORU47V/8S1GktYKNVlYFwG1hzZcw3XMqNqMJDXEwC1Z/VATtt42z/NcoRXiJJ3+31PVnlNYJTap/wCTr4NEWtNAECR/0K/eAwg+CM6q0ndGZORlzTyLjIPMGfcWoXrfVgtH2qNo8Ggwi2grS1llogmMacc7zW03Dwon/Y5bT0530X2+ZymtfBxXm913Tf5pMzlvdNmsHJwb7w54K1xGHu8FirRUvWaxn/veT3j4LdspmAXG63nOOBOGC1glHdvovyOfGxmtMYf1S/8ARmW9XSTSI/wgcv1nf0W1r0L7ZO66ZGf3oOBOeaxBtAbpJrhk2jB7ZdPmtTStzsAcoESMDgDHzwWse+ruazNx0J7+6jN6rUgLRagADDyBiRBGIiDxHgr+sLeo+ALlwSDBxiAWkDPE5ycChmr1qDbRaz1YNSZMcxAnt8Fe0pWBpOyyN3HEYY4ZTiPhkVyhGPh2/X8z0zlP2ily2/JAXVquBSph3WAM+0W3TeBnAi9lJGGUTiVFp20MNFzYAffaXC60C9IBc2SXNdDWgxndxATNBObsWziIMiASeIxwAiMd0d9fTdjIaX3muHUIIdMXsAwlxvE3WtMYiHZzK8kq0LsfXx3b7hTRGkmsbfNLG5DXOILQQzgWiR1QJkkQSMkO0q+/Wpuewsv131HNLwTD4vRdYLuLX9a6Z6ucY3LNZwxlMnaXXC+QGgg3AAILnYAta6TGF8ZoXp979qz2nOBJBeQ55IwZN39VrDAnOJOCxLkdti+H0iLga9ssfTY+YvNuuJc4DANN/D7s8QaFiBbaRjiBjeAxkmQRkcCOM5709lM4Xqbb5qY9fGq+PZwPstJyHLPJRV6TmWm7eY5wgXgHXHQ43YETEBsTGQRk5npVmszTZZAxZScRiYBHI4ZSsNoahedU/Vrk9wW01ftF+y1MyA2oASA0kXXEYAndGO/lksboF8bf9s7yXz8M5wy5Enye3/J1njjOEE+pc0tRbsKhHBzvfBU2gaY2DDH1W+WCr6Vd+Zrfdd5FWNCOizs+63yWMk5OG78zvDBjU0kijrCcaH7Zi1liqG5nwWP02caH7VvxR0WstYYXfhU3OK7kzVFOvQo0WzbK37Nnm5EX0IaTwCFaHr3rXUnM02eBctNd6j+wr26dzit0D9TJ6LSgwTgPe70lab6RbCKdOxNjO2WfHj1sT4LJ6pgus1FoGQJ7ZJRbW20vLLJfJN210MSST7WWPvXrWNrBZwb3N4+wiDd3gSshoukfynaRJkUKPcHVFsqVtuMBMOkCRygeKylhtgGlLU5m+hQ7pqSs5o1TITadaNk5x3sfddkCASCeOar/AEUW+hRszHPMOLOqcBDuWOJ7lBrxpUVGXS2C1pIIAxmcOIERv3ID9H9APosa89Wb8b+oDjnBGO/j2r4eiKk2uV/I2uoX+kmq2ta7I9roa6szIQA7rSRunBs8ytlY7JtaJY9l1zWlzSMJIGLTxBjxK811tqgV7LEQ20Df1MJOA3Z575R/Smn3UoqNfdGTYElzbvWMk5lXPCU6UFy3teX2OkaUkwNqpQIt1pcc21AIjCSwcfeiX0h6OZTslUgASBgMuOW7Ej3LD2TWl9K0V3gxtKgO4kENgFM1h1qfaKTWOEdUAyZmHGOA54ALEsMnkUjcnBx26mWCSSS95xGq1o6pdfPL0XRo2r9g+Hqm1LM+ni5sTgMR6pF07JONxaNBS0mfBQ6Nrl1nfSmA68J7XTkgbbQpbJaw3PmvR41vc8PsqS2Xmn+BoNJ2v8xRpzNx1IT92B8FqKWmxA4RlK87tdrDog7x5qxS0lGeS6Rz0zzZeA1xSrzb/ENW+iy02yo17y1hotN5rZiCN3DHNaO123qujEAO7hhenKMVgqFr/Olw+zEZ7+CvnSBIO4w7AiWySCLgA6p7eCRzpW+oy8E56U+SSr0COq1tuUA3mf4ih+mnPvVXF8tqPpENk4XSBJBw45JmjKoDIIO/rAE/WOAA355qK3AmOBI3QR1hE7gccgsvKnjUeh1jwrjxDyJc387DtK2ZYoXaBftjSSIFxw7GEGO+VAC4Ztd3KOXbS8AZumMMYlvqtTyqSS9TGHhZQbaXk0bPSta/RewmQ5jmyMQCQYPxQLU6rcDmEgG/APOI37sBHaqlDSD2HFriCIII4qxoNzQXbSA01CZImJIwgY71Z505qRnFwL8GWPqWtZ7z2h+EMZUnHEFzC0duZXRTdVsWz9ktY1zHEwZBwcOIwIMcSqumbVTa0soy8PDg4uxIxzbAhsjtOar09JODNm5pADCA+HOJES0RMASMxleOeSy8qcm+qOy4TRCMf6XaGWlxZSs1M3S6nULi4TiS9zt/aNy0ln0j+bc9x3kSciYmBzWNqVC4jA4H4FWKGlqlMFoaDjIJbMHKcVI5VFujT4fXWr1+JNStf96DzuZ8Sj/5UBm4boIcHETjM5yZEgx8444VDfLhJx4RhOccEVFrYSHOiBALWhokgST7yM439i1DNV9xPhFKvRHNGWkMq1TIHXnu5q7arXLHe+6cczhlwgHLj3A6FMS/EYE74nAfWg+StOq0232h16SLro3GTiJMHBu/DH34WT3aPR4K1ajujbQ9tNjWGCJcS2GvLeBIEuAhxxwF7uZpuo58Fwk5h18PIZJzIJOLiT1jOA5KKxPAaBMT4zAxIyGHzKVqcC0mZl2EC6GgZThLvk71zv3TvW46z07jCS4CG3rt0lwc5waDBERAbvwnvjtxeXMDsTeMTvgFgwnD2Y9ytULVdA610icR7QIGF6PaGXcqtsrNLmRg0bhiGmDIEzhAG9HyA4Wp7iWumXBrSZlxMEiQZIdHPd3R7ZzKstM9RrTBAN0tGBcQbrpjEcgFK2pTJBIGd6GkjEFoYXFwEEdYb8HEzkqQ9txJnOIGeJDfajIkGeSjYR6Nqa+bO8cneLCFltBjCt+1d5I1qfpGlSbUZUqNGQBJGOYkY8EI1WtNNjzfc0fnHZkZXR4LwaWsuVron32N+JpUE15123H6UqjZVYO4+Sn0dUu2dk/ZHHgu6Vr0TRtAa5pJm7Efbdl/thO0HbaLWUbzmggG8Cf1TAI37lHB6Pj/AG39u49tVqSi+nxr79gbpaoCaP7UeRREPmQDkAOU/Pmh2lrQw7K6ZArT7rp9FyhbWh3Ile/g8cY5E5Pk2jjlzzyaaVJ7v6DrFItNSMCGs+K2VjrXqL5HWulY+x2umLRUc90AsZB59ZaKzacs7Q7riS0iYPDsX0FHG4t6lds0pNFzUezu6HReDEB2WZBPlgVW1ztV7YNGQtVLt9rPBUNXNa6dCzUad6HNab2E5kqnrBpqg/ZFr5IrsecCIAdJOSqyw8DTa5Gaeo9MoWkXXMdwgHfIAx7Fj9CWgjSFbGJp0xPYXrtLXGyfWqYxEw6fL5lA26xWZtqrVA83HMYGmHZi9O7mFrPPFKlaf7ESZf1w0oG38iDPpkh2o1uilXvQ0NpNa12PtOdO7gGFAtL6SZWeOtDJxO8e7eq1PSN2mxjHBoBc9/Fzy0t4YQ0xhx4r5KhBT9Dp5BbWDTDqz6Lg8G64EEnI8yd0odb9N1Xjrlt4iGtaIgZXvf3oXfIgXgQDIw49vzin0aoBmBic8/8A0uShSo1Z2zUCSSd2Z+d6ZXfjHf3QAnvqO60Tic4jcoKdFxIgLaW9kHBJWHWCoPqrvQn/AGT3rQPX6Gh53IjQ1facwFcoVQiFG0LJ0Kln1ap/Zb3BFKGr9Hexp/2hSUbUrTLShB1DQ1EZU2fhHorlPRNDfSp/hb6Ks21KVtsQF1mjaA/6VP8AA30UjdGWb/Qpfu2eipttieLYrYLh0VZjnQontps9E38i2T9Hofuqf8qgFtThbUslD3aAsZzstD91T/lTRq7Yh/lbPw/waf8AKui1rotSWKIX6r2E52Szn/8AJnom/wBlbBEdEs4BM4UmCTxwCs9LCQtQUsUUXaoaOOdjs/7tvouv1S0eRHRKEcNm0eSuG0hLpCWKB39jNG/odD923vTampejjnZKP4URdaE3pCFBDtSNHzIsdAYRN3FRVNRbB+iUfH1RvpCa60KACO1E0fuslHxHkU06haPnCyUv+XqjnSEx9fBADRqNoyB/dKeQyvDycuO1E0XH/wBRnvLz5uRQV1w11QCzqJos/wCUZ31B/wCS5U1C0XGFkpzu9s+bkUFoXTaUIARqDo/9Ep97v5k5uouj/wBDo9sSfNGukpdIQoFZqPYB/lKPdPmpGal6P32Oz/gHoihtCb0lAVGaoaPH+Ts/7tp8wnN1S0eP8lZv3TPRTm0rnS0Ahq1YP0Ozfuafons1esIysln/AHNP+VRm1LnTEBZOhrH+jWf91T/lXW6Ksoys9EdlOmPgqTrYFGbaUAROj7P/AKNL8DPRcdZKIyp0x2Nb6Id05Nda0IW32aj/AKbPwt9FXqUqf2G9w9FA61qu+0Kglq0KX2W9wQ+0WKkfqt7lK+uoHVeaEB1p0bT3AIfW0c0ZAIxXeh9aqhQY+yDgoX2cK9UeqlV6gKr7OOA7lH0ZvAdyldUKbtEKaGnW5q1Tr/MoO2qrNGohQ1SrqyyqeKE0qysNqqECbavNP26FiqumshAoLQpOloKayQqoUNdLXRa+aDbUJbVAG+nc04W08UDFUJbZAHxbeacLZzWe2/zini0IA/0rmu9K5oB0lc6TPZ5oA90uexO6UgPSea70hAHDalwWjmgRtGPz8/IT+kc0AZ6QmOtPPf8A1+CE9I5pptGI9/z4oAz0lNNqQnbc1w1uaoCnSsfn54JdKQl1bLHl89yW25oAsbTzTBa0L2ya6tvQBY2pMNoQ3bJu2QBM1+abt+aGmum7dAEnWjmmmvzQ41lGaqAImqubdDtsuGohAjtk11dDtqmmsgCHSE11ZUDUCjc9CF91ZQueFV2y5tkBLU7VSrFSvrKrWqIUge5QOcu1HKu5/NAOc5NkclGaqbtRxHggCLX8lZplJJQ0W6ZU4ekkgHgrhekkhkbeXHPSSQHWvSNT5xXUkKN2i5tEkkAtqV0ViupIDm1JMJ4qJJIDu0PFNfWIE8AkkoU6154+SdtDxPguJKkHbQ8fJN2hn3DzPokkgHbUpbUpJIBtSoY8e5dvnj5JJKgW0K5tCkkgGioclzaFJJAcNQqN1QhJJAI1Fy+kkgGl64KiSSAW0TTUSSQg11RNL0kkA0uTZSSQDDVUb6iSSAq1XKtUdCSSFIy5clJJAf/Z"/>
          <p:cNvSpPr>
            <a:spLocks noChangeAspect="1" noChangeArrowheads="1"/>
          </p:cNvSpPr>
          <p:nvPr/>
        </p:nvSpPr>
        <p:spPr bwMode="auto">
          <a:xfrm>
            <a:off x="151448" y="-164305"/>
            <a:ext cx="274320" cy="274321"/>
          </a:xfrm>
          <a:prstGeom prst="rect">
            <a:avLst/>
          </a:prstGeom>
          <a:noFill/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1" name="AutoShape 11" descr="data:image/jpeg;base64,/9j/4AAQSkZJRgABAQAAAQABAAD/2wCEAAkGBxMTEhUUExQWFBQWFBUXGBYYGBcXFRUYFxUWFxcUGBgYHCggGBolHBQUITEhJSkrLi4uFx8zODMsNygtLisBCgoKDg0OGxAQGiwcICQsNC8sLCwsLCwsLCwvLDcvNC8sLCwsLCwsLCwsLCwwLCwsLCwsLCwsLCwsLCwsLCwsLP/AABEIAIYBeQMBIgACEQEDEQH/xAAbAAABBQEBAAAAAAAAAAAAAAAFAAIDBAYBB//EAEkQAAEDAQQGBwQFCQcEAwAAAAEAAhEDBBIhMQUGE0FRYRQicZGhsdEygcHwB0JScpIVI1Ric5Oy0uEWJDNEU4KiQ2PC8Rc0g//EABoBAQEBAQEBAQAAAAAAAAAAAAABAgMEBQb/xAA1EQACAgECBAMGBAUFAAAAAAAAAQIRAxIhBDFRcRNBYRQiocHR4ZGx8PEFMlKi4jNTgZKy/9oADAMBAAIRAxEAPwA7sFIyzn5CIbADcfepWU28FzTR2cWUG2c/IUrbOUQawcvn3KZtIcAqZoGizlPbZ0SFMclG5sZtJ5iD5CUFFMUCk6yg5/1HorIrDcJ94UjajDwB54IKKHRnDI3hzwPfvUL4yOB4FGrnYlAQUBmVo3yPFW6UOEgq9HNLDiEBU2XNIMVo9oKUg7wgKxpBNFPirRjilhxCArbLt8U3ZRxj3pWy0OZiILd5xkdvJVTpM/q+PqgLmz7fFMfT34+KdY7WHjPEKwSOKAgFPt8Vx1JTUyMpyTjHFAAjSdj1XZnceKa6m77DvwlG2uEZrjnjihKKVlo9UTPipNn2+KmaRGa454AzQpX2eO/DtXdn84qdpHFV7bbG02ySJ3DiUA1zEtkFWoaRcdzfH1Vmz2hzj9UAZnnwHFUg1zOa5sufkrgA4hczyI7UKUnM5+SaaXPyRC4OIXLk8EAOeABJMD3KjVtc4N7yjxpDiFwUEIAGM4mT3lWG0jwA7cT3Iv0YJdE5BCUBjZ9+/iVw0T8hGRZBySNiG8tHz2IUBOoFROoHctB0IcJ5/wDv4JGwDkEBmn2cqB9ArTvsTOSq1qTBvCUDOOpFQPplG6zWbsfntUGwBQAjZnguXDyRvoLd/if6pdEp/aH4j6oKMw3Xy1N+uD2tBU7PpErfWaw9gheb1a7uKi2zljw49Dr40+p6m36QXb2juUrdfOULAs0HXLQ4QQRODsce1V62i6zc2ke4qaEPFZ6O76QQM/I/BOp/SOw/Wjtn4ryt1FwzlRlnFa0mXM9fOvNN2cHmDj37k3+19I/WPYSPPNeRCmOakB7e9NJNR69Q1vpNye4cpkdysDXOmfrArxoVO3vTtulDUj2P+1tPc6EjrWzee7FePtta7+UnjIBWiakevDWhu50/PFVa2ubAYLagPHq4++YK8xs+lnAgwWniM/cVO/S5d7XW3Y44cMUoWj0RmurSYxHM/OCs/wBoXZj+hXmNPSDcg1p5QJVluly3D2Y3cPclCz0dusDju9xVfpwB9kQeZw8clg/y1KeNN8SlCz0OhbmgyAAeMlXqGnm74wzxXldbTj2jqQeRnwxULNP1bwJAjfGcd6ULPb9FW+nWcQ1sFoBJnOSr9FzHzdIMZx88lhfott+1q1hMxTYf+RXojKYGQAUB5xbtbtm97LmLXETezxPEKm3W9z3BgEXjvIy3rL6S0k0V60wfzjxiBucR8FWGkm3hECJyAVolm+dpurwHePVQt07VJm7lgPic/csa7TJ4ro0uAMz8/FUWbJ+sLx9XHco6mkw4y9snjJEcgFg6mnK14kNEbpOMd6noaYeR14HIfHFCWbMaXZkAQON449mKtN1kaIAnkBCw/wCVyQYxjM7gqr9KsO4OPuKA9GGsA3n3bv6qvW11pNMBxd2CQPVefVtKBwAdiAIA3AcFVfamfZA80FnplLXKkTAvk9gw8cFaOs7ftQvKRbREDAclBWtvC8UFnro1oZuI70jrU37QXjRtDzvI96455+0qLPZTre0bwFWr64Uzm5x5TA8F5BDuK4Q77XiUFnrL9eGjLDsAnvKhfr9GQ95PxK8rLn8fFROLt896Es9Nq/SI7iPH4KE68VHZO8D8V5uKxGXku9KchbPQn61uObiojrR71guluXOlFBZuna1ndChqa11TkVi+lngl0soLNVU0/Wd9ZQ/lmr/qLNG1Hmm7ftShZddUB3puCKmzWd03QYAJkOOERJMyIx8lrtB/RW+uG1C67TdBH5ykS4ETuPVHj2KFpnbC9raVMEgSwRJ5c1cZQcRgQcJkuaPfmtHQ+jnZiGhjWgZNLS53ZecBJ4kq9ZtQmg3nun9QPYWjtk9c9uHLesOzolHzZhjQDxIY187xBB4kHeFVtehGS0Op3S8w2CAT2CZjnEDevULZYDTIZSaHOIxc6owMpjHrEB4LzgeqI5kKhX0I1oLi0PqH2qj6lK8eU3sBwaICly6FqHU8yr6qT7Id4HyKHHVmqZuQ4AwcRnvGOBjfGS9IdQL5F1rKbcI2lMOqGMZN/qtHeeW8fpCsGMi60NEAAVKeWQENdyVuXQjjDqedWnQddgktA/3N7MMcSonaErb2j8bfVa+44m84053NFSnDJ4dbE8T5IfbqxBAvNk77zSBzwK1uYqJmvyVVBiADE+0CAnfkyr+r+JHm1GNESOJMtJJ4nHNVbRaA8wCLu/ECeWeXFXczsB22J5yu96a+zPH2cTGaLVK33fxN9VSD5N6RyEjAd+aApmhU5d/9F3Yv5K1Uqcx3hMDuY7x6qkKpsx5D3n0T2038R4+ike4cR3j1TjU5jvCAhNN/EePokaVTcR3n0TtoJz3cQnmsOPkgNh9F+nKdiq13VySHsY0XBeghxOMxx8F6L/8AJFi/7uH6g/mXhtG0tE45xw7j4qU2xvHyWaKmV9Jy+rUeMWuqVHCZmHPJHgQqoYRlA71OKg4jIb+SY+oIzGRWiHIfy+fcmuvzmPFSXhx8R6prnCRj4j1QHIfvI8fRcF7H1/opL4+SPVNDhO7vHqgGEO5eK50fs7yp9oPkj1TWuHEd49UAy4eSQpv5d6lJHEd49UmuHEd4QEYpO5d66aLuXepHOAxkd4VmnVbvI7wgKRs7+XeuNsbyYwn7wRGnUbMAiO0YKYMByLRzvNkeKAGdBqbgD/ub64rjLFVIkAEcnN9UYoGTm3P7Te/EqY0HDrNLc8W32dbmMc/NAAegVcOqMcpc0fHNdOjav2R+Jn8y1lksReMbhBGRqUx4FyvWfRjm9U3HA5HaUpng43ueffxQGCbYKpyb/wAmz7xMhNqWCqM2nhm34Fens1Zqv6zW0muGR21AzG5wv4j5wRCw6oipIfcp1AOsNrTcwgkgFrg/I3TgRggo8cfZajc2kKIr3Kr9HsAXHtcN7L9PL9QudgeRw+6q1q+jRtQZN5OD6TXfxqijxRcgLfad+jatQxDmFpMAmpRBBOUi/wCI7gsjb9EVKRh90HlUpu/hcUFA4gLkBWGWed4TujD7Q7x6qWQTLUYI4tjP9YGfBRFoO4E/PBR3sAFb0ay8+FqKt0ScqTYxlCfqNH4vi5X6NmaWwKNM4e041b0yfs1APBFaNg6pOAgEknADniu6AZSc2X1abDJwc9jTmeJyXoWH3kmeB8Z7jlFXXQFWXR7NrTD2AtNRgIlwBBcARIMxB3GVNU0eKgkUWM+4ap/jqOR3ThoRS2VWm521pzde0wLwxgZBbOhq+1oAwxAnuzC7Q4aMpNWtjw8T/FXixRlJNNt/CjzCyaOpinVJpNe9r6DReNQQHttBcYY8YzTZnOXNRU9Cgy67AHCY7MT8eW9bmjototlam4tDdnRqY5YbZv8A5olbNFBrXgACAY5diseFTT7kyfxZRcPVJ/iYOnoWi+jTu04eaTXFwc7rOdnILoGAMAATJ4Ki7RTWVKYcJaajARJggvAOIIwI3havV8UxZaT6r2sbAaC4hoJE4Scyq+slei5tMtrU3uFSmAGva4gX5OAOGZXDwYqGq/I9ntk5cR4aTpOrrYyNay4zF3kC6PElS6NsAe5zCQD1IcS6Gy6CcDjgtJT0TtWl7HMLRhIcHY8MFUslA07WWg47MY87xSeKqOmDidTd+Q6voGy06cvc+/clsO9p3dl1h3IJZLM3qEsLx17zQ5wLus8DESREDuXoFKyBtPMScH5EmdxBmG54eWKEap2gAPBE/nH+6Hk96w8Ti6o2+NWWLlHauhj32B11xAcbok4ExhmeCmq6KfLiGOuiTk6A2cDPDmtvrVpFhs9Rri0FzHBoMSYGQ3mMPBXNC2wijTBiIafrAyBhk6D3ZStLE26SOMuLccep9aPOrPYRIkSL0SSQAS1xAndkTPJbezam2U2UVXB+0DnEsaXP/N4dYhrsol0gjBVdabQKjbO4GWvqH60h0hwc47i7dPAQtNRqYAEnESJgxOUTIAGAA4ALKwycux2hxS0LU6u++xhrZq/SZan0rry261wA9pmLyQeviIZBx34DBX26qWZzg0Oul20gSTkOqXEPJgBr3BwEOmMIx7aGg6QAH5uabZjIGanbxj38EWNl/wBPaYSHB5m6Tg4hwHWk45TnnErrHEne3mSXEpVv5Ga1f0FZ6zqoe4dR5ugOJLwHcs2gZu3K9pXVyzMY4MpPDwxhBDnvxcSS7Dq3brZByhwxkhLV2iH1rRTcXOpmo4l4cZloddcTmQSSJiZLYxVm0MJBvgMOzqvwxcbz3OwMQ6S44E8TmMcKC03R18VaqM5omx2Z7aTXMc59R5Y43nNDDfN1wxgmCzA+edjSGiLOyzGq2nVa/aCm0vJDSAafWDc5cC454CcN6tauVbtniSb1Ko6GAOe3rlrXtu44E5OLdx4FENcbSTRcHNIxpXHEzeF8XhdbDWObAkQSLwBxz57aTtZUsugLKWBzmkkMp1Ia57r7C5rHQL4IfeD+rjMjJDdNaPsjKtOnTDv8Q7Q3pF0iWhoklpGMg4yFcdagWtY/2WtLS0k4tuxFykWlxAg4k5t4YT63PdfstWo268klxY6ibxEmZpiA+ZgEmAG4nGDW3I0kWKmp9neG1Kc3LhJZ1hfc5jbjWuL3EkOeDPsmYnAlA7Loek61bA4gNukhzjee0uBII4xll5nW2azivScHvD8KYdNRpLn3doSwlskQ5ri28bpZxELKUKxfbA4gX3AFwYGQXm8TBpuIf96ZO9GkKNZX1S0dQpF9RlWo4zdF57WxxNwkxunJZPRNjs7qlS9RBaagDQalQXA5sgAhwvRxK3mlaTa1la6cmNxdI+zADRF7Pj3rBaKbDzv/ALw1p92EhZ4PTmyOMudvblsTiJLHiUiS16Kohl4MAxc09apmMji7eo9FaHpOY1z2z/hz1nCQ8wDgc5VrSkbGoButDiOMXSptDu/Nt7KA/CSV9F4cEZ1LlXzPny4vJLHqxre637/QjtWg7ONj1IL7U2k6HPi6KoY6JdvErTaU+j2ytxph5H3zh2LO6aqxsIzFoafeal5ek0LdepjjC8DeOWR6OXke3CsjgtfPz/H6Hmtn0DZzan0zTNxtIOu33AzedjOO4DBGv7H2K5NxwIEyajyCeGBEBV6dUNt9YjdTZ5uRCtbZY7LEdi5yidaZS1V1HslpoNqPLg43hAc6BDnAT7huUGs2p9ms4phrS4ufTF686Teqsa4AThgTuRjUC1EWdg43v4j6ld12e5zKH2TaaQE541Ace5Fjk90Ruhj/AKM7MHAdfE4STERIkjf7lSZqHQfa30gyG06NJ5Ac/rXn1Wky5xIJDRywXo9heXNAMC5GeUQheiKs6TtMfotACd3Xq+qw4Si9ycwXbPo70dSs7nXA6oAcH1KgjmA1zZ3LGau6ibez07Q8hrSXdU3iHgBrh1g4XCZcN/sr03Wa3A0CAS2oC5rm9UyIxcJGBWW1A0sRZqVF/sASN4M5tI3HevHny5FFuL6FtVRkf7P0qgsrhTbRZaKzWN6zy4ggm8Q5xA3b96vaV1BuUajqYmrTMw50h7f1YODhnjzWl10fTNSxBoAb0mngMIAa4ZKzpOhWZUb9ZlQgyBPWyE7jlu3OK4+PlaUk6/f6Ftcjxqx02F0PBwxIGBge0BzVm2WJjBLTJa6HA72nFrhyKJV9E369fZzLKgIBBmIktdHDInkqVvsVQMvkEBjrhPESfifFe9Ttp2KKjLVAi74/0UN/klSpF0wJgScvimrqQ4i+q9O9XA/VPmEHRnVOoG2gE/ZPmF1xfzrucOKvwZV0Z6PZ7Cy6QQCCCCCJBB3FDdWNDNtFiNNrWbSo97GuLWy0uq3QZiRAKIUrYIzVXUbSjaNnZUd7NOtfPYK14+Er6mWv7WflOG8Tz/3IfMq6X0RSpWWzEUqYqbSzte8NF5xkXpMSZIW+Y6Vitare2pZ6D2i611ag8DgCZHgVrKdbJaxJJvsjx8fryY4uV/zT590Y7WPRZtNtq0Wm6XWZjp/Z7SoR3MWsthwd2FZmrpRlHSj6jzDRZXCeBdTqgHvcB70dtVfquPIrGH/Un+up6uOi/ZeHXp8kAdULHTrWKk2qxr2gkgOEgGSJjsQzWbV6nRArNa0CpWa1rQAAwU3UQYAym+fFEtQ60WRg5u/iK5rtaw6zUmjNld5dyDn0Lvfdd3LlkivAg6/VH0OGnNcfmjbq9v8AuizSoMp07lNrWNOJAESUAdAt3WwGxBPYHGSjgrYD3LO6UqtFrF72XU2td911SH/8S5dOIqMU+jRy4BTnklFvmmGhoN9GKxm88RVBM3TVDqrO4i57whOq9ORU47V/8S1GktYKNVlYFwG1hzZcw3XMqNqMJDXEwC1Z/VATtt42z/NcoRXiJJ3+31PVnlNYJTap/wCTr4NEWtNAECR/0K/eAwg+CM6q0ndGZORlzTyLjIPMGfcWoXrfVgtH2qNo8Ggwi2grS1llogmMacc7zW03Dwon/Y5bT0530X2+ZymtfBxXm913Tf5pMzlvdNmsHJwb7w54K1xGHu8FirRUvWaxn/veT3j4LdspmAXG63nOOBOGC1glHdvovyOfGxmtMYf1S/8ARmW9XSTSI/wgcv1nf0W1r0L7ZO66ZGf3oOBOeaxBtAbpJrhk2jB7ZdPmtTStzsAcoESMDgDHzwWse+ruazNx0J7+6jN6rUgLRagADDyBiRBGIiDxHgr+sLeo+ALlwSDBxiAWkDPE5ycChmr1qDbRaz1YNSZMcxAnt8Fe0pWBpOyyN3HEYY4ZTiPhkVyhGPh2/X8z0zlP2ily2/JAXVquBSph3WAM+0W3TeBnAi9lJGGUTiVFp20MNFzYAffaXC60C9IBc2SXNdDWgxndxATNBObsWziIMiASeIxwAiMd0d9fTdjIaX3muHUIIdMXsAwlxvE3WtMYiHZzK8kq0LsfXx3b7hTRGkmsbfNLG5DXOILQQzgWiR1QJkkQSMkO0q+/Wpuewsv131HNLwTD4vRdYLuLX9a6Z6ucY3LNZwxlMnaXXC+QGgg3AAILnYAta6TGF8ZoXp979qz2nOBJBeQ55IwZN39VrDAnOJOCxLkdti+H0iLga9ssfTY+YvNuuJc4DANN/D7s8QaFiBbaRjiBjeAxkmQRkcCOM5709lM4Xqbb5qY9fGq+PZwPstJyHLPJRV6TmWm7eY5wgXgHXHQ43YETEBsTGQRk5npVmszTZZAxZScRiYBHI4ZSsNoahedU/Vrk9wW01ftF+y1MyA2oASA0kXXEYAndGO/lksboF8bf9s7yXz8M5wy5Enye3/J1njjOEE+pc0tRbsKhHBzvfBU2gaY2DDH1W+WCr6Vd+Zrfdd5FWNCOizs+63yWMk5OG78zvDBjU0kijrCcaH7Zi1liqG5nwWP02caH7VvxR0WstYYXfhU3OK7kzVFOvQo0WzbK37Nnm5EX0IaTwCFaHr3rXUnM02eBctNd6j+wr26dzit0D9TJ6LSgwTgPe70lab6RbCKdOxNjO2WfHj1sT4LJ6pgus1FoGQJ7ZJRbW20vLLJfJN210MSST7WWPvXrWNrBZwb3N4+wiDd3gSshoukfynaRJkUKPcHVFsqVtuMBMOkCRygeKylhtgGlLU5m+hQ7pqSs5o1TITadaNk5x3sfddkCASCeOar/AEUW+hRszHPMOLOqcBDuWOJ7lBrxpUVGXS2C1pIIAxmcOIERv3ID9H9APosa89Wb8b+oDjnBGO/j2r4eiKk2uV/I2uoX+kmq2ta7I9roa6szIQA7rSRunBs8ytlY7JtaJY9l1zWlzSMJIGLTxBjxK811tqgV7LEQ20Df1MJOA3Z575R/Smn3UoqNfdGTYElzbvWMk5lXPCU6UFy3teX2OkaUkwNqpQIt1pcc21AIjCSwcfeiX0h6OZTslUgASBgMuOW7Ej3LD2TWl9K0V3gxtKgO4kENgFM1h1qfaKTWOEdUAyZmHGOA54ALEsMnkUjcnBx26mWCSSS95xGq1o6pdfPL0XRo2r9g+Hqm1LM+ni5sTgMR6pF07JONxaNBS0mfBQ6Nrl1nfSmA68J7XTkgbbQpbJaw3PmvR41vc8PsqS2Xmn+BoNJ2v8xRpzNx1IT92B8FqKWmxA4RlK87tdrDog7x5qxS0lGeS6Rz0zzZeA1xSrzb/ENW+iy02yo17y1hotN5rZiCN3DHNaO123qujEAO7hhenKMVgqFr/Olw+zEZ7+CvnSBIO4w7AiWySCLgA6p7eCRzpW+oy8E56U+SSr0COq1tuUA3mf4ih+mnPvVXF8tqPpENk4XSBJBw45JmjKoDIIO/rAE/WOAA355qK3AmOBI3QR1hE7gccgsvKnjUeh1jwrjxDyJc387DtK2ZYoXaBftjSSIFxw7GEGO+VAC4Ztd3KOXbS8AZumMMYlvqtTyqSS9TGHhZQbaXk0bPSta/RewmQ5jmyMQCQYPxQLU6rcDmEgG/APOI37sBHaqlDSD2HFriCIII4qxoNzQXbSA01CZImJIwgY71Z505qRnFwL8GWPqWtZ7z2h+EMZUnHEFzC0duZXRTdVsWz9ktY1zHEwZBwcOIwIMcSqumbVTa0soy8PDg4uxIxzbAhsjtOar09JODNm5pADCA+HOJES0RMASMxleOeSy8qcm+qOy4TRCMf6XaGWlxZSs1M3S6nULi4TiS9zt/aNy0ln0j+bc9x3kSciYmBzWNqVC4jA4H4FWKGlqlMFoaDjIJbMHKcVI5VFujT4fXWr1+JNStf96DzuZ8Sj/5UBm4boIcHETjM5yZEgx8444VDfLhJx4RhOccEVFrYSHOiBALWhokgST7yM439i1DNV9xPhFKvRHNGWkMq1TIHXnu5q7arXLHe+6cczhlwgHLj3A6FMS/EYE74nAfWg+StOq0232h16SLro3GTiJMHBu/DH34WT3aPR4K1ajujbQ9tNjWGCJcS2GvLeBIEuAhxxwF7uZpuo58Fwk5h18PIZJzIJOLiT1jOA5KKxPAaBMT4zAxIyGHzKVqcC0mZl2EC6GgZThLvk71zv3TvW46z07jCS4CG3rt0lwc5waDBERAbvwnvjtxeXMDsTeMTvgFgwnD2Y9ytULVdA610icR7QIGF6PaGXcqtsrNLmRg0bhiGmDIEzhAG9HyA4Wp7iWumXBrSZlxMEiQZIdHPd3R7ZzKstM9RrTBAN0tGBcQbrpjEcgFK2pTJBIGd6GkjEFoYXFwEEdYb8HEzkqQ9txJnOIGeJDfajIkGeSjYR6Nqa+bO8cneLCFltBjCt+1d5I1qfpGlSbUZUqNGQBJGOYkY8EI1WtNNjzfc0fnHZkZXR4LwaWsuVron32N+JpUE15123H6UqjZVYO4+Sn0dUu2dk/ZHHgu6Vr0TRtAa5pJm7Efbdl/thO0HbaLWUbzmggG8Cf1TAI37lHB6Pj/AG39u49tVqSi+nxr79gbpaoCaP7UeRREPmQDkAOU/Pmh2lrQw7K6ZArT7rp9FyhbWh3Ile/g8cY5E5Pk2jjlzzyaaVJ7v6DrFItNSMCGs+K2VjrXqL5HWulY+x2umLRUc90AsZB59ZaKzacs7Q7riS0iYPDsX0FHG4t6lds0pNFzUezu6HReDEB2WZBPlgVW1ztV7YNGQtVLt9rPBUNXNa6dCzUad6HNab2E5kqnrBpqg/ZFr5IrsecCIAdJOSqyw8DTa5Gaeo9MoWkXXMdwgHfIAx7Fj9CWgjSFbGJp0xPYXrtLXGyfWqYxEw6fL5lA26xWZtqrVA83HMYGmHZi9O7mFrPPFKlaf7ESZf1w0oG38iDPpkh2o1uilXvQ0NpNa12PtOdO7gGFAtL6SZWeOtDJxO8e7eq1PSN2mxjHBoBc9/Fzy0t4YQ0xhx4r5KhBT9Dp5BbWDTDqz6Lg8G64EEnI8yd0odb9N1Xjrlt4iGtaIgZXvf3oXfIgXgQDIw49vzin0aoBmBic8/8A0uShSo1Z2zUCSSd2Z+d6ZXfjHf3QAnvqO60Tic4jcoKdFxIgLaW9kHBJWHWCoPqrvQn/AGT3rQPX6Gh53IjQ1facwFcoVQiFG0LJ0Kln1ap/Zb3BFKGr9Hexp/2hSUbUrTLShB1DQ1EZU2fhHorlPRNDfSp/hb6Ks21KVtsQF1mjaA/6VP8AA30UjdGWb/Qpfu2eipttieLYrYLh0VZjnQontps9E38i2T9Hofuqf8qgFtThbUslD3aAsZzstD91T/lTRq7Yh/lbPw/waf8AKui1rotSWKIX6r2E52Szn/8AJnom/wBlbBEdEs4BM4UmCTxwCs9LCQtQUsUUXaoaOOdjs/7tvouv1S0eRHRKEcNm0eSuG0hLpCWKB39jNG/odD923vTampejjnZKP4URdaE3pCFBDtSNHzIsdAYRN3FRVNRbB+iUfH1RvpCa60KACO1E0fuslHxHkU06haPnCyUv+XqjnSEx9fBADRqNoyB/dKeQyvDycuO1E0XH/wBRnvLz5uRQV1w11QCzqJos/wCUZ31B/wCS5U1C0XGFkpzu9s+bkUFoXTaUIARqDo/9Ep97v5k5uouj/wBDo9sSfNGukpdIQoFZqPYB/lKPdPmpGal6P32Oz/gHoihtCb0lAVGaoaPH+Ts/7tp8wnN1S0eP8lZv3TPRTm0rnS0Ahq1YP0Ozfuafons1esIysln/AHNP+VRm1LnTEBZOhrH+jWf91T/lXW6Ksoys9EdlOmPgqTrYFGbaUAROj7P/AKNL8DPRcdZKIyp0x2Nb6Id05Nda0IW32aj/AKbPwt9FXqUqf2G9w9FA61qu+0Kglq0KX2W9wQ+0WKkfqt7lK+uoHVeaEB1p0bT3AIfW0c0ZAIxXeh9aqhQY+yDgoX2cK9UeqlV6gKr7OOA7lH0ZvAdyldUKbtEKaGnW5q1Tr/MoO2qrNGohQ1SrqyyqeKE0qysNqqECbavNP26FiqumshAoLQpOloKayQqoUNdLXRa+aDbUJbVAG+nc04W08UDFUJbZAHxbeacLZzWe2/zini0IA/0rmu9K5oB0lc6TPZ5oA90uexO6UgPSea70hAHDalwWjmgRtGPz8/IT+kc0AZ6QmOtPPf8A1+CE9I5pptGI9/z4oAz0lNNqQnbc1w1uaoCnSsfn54JdKQl1bLHl89yW25oAsbTzTBa0L2ya6tvQBY2pMNoQ3bJu2QBM1+abt+aGmum7dAEnWjmmmvzQ41lGaqAImqubdDtsuGohAjtk11dDtqmmsgCHSE11ZUDUCjc9CF91ZQueFV2y5tkBLU7VSrFSvrKrWqIUge5QOcu1HKu5/NAOc5NkclGaqbtRxHggCLX8lZplJJQ0W6ZU4ekkgHgrhekkhkbeXHPSSQHWvSNT5xXUkKN2i5tEkkAtqV0ViupIDm1JMJ4qJJIDu0PFNfWIE8AkkoU6154+SdtDxPguJKkHbQ8fJN2hn3DzPokkgHbUpbUpJIBtSoY8e5dvnj5JJKgW0K5tCkkgGioclzaFJJAcNQqN1QhJJAI1Fy+kkgGl64KiSSAW0TTUSSQg11RNL0kkA0uTZSSQDDVUb6iSSAq1XKtUdCSSFIy5clJJAf/Z"/>
          <p:cNvSpPr>
            <a:spLocks noChangeAspect="1" noChangeArrowheads="1"/>
          </p:cNvSpPr>
          <p:nvPr/>
        </p:nvSpPr>
        <p:spPr bwMode="auto">
          <a:xfrm>
            <a:off x="151448" y="-164305"/>
            <a:ext cx="274320" cy="274321"/>
          </a:xfrm>
          <a:prstGeom prst="rect">
            <a:avLst/>
          </a:prstGeom>
          <a:noFill/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73" name="Picture 13" descr="https://encrypted-tbn3.gstatic.com/images?q=tbn:ANd9GcQp2Mq9zYr0biF7ud5nR_NWy-P80gCyWXVMqsmz1uhuVvjt6L43I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429132"/>
            <a:ext cx="3929090" cy="2032117"/>
          </a:xfrm>
          <a:prstGeom prst="rect">
            <a:avLst/>
          </a:prstGeom>
          <a:noFill/>
        </p:spPr>
      </p:pic>
      <p:sp>
        <p:nvSpPr>
          <p:cNvPr id="11" name="Title 4"/>
          <p:cNvSpPr txBox="1">
            <a:spLocks/>
          </p:cNvSpPr>
          <p:nvPr/>
        </p:nvSpPr>
        <p:spPr bwMode="auto">
          <a:xfrm>
            <a:off x="1142976" y="3643314"/>
            <a:ext cx="278892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b="1" dirty="0">
                <a:solidFill>
                  <a:schemeClr val="dk1"/>
                </a:solidFill>
              </a:rPr>
              <a:t>Titan</a:t>
            </a:r>
            <a:r>
              <a:rPr lang="en-US" sz="1400" dirty="0">
                <a:solidFill>
                  <a:schemeClr val="dk1"/>
                </a:solidFill>
              </a:rPr>
              <a:t> - Cray XK7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57800" y="754380"/>
            <a:ext cx="3154680" cy="360099"/>
          </a:xfrm>
          <a:prstGeom prst="rect">
            <a:avLst/>
          </a:prstGeom>
        </p:spPr>
        <p:txBody>
          <a:bodyPr wrap="square" lIns="82294" tIns="41148" rIns="82294" bIns="41148">
            <a:spAutoFit/>
          </a:bodyPr>
          <a:lstStyle/>
          <a:p>
            <a:r>
              <a:rPr lang="en-US" b="1" dirty="0">
                <a:solidFill>
                  <a:schemeClr val="dk1"/>
                </a:solidFill>
              </a:rPr>
              <a:t>Sequoia - </a:t>
            </a:r>
            <a:r>
              <a:rPr lang="en-US" b="1" dirty="0" err="1">
                <a:solidFill>
                  <a:schemeClr val="dk1"/>
                </a:solidFill>
              </a:rPr>
              <a:t>BlueGene</a:t>
            </a:r>
            <a:r>
              <a:rPr lang="en-US" b="1" dirty="0">
                <a:solidFill>
                  <a:schemeClr val="dk1"/>
                </a:solidFill>
              </a:rPr>
              <a:t>/Q</a:t>
            </a:r>
          </a:p>
        </p:txBody>
      </p:sp>
      <p:pic>
        <p:nvPicPr>
          <p:cNvPr id="52226" name="Picture 2" descr="http://images.fineartamerica.com/images-medium-large/param-padma-supercomputer-volker-steg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8604"/>
            <a:ext cx="8215370" cy="33575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22363"/>
          </a:xfrm>
        </p:spPr>
        <p:txBody>
          <a:bodyPr/>
          <a:lstStyle/>
          <a:p>
            <a:r>
              <a:rPr lang="en-US"/>
              <a:t>The Von Neumann Architecture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77200" cy="4419600"/>
          </a:xfrm>
        </p:spPr>
        <p:txBody>
          <a:bodyPr/>
          <a:lstStyle/>
          <a:p>
            <a:pPr marL="609600" indent="-609600"/>
            <a:r>
              <a:rPr lang="en-US" sz="2400"/>
              <a:t>Model for designing and building computers, based on the following three characteristics:</a:t>
            </a:r>
          </a:p>
          <a:p>
            <a:pPr marL="990600" lvl="1" indent="-533400">
              <a:buFontTx/>
              <a:buAutoNum type="arabicParenR"/>
            </a:pPr>
            <a:r>
              <a:rPr lang="en-US" sz="2400"/>
              <a:t>The computer consists of four main sub-systems:</a:t>
            </a:r>
          </a:p>
          <a:p>
            <a:pPr marL="1371600" lvl="2" indent="-457200">
              <a:buClr>
                <a:srgbClr val="FFFF99"/>
              </a:buClr>
            </a:pPr>
            <a:r>
              <a:rPr lang="en-US"/>
              <a:t>Memory</a:t>
            </a:r>
          </a:p>
          <a:p>
            <a:pPr marL="1371600" lvl="2" indent="-457200">
              <a:buClr>
                <a:srgbClr val="FFFF99"/>
              </a:buClr>
            </a:pPr>
            <a:r>
              <a:rPr lang="en-US"/>
              <a:t>ALU (Arithmetic/Logic Unit)</a:t>
            </a:r>
          </a:p>
          <a:p>
            <a:pPr marL="1371600" lvl="2" indent="-457200">
              <a:buClr>
                <a:srgbClr val="FFFF99"/>
              </a:buClr>
            </a:pPr>
            <a:r>
              <a:rPr lang="en-US"/>
              <a:t>Control Unit</a:t>
            </a:r>
          </a:p>
          <a:p>
            <a:pPr marL="1371600" lvl="2" indent="-457200">
              <a:buClr>
                <a:srgbClr val="FFFF99"/>
              </a:buClr>
            </a:pPr>
            <a:r>
              <a:rPr lang="en-US"/>
              <a:t>Input/Output System (I/O)</a:t>
            </a:r>
          </a:p>
          <a:p>
            <a:pPr marL="990600" lvl="1" indent="-533400">
              <a:buFontTx/>
              <a:buAutoNum type="arabicParenR"/>
            </a:pPr>
            <a:r>
              <a:rPr lang="en-US" sz="2400"/>
              <a:t>Program is stored in memory during execution.</a:t>
            </a:r>
          </a:p>
          <a:p>
            <a:pPr marL="990600" lvl="1" indent="-533400">
              <a:buFontTx/>
              <a:buAutoNum type="arabicParenR"/>
            </a:pPr>
            <a:r>
              <a:rPr lang="en-US" sz="2400"/>
              <a:t>Program instructions are executed sequentially.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8382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The Von Neumann Architecture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143000" y="2097088"/>
            <a:ext cx="18288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Memory</a:t>
            </a:r>
            <a:endParaRPr lang="en-US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500430" y="1928802"/>
            <a:ext cx="2133600" cy="3475052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Processor (CPU)</a:t>
            </a:r>
            <a:endParaRPr lang="en-US" sz="240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324600" y="2097088"/>
            <a:ext cx="1828800" cy="1600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Input-Output</a:t>
            </a:r>
            <a:endParaRPr lang="en-US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7177" name="AutoShape 9"/>
          <p:cNvCxnSpPr>
            <a:cxnSpLocks noChangeShapeType="1"/>
            <a:stCxn id="7172" idx="0"/>
            <a:endCxn id="7173" idx="0"/>
          </p:cNvCxnSpPr>
          <p:nvPr/>
        </p:nvCxnSpPr>
        <p:spPr bwMode="auto">
          <a:xfrm rot="5400000" flipH="1" flipV="1">
            <a:off x="3228172" y="758030"/>
            <a:ext cx="168286" cy="2509830"/>
          </a:xfrm>
          <a:prstGeom prst="bentConnector3">
            <a:avLst>
              <a:gd name="adj1" fmla="val 235840"/>
            </a:avLst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</p:spPr>
      </p:cxnSp>
      <p:cxnSp>
        <p:nvCxnSpPr>
          <p:cNvPr id="7178" name="AutoShape 10"/>
          <p:cNvCxnSpPr>
            <a:cxnSpLocks noChangeShapeType="1"/>
            <a:stCxn id="7173" idx="0"/>
            <a:endCxn id="7174" idx="0"/>
          </p:cNvCxnSpPr>
          <p:nvPr/>
        </p:nvCxnSpPr>
        <p:spPr bwMode="auto">
          <a:xfrm rot="16200000" flipH="1">
            <a:off x="5818972" y="677060"/>
            <a:ext cx="168286" cy="2671770"/>
          </a:xfrm>
          <a:prstGeom prst="bentConnector3">
            <a:avLst>
              <a:gd name="adj1" fmla="val -135840"/>
            </a:avLst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</p:spPr>
      </p:cxn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786182" y="2500306"/>
            <a:ext cx="1600200" cy="685800"/>
          </a:xfrm>
          <a:prstGeom prst="rect">
            <a:avLst/>
          </a:prstGeom>
          <a:solidFill>
            <a:srgbClr val="00CC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Control Unit</a:t>
            </a:r>
            <a:endParaRPr lang="en-US" sz="240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3786182" y="3429000"/>
            <a:ext cx="1600200" cy="685800"/>
          </a:xfrm>
          <a:prstGeom prst="rect">
            <a:avLst/>
          </a:prstGeom>
          <a:solidFill>
            <a:srgbClr val="00CC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ALU</a:t>
            </a:r>
            <a:endParaRPr lang="en-US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71500" y="2971800"/>
            <a:ext cx="2609850" cy="2073275"/>
            <a:chOff x="360" y="1872"/>
            <a:chExt cx="1644" cy="1306"/>
          </a:xfrm>
        </p:grpSpPr>
        <p:sp>
          <p:nvSpPr>
            <p:cNvPr id="7184" name="Text Box 16"/>
            <p:cNvSpPr txBox="1">
              <a:spLocks noChangeArrowheads="1"/>
            </p:cNvSpPr>
            <p:nvPr/>
          </p:nvSpPr>
          <p:spPr bwMode="auto">
            <a:xfrm>
              <a:off x="360" y="2655"/>
              <a:ext cx="1644" cy="52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Store data and program</a:t>
              </a:r>
            </a:p>
          </p:txBody>
        </p:sp>
        <p:cxnSp>
          <p:nvCxnSpPr>
            <p:cNvPr id="7185" name="AutoShape 17"/>
            <p:cNvCxnSpPr>
              <a:cxnSpLocks noChangeShapeType="1"/>
            </p:cNvCxnSpPr>
            <p:nvPr/>
          </p:nvCxnSpPr>
          <p:spPr bwMode="auto">
            <a:xfrm rot="10800000" flipH="1">
              <a:off x="384" y="1872"/>
              <a:ext cx="384" cy="1031"/>
            </a:xfrm>
            <a:prstGeom prst="bentConnector3">
              <a:avLst>
                <a:gd name="adj1" fmla="val -37500"/>
              </a:avLst>
            </a:prstGeom>
            <a:noFill/>
            <a:ln w="38100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914400" y="2843213"/>
            <a:ext cx="2871788" cy="2719387"/>
            <a:chOff x="576" y="1791"/>
            <a:chExt cx="1809" cy="1713"/>
          </a:xfrm>
        </p:grpSpPr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576" y="3216"/>
              <a:ext cx="1318" cy="28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Execute program</a:t>
              </a:r>
            </a:p>
          </p:txBody>
        </p:sp>
        <p:cxnSp>
          <p:nvCxnSpPr>
            <p:cNvPr id="7192" name="AutoShape 24"/>
            <p:cNvCxnSpPr>
              <a:cxnSpLocks noChangeShapeType="1"/>
              <a:stCxn id="7188" idx="3"/>
              <a:endCxn id="7179" idx="1"/>
            </p:cNvCxnSpPr>
            <p:nvPr/>
          </p:nvCxnSpPr>
          <p:spPr bwMode="auto">
            <a:xfrm flipV="1">
              <a:off x="1894" y="1791"/>
              <a:ext cx="491" cy="1569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133600" y="3771899"/>
            <a:ext cx="3521076" cy="2773361"/>
            <a:chOff x="1344" y="2376"/>
            <a:chExt cx="2218" cy="1747"/>
          </a:xfrm>
        </p:grpSpPr>
        <p:sp>
          <p:nvSpPr>
            <p:cNvPr id="7189" name="Text Box 21"/>
            <p:cNvSpPr txBox="1">
              <a:spLocks noChangeArrowheads="1"/>
            </p:cNvSpPr>
            <p:nvPr/>
          </p:nvSpPr>
          <p:spPr bwMode="auto">
            <a:xfrm>
              <a:off x="1344" y="3600"/>
              <a:ext cx="2218" cy="52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Do arithmetic/logic operations</a:t>
              </a:r>
              <a:br>
                <a:rPr lang="en-US" sz="240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</a:br>
              <a:r>
                <a:rPr lang="en-US" sz="240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requested by program</a:t>
              </a:r>
            </a:p>
          </p:txBody>
        </p:sp>
        <p:cxnSp>
          <p:nvCxnSpPr>
            <p:cNvPr id="7193" name="AutoShape 25"/>
            <p:cNvCxnSpPr>
              <a:cxnSpLocks noChangeShapeType="1"/>
              <a:stCxn id="7189" idx="3"/>
              <a:endCxn id="7180" idx="3"/>
            </p:cNvCxnSpPr>
            <p:nvPr/>
          </p:nvCxnSpPr>
          <p:spPr bwMode="auto">
            <a:xfrm flipH="1" flipV="1">
              <a:off x="3393" y="2376"/>
              <a:ext cx="169" cy="1486"/>
            </a:xfrm>
            <a:prstGeom prst="bentConnector3">
              <a:avLst>
                <a:gd name="adj1" fmla="val -85383"/>
              </a:avLst>
            </a:prstGeom>
            <a:noFill/>
            <a:ln w="38100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</p:spPr>
        </p:cxn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172200" y="2895600"/>
            <a:ext cx="2438400" cy="3603624"/>
            <a:chOff x="3888" y="1824"/>
            <a:chExt cx="1536" cy="2270"/>
          </a:xfrm>
        </p:grpSpPr>
        <p:sp>
          <p:nvSpPr>
            <p:cNvPr id="7191" name="Text Box 23"/>
            <p:cNvSpPr txBox="1">
              <a:spLocks noChangeArrowheads="1"/>
            </p:cNvSpPr>
            <p:nvPr/>
          </p:nvSpPr>
          <p:spPr bwMode="auto">
            <a:xfrm>
              <a:off x="3888" y="2640"/>
              <a:ext cx="1536" cy="1454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Communicate with</a:t>
              </a:r>
            </a:p>
            <a:p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"outside world", e.g. </a:t>
              </a:r>
            </a:p>
            <a:p>
              <a:pPr>
                <a:buFontTx/>
                <a:buChar char="•"/>
              </a:pPr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 Screen</a:t>
              </a:r>
            </a:p>
            <a:p>
              <a:pPr>
                <a:buFontTx/>
                <a:buChar char="•"/>
              </a:pPr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 Keyboard</a:t>
              </a:r>
            </a:p>
            <a:p>
              <a:pPr>
                <a:buFontTx/>
                <a:buChar char="•"/>
              </a:pPr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 Storage devices </a:t>
              </a:r>
            </a:p>
            <a:p>
              <a:pPr>
                <a:buFontTx/>
                <a:buChar char="•"/>
              </a:pPr>
              <a:r>
                <a:rPr lang="en-US" sz="2400" dirty="0">
                  <a:solidFill>
                    <a:schemeClr val="tx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 ...</a:t>
              </a:r>
            </a:p>
          </p:txBody>
        </p:sp>
        <p:cxnSp>
          <p:nvCxnSpPr>
            <p:cNvPr id="7194" name="AutoShape 26"/>
            <p:cNvCxnSpPr>
              <a:cxnSpLocks noChangeShapeType="1"/>
              <a:stCxn id="7191" idx="0"/>
              <a:endCxn id="7174" idx="3"/>
            </p:cNvCxnSpPr>
            <p:nvPr/>
          </p:nvCxnSpPr>
          <p:spPr bwMode="auto">
            <a:xfrm rot="5400000" flipH="1" flipV="1">
              <a:off x="4489" y="1992"/>
              <a:ext cx="815" cy="480"/>
            </a:xfrm>
            <a:prstGeom prst="bentConnector4">
              <a:avLst>
                <a:gd name="adj1" fmla="val 19080"/>
                <a:gd name="adj2" fmla="val 130000"/>
              </a:avLst>
            </a:prstGeom>
            <a:noFill/>
            <a:ln w="38100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384925" y="1371600"/>
            <a:ext cx="620683" cy="4616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Bus</a:t>
            </a:r>
            <a:endParaRPr lang="en-US" sz="2400" dirty="0">
              <a:solidFill>
                <a:schemeClr val="tx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3786182" y="4500570"/>
            <a:ext cx="1600200" cy="685800"/>
          </a:xfrm>
          <a:prstGeom prst="rect">
            <a:avLst/>
          </a:prstGeom>
          <a:solidFill>
            <a:srgbClr val="00CC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Registers</a:t>
            </a:r>
            <a:endParaRPr lang="en-US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533400" y="685800"/>
            <a:ext cx="82296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/>
              <a:t>INPUT UNIT:</a:t>
            </a:r>
          </a:p>
          <a:p>
            <a:endParaRPr lang="en-US" sz="3200" b="1" dirty="0"/>
          </a:p>
          <a:p>
            <a:pPr>
              <a:buFontTx/>
              <a:buChar char="•"/>
            </a:pPr>
            <a:r>
              <a:rPr lang="en-US" sz="2400" dirty="0"/>
              <a:t>Converts the external world data to a binary format, which can be understood by CPU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 err="1"/>
              <a:t>Eg</a:t>
            </a:r>
            <a:r>
              <a:rPr lang="en-US" sz="2400" dirty="0"/>
              <a:t>: Keyboard, Mouse, Joystick etc</a:t>
            </a:r>
          </a:p>
          <a:p>
            <a:pPr>
              <a:buFontTx/>
              <a:buChar char="•"/>
            </a:pPr>
            <a:endParaRPr lang="en-US" sz="2400" dirty="0"/>
          </a:p>
          <a:p>
            <a:endParaRPr lang="en-US" sz="2400" dirty="0"/>
          </a:p>
          <a:p>
            <a:r>
              <a:rPr lang="en-US" sz="3200" b="1" dirty="0"/>
              <a:t>OUTPUT UNIT:</a:t>
            </a:r>
          </a:p>
          <a:p>
            <a:endParaRPr lang="en-US" sz="3200" b="1" dirty="0"/>
          </a:p>
          <a:p>
            <a:pPr>
              <a:buFontTx/>
              <a:buChar char="•"/>
            </a:pPr>
            <a:r>
              <a:rPr lang="en-US" sz="2400" dirty="0"/>
              <a:t>Converts the binary format data to a format that a common man can understand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 err="1"/>
              <a:t>Eg</a:t>
            </a:r>
            <a:r>
              <a:rPr lang="en-US" sz="2400" dirty="0"/>
              <a:t>: Monitor, Printer, LCD, LED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04664"/>
            <a:ext cx="8280919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609600" y="285728"/>
            <a:ext cx="7620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 smtClean="0"/>
              <a:t>CPU</a:t>
            </a:r>
          </a:p>
          <a:p>
            <a:endParaRPr lang="en-US" sz="3200" b="1" dirty="0"/>
          </a:p>
          <a:p>
            <a:pPr>
              <a:buFontTx/>
              <a:buChar char="•"/>
            </a:pPr>
            <a:r>
              <a:rPr lang="en-US" sz="2400" dirty="0"/>
              <a:t>The “brain” of the machine</a:t>
            </a:r>
            <a:endParaRPr lang="en-US" sz="2400" b="1" u="sng" dirty="0"/>
          </a:p>
          <a:p>
            <a:endParaRPr lang="en-US" sz="2400" b="1" u="sng" dirty="0"/>
          </a:p>
          <a:p>
            <a:pPr>
              <a:buFontTx/>
              <a:buChar char="•"/>
            </a:pPr>
            <a:r>
              <a:rPr lang="en-US" sz="2400" dirty="0"/>
              <a:t>Responsible for carrying out computational task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/>
              <a:t>Contains ALU, CU, Registers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/>
              <a:t>ALU Performs Arithmetic and logical operations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/>
              <a:t>CU  Provides control signals in accordance with some timings which in turn controls the execution process</a:t>
            </a:r>
          </a:p>
          <a:p>
            <a:endParaRPr lang="en-US" sz="2400" dirty="0"/>
          </a:p>
          <a:p>
            <a:pPr>
              <a:buFontTx/>
              <a:buChar char="•"/>
            </a:pPr>
            <a:r>
              <a:rPr lang="en-US" sz="2400" dirty="0"/>
              <a:t>Register Stores data and result and speeds up the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609600" y="285728"/>
            <a:ext cx="81772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Arithmetic &amp; Logic Unit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/>
              <a:t>As the name implies performs two functions:</a:t>
            </a:r>
          </a:p>
          <a:p>
            <a:pPr lvl="1"/>
            <a:r>
              <a:rPr lang="en-US" sz="2800" b="1" dirty="0" smtClean="0"/>
              <a:t>Arithmetic</a:t>
            </a:r>
          </a:p>
          <a:p>
            <a:pPr lvl="2"/>
            <a:r>
              <a:rPr lang="en-US" sz="2800" dirty="0" smtClean="0"/>
              <a:t>Responsible for performing the arithmetic operations of addition, subtraction, multiplication and division</a:t>
            </a:r>
          </a:p>
          <a:p>
            <a:pPr lvl="2"/>
            <a:endParaRPr lang="en-US" sz="2000" dirty="0" smtClean="0"/>
          </a:p>
          <a:p>
            <a:pPr lvl="1"/>
            <a:r>
              <a:rPr lang="en-US" sz="2800" b="1" dirty="0" smtClean="0"/>
              <a:t>Logic</a:t>
            </a:r>
          </a:p>
          <a:p>
            <a:pPr lvl="2"/>
            <a:r>
              <a:rPr lang="en-US" sz="2800" dirty="0" smtClean="0"/>
              <a:t>Makes simple “decisions” by comparing alternatives and choosing between them</a:t>
            </a:r>
          </a:p>
          <a:p>
            <a:pPr lvl="3"/>
            <a:r>
              <a:rPr lang="en-US" sz="2800" dirty="0" smtClean="0"/>
              <a:t>Less than, greater than, equal to</a:t>
            </a:r>
          </a:p>
          <a:p>
            <a:pPr lvl="3"/>
            <a:r>
              <a:rPr lang="en-US" sz="2800" dirty="0" smtClean="0"/>
              <a:t>AND, OR and NOT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609600" y="285728"/>
            <a:ext cx="8177242" cy="560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Control Unit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rgbClr val="000000"/>
                </a:solidFill>
              </a:rPr>
              <a:t>Control Unit</a:t>
            </a:r>
            <a:r>
              <a:rPr lang="en-US" sz="2800" dirty="0" smtClean="0"/>
              <a:t> is the computer’s internal coordinator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Sends out electronic signals directing the computer to perform specific tasks such as: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Move data between memory and the CPU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Activating the ALU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Receiving data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Sending information to an output device</a:t>
            </a:r>
          </a:p>
          <a:p>
            <a:pPr lvl="2">
              <a:lnSpc>
                <a:spcPct val="90000"/>
              </a:lnSpc>
            </a:pP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The control unit manages the flow of data throughout the machine based on the instructions it receives from programs.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428604"/>
            <a:ext cx="8258204" cy="5929354"/>
          </a:xfrm>
        </p:spPr>
        <p:txBody>
          <a:bodyPr/>
          <a:lstStyle/>
          <a:p>
            <a:r>
              <a:rPr lang="en-US" sz="3000" b="1" dirty="0" smtClean="0"/>
              <a:t>BUSES</a:t>
            </a:r>
            <a:endParaRPr lang="en-US" sz="3000" b="1" dirty="0"/>
          </a:p>
          <a:p>
            <a:pPr lvl="1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are circuitry paths for transmitting data and signals among the parts of the computer system.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sz="3000" b="1" dirty="0" smtClean="0"/>
              <a:t>MEMORY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Unit for storing data and instruction</a:t>
            </a:r>
          </a:p>
          <a:p>
            <a:pPr lvl="1"/>
            <a:endParaRPr lang="en-US" dirty="0" smtClean="0"/>
          </a:p>
          <a:p>
            <a:pPr lvl="1"/>
            <a:r>
              <a:rPr lang="en-US" sz="3200" b="1" dirty="0" smtClean="0"/>
              <a:t>REGISTER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</a:rPr>
              <a:t>		 Registers are fast stand-alone storage locations that hold data temporarily. Multiple registers are needed to facilitate the operation of the CPU.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2" descr="http://library.thinkquest.org/08aug/01795/Website/classification_of_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82000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lIns="82296" tIns="41148" rIns="82296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Types of Computers</a:t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</a:br>
            <a:r>
              <a:rPr lang="en-US" sz="2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Verdana" pitchFamily="34" charset="0"/>
              </a:rPr>
              <a:t>On the basis of principle of construction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731520" y="1988820"/>
            <a:ext cx="7772400" cy="4116229"/>
          </a:xfrm>
          <a:noFill/>
        </p:spPr>
        <p:txBody>
          <a:bodyPr lIns="82296" tIns="41148" rIns="82296" bIns="41148"/>
          <a:lstStyle/>
          <a:p>
            <a:pPr eaLnBrk="1" hangingPunct="1">
              <a:buFontTx/>
              <a:buNone/>
              <a:defRPr/>
            </a:pPr>
            <a:r>
              <a:rPr lang="en-US" sz="1800" b="1" dirty="0">
                <a:solidFill>
                  <a:srgbClr val="C00000"/>
                </a:solidFill>
                <a:latin typeface="+mj-lt"/>
              </a:rPr>
              <a:t>Computers are divided into </a:t>
            </a:r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two </a:t>
            </a:r>
            <a:r>
              <a:rPr lang="en-US" sz="1800" b="1" dirty="0" err="1" smtClean="0">
                <a:solidFill>
                  <a:srgbClr val="C00000"/>
                </a:solidFill>
                <a:latin typeface="+mj-lt"/>
              </a:rPr>
              <a:t>ypes</a:t>
            </a:r>
            <a:r>
              <a:rPr lang="en-US" sz="1800" b="1" dirty="0">
                <a:solidFill>
                  <a:srgbClr val="C00000"/>
                </a:solidFill>
                <a:latin typeface="+mj-lt"/>
              </a:rPr>
              <a:t>:</a:t>
            </a:r>
          </a:p>
          <a:p>
            <a:pPr eaLnBrk="1" hangingPunct="1">
              <a:buFontTx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Analog Computers</a:t>
            </a:r>
          </a:p>
          <a:p>
            <a:pPr algn="ctr" eaLnBrk="1" hangingPunct="1">
              <a:defRPr/>
            </a:pPr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Digital Computers</a:t>
            </a:r>
          </a:p>
          <a:p>
            <a:pPr lvl="3" eaLnBrk="1" hangingPunct="1">
              <a:buFontTx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5602" name="Picture 2" descr="http://static.videomaker.com/sites/videomaker.com/files/styles/vm_image_token_lightbox/public/articles/14560/a_20.jpg?itok=aXXGL3DV"/>
          <p:cNvPicPr>
            <a:picLocks noChangeAspect="1" noChangeArrowheads="1"/>
          </p:cNvPicPr>
          <p:nvPr/>
        </p:nvPicPr>
        <p:blipFill>
          <a:blip r:embed="rId2" cstate="print"/>
          <a:srcRect t="3333" b="31667"/>
          <a:stretch>
            <a:fillRect/>
          </a:stretch>
        </p:blipFill>
        <p:spPr bwMode="auto">
          <a:xfrm>
            <a:off x="1005841" y="4594860"/>
            <a:ext cx="2637692" cy="1371600"/>
          </a:xfrm>
          <a:prstGeom prst="rect">
            <a:avLst/>
          </a:prstGeom>
          <a:noFill/>
        </p:spPr>
      </p:pic>
      <p:pic>
        <p:nvPicPr>
          <p:cNvPr id="7" name="Picture 4" descr="https://encrypted-tbn2.gstatic.com/images?q=tbn:ANd9GcR2CQh_H_E7mgpSOht5swmirkf8ZoTQ87jTcZpVooOaMJtwA0PhJ4z5JnV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3660" y="3634740"/>
            <a:ext cx="2057400" cy="26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s://encrypted-tbn0.gstatic.com/images?q=tbn:ANd9GcQQTDmr0LTE7mcT2gkIAqEdig6v93kUuyQ4QOfi1ljolNqjSElTqw8i5qI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" y="2468880"/>
            <a:ext cx="1851660" cy="1997393"/>
          </a:xfrm>
          <a:prstGeom prst="rect">
            <a:avLst/>
          </a:prstGeom>
          <a:noFill/>
        </p:spPr>
      </p:pic>
      <p:pic>
        <p:nvPicPr>
          <p:cNvPr id="25612" name="Picture 12" descr="https://encrypted-tbn1.gstatic.com/images?q=tbn:ANd9GcS7YIXQgMf1BQZ6WZowvfiyZft0PzxshjwaHZadUWuTwl86hE1YF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7620" y="4526280"/>
            <a:ext cx="2220278" cy="1663066"/>
          </a:xfrm>
          <a:prstGeom prst="rect">
            <a:avLst/>
          </a:prstGeom>
          <a:noFill/>
        </p:spPr>
      </p:pic>
      <p:pic>
        <p:nvPicPr>
          <p:cNvPr id="10" name="Picture 2" descr="C:\Users\mannan\Desktop\Analog vs Digital\analog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3660" y="1851660"/>
            <a:ext cx="2057400" cy="176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343904" cy="857232"/>
          </a:xfrm>
          <a:noFill/>
        </p:spPr>
        <p:txBody>
          <a:bodyPr lIns="82296" tIns="41148" rIns="82296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Analog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594992"/>
          </a:xfrm>
          <a:noFill/>
        </p:spPr>
        <p:txBody>
          <a:bodyPr lIns="82296" tIns="41148" rIns="82296" bIns="41148">
            <a:normAutofit lnSpcReduction="10000"/>
          </a:bodyPr>
          <a:lstStyle/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computer in which  data are represented by measurable physical variables, such as electrical voltage.</a:t>
            </a:r>
          </a:p>
          <a:p>
            <a:pPr eaLnBrk="1" hangingPunct="1">
              <a:buNone/>
              <a:defRPr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analog computers is a form of computer that uses the continuously changeable aspects of physical phenomena such electrical, mechanical, or hydraulic quantities to model the problem being solved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None/>
              <a:defRPr/>
            </a:pPr>
            <a:endParaRPr lang="en-US" sz="20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 mechanical computers used in World War Second II for controlling gun fire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None/>
              <a:defRPr/>
            </a:pPr>
            <a:endParaRPr lang="en-US" sz="20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Analog computers are also used in science and industry.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Analog </a:t>
            </a:r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computers deal with measure data.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Examples: 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Thermometer </a:t>
            </a:r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because it measures the length of a mercury column, which varies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continuously.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Analog Clock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Car Speedometer </a:t>
            </a:r>
          </a:p>
          <a:p>
            <a:pPr eaLnBrk="1" hangingPunct="1">
              <a:buNone/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098" name="Picture 2" descr="http://www.freedesign4.me/wp-content/uploads/2010/03/free-vector-car-speedometer-and-coun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440" y="5074920"/>
            <a:ext cx="2571750" cy="1571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0"/>
            <a:ext cx="7772400" cy="68580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Digital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285720" y="785794"/>
            <a:ext cx="8501122" cy="5760720"/>
          </a:xfrm>
          <a:noFill/>
        </p:spPr>
        <p:txBody>
          <a:bodyPr lIns="82296" tIns="41148" rIns="82296" bIns="41148">
            <a:normAutofit lnSpcReduction="10000"/>
          </a:bodyPr>
          <a:lstStyle/>
          <a:p>
            <a:pPr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digital computer is an electronic computing machine that uses the binary digits(bits) 0 and 1 to represent all forms of information internally in digital form.</a:t>
            </a:r>
          </a:p>
          <a:p>
            <a:pPr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Every computer has a set of instructions that define the basic functions it can perform. </a:t>
            </a:r>
          </a:p>
          <a:p>
            <a:pPr eaLnBrk="1" hangingPunct="1"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Sequences of these instructions constitute </a:t>
            </a:r>
            <a:r>
              <a:rPr lang="en-US" sz="2200" u="sng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machine-language</a:t>
            </a: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(Low level language in the form of 0’s and 1’s )programs that can be stored in the computers.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Examples: 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Calculator (a small computer)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2.Digital clock, Digital watches 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Weighing machines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Consumer electronic equipment (such as microwave oven )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Automobiles </a:t>
            </a:r>
          </a:p>
          <a:p>
            <a:pPr eaLnBrk="1" hangingPunct="1">
              <a:buFontTx/>
              <a:buNone/>
              <a:defRPr/>
            </a:pPr>
            <a:r>
              <a:rPr lang="en-US" sz="22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Mini, Micro, Mainframe  and super computers.</a:t>
            </a:r>
            <a:endParaRPr lang="en-US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vdodna.com/wp-content/uploads/2013/03/Digital-Clock-Ic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517232"/>
            <a:ext cx="2150391" cy="1143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0"/>
            <a:ext cx="7772400" cy="68580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Digital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285720" y="785794"/>
            <a:ext cx="8501122" cy="5760720"/>
          </a:xfrm>
          <a:noFill/>
        </p:spPr>
        <p:txBody>
          <a:bodyPr lIns="82296" tIns="41148" rIns="82296" bIns="41148"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</a:t>
            </a:r>
          </a:p>
          <a:p>
            <a:pPr lvl="1">
              <a:defRPr/>
            </a:pPr>
            <a:r>
              <a:rPr lang="en-US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 COMPUTERS</a:t>
            </a:r>
          </a:p>
          <a:p>
            <a:pPr lvl="1">
              <a:defRPr/>
            </a:pPr>
            <a:endParaRPr lang="en-US" sz="32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defRPr/>
            </a:pPr>
            <a:r>
              <a:rPr lang="en-US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MINI COMPUTERS</a:t>
            </a:r>
          </a:p>
          <a:p>
            <a:pPr lvl="1">
              <a:defRPr/>
            </a:pPr>
            <a:endParaRPr lang="en-US" sz="32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defRPr/>
            </a:pPr>
            <a:r>
              <a:rPr lang="en-US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MAINFRAME COMPUTERS</a:t>
            </a:r>
          </a:p>
          <a:p>
            <a:pPr lvl="1">
              <a:buNone/>
              <a:defRPr/>
            </a:pPr>
            <a:endParaRPr lang="en-US" sz="32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defRPr/>
            </a:pPr>
            <a:r>
              <a:rPr lang="en-US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 COMPUTERS</a:t>
            </a:r>
            <a:endParaRPr lang="en-US" sz="32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822960"/>
          </a:xfrm>
          <a:noFill/>
        </p:spPr>
        <p:txBody>
          <a:bodyPr lIns="82296" tIns="41148" rIns="82296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Personal (Micro)  Computers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822960"/>
            <a:ext cx="9144000" cy="6035040"/>
          </a:xfrm>
          <a:noFill/>
        </p:spPr>
        <p:txBody>
          <a:bodyPr lIns="82296" tIns="41148" rIns="82296" bIns="41148"/>
          <a:lstStyle/>
          <a:p>
            <a:pPr eaLnBrk="1" hangingPunct="1">
              <a:defRPr/>
            </a:pPr>
            <a:endParaRPr lang="en-US" sz="2200" dirty="0" smtClean="0"/>
          </a:p>
          <a:p>
            <a:pPr eaLnBrk="1" hangingPunct="1">
              <a:defRPr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personal computer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 is any general-purpose  Computer whose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capabilities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original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sales price make it useful for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individuals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and which is intended to be operated directly by an end user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personal computer may be a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desktop computer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laptop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a notebook,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tablet PC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or a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handheld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PC, Smart phones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Software applications for personal computers include word processing, spreadsheets, databases, Web browsers and e-mail clients, games and special-purpose software applications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None/>
              <a:defRPr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PC may be used at home or in an office. </a:t>
            </a:r>
          </a:p>
          <a:p>
            <a:pPr eaLnBrk="1" hangingPunct="1">
              <a:defRPr/>
            </a:pPr>
            <a:endParaRPr lang="en-US" sz="2200" b="1" dirty="0">
              <a:solidFill>
                <a:srgbClr val="C00000"/>
              </a:solidFill>
              <a:latin typeface="+mj-lt"/>
            </a:endParaRPr>
          </a:p>
          <a:p>
            <a:pPr lvl="1" eaLnBrk="1" hangingPunct="1">
              <a:defRPr/>
            </a:pPr>
            <a:endParaRPr lang="en-US" b="1" dirty="0" smtClean="0">
              <a:solidFill>
                <a:srgbClr val="C00000"/>
              </a:solidFill>
              <a:latin typeface="+mj-lt"/>
            </a:endParaRPr>
          </a:p>
          <a:p>
            <a:pPr lvl="3" eaLnBrk="1" hangingPunct="1">
              <a:buFontTx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0"/>
            <a:ext cx="7772400" cy="685800"/>
          </a:xfrm>
          <a:noFill/>
        </p:spPr>
        <p:txBody>
          <a:bodyPr lIns="82296" tIns="41148" rIns="82296"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Personal (Micro)  Computers : </a:t>
            </a:r>
            <a:r>
              <a:rPr lang="en-US" sz="2900" b="1" dirty="0">
                <a:solidFill>
                  <a:srgbClr val="C00000"/>
                </a:solidFill>
                <a:latin typeface="Impact" pitchFamily="34" charset="0"/>
              </a:rPr>
              <a:t>Features</a:t>
            </a:r>
            <a:endParaRPr lang="en-US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822960"/>
            <a:ext cx="9144000" cy="6035040"/>
          </a:xfrm>
          <a:solidFill>
            <a:schemeClr val="bg1"/>
          </a:solidFill>
        </p:spPr>
        <p:txBody>
          <a:bodyPr lIns="82296" tIns="41148" rIns="82296" bIns="41148">
            <a:normAutofit/>
          </a:bodyPr>
          <a:lstStyle/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Cheap and easy to use</a:t>
            </a: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1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Storage Capacity</a:t>
            </a:r>
          </a:p>
          <a:p>
            <a:pPr lvl="1" eaLnBrk="1" hangingPunct="1">
              <a:defRPr/>
            </a:pP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They have less storage </a:t>
            </a:r>
            <a:r>
              <a:rPr lang="en-US" sz="1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</a:t>
            </a:r>
          </a:p>
          <a:p>
            <a:pPr lvl="1" eaLnBrk="1" hangingPunct="1">
              <a:buNone/>
              <a:defRPr/>
            </a:pPr>
            <a:endParaRPr lang="en-US" sz="1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Software Capacity</a:t>
            </a:r>
          </a:p>
          <a:p>
            <a:pPr lvl="1" eaLnBrk="1" hangingPunct="1">
              <a:defRPr/>
            </a:pP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These computers support very limited number of </a:t>
            </a:r>
            <a:r>
              <a:rPr lang="en-US" sz="1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</a:p>
          <a:p>
            <a:pPr lvl="1" eaLnBrk="1" hangingPunct="1">
              <a:buNone/>
              <a:defRPr/>
            </a:pPr>
            <a:endParaRPr lang="en-US" sz="1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pPr lvl="1" eaLnBrk="1" hangingPunct="1">
              <a:defRPr/>
            </a:pP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Most of microcomputers are self-contained unit, which are light enough and can be moved easily</a:t>
            </a:r>
            <a:r>
              <a:rPr lang="en-US" sz="1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eaLnBrk="1" hangingPunct="1">
              <a:defRPr/>
            </a:pPr>
            <a:endParaRPr lang="en-US" sz="18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Storage</a:t>
            </a:r>
          </a:p>
          <a:p>
            <a:pPr lvl="1">
              <a:defRPr/>
            </a:pPr>
            <a:r>
              <a:rPr lang="en-US" sz="1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Hard disk and floppy disk drivers are used to enter and store data and programs</a:t>
            </a:r>
          </a:p>
          <a:p>
            <a:pPr lvl="1">
              <a:buNone/>
              <a:defRPr/>
            </a:pPr>
            <a:endParaRPr lang="en-US" sz="1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Number of Operators</a:t>
            </a:r>
          </a:p>
          <a:p>
            <a:pPr lvl="1" eaLnBrk="1" hangingPunct="1">
              <a:defRPr/>
            </a:pP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They are designed to be used by one person at a time.</a:t>
            </a:r>
          </a:p>
          <a:p>
            <a:pPr eaLnBrk="1" hangingPunct="1">
              <a:buNone/>
              <a:defRPr/>
            </a:pPr>
            <a:endParaRPr lang="en-US" sz="1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endParaRPr lang="en-US" sz="1800" b="1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Equity">
  <a:themeElements>
    <a:clrScheme name="Custom 10">
      <a:dk1>
        <a:srgbClr val="000099"/>
      </a:dk1>
      <a:lt1>
        <a:sysClr val="window" lastClr="FFFFFF"/>
      </a:lt1>
      <a:dk2>
        <a:srgbClr val="FF0000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1941</TotalTime>
  <Words>1161</Words>
  <Application>Microsoft Office PowerPoint</Application>
  <PresentationFormat>On-screen Show (4:3)</PresentationFormat>
  <Paragraphs>203</Paragraphs>
  <Slides>23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21</vt:i4>
      </vt:variant>
      <vt:variant>
        <vt:lpstr>Slide Titles</vt:lpstr>
      </vt:variant>
      <vt:variant>
        <vt:i4>23</vt:i4>
      </vt:variant>
    </vt:vector>
  </HeadingPairs>
  <TitlesOfParts>
    <vt:vector size="44" baseType="lpstr">
      <vt:lpstr>Theme1</vt:lpstr>
      <vt:lpstr>2_Custom Design</vt:lpstr>
      <vt:lpstr>Custom Design</vt:lpstr>
      <vt:lpstr>1_Custom Design</vt:lpstr>
      <vt:lpstr>1_Theme1</vt:lpstr>
      <vt:lpstr>3_Custom Design</vt:lpstr>
      <vt:lpstr>4_Custom Design</vt:lpstr>
      <vt:lpstr>5_Custom Design</vt:lpstr>
      <vt:lpstr>2_Theme1</vt:lpstr>
      <vt:lpstr>6_Custom Design</vt:lpstr>
      <vt:lpstr>7_Custom Design</vt:lpstr>
      <vt:lpstr>8_Custom Design</vt:lpstr>
      <vt:lpstr>3_Theme1</vt:lpstr>
      <vt:lpstr>9_Custom Design</vt:lpstr>
      <vt:lpstr>10_Custom Design</vt:lpstr>
      <vt:lpstr>11_Custom Design</vt:lpstr>
      <vt:lpstr>Theme2</vt:lpstr>
      <vt:lpstr>12_Custom Design</vt:lpstr>
      <vt:lpstr>13_Custom Design</vt:lpstr>
      <vt:lpstr>14_Custom Design</vt:lpstr>
      <vt:lpstr>Equity</vt:lpstr>
      <vt:lpstr> What Is a Computer?</vt:lpstr>
      <vt:lpstr>Slide 2</vt:lpstr>
      <vt:lpstr>Slide 3</vt:lpstr>
      <vt:lpstr>Types of Computers On the basis of principle of construction</vt:lpstr>
      <vt:lpstr>Analog Computers</vt:lpstr>
      <vt:lpstr>Digital  Computers</vt:lpstr>
      <vt:lpstr>Digital  Computers</vt:lpstr>
      <vt:lpstr>Personal (Micro)  Computers</vt:lpstr>
      <vt:lpstr>Personal (Micro)  Computers : Features</vt:lpstr>
      <vt:lpstr>Mini  Computers</vt:lpstr>
      <vt:lpstr>Mini Computer Name: PDP 7</vt:lpstr>
      <vt:lpstr> Mainframe Computers</vt:lpstr>
      <vt:lpstr>Mainframe Compuer</vt:lpstr>
      <vt:lpstr>Super  Computers</vt:lpstr>
      <vt:lpstr>Super  Computers</vt:lpstr>
      <vt:lpstr> </vt:lpstr>
      <vt:lpstr>The Von Neumann Architecture</vt:lpstr>
      <vt:lpstr>The Von Neumann Architecture</vt:lpstr>
      <vt:lpstr>Slide 19</vt:lpstr>
      <vt:lpstr>Slide 20</vt:lpstr>
      <vt:lpstr>Slide 21</vt:lpstr>
      <vt:lpstr>Slide 22</vt:lpstr>
      <vt:lpstr>Slide 23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itfac106</dc:creator>
  <cp:lastModifiedBy>Annpreetha</cp:lastModifiedBy>
  <cp:revision>27</cp:revision>
  <dcterms:created xsi:type="dcterms:W3CDTF">2015-08-01T06:05:19Z</dcterms:created>
  <dcterms:modified xsi:type="dcterms:W3CDTF">2015-08-06T16:21:14Z</dcterms:modified>
</cp:coreProperties>
</file>