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73" r:id="rId9"/>
    <p:sldId id="277" r:id="rId10"/>
    <p:sldId id="276" r:id="rId11"/>
    <p:sldId id="280" r:id="rId12"/>
    <p:sldId id="278" r:id="rId13"/>
    <p:sldId id="281" r:id="rId14"/>
    <p:sldId id="282" r:id="rId15"/>
    <p:sldId id="283" r:id="rId16"/>
    <p:sldId id="260" r:id="rId17"/>
    <p:sldId id="261" r:id="rId18"/>
    <p:sldId id="263" r:id="rId19"/>
    <p:sldId id="265" r:id="rId20"/>
    <p:sldId id="266" r:id="rId21"/>
    <p:sldId id="284" r:id="rId22"/>
    <p:sldId id="262" r:id="rId23"/>
    <p:sldId id="264" r:id="rId24"/>
    <p:sldId id="285" r:id="rId25"/>
    <p:sldId id="286" r:id="rId26"/>
    <p:sldId id="287" r:id="rId27"/>
    <p:sldId id="290" r:id="rId28"/>
    <p:sldId id="288" r:id="rId29"/>
    <p:sldId id="292" r:id="rId30"/>
    <p:sldId id="289" r:id="rId31"/>
    <p:sldId id="291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11" r:id="rId44"/>
    <p:sldId id="304" r:id="rId45"/>
    <p:sldId id="305" r:id="rId46"/>
    <p:sldId id="306" r:id="rId47"/>
    <p:sldId id="312" r:id="rId48"/>
    <p:sldId id="313" r:id="rId49"/>
    <p:sldId id="307" r:id="rId50"/>
    <p:sldId id="309" r:id="rId51"/>
    <p:sldId id="310" r:id="rId52"/>
    <p:sldId id="314" r:id="rId53"/>
    <p:sldId id="317" r:id="rId54"/>
    <p:sldId id="316" r:id="rId55"/>
    <p:sldId id="318" r:id="rId56"/>
    <p:sldId id="321" r:id="rId57"/>
    <p:sldId id="322" r:id="rId58"/>
    <p:sldId id="319" r:id="rId59"/>
    <p:sldId id="323" r:id="rId60"/>
    <p:sldId id="324" r:id="rId61"/>
    <p:sldId id="320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912" autoAdjust="0"/>
    <p:restoredTop sz="94660"/>
  </p:normalViewPr>
  <p:slideViewPr>
    <p:cSldViewPr>
      <p:cViewPr>
        <p:scale>
          <a:sx n="71" d="100"/>
          <a:sy n="71" d="100"/>
        </p:scale>
        <p:origin x="-112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18D43-1DEF-4CD8-AD43-6F4C37CA1931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7DF57-6B25-43CF-B75F-13AEE2EE9DE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56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59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7DF57-6B25-43CF-B75F-13AEE2EE9DE2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39EEA-7ED7-4A84-B100-37AA46976149}" type="datetimeFigureOut">
              <a:rPr lang="en-US" smtClean="0"/>
              <a:pPr/>
              <a:t>10/19/2015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8BBF7-C26A-4031-AB7F-DC7182A3AA6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Floating Point Arithmetic Operations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Module 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Advantages</a:t>
            </a:r>
          </a:p>
          <a:p>
            <a:pPr lvl="1"/>
            <a:r>
              <a:rPr lang="en-GB" dirty="0" smtClean="0"/>
              <a:t>They contain only positive numbers(easy to compare)</a:t>
            </a:r>
          </a:p>
          <a:p>
            <a:pPr lvl="1"/>
            <a:r>
              <a:rPr lang="en-GB" dirty="0" smtClean="0"/>
              <a:t>The smallest possible biased exponent contains all zeros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35824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778674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IEEE Standard for Binary Floating-Point Representation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IEEE 754 in 1985.</a:t>
            </a:r>
          </a:p>
          <a:p>
            <a:r>
              <a:rPr lang="en-GB" dirty="0" smtClean="0"/>
              <a:t>developed to facilitate the portability of</a:t>
            </a:r>
          </a:p>
          <a:p>
            <a:r>
              <a:rPr lang="en-GB" dirty="0" smtClean="0"/>
              <a:t>programs from one processor to another and to encourage the development of sophisticated, numerically oriented programs.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IEEE 754 Formats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878684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 List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885828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Register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same registers &amp; adders are in the case of fixed point  arithmetic are used for processing mantissa.</a:t>
            </a:r>
          </a:p>
          <a:p>
            <a:r>
              <a:rPr lang="en-GB" dirty="0" smtClean="0"/>
              <a:t>Differs the way in which exponents are handled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07249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BR,AC,QR(divided into 2 parts).</a:t>
            </a:r>
          </a:p>
          <a:p>
            <a:r>
              <a:rPr lang="en-GB" dirty="0" smtClean="0"/>
              <a:t>Mantissa is stored in B,A and Q registers</a:t>
            </a:r>
          </a:p>
          <a:p>
            <a:r>
              <a:rPr lang="en-GB" dirty="0" smtClean="0"/>
              <a:t>Exponent in </a:t>
            </a:r>
            <a:r>
              <a:rPr lang="en-GB" dirty="0" err="1" smtClean="0"/>
              <a:t>b,a,q</a:t>
            </a:r>
            <a:r>
              <a:rPr lang="en-GB" dirty="0" smtClean="0"/>
              <a:t> registers.</a:t>
            </a:r>
          </a:p>
          <a:p>
            <a:pPr lvl="1"/>
            <a:r>
              <a:rPr lang="en-GB" dirty="0" smtClean="0"/>
              <a:t>Mantissa in signed magnitude in A and sign in As and MSB in A1.</a:t>
            </a:r>
          </a:p>
          <a:p>
            <a:pPr lvl="1"/>
            <a:r>
              <a:rPr lang="en-GB" dirty="0" smtClean="0"/>
              <a:t>Biased exponent in a.</a:t>
            </a:r>
          </a:p>
          <a:p>
            <a:pPr lvl="1"/>
            <a:r>
              <a:rPr lang="en-GB" dirty="0" smtClean="0"/>
              <a:t>A1-&gt;1 if the no. Has to be normalized</a:t>
            </a:r>
          </a:p>
          <a:p>
            <a:pPr lvl="1"/>
            <a:r>
              <a:rPr lang="en-GB" dirty="0" smtClean="0"/>
              <a:t>Similarly for other registers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2Parallel adders</a:t>
            </a:r>
          </a:p>
          <a:p>
            <a:pPr lvl="1"/>
            <a:r>
              <a:rPr lang="en-GB" dirty="0" smtClean="0"/>
              <a:t>1 ,Adds two mantissas and  sum stores in </a:t>
            </a:r>
            <a:r>
              <a:rPr lang="en-GB" dirty="0" err="1" smtClean="0"/>
              <a:t>A,Carry</a:t>
            </a:r>
            <a:r>
              <a:rPr lang="en-GB" dirty="0" smtClean="0"/>
              <a:t> to E.</a:t>
            </a:r>
          </a:p>
          <a:p>
            <a:pPr lvl="1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adds the exponents(don’t have distinct sign </a:t>
            </a:r>
            <a:r>
              <a:rPr lang="en-GB" dirty="0" err="1" smtClean="0"/>
              <a:t>bit,but</a:t>
            </a:r>
            <a:r>
              <a:rPr lang="en-GB" dirty="0" smtClean="0"/>
              <a:t> taken as +</a:t>
            </a:r>
            <a:r>
              <a:rPr lang="en-GB" dirty="0" err="1" smtClean="0"/>
              <a:t>ve</a:t>
            </a:r>
            <a:r>
              <a:rPr lang="en-GB" dirty="0" smtClean="0"/>
              <a:t>).</a:t>
            </a:r>
          </a:p>
          <a:p>
            <a:r>
              <a:rPr lang="en-GB" dirty="0" smtClean="0"/>
              <a:t>Exponent overflow is neglected.</a:t>
            </a:r>
          </a:p>
          <a:p>
            <a:r>
              <a:rPr lang="en-GB" dirty="0" smtClean="0"/>
              <a:t>Exponents are connected to comparator that provides 3 binary outputs to indicate their relative magnitude.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2 parts</a:t>
            </a:r>
          </a:p>
          <a:p>
            <a:pPr lvl="1"/>
            <a:r>
              <a:rPr lang="en-GB" dirty="0" smtClean="0"/>
              <a:t>Mantissa-&gt;signed fixed point number </a:t>
            </a:r>
          </a:p>
          <a:p>
            <a:pPr lvl="1"/>
            <a:r>
              <a:rPr lang="en-GB" dirty="0" smtClean="0"/>
              <a:t>exponent-&gt;the position of the decimal(binary) point</a:t>
            </a:r>
          </a:p>
          <a:p>
            <a:pPr lvl="1"/>
            <a:r>
              <a:rPr lang="en-GB" dirty="0" smtClean="0"/>
              <a:t>Eg:6132.739</a:t>
            </a:r>
          </a:p>
          <a:p>
            <a:pPr lvl="3"/>
            <a:r>
              <a:rPr lang="en-GB" dirty="0" smtClean="0"/>
              <a:t>+06132739-&gt;fraction</a:t>
            </a:r>
          </a:p>
          <a:p>
            <a:pPr lvl="3"/>
            <a:r>
              <a:rPr lang="en-GB" dirty="0" smtClean="0"/>
              <a:t>4-&gt; exponent</a:t>
            </a:r>
          </a:p>
          <a:p>
            <a:pPr lvl="3"/>
            <a:r>
              <a:rPr lang="en-GB" dirty="0" smtClean="0"/>
              <a:t>Similar to +0.6132739*10^+4</a:t>
            </a:r>
          </a:p>
          <a:p>
            <a:r>
              <a:rPr lang="en-GB" dirty="0" smtClean="0"/>
              <a:t>General form M*</a:t>
            </a:r>
            <a:r>
              <a:rPr lang="en-GB" dirty="0" err="1" smtClean="0"/>
              <a:t>r^e</a:t>
            </a:r>
            <a:endParaRPr lang="en-GB" dirty="0" smtClean="0"/>
          </a:p>
          <a:p>
            <a:pPr lvl="1"/>
            <a:r>
              <a:rPr lang="en-GB" dirty="0" smtClean="0"/>
              <a:t>M-&gt;mantissa</a:t>
            </a:r>
          </a:p>
          <a:p>
            <a:pPr lvl="1"/>
            <a:r>
              <a:rPr lang="en-GB" dirty="0" smtClean="0"/>
              <a:t>r-&gt;radix</a:t>
            </a:r>
          </a:p>
          <a:p>
            <a:pPr lvl="1"/>
            <a:r>
              <a:rPr lang="en-GB" dirty="0" smtClean="0"/>
              <a:t>E-&gt;exponent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number in the mantissa is taken as a fraction, so binary point resides to the left of the magnitude part.</a:t>
            </a:r>
          </a:p>
          <a:p>
            <a:r>
              <a:rPr lang="en-GB" dirty="0" smtClean="0"/>
              <a:t>Numbers are normalized both during initial and after the operation.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floating point operation may produce: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857256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 and Subtraction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1. Check for zeros.</a:t>
            </a:r>
          </a:p>
          <a:p>
            <a:r>
              <a:rPr lang="en-GB" dirty="0"/>
              <a:t>2. Align the mantissas.</a:t>
            </a:r>
          </a:p>
          <a:p>
            <a:r>
              <a:rPr lang="en-GB" dirty="0"/>
              <a:t>3. Add or subtract the mantissas.</a:t>
            </a:r>
          </a:p>
          <a:p>
            <a:r>
              <a:rPr lang="en-GB" dirty="0"/>
              <a:t>4. Normalize the result.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50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multiply the mantissas and add the exponents.</a:t>
            </a:r>
          </a:p>
          <a:p>
            <a:r>
              <a:rPr lang="en-GB" dirty="0" smtClean="0"/>
              <a:t>No comparison of exponents or alignment of mantissas is necessary.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Four components:</a:t>
            </a:r>
          </a:p>
          <a:p>
            <a:pPr>
              <a:buNone/>
            </a:pPr>
            <a:r>
              <a:rPr lang="en-GB" dirty="0" smtClean="0"/>
              <a:t>	1. Check for zeros.</a:t>
            </a:r>
          </a:p>
          <a:p>
            <a:pPr>
              <a:buNone/>
            </a:pPr>
            <a:r>
              <a:rPr lang="en-GB" dirty="0" smtClean="0"/>
              <a:t>	2. Add the exponents.</a:t>
            </a:r>
          </a:p>
          <a:p>
            <a:pPr>
              <a:buNone/>
            </a:pPr>
            <a:r>
              <a:rPr lang="en-GB" dirty="0" smtClean="0"/>
              <a:t>	3. Multiply the mantissas.</a:t>
            </a:r>
          </a:p>
          <a:p>
            <a:pPr>
              <a:buNone/>
            </a:pPr>
            <a:r>
              <a:rPr lang="en-GB" dirty="0" smtClean="0"/>
              <a:t>	4. Normalize the product.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" y="238125"/>
            <a:ext cx="83058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5263"/>
            <a:ext cx="8001056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Floating-point division requires that the exponents be subtracted and the mantissas divided.</a:t>
            </a:r>
          </a:p>
          <a:p>
            <a:r>
              <a:rPr lang="en-GB" dirty="0" smtClean="0"/>
              <a:t>The mantissa division is done as in fixed-point except that the dividend has a single-precision mantissa that is placed in the AC.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 for zeros.</a:t>
            </a:r>
          </a:p>
          <a:p>
            <a:r>
              <a:rPr lang="en-GB" dirty="0" smtClean="0"/>
              <a:t> Initialize registers and evaluate the sign</a:t>
            </a:r>
          </a:p>
          <a:p>
            <a:r>
              <a:rPr lang="en-GB" dirty="0" smtClean="0"/>
              <a:t>Align the dividend(divide overflow check in </a:t>
            </a:r>
            <a:r>
              <a:rPr lang="en-GB" dirty="0" err="1" smtClean="0"/>
              <a:t>fixp</a:t>
            </a:r>
            <a:r>
              <a:rPr lang="en-GB" smtClean="0"/>
              <a:t>).</a:t>
            </a:r>
            <a:endParaRPr lang="en-GB" dirty="0" smtClean="0"/>
          </a:p>
          <a:p>
            <a:r>
              <a:rPr lang="en-GB" dirty="0" smtClean="0"/>
              <a:t> Subtract the exponents.</a:t>
            </a:r>
          </a:p>
          <a:p>
            <a:r>
              <a:rPr lang="en-GB" dirty="0" smtClean="0"/>
              <a:t> Divide the mantissas.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binary </a:t>
            </a:r>
            <a:r>
              <a:rPr lang="en-GB" dirty="0" err="1" smtClean="0"/>
              <a:t>fp</a:t>
            </a:r>
            <a:r>
              <a:rPr lang="en-GB" dirty="0" smtClean="0"/>
              <a:t>;</a:t>
            </a:r>
          </a:p>
          <a:p>
            <a:pPr lvl="1"/>
            <a:r>
              <a:rPr lang="en-GB" dirty="0" smtClean="0"/>
              <a:t>Similar to </a:t>
            </a:r>
            <a:r>
              <a:rPr lang="en-GB" dirty="0" err="1" smtClean="0"/>
              <a:t>fp</a:t>
            </a:r>
            <a:r>
              <a:rPr lang="en-GB" dirty="0" smtClean="0"/>
              <a:t> decimal point, but uses radix 2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:+1001.11</a:t>
            </a:r>
          </a:p>
          <a:p>
            <a:pPr lvl="1"/>
            <a:r>
              <a:rPr lang="en-GB" dirty="0" smtClean="0"/>
              <a:t>01001110(</a:t>
            </a:r>
            <a:r>
              <a:rPr lang="en-GB" dirty="0" err="1" smtClean="0"/>
              <a:t>mantssa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000100(exponent)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6439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Decimal Arithmetic Unit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a digital function that performs decimal</a:t>
            </a:r>
          </a:p>
          <a:p>
            <a:r>
              <a:rPr lang="en-GB" dirty="0" err="1" smtClean="0"/>
              <a:t>microoperations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can add or subtract decimal numbers, usually by forming the 9's or 10's complement of the subtrahend.</a:t>
            </a:r>
          </a:p>
          <a:p>
            <a:r>
              <a:rPr lang="en-GB" dirty="0" smtClean="0"/>
              <a:t>The unit accepts coded decimal numbers and generates results in the same adopted binary code.</a:t>
            </a:r>
            <a:endParaRPr lang="en-GB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single-stage decimal arithmetic unit consists of:</a:t>
            </a:r>
          </a:p>
          <a:p>
            <a:pPr lvl="1"/>
            <a:r>
              <a:rPr lang="en-GB" dirty="0" smtClean="0"/>
              <a:t> nine binary input variables</a:t>
            </a:r>
          </a:p>
          <a:p>
            <a:pPr lvl="1"/>
            <a:r>
              <a:rPr lang="en-GB" dirty="0" smtClean="0"/>
              <a:t>five binary output variables</a:t>
            </a:r>
          </a:p>
          <a:p>
            <a:pPr lvl="1"/>
            <a:r>
              <a:rPr lang="en-GB" dirty="0" smtClean="0"/>
              <a:t>( since a minimum of four bits is required to represent each coded decimal digit)</a:t>
            </a:r>
          </a:p>
          <a:p>
            <a:r>
              <a:rPr lang="en-GB" dirty="0" smtClean="0"/>
              <a:t>Each stage must have four inputs for the </a:t>
            </a:r>
            <a:r>
              <a:rPr lang="en-GB" dirty="0" err="1" smtClean="0"/>
              <a:t>augend</a:t>
            </a:r>
            <a:r>
              <a:rPr lang="en-GB" dirty="0" smtClean="0"/>
              <a:t> digit, four inputs for the addend digit, and an input-carry.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outputs include four terminals for the sum digit and one for the output-carry.</a:t>
            </a:r>
            <a:endParaRPr lang="en-GB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Once cell of Decimal </a:t>
            </a:r>
            <a:r>
              <a:rPr lang="en-GB" dirty="0" err="1" smtClean="0"/>
              <a:t>additiom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3" y="1238250"/>
            <a:ext cx="78009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Decimal Arithmetic Operations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8786841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 and Subtraction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Addition</a:t>
            </a:r>
          </a:p>
          <a:p>
            <a:pPr lvl="1"/>
            <a:r>
              <a:rPr lang="en-GB" dirty="0" smtClean="0"/>
              <a:t>Parallel  decimal adder</a:t>
            </a:r>
          </a:p>
          <a:p>
            <a:pPr lvl="1"/>
            <a:r>
              <a:rPr lang="en-GB" dirty="0" smtClean="0"/>
              <a:t>Digit-serial. Bit-parallel decimal addition</a:t>
            </a:r>
          </a:p>
          <a:p>
            <a:pPr lvl="1"/>
            <a:r>
              <a:rPr lang="en-GB" dirty="0" smtClean="0"/>
              <a:t>All serial decimal addition</a:t>
            </a:r>
          </a:p>
          <a:p>
            <a:pPr lvl="1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Parallel Decimal Adder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8215370" cy="318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14414" y="5357826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624+829=1503</a:t>
            </a:r>
            <a:endParaRPr lang="en-GB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Digit-serial. Bit-parallel decimal addition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8501122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 floating point no. is said to be normalized if the most significant digit of the mantissa is nonzero.</a:t>
            </a:r>
          </a:p>
          <a:p>
            <a:r>
              <a:rPr lang="en-GB" dirty="0" smtClean="0"/>
              <a:t>Eg:350-&gt;normalized</a:t>
            </a:r>
          </a:p>
          <a:p>
            <a:pPr lvl="1"/>
            <a:r>
              <a:rPr lang="en-GB" dirty="0" smtClean="0"/>
              <a:t>00035-&gt; not normalized.</a:t>
            </a:r>
          </a:p>
          <a:p>
            <a:pPr lvl="1"/>
            <a:r>
              <a:rPr lang="en-GB" dirty="0" smtClean="0"/>
              <a:t>Can be normalized by shifting it 3 positions to the left and discarding the leading zeros.(10^3)</a:t>
            </a:r>
          </a:p>
          <a:p>
            <a:r>
              <a:rPr lang="en-GB" dirty="0" smtClean="0"/>
              <a:t>Zero cannot be normalized </a:t>
            </a:r>
            <a:r>
              <a:rPr lang="en-GB" dirty="0" err="1" smtClean="0"/>
              <a:t>bcoz</a:t>
            </a:r>
            <a:r>
              <a:rPr lang="en-GB" dirty="0" smtClean="0"/>
              <a:t> it </a:t>
            </a:r>
            <a:r>
              <a:rPr lang="en-GB" dirty="0" err="1" smtClean="0"/>
              <a:t>doesnot</a:t>
            </a:r>
            <a:r>
              <a:rPr lang="en-GB" dirty="0" smtClean="0"/>
              <a:t> have a nonzero digit.</a:t>
            </a:r>
          </a:p>
          <a:p>
            <a:pPr lvl="1"/>
            <a:r>
              <a:rPr lang="en-GB" dirty="0" smtClean="0"/>
              <a:t>Denoted by all zeros at mantissa and </a:t>
            </a:r>
            <a:r>
              <a:rPr lang="en-GB" dirty="0" err="1" smtClean="0"/>
              <a:t>exponenet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 serial decimal addition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03068"/>
            <a:ext cx="8229600" cy="3120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Registers for decimal arithmetic multiplication and division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42968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Ae</a:t>
            </a:r>
            <a:r>
              <a:rPr lang="en-GB" dirty="0" smtClean="0"/>
              <a:t>- to accommodate overflow(adding the multiplicand to the partial product)</a:t>
            </a:r>
          </a:p>
          <a:p>
            <a:r>
              <a:rPr lang="en-GB" dirty="0" smtClean="0"/>
              <a:t>Be-to form the 9’s complement of the divisor when subtracted from the partial remainder.</a:t>
            </a:r>
            <a:endParaRPr lang="en-GB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871543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Division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42968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Arithmetic and Logic Unit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a </a:t>
            </a:r>
            <a:r>
              <a:rPr lang="en-GB" dirty="0" err="1" smtClean="0"/>
              <a:t>multioperation</a:t>
            </a:r>
            <a:r>
              <a:rPr lang="en-GB" dirty="0" smtClean="0"/>
              <a:t>, combinational logic digital function.</a:t>
            </a:r>
          </a:p>
          <a:p>
            <a:r>
              <a:rPr lang="en-GB" dirty="0" smtClean="0"/>
              <a:t>Perform</a:t>
            </a:r>
          </a:p>
          <a:p>
            <a:pPr lvl="1"/>
            <a:r>
              <a:rPr lang="en-GB" dirty="0" smtClean="0"/>
              <a:t> a set of basic arithmetic operations</a:t>
            </a:r>
          </a:p>
          <a:p>
            <a:pPr lvl="1"/>
            <a:r>
              <a:rPr lang="en-GB" dirty="0" smtClean="0"/>
              <a:t>Set of logical operations</a:t>
            </a:r>
          </a:p>
          <a:p>
            <a:r>
              <a:rPr lang="en-GB" dirty="0" smtClean="0"/>
              <a:t>No. Of selection lines(to select a particular operation).</a:t>
            </a:r>
          </a:p>
          <a:p>
            <a:r>
              <a:rPr lang="en-GB" dirty="0" smtClean="0"/>
              <a:t>K selection variables-&gt;2</a:t>
            </a:r>
            <a:r>
              <a:rPr lang="en-GB" baseline="30000" dirty="0" smtClean="0"/>
              <a:t>k </a:t>
            </a:r>
            <a:r>
              <a:rPr lang="en-GB" dirty="0" smtClean="0"/>
              <a:t>distinct operations.</a:t>
            </a:r>
            <a:endParaRPr lang="en-GB" baseline="30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 bit ALU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4.bp.blogspot.com/-5gAqBHmM-7A/UJ_NUVniIII/AAAAAAAAALc/-_6mCjuzRdE/s320/4+bit+Al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764386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 of ALU will be carried out in  3stages:</a:t>
            </a:r>
          </a:p>
          <a:p>
            <a:pPr lvl="1"/>
            <a:r>
              <a:rPr lang="en-GB" dirty="0" smtClean="0"/>
              <a:t>Design of arithmetic section</a:t>
            </a:r>
          </a:p>
          <a:p>
            <a:pPr lvl="1"/>
            <a:r>
              <a:rPr lang="en-GB" dirty="0" smtClean="0"/>
              <a:t>Design of logic section</a:t>
            </a:r>
          </a:p>
          <a:p>
            <a:pPr lvl="1"/>
            <a:r>
              <a:rPr lang="en-GB" dirty="0" smtClean="0"/>
              <a:t>The arithmetic section will be modified so that it can perform both arithmetic and </a:t>
            </a:r>
            <a:r>
              <a:rPr lang="en-GB" smtClean="0"/>
              <a:t>logic operations.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of Arithmetic unit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0"/>
            <a:ext cx="8786874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Operations on </a:t>
            </a:r>
            <a:r>
              <a:rPr lang="en-GB" dirty="0" err="1" smtClean="0"/>
              <a:t>fp</a:t>
            </a:r>
            <a:r>
              <a:rPr lang="en-GB" dirty="0" smtClean="0"/>
              <a:t> numbers requires complex hardware and takes more time.</a:t>
            </a:r>
          </a:p>
          <a:p>
            <a:r>
              <a:rPr lang="en-GB" dirty="0" smtClean="0"/>
              <a:t>Addition or subtraction requires:</a:t>
            </a:r>
          </a:p>
          <a:p>
            <a:pPr lvl="1"/>
            <a:r>
              <a:rPr lang="en-GB" dirty="0" smtClean="0"/>
              <a:t>Alignment of radix point(exponents must be equal).</a:t>
            </a:r>
          </a:p>
          <a:p>
            <a:pPr lvl="1"/>
            <a:r>
              <a:rPr lang="en-GB" dirty="0" smtClean="0"/>
              <a:t>Done by shifting mantissa and adjust exponent accordingly.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: 0.5372400*10^2+</a:t>
            </a:r>
          </a:p>
          <a:p>
            <a:pPr lvl="1">
              <a:buNone/>
            </a:pPr>
            <a:r>
              <a:rPr lang="en-GB" dirty="0" smtClean="0"/>
              <a:t>           0.1580000*10^-1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57166"/>
            <a:ext cx="8458199" cy="65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8305800" cy="508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4bit adder/</a:t>
            </a:r>
            <a:r>
              <a:rPr lang="en-GB" dirty="0" err="1" smtClean="0"/>
              <a:t>subtractor</a:t>
            </a:r>
            <a:r>
              <a:rPr lang="en-GB" dirty="0" smtClean="0"/>
              <a:t> circuit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adder-subtra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643998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of </a:t>
            </a:r>
            <a:r>
              <a:rPr lang="en-GB" dirty="0" err="1" smtClean="0"/>
              <a:t>LogiC</a:t>
            </a:r>
            <a:r>
              <a:rPr lang="en-GB" dirty="0" smtClean="0"/>
              <a:t> Circuit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92818"/>
            <a:ext cx="8229600" cy="374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Combining </a:t>
            </a:r>
            <a:r>
              <a:rPr lang="en-GB" dirty="0" smtClean="0"/>
              <a:t>Logic &amp; Arithmetic Circuits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" y="1571612"/>
            <a:ext cx="8820150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Table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63" y="1981200"/>
            <a:ext cx="8905875" cy="451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143116"/>
            <a:ext cx="43338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6625" y="3033713"/>
            <a:ext cx="21907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Design of Arithmetic  &amp; Logic Circuit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500306"/>
            <a:ext cx="7467600" cy="162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Design of Arithmetic  &amp; Logic Circuit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00200"/>
            <a:ext cx="8001056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When S2=0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785926"/>
            <a:ext cx="52197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28825" y="2800350"/>
            <a:ext cx="50863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357694"/>
            <a:ext cx="29432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Either shift the 1</a:t>
            </a:r>
            <a:r>
              <a:rPr lang="en-GB" baseline="30000" dirty="0" smtClean="0"/>
              <a:t>st</a:t>
            </a:r>
            <a:r>
              <a:rPr lang="en-GB" dirty="0" smtClean="0"/>
              <a:t> no 3 positions to the left or shift the 2</a:t>
            </a:r>
            <a:r>
              <a:rPr lang="en-GB" baseline="30000" dirty="0" smtClean="0"/>
              <a:t>nd</a:t>
            </a:r>
            <a:r>
              <a:rPr lang="en-GB" dirty="0" smtClean="0"/>
              <a:t> by 3 position to the right.</a:t>
            </a:r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method is more preferable.</a:t>
            </a:r>
          </a:p>
          <a:p>
            <a:pPr lvl="1"/>
            <a:r>
              <a:rPr lang="en-GB" dirty="0" smtClean="0"/>
              <a:t>So,              .5272400*10^2+</a:t>
            </a:r>
          </a:p>
          <a:p>
            <a:pPr lvl="1">
              <a:buNone/>
            </a:pPr>
            <a:r>
              <a:rPr lang="en-GB" dirty="0" smtClean="0"/>
              <a:t>                        .</a:t>
            </a:r>
            <a:r>
              <a:rPr lang="en-GB" u="sng" dirty="0" smtClean="0"/>
              <a:t>0001580*10^2 </a:t>
            </a:r>
          </a:p>
          <a:p>
            <a:pPr lvl="1">
              <a:buNone/>
            </a:pPr>
            <a:r>
              <a:rPr lang="en-GB" dirty="0" smtClean="0"/>
              <a:t>                          .5373980 *10^2</a:t>
            </a:r>
          </a:p>
          <a:p>
            <a:pPr lvl="1">
              <a:buNone/>
            </a:pPr>
            <a:r>
              <a:rPr lang="en-GB" dirty="0" smtClean="0"/>
              <a:t>Normalized addition will cause an overflow and can be corrected by shifting the sum once to the right and incrementing the exponent.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s2=1</a:t>
            </a:r>
          </a:p>
          <a:p>
            <a:endParaRPr lang="en-GB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285992"/>
            <a:ext cx="30289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 Table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8929718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Underflow</a:t>
            </a:r>
          </a:p>
          <a:p>
            <a:pPr lvl="1"/>
            <a:r>
              <a:rPr lang="en-GB" dirty="0" smtClean="0"/>
              <a:t>Floating point number has a 0 in the MSB of the mantissa.</a:t>
            </a:r>
          </a:p>
          <a:p>
            <a:pPr lvl="1"/>
            <a:r>
              <a:rPr lang="en-GB" dirty="0" smtClean="0"/>
              <a:t>Shift the mantissa to the left  and decrement the exponent(normalization)</a:t>
            </a:r>
          </a:p>
          <a:p>
            <a:r>
              <a:rPr lang="en-GB" dirty="0" smtClean="0"/>
              <a:t>Multiplication and division </a:t>
            </a:r>
            <a:r>
              <a:rPr lang="en-GB" dirty="0" err="1" smtClean="0"/>
              <a:t>doesnot</a:t>
            </a:r>
            <a:r>
              <a:rPr lang="en-GB" dirty="0" smtClean="0"/>
              <a:t> require alignment.</a:t>
            </a:r>
          </a:p>
          <a:p>
            <a:pPr lvl="1"/>
            <a:r>
              <a:rPr lang="en-GB" dirty="0" smtClean="0"/>
              <a:t>Result(multiply mantissa and add the exponent for multiplication)</a:t>
            </a:r>
          </a:p>
          <a:p>
            <a:pPr lvl="1"/>
            <a:r>
              <a:rPr lang="en-GB" dirty="0" smtClean="0"/>
              <a:t>Divide the mantissa and subtract the exponent for division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operation performed with exponent are:</a:t>
            </a:r>
          </a:p>
          <a:p>
            <a:pPr lvl="1"/>
            <a:r>
              <a:rPr lang="en-GB" dirty="0" smtClean="0"/>
              <a:t>Compare &amp;increment(align mantissa)</a:t>
            </a:r>
          </a:p>
          <a:p>
            <a:pPr lvl="1"/>
            <a:r>
              <a:rPr lang="en-GB" dirty="0" smtClean="0"/>
              <a:t>Add &amp;subtract(multiplication and division)</a:t>
            </a:r>
          </a:p>
          <a:p>
            <a:pPr lvl="1"/>
            <a:r>
              <a:rPr lang="en-GB" dirty="0" smtClean="0"/>
              <a:t>Decrement(</a:t>
            </a:r>
            <a:r>
              <a:rPr lang="en-GB" dirty="0" err="1" smtClean="0"/>
              <a:t>nomalization</a:t>
            </a:r>
            <a:r>
              <a:rPr lang="en-GB" dirty="0" smtClean="0"/>
              <a:t>)</a:t>
            </a:r>
          </a:p>
          <a:p>
            <a:r>
              <a:rPr lang="en-GB" dirty="0" smtClean="0"/>
              <a:t>Exponent representation</a:t>
            </a:r>
          </a:p>
          <a:p>
            <a:pPr lvl="1"/>
            <a:r>
              <a:rPr lang="en-GB" dirty="0" smtClean="0"/>
              <a:t>Signed magnitude</a:t>
            </a:r>
          </a:p>
          <a:p>
            <a:pPr lvl="1"/>
            <a:r>
              <a:rPr lang="en-GB" dirty="0" smtClean="0"/>
              <a:t>Signed 2’s complement</a:t>
            </a:r>
          </a:p>
          <a:p>
            <a:pPr lvl="1"/>
            <a:r>
              <a:rPr lang="en-GB" dirty="0" smtClean="0"/>
              <a:t>Signed 1’s complement</a:t>
            </a:r>
          </a:p>
          <a:p>
            <a:pPr lvl="1"/>
            <a:r>
              <a:rPr lang="en-GB" dirty="0" smtClean="0"/>
              <a:t>Biased exponent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 biased exponent</a:t>
            </a:r>
          </a:p>
          <a:p>
            <a:pPr lvl="1"/>
            <a:r>
              <a:rPr lang="en-GB" dirty="0" smtClean="0"/>
              <a:t>Sign bit is not taken as separate entity.</a:t>
            </a:r>
          </a:p>
          <a:p>
            <a:pPr lvl="1"/>
            <a:r>
              <a:rPr lang="en-GB" dirty="0" smtClean="0"/>
              <a:t>Is a +</a:t>
            </a:r>
            <a:r>
              <a:rPr lang="en-GB" dirty="0" err="1" smtClean="0"/>
              <a:t>ve</a:t>
            </a:r>
            <a:r>
              <a:rPr lang="en-GB" dirty="0" smtClean="0"/>
              <a:t> number that is added to each exponent as the floating point number is formed.</a:t>
            </a:r>
          </a:p>
          <a:p>
            <a:pPr lvl="1"/>
            <a:r>
              <a:rPr lang="en-GB" dirty="0" smtClean="0"/>
              <a:t>Internally all exponents are  +</a:t>
            </a:r>
            <a:r>
              <a:rPr lang="en-GB" dirty="0" err="1" smtClean="0"/>
              <a:t>ve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 the bias, is subtracted from the field to get the true exponent value.</a:t>
            </a:r>
          </a:p>
          <a:p>
            <a:r>
              <a:rPr lang="en-GB" dirty="0" smtClean="0"/>
              <a:t>Bias=(2</a:t>
            </a:r>
            <a:r>
              <a:rPr lang="en-GB" baseline="30000" dirty="0" smtClean="0"/>
              <a:t>k-1</a:t>
            </a:r>
            <a:r>
              <a:rPr lang="en-GB" dirty="0" smtClean="0"/>
              <a:t>-1), where k is the number of bits in the binary exponent.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1080</Words>
  <Application>Microsoft Office PowerPoint</Application>
  <PresentationFormat>On-screen Show (4:3)</PresentationFormat>
  <Paragraphs>189</Paragraphs>
  <Slides>61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Floating Point Arithmetic Operations</vt:lpstr>
      <vt:lpstr>Slide 2</vt:lpstr>
      <vt:lpstr>Slide 3</vt:lpstr>
      <vt:lpstr>Normalization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IEEE Standard for Binary Floating-Point Representation</vt:lpstr>
      <vt:lpstr>IEEE 754 Formats</vt:lpstr>
      <vt:lpstr>Parameter List</vt:lpstr>
      <vt:lpstr>Register Configuration</vt:lpstr>
      <vt:lpstr>Slide 17</vt:lpstr>
      <vt:lpstr>Slide 18</vt:lpstr>
      <vt:lpstr>Slide 19</vt:lpstr>
      <vt:lpstr>Slide 20</vt:lpstr>
      <vt:lpstr>A floating point operation may produce:</vt:lpstr>
      <vt:lpstr>Addition and Subtraction</vt:lpstr>
      <vt:lpstr>Slide 23</vt:lpstr>
      <vt:lpstr>Multiplication</vt:lpstr>
      <vt:lpstr>Slide 25</vt:lpstr>
      <vt:lpstr>Slide 26</vt:lpstr>
      <vt:lpstr>Slide 27</vt:lpstr>
      <vt:lpstr>Division</vt:lpstr>
      <vt:lpstr>Slide 29</vt:lpstr>
      <vt:lpstr>Slide 30</vt:lpstr>
      <vt:lpstr>Slide 31</vt:lpstr>
      <vt:lpstr>Decimal Arithmetic Unit</vt:lpstr>
      <vt:lpstr>Slide 33</vt:lpstr>
      <vt:lpstr>Slide 34</vt:lpstr>
      <vt:lpstr>Once cell of Decimal additiom</vt:lpstr>
      <vt:lpstr>Decimal Arithmetic Operations</vt:lpstr>
      <vt:lpstr>Addition and Subtraction</vt:lpstr>
      <vt:lpstr>Parallel Decimal Adder</vt:lpstr>
      <vt:lpstr>Digit-serial. Bit-parallel decimal addition</vt:lpstr>
      <vt:lpstr>All serial decimal addition</vt:lpstr>
      <vt:lpstr>Multiplication</vt:lpstr>
      <vt:lpstr>Registers for decimal arithmetic multiplication and division</vt:lpstr>
      <vt:lpstr>Slide 43</vt:lpstr>
      <vt:lpstr>Slide 44</vt:lpstr>
      <vt:lpstr>Division</vt:lpstr>
      <vt:lpstr>Arithmetic and Logic Unit</vt:lpstr>
      <vt:lpstr>4 bit ALU</vt:lpstr>
      <vt:lpstr>Slide 48</vt:lpstr>
      <vt:lpstr>Design of Arithmetic unit</vt:lpstr>
      <vt:lpstr>Slide 50</vt:lpstr>
      <vt:lpstr>Slide 51</vt:lpstr>
      <vt:lpstr>4bit adder/subtractor circuit</vt:lpstr>
      <vt:lpstr>Design of LogiC Circuit</vt:lpstr>
      <vt:lpstr>Combining Logic &amp; Arithmetic Circuits</vt:lpstr>
      <vt:lpstr>Function Table</vt:lpstr>
      <vt:lpstr>Slide 56</vt:lpstr>
      <vt:lpstr>Design of Arithmetic  &amp; Logic Circuit</vt:lpstr>
      <vt:lpstr>Design of Arithmetic  &amp; Logic Circuit</vt:lpstr>
      <vt:lpstr>Slide 59</vt:lpstr>
      <vt:lpstr>Slide 60</vt:lpstr>
      <vt:lpstr>Function Table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Floating Point Arithmetic Operations</dc:title>
  <dc:creator>user</dc:creator>
  <cp:lastModifiedBy>user</cp:lastModifiedBy>
  <cp:revision>33</cp:revision>
  <dcterms:created xsi:type="dcterms:W3CDTF">2015-09-17T15:03:43Z</dcterms:created>
  <dcterms:modified xsi:type="dcterms:W3CDTF">2015-10-19T04:19:33Z</dcterms:modified>
</cp:coreProperties>
</file>