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1" r:id="rId8"/>
    <p:sldId id="262" r:id="rId9"/>
    <p:sldId id="269" r:id="rId10"/>
    <p:sldId id="270" r:id="rId11"/>
    <p:sldId id="271" r:id="rId12"/>
    <p:sldId id="272" r:id="rId13"/>
    <p:sldId id="273" r:id="rId14"/>
    <p:sldId id="274" r:id="rId15"/>
    <p:sldId id="264" r:id="rId16"/>
    <p:sldId id="265" r:id="rId17"/>
    <p:sldId id="266" r:id="rId18"/>
    <p:sldId id="267" r:id="rId19"/>
    <p:sldId id="277" r:id="rId20"/>
    <p:sldId id="278" r:id="rId21"/>
    <p:sldId id="279" r:id="rId22"/>
    <p:sldId id="280" r:id="rId23"/>
    <p:sldId id="281" r:id="rId24"/>
    <p:sldId id="282" r:id="rId25"/>
    <p:sldId id="283" r:id="rId26"/>
    <p:sldId id="288" r:id="rId27"/>
    <p:sldId id="292" r:id="rId28"/>
    <p:sldId id="285" r:id="rId29"/>
    <p:sldId id="286" r:id="rId30"/>
    <p:sldId id="289" r:id="rId31"/>
    <p:sldId id="293" r:id="rId32"/>
    <p:sldId id="294" r:id="rId33"/>
    <p:sldId id="295" r:id="rId34"/>
    <p:sldId id="287" r:id="rId35"/>
    <p:sldId id="310" r:id="rId36"/>
    <p:sldId id="303" r:id="rId37"/>
    <p:sldId id="304" r:id="rId38"/>
    <p:sldId id="305" r:id="rId39"/>
    <p:sldId id="306" r:id="rId40"/>
    <p:sldId id="307" r:id="rId41"/>
    <p:sldId id="308" r:id="rId42"/>
    <p:sldId id="309" r:id="rId43"/>
    <p:sldId id="311" r:id="rId44"/>
    <p:sldId id="313" r:id="rId45"/>
    <p:sldId id="314" r:id="rId46"/>
    <p:sldId id="315" r:id="rId47"/>
    <p:sldId id="316" r:id="rId48"/>
    <p:sldId id="317" r:id="rId49"/>
    <p:sldId id="318" r:id="rId50"/>
    <p:sldId id="328" r:id="rId51"/>
    <p:sldId id="319" r:id="rId52"/>
    <p:sldId id="330" r:id="rId53"/>
    <p:sldId id="323" r:id="rId54"/>
    <p:sldId id="324" r:id="rId55"/>
    <p:sldId id="320" r:id="rId56"/>
    <p:sldId id="325" r:id="rId57"/>
    <p:sldId id="329" r:id="rId58"/>
    <p:sldId id="321" r:id="rId59"/>
    <p:sldId id="322" r:id="rId60"/>
    <p:sldId id="331" r:id="rId61"/>
    <p:sldId id="326" r:id="rId62"/>
    <p:sldId id="350" r:id="rId63"/>
    <p:sldId id="327" r:id="rId64"/>
    <p:sldId id="349" r:id="rId65"/>
    <p:sldId id="352" r:id="rId66"/>
    <p:sldId id="351" r:id="rId67"/>
    <p:sldId id="333" r:id="rId68"/>
    <p:sldId id="334" r:id="rId69"/>
    <p:sldId id="335" r:id="rId70"/>
    <p:sldId id="336" r:id="rId71"/>
    <p:sldId id="337" r:id="rId72"/>
    <p:sldId id="340" r:id="rId73"/>
    <p:sldId id="341" r:id="rId74"/>
    <p:sldId id="342" r:id="rId75"/>
    <p:sldId id="343" r:id="rId76"/>
    <p:sldId id="344" r:id="rId77"/>
    <p:sldId id="345" r:id="rId78"/>
    <p:sldId id="346" r:id="rId79"/>
    <p:sldId id="355" r:id="rId80"/>
    <p:sldId id="347" r:id="rId81"/>
    <p:sldId id="353" r:id="rId82"/>
    <p:sldId id="354" r:id="rId83"/>
    <p:sldId id="348" r:id="rId84"/>
    <p:sldId id="296" r:id="rId85"/>
    <p:sldId id="301" r:id="rId86"/>
    <p:sldId id="300" r:id="rId87"/>
    <p:sldId id="298" r:id="rId88"/>
    <p:sldId id="299" r:id="rId89"/>
    <p:sldId id="312"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s://en.wikipedia.org/wiki/Interface_description_language"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16175"/>
            <a:ext cx="7772400" cy="1470025"/>
          </a:xfrm>
        </p:spPr>
        <p:txBody>
          <a:bodyPr/>
          <a:lstStyle/>
          <a:p>
            <a:r>
              <a:rPr lang="en-US" dirty="0" smtClean="0"/>
              <a:t>Design</a:t>
            </a:r>
            <a:endParaRPr lang="en-IN" dirty="0"/>
          </a:p>
        </p:txBody>
      </p:sp>
      <p:sp>
        <p:nvSpPr>
          <p:cNvPr id="3" name="Subtitle 2"/>
          <p:cNvSpPr>
            <a:spLocks noGrp="1"/>
          </p:cNvSpPr>
          <p:nvPr>
            <p:ph type="subTitle" idx="1"/>
          </p:nvPr>
        </p:nvSpPr>
        <p:spPr/>
        <p:txBody>
          <a:bodyPr/>
          <a:lstStyle/>
          <a:p>
            <a:r>
              <a:rPr lang="en-US" dirty="0" smtClean="0"/>
              <a:t>Module 2</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Code in an independent service architecture</a:t>
            </a:r>
            <a:br>
              <a:rPr lang="en-US" dirty="0" smtClean="0"/>
            </a:b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Each component must designed as a modular service. This can reduce the dependency among monolithic applications.</a:t>
            </a:r>
          </a:p>
          <a:p>
            <a:r>
              <a:rPr lang="en-US" dirty="0" smtClean="0"/>
              <a:t>These modular service elements allow the developer to group similar procedural logic into server components.</a:t>
            </a:r>
          </a:p>
          <a:p>
            <a:r>
              <a:rPr lang="en-US" dirty="0" smtClean="0"/>
              <a:t>Separating each application component may describe clearly which code belongs in the server component and how the components are to interact.</a:t>
            </a:r>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Maintain data on per-client basis</a:t>
            </a:r>
            <a:br>
              <a:rPr lang="en-US" dirty="0" smtClean="0"/>
            </a:br>
            <a:endParaRPr lang="en-IN" dirty="0"/>
          </a:p>
        </p:txBody>
      </p:sp>
      <p:sp>
        <p:nvSpPr>
          <p:cNvPr id="3" name="Content Placeholder 2"/>
          <p:cNvSpPr>
            <a:spLocks noGrp="1"/>
          </p:cNvSpPr>
          <p:nvPr>
            <p:ph idx="1"/>
          </p:nvPr>
        </p:nvSpPr>
        <p:spPr/>
        <p:txBody>
          <a:bodyPr/>
          <a:lstStyle/>
          <a:p>
            <a:r>
              <a:rPr lang="en-US" dirty="0" smtClean="0"/>
              <a:t>Severs perform work on behalf of many clients , data accessed by server logic components must be unique for each client.</a:t>
            </a:r>
          </a:p>
          <a:p>
            <a:r>
              <a:rPr lang="en-US" dirty="0" smtClean="0"/>
              <a:t>In C, mechanism available is to group all data pertaining to each client as a structure.</a:t>
            </a:r>
          </a:p>
          <a:p>
            <a:r>
              <a:rPr lang="en-US" dirty="0" smtClean="0"/>
              <a:t>Generally an instance of structure , will be created for each requesting client.</a:t>
            </a:r>
            <a:endParaRPr lang="en-I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Integrate request response mechanism for communication</a:t>
            </a:r>
            <a:br>
              <a:rPr lang="en-US" dirty="0" smtClean="0"/>
            </a:br>
            <a:endParaRPr lang="en-IN" dirty="0"/>
          </a:p>
        </p:txBody>
      </p:sp>
      <p:sp>
        <p:nvSpPr>
          <p:cNvPr id="3" name="Content Placeholder 2"/>
          <p:cNvSpPr>
            <a:spLocks noGrp="1"/>
          </p:cNvSpPr>
          <p:nvPr>
            <p:ph idx="1"/>
          </p:nvPr>
        </p:nvSpPr>
        <p:spPr/>
        <p:txBody>
          <a:bodyPr/>
          <a:lstStyle/>
          <a:p>
            <a:r>
              <a:rPr lang="en-US" dirty="0" smtClean="0"/>
              <a:t>Request / Response provides such an environment , where the client component makes requests of the server component and expects results to be returned.</a:t>
            </a:r>
          </a:p>
          <a:p>
            <a:r>
              <a:rPr lang="en-US" dirty="0" smtClean="0"/>
              <a:t>There are many ways for the Request/Response  interaction to be implemented.</a:t>
            </a:r>
          </a:p>
          <a:p>
            <a:pPr>
              <a:buNone/>
            </a:pPr>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Remove underlying system dependencies</a:t>
            </a:r>
            <a:br>
              <a:rPr lang="en-US" dirty="0" smtClean="0"/>
            </a:br>
            <a:endParaRPr lang="en-IN" dirty="0"/>
          </a:p>
        </p:txBody>
      </p:sp>
      <p:sp>
        <p:nvSpPr>
          <p:cNvPr id="3" name="Content Placeholder 2"/>
          <p:cNvSpPr>
            <a:spLocks noGrp="1"/>
          </p:cNvSpPr>
          <p:nvPr>
            <p:ph idx="1"/>
          </p:nvPr>
        </p:nvSpPr>
        <p:spPr/>
        <p:txBody>
          <a:bodyPr/>
          <a:lstStyle/>
          <a:p>
            <a:r>
              <a:rPr lang="en-US" dirty="0" smtClean="0"/>
              <a:t>Removing the underlying dependencies of the operating system from application code is important because client and server machine on which the application runs will be different.</a:t>
            </a:r>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Enforce modularity for C</a:t>
            </a:r>
            <a:r>
              <a:rPr lang="en-IN" dirty="0" smtClean="0"/>
              <a:t/>
            </a:r>
            <a:br>
              <a:rPr lang="en-IN" dirty="0" smtClean="0"/>
            </a:br>
            <a:endParaRPr lang="en-IN" dirty="0"/>
          </a:p>
        </p:txBody>
      </p:sp>
      <p:sp>
        <p:nvSpPr>
          <p:cNvPr id="3" name="Content Placeholder 2"/>
          <p:cNvSpPr>
            <a:spLocks noGrp="1"/>
          </p:cNvSpPr>
          <p:nvPr>
            <p:ph idx="1"/>
          </p:nvPr>
        </p:nvSpPr>
        <p:spPr/>
        <p:txBody>
          <a:bodyPr/>
          <a:lstStyle/>
          <a:p>
            <a:r>
              <a:rPr lang="en-US" dirty="0" smtClean="0"/>
              <a:t>C++ is a very natural model for component based application design , but C is not.</a:t>
            </a:r>
          </a:p>
          <a:p>
            <a:r>
              <a:rPr lang="en-US" dirty="0" smtClean="0"/>
              <a:t>It is therefore the responsibility of the developer to enforce modularity at component level.</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Managing the interaction of client and server</a:t>
            </a:r>
            <a:endParaRPr lang="en-IN" dirty="0"/>
          </a:p>
        </p:txBody>
      </p:sp>
      <p:sp>
        <p:nvSpPr>
          <p:cNvPr id="3" name="Content Placeholder 2"/>
          <p:cNvSpPr>
            <a:spLocks noGrp="1"/>
          </p:cNvSpPr>
          <p:nvPr>
            <p:ph idx="1"/>
          </p:nvPr>
        </p:nvSpPr>
        <p:spPr/>
        <p:txBody>
          <a:bodyPr/>
          <a:lstStyle/>
          <a:p>
            <a:r>
              <a:rPr lang="en-US" dirty="0" smtClean="0"/>
              <a:t>The distribution of application component across network means that some means of interaction must be established.</a:t>
            </a:r>
          </a:p>
          <a:p>
            <a:r>
              <a:rPr lang="en-US" dirty="0" smtClean="0"/>
              <a:t>There are three layers  defined for application components to interact:</a:t>
            </a:r>
          </a:p>
          <a:p>
            <a:pPr>
              <a:buNone/>
            </a:pPr>
            <a:r>
              <a:rPr lang="en-US" dirty="0" smtClean="0"/>
              <a:t>1. Application interaction protocol</a:t>
            </a:r>
          </a:p>
          <a:p>
            <a:pPr>
              <a:buNone/>
            </a:pPr>
            <a:r>
              <a:rPr lang="en-US" dirty="0" smtClean="0"/>
              <a:t>2. Communication technique</a:t>
            </a:r>
          </a:p>
          <a:p>
            <a:pPr>
              <a:buNone/>
            </a:pPr>
            <a:r>
              <a:rPr lang="en-US" dirty="0" smtClean="0"/>
              <a:t>3. Network protocol</a:t>
            </a:r>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Application interaction protocol</a:t>
            </a:r>
            <a:br>
              <a:rPr lang="en-US" dirty="0" smtClean="0"/>
            </a:br>
            <a:endParaRPr lang="en-IN" dirty="0"/>
          </a:p>
        </p:txBody>
      </p:sp>
      <p:sp>
        <p:nvSpPr>
          <p:cNvPr id="3" name="Content Placeholder 2"/>
          <p:cNvSpPr>
            <a:spLocks noGrp="1"/>
          </p:cNvSpPr>
          <p:nvPr>
            <p:ph idx="1"/>
          </p:nvPr>
        </p:nvSpPr>
        <p:spPr/>
        <p:txBody>
          <a:bodyPr/>
          <a:lstStyle/>
          <a:p>
            <a:r>
              <a:rPr lang="en-US" dirty="0" smtClean="0"/>
              <a:t>Application interaction protocols are uniquely defined for each program and are used to logically describe the data being passed between client and server components.</a:t>
            </a:r>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Communication technique</a:t>
            </a:r>
            <a:br>
              <a:rPr lang="en-US" dirty="0" smtClean="0"/>
            </a:br>
            <a:r>
              <a:rPr lang="en-US" dirty="0" smtClean="0"/>
              <a:t/>
            </a:r>
            <a:br>
              <a:rPr lang="en-US" dirty="0" smtClean="0"/>
            </a:br>
            <a:endParaRPr lang="en-IN" dirty="0"/>
          </a:p>
        </p:txBody>
      </p:sp>
      <p:sp>
        <p:nvSpPr>
          <p:cNvPr id="3" name="Content Placeholder 2"/>
          <p:cNvSpPr>
            <a:spLocks noGrp="1"/>
          </p:cNvSpPr>
          <p:nvPr>
            <p:ph idx="1"/>
          </p:nvPr>
        </p:nvSpPr>
        <p:spPr/>
        <p:txBody>
          <a:bodyPr/>
          <a:lstStyle/>
          <a:p>
            <a:r>
              <a:rPr lang="en-US" dirty="0" smtClean="0"/>
              <a:t>Communication techniques give the developer the programmatic mechanism to transfer application data from client to server. </a:t>
            </a:r>
          </a:p>
          <a:p>
            <a:pPr>
              <a:buNone/>
            </a:pPr>
            <a:endParaRPr lang="en-US" dirty="0" smtClean="0"/>
          </a:p>
          <a:p>
            <a:pPr>
              <a:buNone/>
            </a:pPr>
            <a:r>
              <a:rPr lang="en-US" dirty="0" smtClean="0"/>
              <a:t>	</a:t>
            </a:r>
            <a:r>
              <a:rPr lang="en-US" dirty="0" err="1" smtClean="0"/>
              <a:t>Eg</a:t>
            </a:r>
            <a:r>
              <a:rPr lang="en-US" dirty="0" smtClean="0"/>
              <a:t> : Remote Procedure Calls (RPC), Message passing etc.</a:t>
            </a:r>
            <a:endParaRPr lang="en-IN" dirty="0" smtClean="0"/>
          </a:p>
          <a:p>
            <a:endParaRPr lang="en-US" dirty="0" smtClean="0"/>
          </a:p>
          <a:p>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Network transport protocol</a:t>
            </a:r>
            <a:r>
              <a:rPr lang="en-IN" dirty="0" smtClean="0"/>
              <a:t/>
            </a:r>
            <a:br>
              <a:rPr lang="en-IN" dirty="0" smtClean="0"/>
            </a:br>
            <a:endParaRPr lang="en-IN" dirty="0"/>
          </a:p>
        </p:txBody>
      </p:sp>
      <p:sp>
        <p:nvSpPr>
          <p:cNvPr id="3" name="Content Placeholder 2"/>
          <p:cNvSpPr>
            <a:spLocks noGrp="1"/>
          </p:cNvSpPr>
          <p:nvPr>
            <p:ph idx="1"/>
          </p:nvPr>
        </p:nvSpPr>
        <p:spPr>
          <a:xfrm>
            <a:off x="533400" y="1600200"/>
            <a:ext cx="8229600" cy="4525963"/>
          </a:xfrm>
        </p:spPr>
        <p:txBody>
          <a:bodyPr>
            <a:normAutofit fontScale="92500" lnSpcReduction="20000"/>
          </a:bodyPr>
          <a:lstStyle/>
          <a:p>
            <a:r>
              <a:rPr lang="en-US" dirty="0" smtClean="0"/>
              <a:t>Traditionally client server developers were required to choose a communication protocol and then code by hand the interaction of client and server.</a:t>
            </a:r>
          </a:p>
          <a:p>
            <a:r>
              <a:rPr lang="en-US" dirty="0" smtClean="0"/>
              <a:t> </a:t>
            </a:r>
            <a:r>
              <a:rPr lang="en-US" dirty="0" err="1" smtClean="0"/>
              <a:t>Eg</a:t>
            </a:r>
            <a:r>
              <a:rPr lang="en-US" dirty="0" smtClean="0"/>
              <a:t>: IPX/SPX, TCP/IP</a:t>
            </a:r>
          </a:p>
          <a:p>
            <a:pPr>
              <a:buNone/>
            </a:pPr>
            <a:endParaRPr lang="en-US" dirty="0" smtClean="0"/>
          </a:p>
          <a:p>
            <a:r>
              <a:rPr lang="en-US" dirty="0" smtClean="0"/>
              <a:t>Now middleware products are available that shield the complexity of application development from underlying protocols or services.</a:t>
            </a:r>
          </a:p>
          <a:p>
            <a:pPr>
              <a:buNone/>
            </a:pP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Application Interaction protocols</a:t>
            </a:r>
            <a:endParaRPr lang="en-IN" dirty="0"/>
          </a:p>
        </p:txBody>
      </p:sp>
      <p:sp>
        <p:nvSpPr>
          <p:cNvPr id="3" name="Content Placeholder 2"/>
          <p:cNvSpPr>
            <a:spLocks noGrp="1"/>
          </p:cNvSpPr>
          <p:nvPr>
            <p:ph idx="1"/>
          </p:nvPr>
        </p:nvSpPr>
        <p:spPr/>
        <p:txBody>
          <a:bodyPr>
            <a:normAutofit fontScale="92500"/>
          </a:bodyPr>
          <a:lstStyle/>
          <a:p>
            <a:r>
              <a:rPr lang="en-US" dirty="0" smtClean="0"/>
              <a:t>2 types:</a:t>
            </a:r>
          </a:p>
          <a:p>
            <a:r>
              <a:rPr lang="en-US" dirty="0" smtClean="0"/>
              <a:t>Predefined and Flexible</a:t>
            </a:r>
          </a:p>
          <a:p>
            <a:r>
              <a:rPr lang="en-US" dirty="0" smtClean="0"/>
              <a:t>In predefined protocol the order and modification of data passed between will not be changed. No packing or unpacking of data is needed.</a:t>
            </a:r>
          </a:p>
          <a:p>
            <a:r>
              <a:rPr lang="en-US" dirty="0" smtClean="0"/>
              <a:t>In flexible protocol , there is not a predefined format to data being transmitted. Each parameter must be packed and described individually.</a:t>
            </a: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Fundamentals of client server design</a:t>
            </a:r>
            <a:endParaRPr lang="en-IN" dirty="0"/>
          </a:p>
        </p:txBody>
      </p:sp>
      <p:sp>
        <p:nvSpPr>
          <p:cNvPr id="3" name="Content Placeholder 2"/>
          <p:cNvSpPr>
            <a:spLocks noGrp="1"/>
          </p:cNvSpPr>
          <p:nvPr>
            <p:ph idx="1"/>
          </p:nvPr>
        </p:nvSpPr>
        <p:spPr/>
        <p:txBody>
          <a:bodyPr/>
          <a:lstStyle/>
          <a:p>
            <a:r>
              <a:rPr lang="en-US" dirty="0" smtClean="0"/>
              <a:t>Client server systems are the co-ordination of involvement between two logical systems and their application logic components.</a:t>
            </a:r>
          </a:p>
          <a:p>
            <a:r>
              <a:rPr lang="en-US" dirty="0" smtClean="0"/>
              <a:t>Many logic components will execute most efficiently on client ; many will execute most efficiently on server.</a:t>
            </a:r>
            <a:endParaRPr lang="en-I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a)Predefined application protocols</a:t>
            </a:r>
            <a:endParaRPr lang="en-IN" dirty="0"/>
          </a:p>
        </p:txBody>
      </p:sp>
      <p:sp>
        <p:nvSpPr>
          <p:cNvPr id="3" name="Content Placeholder 2"/>
          <p:cNvSpPr>
            <a:spLocks noGrp="1"/>
          </p:cNvSpPr>
          <p:nvPr>
            <p:ph idx="1"/>
          </p:nvPr>
        </p:nvSpPr>
        <p:spPr/>
        <p:txBody>
          <a:bodyPr/>
          <a:lstStyle/>
          <a:p>
            <a:r>
              <a:rPr lang="en-US" dirty="0" smtClean="0"/>
              <a:t>These are very inflexible and as a result are extremely efficient in nature.</a:t>
            </a:r>
          </a:p>
          <a:p>
            <a:r>
              <a:rPr lang="en-US" dirty="0" smtClean="0"/>
              <a:t>The reason for the efficiency is that neither the client nor the server application components have to pack or unpack parameters for procedures.</a:t>
            </a:r>
          </a:p>
          <a:p>
            <a:pPr>
              <a:buNone/>
            </a:pPr>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Representing a predefined protocol in a structure</a:t>
            </a:r>
            <a:endParaRPr lang="en-IN"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Sample Header protocol structure:</a:t>
            </a:r>
          </a:p>
          <a:p>
            <a:pPr>
              <a:buFont typeface="Wingdings" pitchFamily="2" charset="2"/>
              <a:buChar char="§"/>
            </a:pPr>
            <a:r>
              <a:rPr lang="en-US" dirty="0" smtClean="0"/>
              <a:t>Information such as </a:t>
            </a:r>
            <a:r>
              <a:rPr lang="en-US" dirty="0" err="1" smtClean="0"/>
              <a:t>requestType</a:t>
            </a:r>
            <a:r>
              <a:rPr lang="en-US" dirty="0" smtClean="0"/>
              <a:t>, </a:t>
            </a:r>
            <a:r>
              <a:rPr lang="en-US" dirty="0" err="1" smtClean="0"/>
              <a:t>csData</a:t>
            </a:r>
            <a:r>
              <a:rPr lang="en-US" dirty="0" smtClean="0"/>
              <a:t>, *</a:t>
            </a:r>
            <a:r>
              <a:rPr lang="en-US" dirty="0" err="1" smtClean="0"/>
              <a:t>dataPtr</a:t>
            </a:r>
            <a:r>
              <a:rPr lang="en-US" dirty="0" smtClean="0"/>
              <a:t> are filled by the client interface code to describe the request being sent to server.</a:t>
            </a:r>
          </a:p>
          <a:p>
            <a:pPr>
              <a:buFont typeface="Wingdings" pitchFamily="2" charset="2"/>
              <a:buChar char="§"/>
            </a:pPr>
            <a:r>
              <a:rPr lang="en-US" smtClean="0"/>
              <a:t>requestType</a:t>
            </a:r>
            <a:r>
              <a:rPr lang="en-US" dirty="0" smtClean="0"/>
              <a:t> is used to describe the function to execute on server.</a:t>
            </a:r>
          </a:p>
          <a:p>
            <a:pPr>
              <a:buFont typeface="Wingdings" pitchFamily="2" charset="2"/>
              <a:buChar char="§"/>
            </a:pPr>
            <a:r>
              <a:rPr lang="en-US" dirty="0" err="1" smtClean="0"/>
              <a:t>csData</a:t>
            </a:r>
            <a:r>
              <a:rPr lang="en-US" dirty="0" smtClean="0"/>
              <a:t> is an application structure used for placement of application data. </a:t>
            </a:r>
          </a:p>
          <a:p>
            <a:pPr>
              <a:buFont typeface="Wingdings" pitchFamily="2" charset="2"/>
              <a:buChar char="§"/>
            </a:pPr>
            <a:r>
              <a:rPr lang="en-US" dirty="0" smtClean="0"/>
              <a:t>*</a:t>
            </a:r>
            <a:r>
              <a:rPr lang="en-US" dirty="0" err="1" smtClean="0"/>
              <a:t>dataPtr</a:t>
            </a:r>
            <a:r>
              <a:rPr lang="en-US" dirty="0" smtClean="0"/>
              <a:t> is an optional pointer which may be used for variable length data blocks to be passed or returned.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The server will interpret the data block , execute the </a:t>
            </a:r>
            <a:r>
              <a:rPr lang="en-US" dirty="0" err="1" smtClean="0"/>
              <a:t>the</a:t>
            </a:r>
            <a:r>
              <a:rPr lang="en-US" dirty="0" smtClean="0"/>
              <a:t> </a:t>
            </a:r>
            <a:r>
              <a:rPr lang="en-US" dirty="0" err="1" smtClean="0"/>
              <a:t>requestType</a:t>
            </a:r>
            <a:r>
              <a:rPr lang="en-US" dirty="0" smtClean="0"/>
              <a:t> command , modify values within the </a:t>
            </a:r>
            <a:r>
              <a:rPr lang="en-US" dirty="0" err="1" smtClean="0"/>
              <a:t>csData</a:t>
            </a:r>
            <a:r>
              <a:rPr lang="en-US" dirty="0" smtClean="0"/>
              <a:t> structure , set a return code and send REQUEST structure back to client.</a:t>
            </a:r>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Flexible application protocols</a:t>
            </a:r>
            <a:endParaRPr lang="en-IN" dirty="0"/>
          </a:p>
        </p:txBody>
      </p:sp>
      <p:sp>
        <p:nvSpPr>
          <p:cNvPr id="3" name="Content Placeholder 2"/>
          <p:cNvSpPr>
            <a:spLocks noGrp="1"/>
          </p:cNvSpPr>
          <p:nvPr>
            <p:ph idx="1"/>
          </p:nvPr>
        </p:nvSpPr>
        <p:spPr/>
        <p:txBody>
          <a:bodyPr/>
          <a:lstStyle/>
          <a:p>
            <a:r>
              <a:rPr lang="en-US" dirty="0" smtClean="0"/>
              <a:t>Because a flexible protocol can more easily describe the data being passed  as parameters between functions , less coding effort is required of the developer.</a:t>
            </a:r>
          </a:p>
          <a:p>
            <a:r>
              <a:rPr lang="en-US" dirty="0" smtClean="0"/>
              <a:t>Flexible protocol is designed to allow any arbitrary number of arbitrary type parameters to be positioned in a data buffer for transfer between client and server.</a:t>
            </a:r>
          </a:p>
          <a:p>
            <a:pPr>
              <a:buNone/>
            </a:pPr>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Header protocol structure</a:t>
            </a:r>
          </a:p>
          <a:p>
            <a:r>
              <a:rPr lang="en-US" dirty="0" smtClean="0"/>
              <a:t>REQHEADER is the header information describing the data block being transferred between nodes.</a:t>
            </a:r>
          </a:p>
          <a:p>
            <a:r>
              <a:rPr lang="en-US" dirty="0" smtClean="0"/>
              <a:t> The server will interpret the data block , execute  the </a:t>
            </a:r>
            <a:r>
              <a:rPr lang="en-US" dirty="0" err="1" smtClean="0"/>
              <a:t>requestType</a:t>
            </a:r>
            <a:r>
              <a:rPr lang="en-US" dirty="0" smtClean="0"/>
              <a:t> command, and return </a:t>
            </a:r>
            <a:r>
              <a:rPr lang="en-US" dirty="0" err="1" smtClean="0"/>
              <a:t>numParmsReturned</a:t>
            </a:r>
            <a:r>
              <a:rPr lang="en-US" dirty="0" smtClean="0"/>
              <a:t>, </a:t>
            </a:r>
            <a:r>
              <a:rPr lang="en-US" dirty="0" err="1" smtClean="0"/>
              <a:t>returnCode</a:t>
            </a:r>
            <a:r>
              <a:rPr lang="en-US" dirty="0" smtClean="0"/>
              <a:t> and a data block to the calling agent.</a:t>
            </a:r>
          </a:p>
          <a:p>
            <a:endParaRPr lang="en-US" dirty="0" smtClean="0"/>
          </a:p>
          <a:p>
            <a:endParaRPr lang="en-I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pPr>
              <a:buNone/>
            </a:pPr>
            <a:r>
              <a:rPr lang="en-US" dirty="0" smtClean="0"/>
              <a:t> Parameter structure</a:t>
            </a:r>
          </a:p>
          <a:p>
            <a:r>
              <a:rPr lang="en-US" dirty="0" err="1" smtClean="0"/>
              <a:t>numParmsSent</a:t>
            </a:r>
            <a:r>
              <a:rPr lang="en-US" dirty="0" smtClean="0"/>
              <a:t> and </a:t>
            </a:r>
            <a:r>
              <a:rPr lang="en-US" dirty="0" err="1" smtClean="0"/>
              <a:t>numParmsReturned</a:t>
            </a:r>
            <a:r>
              <a:rPr lang="en-US" dirty="0" smtClean="0"/>
              <a:t> denotes the number of PARMTYPE blocks contained in the data area of protocol.</a:t>
            </a:r>
          </a:p>
          <a:p>
            <a:r>
              <a:rPr lang="en-US" dirty="0" smtClean="0"/>
              <a:t>The type of parameter is indicated by </a:t>
            </a:r>
            <a:r>
              <a:rPr lang="en-US" dirty="0" err="1" smtClean="0"/>
              <a:t>parmType</a:t>
            </a:r>
            <a:r>
              <a:rPr lang="en-US" dirty="0" smtClean="0"/>
              <a:t>.</a:t>
            </a:r>
          </a:p>
          <a:p>
            <a:r>
              <a:rPr lang="en-US" dirty="0" smtClean="0"/>
              <a:t>The </a:t>
            </a:r>
            <a:r>
              <a:rPr lang="en-US" dirty="0" err="1" smtClean="0"/>
              <a:t>ParmLength</a:t>
            </a:r>
            <a:r>
              <a:rPr lang="en-US" dirty="0" smtClean="0"/>
              <a:t> is the actual length of the parameter data trailing the PARMTYPE structure</a:t>
            </a:r>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Communication techniques</a:t>
            </a:r>
            <a:endParaRPr lang="en-IN" dirty="0"/>
          </a:p>
        </p:txBody>
      </p:sp>
      <p:sp>
        <p:nvSpPr>
          <p:cNvPr id="3" name="Content Placeholder 2"/>
          <p:cNvSpPr>
            <a:spLocks noGrp="1"/>
          </p:cNvSpPr>
          <p:nvPr>
            <p:ph idx="1"/>
          </p:nvPr>
        </p:nvSpPr>
        <p:spPr/>
        <p:txBody>
          <a:bodyPr/>
          <a:lstStyle/>
          <a:p>
            <a:endParaRPr lang="en-US" dirty="0" smtClean="0"/>
          </a:p>
          <a:p>
            <a:r>
              <a:rPr lang="en-US" dirty="0" smtClean="0"/>
              <a:t>Remote Procedure Calls (RPC)</a:t>
            </a:r>
          </a:p>
          <a:p>
            <a:r>
              <a:rPr lang="en-US" dirty="0" smtClean="0"/>
              <a:t>Native communication protocols</a:t>
            </a:r>
          </a:p>
          <a:p>
            <a:r>
              <a:rPr lang="en-US" dirty="0" smtClean="0"/>
              <a:t>Messaging</a:t>
            </a:r>
          </a:p>
          <a:p>
            <a:r>
              <a:rPr lang="en-US" dirty="0" smtClean="0"/>
              <a:t>Object orientation</a:t>
            </a:r>
            <a:endParaRPr lang="en-I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a:t>
            </a:r>
            <a:endParaRPr lang="en-IN" dirty="0"/>
          </a:p>
        </p:txBody>
      </p:sp>
      <p:sp>
        <p:nvSpPr>
          <p:cNvPr id="3" name="Content Placeholder 2"/>
          <p:cNvSpPr>
            <a:spLocks noGrp="1"/>
          </p:cNvSpPr>
          <p:nvPr>
            <p:ph idx="1"/>
          </p:nvPr>
        </p:nvSpPr>
        <p:spPr/>
        <p:txBody>
          <a:bodyPr/>
          <a:lstStyle/>
          <a:p>
            <a:r>
              <a:rPr lang="en-US" dirty="0" smtClean="0"/>
              <a:t>RPC’s define a plan for taking stand-alone programs and converting them to include client and server components.</a:t>
            </a:r>
          </a:p>
          <a:p>
            <a:r>
              <a:rPr lang="en-US" dirty="0" smtClean="0"/>
              <a:t>Products such as </a:t>
            </a:r>
            <a:r>
              <a:rPr lang="en-US" dirty="0" err="1" smtClean="0"/>
              <a:t>EasyRPC</a:t>
            </a:r>
            <a:r>
              <a:rPr lang="en-US" dirty="0" smtClean="0"/>
              <a:t> provide client programmers with an extremely quick method for distributing functions between client and server systems.</a:t>
            </a:r>
            <a:endParaRPr lang="en-IN"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Sequence of events during an RPC</a:t>
            </a:r>
            <a:br>
              <a:rPr lang="en-IN" dirty="0" smtClean="0"/>
            </a:br>
            <a:endParaRPr lang="en-IN" dirty="0"/>
          </a:p>
        </p:txBody>
      </p:sp>
      <p:sp>
        <p:nvSpPr>
          <p:cNvPr id="3" name="Content Placeholder 2"/>
          <p:cNvSpPr>
            <a:spLocks noGrp="1"/>
          </p:cNvSpPr>
          <p:nvPr>
            <p:ph idx="1"/>
          </p:nvPr>
        </p:nvSpPr>
        <p:spPr>
          <a:xfrm>
            <a:off x="457200" y="1143000"/>
            <a:ext cx="8229600" cy="4983163"/>
          </a:xfrm>
        </p:spPr>
        <p:txBody>
          <a:bodyPr>
            <a:noAutofit/>
          </a:bodyPr>
          <a:lstStyle/>
          <a:p>
            <a:r>
              <a:rPr lang="en-IN" sz="2400" dirty="0" smtClean="0">
                <a:latin typeface="Times New Roman" pitchFamily="18" charset="0"/>
                <a:cs typeface="Times New Roman" pitchFamily="18" charset="0"/>
              </a:rPr>
              <a:t>The client calls the client stub. The call is a local procedure call, with parameters pushed on to the stack in the normal way.</a:t>
            </a:r>
          </a:p>
          <a:p>
            <a:r>
              <a:rPr lang="en-IN" sz="2400" dirty="0" smtClean="0">
                <a:latin typeface="Times New Roman" pitchFamily="18" charset="0"/>
                <a:cs typeface="Times New Roman" pitchFamily="18" charset="0"/>
              </a:rPr>
              <a:t>The client stub packs the parameters into a message and makes a system call to send the message. Packing the parameters is called marshalling.</a:t>
            </a:r>
          </a:p>
          <a:p>
            <a:r>
              <a:rPr lang="en-IN" sz="2400" dirty="0" smtClean="0">
                <a:latin typeface="Times New Roman" pitchFamily="18" charset="0"/>
                <a:cs typeface="Times New Roman" pitchFamily="18" charset="0"/>
              </a:rPr>
              <a:t>The client's local operating system sends the message from the client machine to the server machine.</a:t>
            </a:r>
          </a:p>
          <a:p>
            <a:r>
              <a:rPr lang="en-IN" sz="2400" dirty="0" smtClean="0">
                <a:latin typeface="Times New Roman" pitchFamily="18" charset="0"/>
                <a:cs typeface="Times New Roman" pitchFamily="18" charset="0"/>
              </a:rPr>
              <a:t>The local operating system on the server machine passes the incoming packets to the server stub.</a:t>
            </a:r>
          </a:p>
          <a:p>
            <a:r>
              <a:rPr lang="en-IN" sz="2400" dirty="0" smtClean="0">
                <a:latin typeface="Times New Roman" pitchFamily="18" charset="0"/>
                <a:cs typeface="Times New Roman" pitchFamily="18" charset="0"/>
              </a:rPr>
              <a:t>The server stub unpacks the parameters from the message. Unpacking the parameters is called </a:t>
            </a:r>
            <a:r>
              <a:rPr lang="en-IN" sz="2400" dirty="0" err="1" smtClean="0">
                <a:latin typeface="Times New Roman" pitchFamily="18" charset="0"/>
                <a:cs typeface="Times New Roman" pitchFamily="18" charset="0"/>
              </a:rPr>
              <a:t>unmarshalling</a:t>
            </a:r>
            <a:r>
              <a:rPr lang="en-IN" sz="2400" dirty="0" smtClean="0">
                <a:latin typeface="Times New Roman" pitchFamily="18" charset="0"/>
                <a:cs typeface="Times New Roman" pitchFamily="18" charset="0"/>
              </a:rPr>
              <a:t>.</a:t>
            </a:r>
          </a:p>
          <a:p>
            <a:r>
              <a:rPr lang="en-IN" sz="2400" dirty="0" smtClean="0">
                <a:latin typeface="Times New Roman" pitchFamily="18" charset="0"/>
                <a:cs typeface="Times New Roman" pitchFamily="18" charset="0"/>
              </a:rPr>
              <a:t>Finally, the server stub calls the server procedure. </a:t>
            </a:r>
          </a:p>
          <a:p>
            <a:r>
              <a:rPr lang="en-IN" sz="2400" dirty="0" smtClean="0">
                <a:latin typeface="Times New Roman" pitchFamily="18" charset="0"/>
                <a:cs typeface="Times New Roman" pitchFamily="18" charset="0"/>
              </a:rPr>
              <a:t>The reply traces the same steps in the reverse direction.</a:t>
            </a:r>
          </a:p>
          <a:p>
            <a:endParaRPr lang="en-IN"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 major drawback to RPCs is that traditionally they have been very synchronous in nature. </a:t>
            </a:r>
            <a:endParaRPr lang="en-US" smtClean="0"/>
          </a:p>
          <a:p>
            <a:r>
              <a:rPr lang="en-US" smtClean="0"/>
              <a:t>That </a:t>
            </a:r>
            <a:r>
              <a:rPr lang="en-US" dirty="0" smtClean="0"/>
              <a:t>is when a client makes RPC requests of the server procedure, it is blocked until the server completes the function and returns.</a:t>
            </a:r>
          </a:p>
          <a:p>
            <a:r>
              <a:rPr lang="en-US" dirty="0" smtClean="0"/>
              <a:t>With advanced RPC products , asynchronous call backs may be provided.</a:t>
            </a:r>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–Response component architecture</a:t>
            </a:r>
            <a:endParaRPr lang="en-IN" dirty="0"/>
          </a:p>
        </p:txBody>
      </p:sp>
      <p:sp>
        <p:nvSpPr>
          <p:cNvPr id="3" name="Content Placeholder 2"/>
          <p:cNvSpPr>
            <a:spLocks noGrp="1"/>
          </p:cNvSpPr>
          <p:nvPr>
            <p:ph idx="1"/>
          </p:nvPr>
        </p:nvSpPr>
        <p:spPr/>
        <p:txBody>
          <a:bodyPr/>
          <a:lstStyle/>
          <a:p>
            <a:r>
              <a:rPr lang="en-US" dirty="0" smtClean="0"/>
              <a:t>Application logic should be separated into independent components, where a requesting component  ( or client) makes requests and expects results to be returned from a responding component (server).</a:t>
            </a:r>
          </a:p>
          <a:p>
            <a:r>
              <a:rPr lang="en-US" dirty="0" smtClean="0"/>
              <a:t>This logical separation better prepares applications for distribution across a network.</a:t>
            </a: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communication protocols</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The requirements of the application developer are made worse when multiple network protocols are to be supported.</a:t>
            </a:r>
          </a:p>
          <a:p>
            <a:r>
              <a:rPr lang="en-US" dirty="0" smtClean="0"/>
              <a:t>Middle ware products provide relief from these multiple and complicated  protocol issues.</a:t>
            </a:r>
          </a:p>
          <a:p>
            <a:r>
              <a:rPr lang="en-US" dirty="0" smtClean="0"/>
              <a:t>Middleware products provide a single , simplified interface for developers to support .</a:t>
            </a:r>
          </a:p>
          <a:p>
            <a:r>
              <a:rPr lang="en-US" dirty="0" smtClean="0"/>
              <a:t>In addition, this simple interface is ported to support many communications protocols and operating systems.</a:t>
            </a:r>
            <a:endParaRPr lang="en-IN"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Messaging</a:t>
            </a:r>
            <a:endParaRPr lang="en-IN" dirty="0"/>
          </a:p>
        </p:txBody>
      </p:sp>
      <p:sp>
        <p:nvSpPr>
          <p:cNvPr id="3" name="Content Placeholder 2"/>
          <p:cNvSpPr>
            <a:spLocks noGrp="1"/>
          </p:cNvSpPr>
          <p:nvPr>
            <p:ph idx="1"/>
          </p:nvPr>
        </p:nvSpPr>
        <p:spPr/>
        <p:txBody>
          <a:bodyPr/>
          <a:lstStyle/>
          <a:p>
            <a:r>
              <a:rPr lang="en-US" dirty="0" smtClean="0"/>
              <a:t>These products support communications between the client and server in the form of messages.</a:t>
            </a:r>
          </a:p>
          <a:p>
            <a:r>
              <a:rPr lang="en-US" dirty="0" smtClean="0"/>
              <a:t>These messages are usually processed by some queuing mechanism at the receiving node .</a:t>
            </a:r>
          </a:p>
          <a:p>
            <a:r>
              <a:rPr lang="en-US" dirty="0" smtClean="0"/>
              <a:t>With message –oriented products , the programming interface can be very simple.</a:t>
            </a:r>
            <a:endParaRPr lang="en-I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First off, access to a message queue is obtained and once established , messages can flow freely over this message queue through a relatively simple API to queue and de-queue  messages.</a:t>
            </a:r>
          </a:p>
          <a:p>
            <a:r>
              <a:rPr lang="en-US" dirty="0" smtClean="0"/>
              <a:t>More sophisticated products provide capabilities such as queue ordering, priority movement, dispatch and execution.</a:t>
            </a:r>
            <a:endParaRPr lang="en-I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orientation</a:t>
            </a:r>
            <a:endParaRPr lang="en-IN" dirty="0"/>
          </a:p>
        </p:txBody>
      </p:sp>
      <p:sp>
        <p:nvSpPr>
          <p:cNvPr id="3" name="Content Placeholder 2"/>
          <p:cNvSpPr>
            <a:spLocks noGrp="1"/>
          </p:cNvSpPr>
          <p:nvPr>
            <p:ph idx="1"/>
          </p:nvPr>
        </p:nvSpPr>
        <p:spPr/>
        <p:txBody>
          <a:bodyPr>
            <a:normAutofit fontScale="92500"/>
          </a:bodyPr>
          <a:lstStyle/>
          <a:p>
            <a:r>
              <a:rPr lang="en-US" dirty="0" smtClean="0"/>
              <a:t>Logically objects model very well to client server environment.</a:t>
            </a:r>
          </a:p>
          <a:p>
            <a:r>
              <a:rPr lang="en-US" dirty="0" smtClean="0"/>
              <a:t>In addition, related data is encapsulated in the object so that the class user is shielded from the underlying complexity and implementation.</a:t>
            </a:r>
          </a:p>
          <a:p>
            <a:r>
              <a:rPr lang="en-US" dirty="0" err="1" smtClean="0"/>
              <a:t>Eg</a:t>
            </a:r>
            <a:r>
              <a:rPr lang="en-US" dirty="0" smtClean="0"/>
              <a:t> products : CORBA (Common Object Request Broker Architecture) , DSOM(Distributed System Object Model),COM(Common Object Model)</a:t>
            </a:r>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3.Communication protocols</a:t>
            </a:r>
            <a:br>
              <a:rPr lang="en-US" dirty="0" smtClean="0"/>
            </a:br>
            <a:endParaRPr lang="en-IN" dirty="0"/>
          </a:p>
        </p:txBody>
      </p:sp>
      <p:sp>
        <p:nvSpPr>
          <p:cNvPr id="3" name="Content Placeholder 2"/>
          <p:cNvSpPr>
            <a:spLocks noGrp="1"/>
          </p:cNvSpPr>
          <p:nvPr>
            <p:ph idx="1"/>
          </p:nvPr>
        </p:nvSpPr>
        <p:spPr/>
        <p:txBody>
          <a:bodyPr/>
          <a:lstStyle/>
          <a:p>
            <a:r>
              <a:rPr lang="en-US" dirty="0" smtClean="0"/>
              <a:t>Today’s network have many protocols for communication.</a:t>
            </a:r>
          </a:p>
          <a:p>
            <a:r>
              <a:rPr lang="en-US" dirty="0" err="1" smtClean="0"/>
              <a:t>Eg</a:t>
            </a:r>
            <a:r>
              <a:rPr lang="en-US" dirty="0" smtClean="0"/>
              <a:t>: UNIX system- TCP/IP or TLI </a:t>
            </a:r>
          </a:p>
          <a:p>
            <a:r>
              <a:rPr lang="en-US" dirty="0" smtClean="0"/>
              <a:t>Netware –IPX/SPX</a:t>
            </a:r>
          </a:p>
          <a:p>
            <a:r>
              <a:rPr lang="en-US" dirty="0" smtClean="0"/>
              <a:t>Windows NT or OS/2  -NetBIOS or named pipes</a:t>
            </a:r>
          </a:p>
          <a:p>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Techniques for implementing client server applications</a:t>
            </a:r>
            <a:endParaRPr lang="en-IN" dirty="0"/>
          </a:p>
        </p:txBody>
      </p:sp>
      <p:sp>
        <p:nvSpPr>
          <p:cNvPr id="3" name="Content Placeholder 2"/>
          <p:cNvSpPr>
            <a:spLocks noGrp="1"/>
          </p:cNvSpPr>
          <p:nvPr>
            <p:ph idx="1"/>
          </p:nvPr>
        </p:nvSpPr>
        <p:spPr/>
        <p:txBody>
          <a:bodyPr/>
          <a:lstStyle/>
          <a:p>
            <a:r>
              <a:rPr lang="en-US" dirty="0" smtClean="0"/>
              <a:t>Preparing applications for client server.</a:t>
            </a:r>
          </a:p>
          <a:p>
            <a:r>
              <a:rPr lang="en-US" dirty="0" smtClean="0"/>
              <a:t>Optimizing applications for client server.</a:t>
            </a:r>
            <a:endParaRPr lang="en-IN"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Preparing applications for client server</a:t>
            </a:r>
            <a:endParaRPr lang="en-IN" dirty="0"/>
          </a:p>
        </p:txBody>
      </p:sp>
      <p:sp>
        <p:nvSpPr>
          <p:cNvPr id="3" name="Content Placeholder 2"/>
          <p:cNvSpPr>
            <a:spLocks noGrp="1"/>
          </p:cNvSpPr>
          <p:nvPr>
            <p:ph idx="1"/>
          </p:nvPr>
        </p:nvSpPr>
        <p:spPr/>
        <p:txBody>
          <a:bodyPr/>
          <a:lstStyle/>
          <a:p>
            <a:r>
              <a:rPr lang="en-US" dirty="0" smtClean="0"/>
              <a:t>Identify and group logically similar procedures</a:t>
            </a:r>
          </a:p>
          <a:p>
            <a:r>
              <a:rPr lang="en-US" dirty="0" smtClean="0"/>
              <a:t>Convert applications into Request/Response components</a:t>
            </a:r>
          </a:p>
          <a:p>
            <a:r>
              <a:rPr lang="en-US" dirty="0" smtClean="0"/>
              <a:t>Make responding component reentrant</a:t>
            </a:r>
          </a:p>
          <a:p>
            <a:r>
              <a:rPr lang="en-US" dirty="0" smtClean="0"/>
              <a:t>Initiate data access on per client basis</a:t>
            </a:r>
            <a:endParaRPr lang="en-IN"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Identify and group logically similar procedures</a:t>
            </a:r>
            <a:endParaRPr lang="en-IN" dirty="0"/>
          </a:p>
        </p:txBody>
      </p:sp>
      <p:sp>
        <p:nvSpPr>
          <p:cNvPr id="3" name="Content Placeholder 2"/>
          <p:cNvSpPr>
            <a:spLocks noGrp="1"/>
          </p:cNvSpPr>
          <p:nvPr>
            <p:ph idx="1"/>
          </p:nvPr>
        </p:nvSpPr>
        <p:spPr/>
        <p:txBody>
          <a:bodyPr>
            <a:normAutofit lnSpcReduction="10000"/>
          </a:bodyPr>
          <a:lstStyle/>
          <a:p>
            <a:r>
              <a:rPr lang="en-US" dirty="0" smtClean="0"/>
              <a:t>The first step is to identify procedures that are candidates for migration to server.</a:t>
            </a:r>
          </a:p>
          <a:p>
            <a:r>
              <a:rPr lang="en-US" dirty="0" smtClean="0"/>
              <a:t>In addition , it is very important to group procedures with similar characteristics.</a:t>
            </a:r>
          </a:p>
          <a:p>
            <a:r>
              <a:rPr lang="en-US" dirty="0" smtClean="0"/>
              <a:t>Grouping procedures as whole components and migrating the entire set to server will increase the efficiency.</a:t>
            </a:r>
          </a:p>
          <a:p>
            <a:r>
              <a:rPr lang="en-US" dirty="0" smtClean="0"/>
              <a:t>It is also wise to minimize the number of client  to server transitions</a:t>
            </a:r>
          </a:p>
          <a:p>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Grouping procedures helps to identify the dependencies of the procedural components.</a:t>
            </a:r>
          </a:p>
          <a:p>
            <a:r>
              <a:rPr lang="en-US" dirty="0" smtClean="0"/>
              <a:t>Dependencies need to be alleviated because procedural components may not be executing on the same machine.</a:t>
            </a:r>
          </a:p>
          <a:p>
            <a:r>
              <a:rPr lang="en-US" dirty="0" smtClean="0"/>
              <a:t>In fact grouping and separating application procedures may be a difficult process.</a:t>
            </a:r>
            <a:endParaRPr lang="en-I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Convert applications into Request/Response components</a:t>
            </a:r>
            <a:br>
              <a:rPr lang="en-US" dirty="0" smtClean="0"/>
            </a:b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Request / response provides such an environment ,where the client makes requests of the server component and expects results to be returned.</a:t>
            </a:r>
          </a:p>
          <a:p>
            <a:r>
              <a:rPr lang="en-US" dirty="0" smtClean="0"/>
              <a:t>The interface between requesting and responding agents varies widely .</a:t>
            </a:r>
          </a:p>
          <a:p>
            <a:r>
              <a:rPr lang="en-US" dirty="0" err="1" smtClean="0"/>
              <a:t>Eg</a:t>
            </a:r>
            <a:r>
              <a:rPr lang="en-US" dirty="0" smtClean="0"/>
              <a:t>: RPC based, message oriented interface</a:t>
            </a:r>
          </a:p>
          <a:p>
            <a:r>
              <a:rPr lang="en-US" dirty="0" smtClean="0"/>
              <a:t>The key is to model interaction between discrete application logic components and mask the physical location of execution.</a:t>
            </a:r>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Implementing client and server systems interaction</a:t>
            </a:r>
            <a:endParaRPr lang="en-IN" dirty="0"/>
          </a:p>
        </p:txBody>
      </p:sp>
      <p:sp>
        <p:nvSpPr>
          <p:cNvPr id="3" name="Content Placeholder 2"/>
          <p:cNvSpPr>
            <a:spLocks noGrp="1"/>
          </p:cNvSpPr>
          <p:nvPr>
            <p:ph idx="1"/>
          </p:nvPr>
        </p:nvSpPr>
        <p:spPr/>
        <p:txBody>
          <a:bodyPr/>
          <a:lstStyle/>
          <a:p>
            <a:r>
              <a:rPr lang="en-US" dirty="0" smtClean="0"/>
              <a:t>Traditionally applications make requests from components through a procedural interface.</a:t>
            </a:r>
          </a:p>
          <a:p>
            <a:r>
              <a:rPr lang="en-US" dirty="0" smtClean="0"/>
              <a:t>Today’s popular client operating systems are event driven and message -based in nature.</a:t>
            </a:r>
          </a:p>
          <a:p>
            <a:endParaRPr lang="en-IN"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Make responding component </a:t>
            </a:r>
            <a:br>
              <a:rPr lang="en-US" dirty="0" smtClean="0"/>
            </a:br>
            <a:r>
              <a:rPr lang="en-US" dirty="0" smtClean="0"/>
              <a:t>Re-entrant</a:t>
            </a:r>
            <a:br>
              <a:rPr lang="en-US" dirty="0" smtClean="0"/>
            </a:br>
            <a:endParaRPr lang="en-IN" dirty="0"/>
          </a:p>
        </p:txBody>
      </p:sp>
      <p:sp>
        <p:nvSpPr>
          <p:cNvPr id="3" name="Content Placeholder 2"/>
          <p:cNvSpPr>
            <a:spLocks noGrp="1"/>
          </p:cNvSpPr>
          <p:nvPr>
            <p:ph idx="1"/>
          </p:nvPr>
        </p:nvSpPr>
        <p:spPr/>
        <p:txBody>
          <a:bodyPr/>
          <a:lstStyle/>
          <a:p>
            <a:r>
              <a:rPr lang="en-US" dirty="0" smtClean="0"/>
              <a:t>Server components may be executed concurrently on behalf of many clients .</a:t>
            </a:r>
          </a:p>
          <a:p>
            <a:r>
              <a:rPr lang="en-US" dirty="0" smtClean="0"/>
              <a:t>Being Re-entrant simply means, that the application procedure can be called more than once and executed concurrently without causing corruption.</a:t>
            </a:r>
          </a:p>
          <a:p>
            <a:r>
              <a:rPr lang="en-US" dirty="0" smtClean="0"/>
              <a:t>This occurs because a separate stack is used for each calling instance.</a:t>
            </a:r>
            <a:endParaRPr lang="en-IN"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lnSpcReduction="10000"/>
          </a:bodyPr>
          <a:lstStyle/>
          <a:p>
            <a:r>
              <a:rPr lang="en-US" dirty="0" smtClean="0"/>
              <a:t>The variables defined locally are valid because they exist on a stack allocated uniquely for each call to the procedure.</a:t>
            </a:r>
          </a:p>
          <a:p>
            <a:r>
              <a:rPr lang="en-US" dirty="0" smtClean="0"/>
              <a:t>Global variables should be avoided , because their modification will change the contained by other threads making the same procedure call.</a:t>
            </a:r>
          </a:p>
          <a:p>
            <a:r>
              <a:rPr lang="en-US" dirty="0" smtClean="0"/>
              <a:t>Making global variables unique per client will alleviate this error. </a:t>
            </a:r>
            <a:endParaRPr lang="en-IN"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per- client data access </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92500"/>
          </a:bodyPr>
          <a:lstStyle/>
          <a:p>
            <a:r>
              <a:rPr lang="en-US" dirty="0" smtClean="0"/>
              <a:t>Because of the requirement for server functions to be re-entrant , data must either be contained locally or be given serialized access to global data.</a:t>
            </a:r>
          </a:p>
          <a:p>
            <a:r>
              <a:rPr lang="en-US" dirty="0" smtClean="0"/>
              <a:t>If global data is used , serialization must be used to co-ordinate access so as not to corrupt the resource.</a:t>
            </a:r>
          </a:p>
          <a:p>
            <a:r>
              <a:rPr lang="en-US" dirty="0" smtClean="0"/>
              <a:t>This can be accomplished very easily in C by grouping all global data accesses in the responding components into structures.</a:t>
            </a:r>
            <a:endParaRPr lang="en-IN"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See pseudo code :text book </a:t>
            </a:r>
            <a:r>
              <a:rPr lang="en-US" dirty="0" err="1" smtClean="0"/>
              <a:t>pageno</a:t>
            </a:r>
            <a:r>
              <a:rPr lang="en-US" dirty="0" smtClean="0"/>
              <a:t> 97</a:t>
            </a:r>
            <a:endParaRPr lang="en-IN"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Optimizing applications for client server</a:t>
            </a:r>
            <a:endParaRPr lang="en-IN" dirty="0"/>
          </a:p>
        </p:txBody>
      </p:sp>
      <p:sp>
        <p:nvSpPr>
          <p:cNvPr id="3" name="Content Placeholder 2"/>
          <p:cNvSpPr>
            <a:spLocks noGrp="1"/>
          </p:cNvSpPr>
          <p:nvPr>
            <p:ph idx="1"/>
          </p:nvPr>
        </p:nvSpPr>
        <p:spPr/>
        <p:txBody>
          <a:bodyPr/>
          <a:lstStyle/>
          <a:p>
            <a:r>
              <a:rPr lang="en-US" dirty="0" smtClean="0"/>
              <a:t>Minimizing  the data passed between client and server</a:t>
            </a:r>
          </a:p>
          <a:p>
            <a:r>
              <a:rPr lang="en-US" dirty="0" smtClean="0"/>
              <a:t>Maintaining data at the server</a:t>
            </a:r>
          </a:p>
          <a:p>
            <a:r>
              <a:rPr lang="en-US" dirty="0" smtClean="0"/>
              <a:t>Processing predefined application protocols</a:t>
            </a:r>
          </a:p>
          <a:p>
            <a:r>
              <a:rPr lang="en-US" dirty="0" smtClean="0"/>
              <a:t>Server processing with queues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Minimizing  the data passed between client and server</a:t>
            </a:r>
            <a:br>
              <a:rPr lang="en-US" dirty="0" smtClean="0"/>
            </a:b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Large  data slows  the applications in many ways.</a:t>
            </a:r>
          </a:p>
          <a:p>
            <a:r>
              <a:rPr lang="en-US" dirty="0" smtClean="0"/>
              <a:t>The system can seem unresponsive if large amount of execution time is wasted on unnecessary data transmission.</a:t>
            </a:r>
          </a:p>
          <a:p>
            <a:r>
              <a:rPr lang="en-US" dirty="0" smtClean="0"/>
              <a:t>Transferring large amounts of data over the network increases the load of physical infrastructure.</a:t>
            </a:r>
          </a:p>
          <a:p>
            <a:r>
              <a:rPr lang="en-US" dirty="0" smtClean="0"/>
              <a:t>Minimizing this transmission will  ensure minimal impact of the application user and restricted use of physical network.</a:t>
            </a:r>
          </a:p>
          <a:p>
            <a:endParaRPr lang="en-US" dirty="0" smtClean="0"/>
          </a:p>
          <a:p>
            <a:endParaRPr lang="en-IN"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r>
              <a:rPr lang="en-US" dirty="0" smtClean="0"/>
              <a:t>The packing and unpacking process involved in the  flexible application protocols  may made worse when handling unnecessary data.</a:t>
            </a:r>
          </a:p>
          <a:p>
            <a:r>
              <a:rPr lang="en-US" dirty="0" smtClean="0"/>
              <a:t>It is very easy to limit the amount of data transmitted.</a:t>
            </a:r>
          </a:p>
          <a:p>
            <a:r>
              <a:rPr lang="en-US" dirty="0" smtClean="0"/>
              <a:t>If RPC’s are used , limit the number of parameters to a minimum.</a:t>
            </a:r>
          </a:p>
          <a:p>
            <a:pPr>
              <a:buNone/>
            </a:pPr>
            <a:endParaRPr lang="en-IN"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data at the server</a:t>
            </a:r>
            <a:endParaRPr lang="en-IN" dirty="0"/>
          </a:p>
        </p:txBody>
      </p:sp>
      <p:sp>
        <p:nvSpPr>
          <p:cNvPr id="3" name="Content Placeholder 2"/>
          <p:cNvSpPr>
            <a:spLocks noGrp="1"/>
          </p:cNvSpPr>
          <p:nvPr>
            <p:ph idx="1"/>
          </p:nvPr>
        </p:nvSpPr>
        <p:spPr/>
        <p:txBody>
          <a:bodyPr>
            <a:normAutofit fontScale="92500"/>
          </a:bodyPr>
          <a:lstStyle/>
          <a:p>
            <a:r>
              <a:rPr lang="en-US" dirty="0" smtClean="0"/>
              <a:t>For client-server connections that involve many interactions between client and server , certain core information may be transmitted on each call.</a:t>
            </a:r>
          </a:p>
          <a:p>
            <a:r>
              <a:rPr lang="en-US" dirty="0" smtClean="0"/>
              <a:t>This information could easily be removed from wire if server remembered the data between calls. </a:t>
            </a:r>
          </a:p>
          <a:p>
            <a:r>
              <a:rPr lang="en-US" dirty="0" smtClean="0"/>
              <a:t>In coding view point ,server must reserve a table of per –client data pointers.</a:t>
            </a:r>
          </a:p>
          <a:p>
            <a:r>
              <a:rPr lang="en-US" dirty="0" smtClean="0"/>
              <a:t>Refer pseudo code in text </a:t>
            </a:r>
            <a:r>
              <a:rPr lang="en-US" dirty="0" err="1" smtClean="0"/>
              <a:t>pgno</a:t>
            </a:r>
            <a:r>
              <a:rPr lang="en-US" dirty="0" smtClean="0"/>
              <a:t>: 102</a:t>
            </a:r>
            <a:endParaRPr lang="en-I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Processing predefined application protocols</a:t>
            </a:r>
            <a:endParaRPr lang="en-IN" dirty="0"/>
          </a:p>
        </p:txBody>
      </p:sp>
      <p:sp>
        <p:nvSpPr>
          <p:cNvPr id="3" name="Content Placeholder 2"/>
          <p:cNvSpPr>
            <a:spLocks noGrp="1"/>
          </p:cNvSpPr>
          <p:nvPr>
            <p:ph idx="1"/>
          </p:nvPr>
        </p:nvSpPr>
        <p:spPr/>
        <p:txBody>
          <a:bodyPr/>
          <a:lstStyle/>
          <a:p>
            <a:r>
              <a:rPr lang="en-US" dirty="0" smtClean="0"/>
              <a:t>Implementation of  predefined application protocols will improve performance of server side applications.</a:t>
            </a:r>
          </a:p>
          <a:p>
            <a:r>
              <a:rPr lang="en-US" dirty="0" smtClean="0"/>
              <a:t>The protocol deals with a data structure rather than </a:t>
            </a:r>
            <a:r>
              <a:rPr lang="en-US" smtClean="0"/>
              <a:t>individual parameters.</a:t>
            </a:r>
            <a:endParaRPr lang="en-US" dirty="0" smtClean="0"/>
          </a:p>
          <a:p>
            <a:r>
              <a:rPr lang="en-US" dirty="0" smtClean="0"/>
              <a:t>They require only minimal amount of time .</a:t>
            </a:r>
          </a:p>
          <a:p>
            <a:r>
              <a:rPr lang="en-US" dirty="0" smtClean="0"/>
              <a:t>The efficiency is higher .</a:t>
            </a:r>
          </a:p>
          <a:p>
            <a:endParaRPr lang="en-IN"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Server processing with queues</a:t>
            </a:r>
            <a:br>
              <a:rPr lang="en-US" dirty="0" smtClean="0"/>
            </a:b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The efficient server processing of client requests is essential for optimized client server applications</a:t>
            </a:r>
          </a:p>
          <a:p>
            <a:r>
              <a:rPr lang="en-US" dirty="0" smtClean="0"/>
              <a:t>Both local and distributed network queues accelerate the processing of client initiated network events.</a:t>
            </a:r>
          </a:p>
          <a:p>
            <a:r>
              <a:rPr lang="en-US" dirty="0" smtClean="0"/>
              <a:t>Queues naturally model to a message component  interface , as messages passed between systems are processed  by queues. </a:t>
            </a:r>
          </a:p>
          <a:p>
            <a:pPr>
              <a:buNone/>
            </a:pPr>
            <a:r>
              <a:rPr lang="en-US" dirty="0" smtClean="0"/>
              <a:t>Refer pseudo code in text  </a:t>
            </a:r>
            <a:r>
              <a:rPr lang="en-US" dirty="0" err="1" smtClean="0"/>
              <a:t>pgno</a:t>
            </a:r>
            <a:r>
              <a:rPr lang="en-US" dirty="0" smtClean="0"/>
              <a:t> : 109</a:t>
            </a:r>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r>
              <a:rPr lang="en-US" dirty="0" smtClean="0"/>
              <a:t>    Load balancing client and server components and proper distribution of functionality and code are the  keys to implement successful client server applications.</a:t>
            </a:r>
            <a:endParaRPr lang="en-IN"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client server implementations</a:t>
            </a:r>
            <a:endParaRPr lang="en-IN" dirty="0"/>
          </a:p>
        </p:txBody>
      </p:sp>
      <p:sp>
        <p:nvSpPr>
          <p:cNvPr id="3" name="Content Placeholder 2"/>
          <p:cNvSpPr>
            <a:spLocks noGrp="1"/>
          </p:cNvSpPr>
          <p:nvPr>
            <p:ph idx="1"/>
          </p:nvPr>
        </p:nvSpPr>
        <p:spPr/>
        <p:txBody>
          <a:bodyPr>
            <a:normAutofit lnSpcReduction="10000"/>
          </a:bodyPr>
          <a:lstStyle/>
          <a:p>
            <a:r>
              <a:rPr lang="en-US" dirty="0" smtClean="0"/>
              <a:t>There is a wall of acceptance between requesting and responding components.</a:t>
            </a:r>
          </a:p>
          <a:p>
            <a:r>
              <a:rPr lang="en-US" dirty="0" smtClean="0"/>
              <a:t>Each component can only interact with others through this well defined interface.</a:t>
            </a:r>
          </a:p>
          <a:p>
            <a:r>
              <a:rPr lang="en-US" dirty="0" smtClean="0"/>
              <a:t>Choosing the interface is a fundamental decision affecting how the two application partners (client and server) , interact.</a:t>
            </a:r>
          </a:p>
          <a:p>
            <a:r>
              <a:rPr lang="en-US" dirty="0" err="1" smtClean="0"/>
              <a:t>Eg</a:t>
            </a:r>
            <a:r>
              <a:rPr lang="en-US" dirty="0" smtClean="0"/>
              <a:t>: procedural interface, message –based interface.</a:t>
            </a:r>
            <a:endParaRPr lang="en-IN"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client server interaction</a:t>
            </a:r>
            <a:endParaRPr lang="en-IN" dirty="0"/>
          </a:p>
        </p:txBody>
      </p:sp>
      <p:sp>
        <p:nvSpPr>
          <p:cNvPr id="3" name="Content Placeholder 2"/>
          <p:cNvSpPr>
            <a:spLocks noGrp="1"/>
          </p:cNvSpPr>
          <p:nvPr>
            <p:ph idx="1"/>
          </p:nvPr>
        </p:nvSpPr>
        <p:spPr/>
        <p:txBody>
          <a:bodyPr>
            <a:normAutofit lnSpcReduction="10000"/>
          </a:bodyPr>
          <a:lstStyle/>
          <a:p>
            <a:r>
              <a:rPr lang="en-US" dirty="0" smtClean="0"/>
              <a:t>The interface between Request/Response components.</a:t>
            </a:r>
          </a:p>
          <a:p>
            <a:r>
              <a:rPr lang="en-US" dirty="0" smtClean="0"/>
              <a:t>The formulation of requests from the client side.</a:t>
            </a:r>
          </a:p>
          <a:p>
            <a:r>
              <a:rPr lang="en-US" dirty="0" smtClean="0"/>
              <a:t>The transmission of requests between components.</a:t>
            </a:r>
          </a:p>
          <a:p>
            <a:r>
              <a:rPr lang="en-US" dirty="0" smtClean="0"/>
              <a:t>Acceptance and unpacking of requests from the client.</a:t>
            </a:r>
          </a:p>
          <a:p>
            <a:r>
              <a:rPr lang="en-US" dirty="0" smtClean="0"/>
              <a:t>The execution of requests at the server side.</a:t>
            </a:r>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server interface</a:t>
            </a:r>
            <a:endParaRPr lang="en-IN" dirty="0"/>
          </a:p>
        </p:txBody>
      </p:sp>
      <p:sp>
        <p:nvSpPr>
          <p:cNvPr id="3" name="Content Placeholder 2"/>
          <p:cNvSpPr>
            <a:spLocks noGrp="1"/>
          </p:cNvSpPr>
          <p:nvPr>
            <p:ph idx="1"/>
          </p:nvPr>
        </p:nvSpPr>
        <p:spPr/>
        <p:txBody>
          <a:bodyPr/>
          <a:lstStyle/>
          <a:p>
            <a:r>
              <a:rPr lang="en-IN" dirty="0" smtClean="0"/>
              <a:t>In computing, an interface is a shared boundary across which two separate components of a computer system exchange information.</a:t>
            </a:r>
            <a:endParaRPr lang="en-IN"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Client –server Interface using Procedures</a:t>
            </a:r>
            <a:endParaRPr lang="en-IN" dirty="0"/>
          </a:p>
        </p:txBody>
      </p:sp>
      <p:sp>
        <p:nvSpPr>
          <p:cNvPr id="3" name="Content Placeholder 2"/>
          <p:cNvSpPr>
            <a:spLocks noGrp="1"/>
          </p:cNvSpPr>
          <p:nvPr>
            <p:ph idx="1"/>
          </p:nvPr>
        </p:nvSpPr>
        <p:spPr/>
        <p:txBody>
          <a:bodyPr>
            <a:normAutofit fontScale="92500"/>
          </a:bodyPr>
          <a:lstStyle/>
          <a:p>
            <a:r>
              <a:rPr lang="en-US" dirty="0" smtClean="0"/>
              <a:t>Programs must be broken up into components , each communicating with other through well-defined interface.</a:t>
            </a:r>
          </a:p>
          <a:p>
            <a:r>
              <a:rPr lang="en-US" dirty="0" smtClean="0"/>
              <a:t>These interface boundaries may be procedures within the program and may hide the fact that functions may be executing on or communicating with other machines.</a:t>
            </a:r>
          </a:p>
          <a:p>
            <a:r>
              <a:rPr lang="en-US" dirty="0" smtClean="0"/>
              <a:t>Components may interact via a request /response mechanism implemented at procedure level.</a:t>
            </a:r>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smtClean="0"/>
              <a:t>A procedure makes a request of another to provide some service of which it expects results to be returned.</a:t>
            </a:r>
          </a:p>
          <a:p>
            <a:r>
              <a:rPr lang="en-US" dirty="0" smtClean="0"/>
              <a:t>These responding procedures can then be migrated to server for processing.</a:t>
            </a:r>
          </a:p>
          <a:p>
            <a:pPr>
              <a:buNone/>
            </a:pPr>
            <a:endParaRPr lang="en-IN"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Request/Response Interface</a:t>
            </a:r>
            <a:endParaRPr lang="en-IN" dirty="0"/>
          </a:p>
        </p:txBody>
      </p:sp>
      <p:sp>
        <p:nvSpPr>
          <p:cNvPr id="3" name="Content Placeholder 2"/>
          <p:cNvSpPr>
            <a:spLocks noGrp="1"/>
          </p:cNvSpPr>
          <p:nvPr>
            <p:ph idx="1"/>
          </p:nvPr>
        </p:nvSpPr>
        <p:spPr/>
        <p:txBody>
          <a:bodyPr/>
          <a:lstStyle/>
          <a:p>
            <a:r>
              <a:rPr lang="en-US" dirty="0" smtClean="0"/>
              <a:t>Each specific request of the server must be made through arguments passed to the interface procedure called </a:t>
            </a:r>
            <a:r>
              <a:rPr lang="en-US" dirty="0" err="1" smtClean="0"/>
              <a:t>CSInterface</a:t>
            </a:r>
            <a:r>
              <a:rPr lang="en-US" dirty="0" smtClean="0"/>
              <a:t>().</a:t>
            </a:r>
          </a:p>
          <a:p>
            <a:r>
              <a:rPr lang="en-US" dirty="0" smtClean="0"/>
              <a:t>Usually first argument to the procedure will tell which  server procedure is  to be executed.</a:t>
            </a:r>
          </a:p>
          <a:p>
            <a:r>
              <a:rPr lang="en-US" dirty="0" err="1" smtClean="0"/>
              <a:t>CSInterface</a:t>
            </a:r>
            <a:r>
              <a:rPr lang="en-US" dirty="0" smtClean="0"/>
              <a:t> code will perform its duties accordingly.</a:t>
            </a:r>
          </a:p>
          <a:p>
            <a:endParaRPr lang="en-IN"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IN"/>
          </a:p>
        </p:txBody>
      </p:sp>
      <p:sp>
        <p:nvSpPr>
          <p:cNvPr id="5" name="Text Placeholder 4"/>
          <p:cNvSpPr>
            <a:spLocks noGrp="1"/>
          </p:cNvSpPr>
          <p:nvPr>
            <p:ph type="body" idx="1"/>
          </p:nvPr>
        </p:nvSpPr>
        <p:spPr/>
        <p:txBody>
          <a:bodyPr/>
          <a:lstStyle/>
          <a:p>
            <a:r>
              <a:rPr lang="en-US" dirty="0" smtClean="0"/>
              <a:t>Traditional program</a:t>
            </a:r>
            <a:endParaRPr lang="en-IN" dirty="0"/>
          </a:p>
        </p:txBody>
      </p:sp>
      <p:sp>
        <p:nvSpPr>
          <p:cNvPr id="6" name="Content Placeholder 5"/>
          <p:cNvSpPr>
            <a:spLocks noGrp="1"/>
          </p:cNvSpPr>
          <p:nvPr>
            <p:ph sz="half" idx="2"/>
          </p:nvPr>
        </p:nvSpPr>
        <p:spPr/>
        <p:txBody>
          <a:bodyPr/>
          <a:lstStyle/>
          <a:p>
            <a:r>
              <a:rPr lang="en-US" dirty="0" smtClean="0"/>
              <a:t># include…..</a:t>
            </a:r>
            <a:r>
              <a:rPr lang="en-IN" dirty="0" smtClean="0"/>
              <a:t> </a:t>
            </a:r>
          </a:p>
          <a:p>
            <a:pPr>
              <a:buNone/>
            </a:pPr>
            <a:r>
              <a:rPr lang="en-US" dirty="0" smtClean="0"/>
              <a:t>       main()</a:t>
            </a:r>
          </a:p>
          <a:p>
            <a:pPr>
              <a:buNone/>
            </a:pPr>
            <a:r>
              <a:rPr lang="en-US" dirty="0" smtClean="0"/>
              <a:t>       {</a:t>
            </a:r>
          </a:p>
          <a:p>
            <a:pPr>
              <a:buNone/>
            </a:pPr>
            <a:r>
              <a:rPr lang="en-US" dirty="0" smtClean="0"/>
              <a:t>              CallMe1();</a:t>
            </a:r>
          </a:p>
          <a:p>
            <a:pPr>
              <a:buNone/>
            </a:pPr>
            <a:r>
              <a:rPr lang="en-US" dirty="0" smtClean="0"/>
              <a:t>		CallMe2();</a:t>
            </a:r>
          </a:p>
          <a:p>
            <a:pPr>
              <a:buNone/>
            </a:pPr>
            <a:r>
              <a:rPr lang="en-US" dirty="0" smtClean="0"/>
              <a:t>	}</a:t>
            </a:r>
          </a:p>
        </p:txBody>
      </p:sp>
      <p:sp>
        <p:nvSpPr>
          <p:cNvPr id="7" name="Text Placeholder 6"/>
          <p:cNvSpPr>
            <a:spLocks noGrp="1"/>
          </p:cNvSpPr>
          <p:nvPr>
            <p:ph type="body" sz="quarter" idx="3"/>
          </p:nvPr>
        </p:nvSpPr>
        <p:spPr/>
        <p:txBody>
          <a:bodyPr>
            <a:normAutofit fontScale="92500" lnSpcReduction="20000"/>
          </a:bodyPr>
          <a:lstStyle/>
          <a:p>
            <a:r>
              <a:rPr lang="en-US" dirty="0" smtClean="0"/>
              <a:t>Interface modification for client server</a:t>
            </a:r>
            <a:endParaRPr lang="en-IN" dirty="0"/>
          </a:p>
        </p:txBody>
      </p:sp>
      <p:sp>
        <p:nvSpPr>
          <p:cNvPr id="8" name="Content Placeholder 7"/>
          <p:cNvSpPr>
            <a:spLocks noGrp="1"/>
          </p:cNvSpPr>
          <p:nvPr>
            <p:ph sz="quarter" idx="4"/>
          </p:nvPr>
        </p:nvSpPr>
        <p:spPr/>
        <p:txBody>
          <a:bodyPr>
            <a:normAutofit fontScale="92500"/>
          </a:bodyPr>
          <a:lstStyle/>
          <a:p>
            <a:r>
              <a:rPr lang="en-US" dirty="0" smtClean="0"/>
              <a:t># include…..</a:t>
            </a:r>
            <a:r>
              <a:rPr lang="en-IN" dirty="0" smtClean="0"/>
              <a:t> </a:t>
            </a:r>
          </a:p>
          <a:p>
            <a:pPr>
              <a:buNone/>
            </a:pPr>
            <a:r>
              <a:rPr lang="en-US" dirty="0" smtClean="0"/>
              <a:t>      # define CALL_ME_1    1</a:t>
            </a:r>
          </a:p>
          <a:p>
            <a:pPr>
              <a:buNone/>
            </a:pPr>
            <a:r>
              <a:rPr lang="en-US" dirty="0" smtClean="0"/>
              <a:t>       # define CALL_ME_2    2</a:t>
            </a:r>
            <a:endParaRPr lang="en-IN" dirty="0" smtClean="0"/>
          </a:p>
          <a:p>
            <a:pPr>
              <a:buNone/>
            </a:pPr>
            <a:r>
              <a:rPr lang="en-US" dirty="0" smtClean="0"/>
              <a:t>       main()</a:t>
            </a:r>
          </a:p>
          <a:p>
            <a:pPr>
              <a:buNone/>
            </a:pPr>
            <a:r>
              <a:rPr lang="en-US" dirty="0" smtClean="0"/>
              <a:t>       {</a:t>
            </a:r>
          </a:p>
          <a:p>
            <a:pPr>
              <a:buNone/>
            </a:pPr>
            <a:endParaRPr lang="en-US" dirty="0" smtClean="0"/>
          </a:p>
          <a:p>
            <a:pPr>
              <a:buNone/>
            </a:pPr>
            <a:r>
              <a:rPr lang="en-US" dirty="0" smtClean="0"/>
              <a:t>             </a:t>
            </a:r>
            <a:r>
              <a:rPr lang="en-US" dirty="0" err="1" smtClean="0"/>
              <a:t>CSInterface</a:t>
            </a:r>
            <a:r>
              <a:rPr lang="en-US" dirty="0" smtClean="0"/>
              <a:t>( CALL_ME_1);</a:t>
            </a:r>
          </a:p>
          <a:p>
            <a:pPr>
              <a:buNone/>
            </a:pPr>
            <a:r>
              <a:rPr lang="en-US" dirty="0" smtClean="0"/>
              <a:t>		</a:t>
            </a:r>
            <a:r>
              <a:rPr lang="en-US" dirty="0" err="1" smtClean="0"/>
              <a:t>CSInterface</a:t>
            </a:r>
            <a:r>
              <a:rPr lang="en-US" dirty="0" smtClean="0"/>
              <a:t>(CALL_ME_2);</a:t>
            </a:r>
          </a:p>
          <a:p>
            <a:pPr>
              <a:buNone/>
            </a:pPr>
            <a:r>
              <a:rPr lang="en-US" dirty="0" smtClean="0"/>
              <a:t>	}</a:t>
            </a:r>
          </a:p>
          <a:p>
            <a:endParaRPr lang="en-IN"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Client server interface with parameters</a:t>
            </a:r>
            <a:endParaRPr lang="en-IN" dirty="0"/>
          </a:p>
        </p:txBody>
      </p:sp>
      <p:sp>
        <p:nvSpPr>
          <p:cNvPr id="8" name="Content Placeholder 7"/>
          <p:cNvSpPr>
            <a:spLocks noGrp="1"/>
          </p:cNvSpPr>
          <p:nvPr>
            <p:ph idx="1"/>
          </p:nvPr>
        </p:nvSpPr>
        <p:spPr/>
        <p:txBody>
          <a:bodyPr>
            <a:normAutofit fontScale="77500" lnSpcReduction="20000"/>
          </a:bodyPr>
          <a:lstStyle/>
          <a:p>
            <a:r>
              <a:rPr lang="en-US" dirty="0" smtClean="0"/>
              <a:t># include…..</a:t>
            </a:r>
            <a:r>
              <a:rPr lang="en-IN" dirty="0" smtClean="0"/>
              <a:t> </a:t>
            </a:r>
          </a:p>
          <a:p>
            <a:pPr>
              <a:buNone/>
            </a:pPr>
            <a:r>
              <a:rPr lang="en-US" dirty="0" smtClean="0"/>
              <a:t>      # define CALL_ME_1    1</a:t>
            </a:r>
          </a:p>
          <a:p>
            <a:pPr>
              <a:buNone/>
            </a:pPr>
            <a:r>
              <a:rPr lang="en-US" dirty="0" smtClean="0"/>
              <a:t>       # define CALL_ME_2    2</a:t>
            </a:r>
            <a:endParaRPr lang="en-IN" dirty="0" smtClean="0"/>
          </a:p>
          <a:p>
            <a:pPr>
              <a:buNone/>
            </a:pPr>
            <a:r>
              <a:rPr lang="en-US" dirty="0" smtClean="0"/>
              <a:t>       main()</a:t>
            </a:r>
          </a:p>
          <a:p>
            <a:pPr>
              <a:buNone/>
            </a:pPr>
            <a:r>
              <a:rPr lang="en-US" dirty="0" smtClean="0"/>
              <a:t>       {</a:t>
            </a:r>
          </a:p>
          <a:p>
            <a:pPr>
              <a:buNone/>
            </a:pPr>
            <a:r>
              <a:rPr lang="en-US" dirty="0" smtClean="0"/>
              <a:t>		</a:t>
            </a:r>
            <a:r>
              <a:rPr lang="en-US" dirty="0" err="1" smtClean="0"/>
              <a:t>int</a:t>
            </a:r>
            <a:r>
              <a:rPr lang="en-US" dirty="0" smtClean="0"/>
              <a:t> num;</a:t>
            </a:r>
          </a:p>
          <a:p>
            <a:pPr>
              <a:buNone/>
            </a:pPr>
            <a:r>
              <a:rPr lang="en-US" dirty="0" smtClean="0"/>
              <a:t>		long </a:t>
            </a:r>
            <a:r>
              <a:rPr lang="en-US" dirty="0" err="1" smtClean="0"/>
              <a:t>dataVal</a:t>
            </a:r>
            <a:r>
              <a:rPr lang="en-US" dirty="0" smtClean="0"/>
              <a:t>;</a:t>
            </a:r>
          </a:p>
          <a:p>
            <a:pPr>
              <a:buNone/>
            </a:pPr>
            <a:endParaRPr lang="en-US" dirty="0" smtClean="0"/>
          </a:p>
          <a:p>
            <a:pPr>
              <a:buNone/>
            </a:pPr>
            <a:r>
              <a:rPr lang="en-US" dirty="0" smtClean="0"/>
              <a:t>             </a:t>
            </a:r>
            <a:r>
              <a:rPr lang="en-US" dirty="0" err="1" smtClean="0"/>
              <a:t>CSInterface</a:t>
            </a:r>
            <a:r>
              <a:rPr lang="en-US" dirty="0" smtClean="0"/>
              <a:t>( CALL_ME_1,num);</a:t>
            </a:r>
          </a:p>
          <a:p>
            <a:pPr>
              <a:buNone/>
            </a:pPr>
            <a:r>
              <a:rPr lang="en-US" dirty="0" smtClean="0"/>
              <a:t>		</a:t>
            </a:r>
            <a:r>
              <a:rPr lang="en-US" dirty="0" err="1" smtClean="0"/>
              <a:t>CSInterface</a:t>
            </a:r>
            <a:r>
              <a:rPr lang="en-US" dirty="0" smtClean="0"/>
              <a:t>(CALL_ME_2,dataVal,num);</a:t>
            </a:r>
          </a:p>
          <a:p>
            <a:pPr>
              <a:buNone/>
            </a:pPr>
            <a:r>
              <a:rPr lang="en-US" dirty="0" smtClean="0"/>
              <a:t>	}</a:t>
            </a:r>
          </a:p>
          <a:p>
            <a:endParaRPr lang="en-IN"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Formulating requests from the client</a:t>
            </a:r>
            <a:endParaRPr lang="en-IN" dirty="0"/>
          </a:p>
        </p:txBody>
      </p:sp>
      <p:sp>
        <p:nvSpPr>
          <p:cNvPr id="3" name="Content Placeholder 2"/>
          <p:cNvSpPr>
            <a:spLocks noGrp="1"/>
          </p:cNvSpPr>
          <p:nvPr>
            <p:ph idx="1"/>
          </p:nvPr>
        </p:nvSpPr>
        <p:spPr/>
        <p:txBody>
          <a:bodyPr>
            <a:normAutofit fontScale="77500" lnSpcReduction="20000"/>
          </a:bodyPr>
          <a:lstStyle/>
          <a:p>
            <a:r>
              <a:rPr lang="en-US" dirty="0" smtClean="0"/>
              <a:t>Formulating requests from the client application is a very important component of client server design.</a:t>
            </a:r>
          </a:p>
          <a:p>
            <a:r>
              <a:rPr lang="en-US" dirty="0" smtClean="0"/>
              <a:t>The requests must be converted into an on-the-wire representation between client and server .</a:t>
            </a:r>
          </a:p>
          <a:p>
            <a:r>
              <a:rPr lang="en-US" dirty="0" smtClean="0"/>
              <a:t> Functions will be routed through this interface on the way to the server.</a:t>
            </a:r>
          </a:p>
          <a:p>
            <a:r>
              <a:rPr lang="en-US" dirty="0" smtClean="0"/>
              <a:t>As a result, </a:t>
            </a:r>
            <a:r>
              <a:rPr lang="en-US" dirty="0" err="1" smtClean="0"/>
              <a:t>CSInterface</a:t>
            </a:r>
            <a:r>
              <a:rPr lang="en-US" dirty="0" smtClean="0"/>
              <a:t> procedure must accept incoming requests , convert them to the on-the-wire format, and send them to server stations.</a:t>
            </a:r>
          </a:p>
          <a:p>
            <a:endParaRPr lang="en-US" dirty="0" smtClean="0"/>
          </a:p>
          <a:p>
            <a:endParaRPr lang="en-US" dirty="0" smtClean="0"/>
          </a:p>
          <a:p>
            <a:pPr>
              <a:buNone/>
            </a:pPr>
            <a:r>
              <a:rPr lang="en-US" dirty="0" smtClean="0"/>
              <a:t> </a:t>
            </a:r>
            <a:endParaRPr lang="en-I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Duties of the client server interface</a:t>
            </a:r>
            <a:endParaRPr lang="en-IN"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WORD </a:t>
            </a:r>
            <a:r>
              <a:rPr lang="en-US" dirty="0" err="1" smtClean="0"/>
              <a:t>CSInterface</a:t>
            </a:r>
            <a:r>
              <a:rPr lang="en-US" dirty="0" smtClean="0"/>
              <a:t> (WORD </a:t>
            </a:r>
            <a:r>
              <a:rPr lang="en-US" dirty="0" err="1" smtClean="0"/>
              <a:t>requestType</a:t>
            </a:r>
            <a:r>
              <a:rPr lang="en-US" dirty="0" smtClean="0"/>
              <a:t>,….)</a:t>
            </a:r>
          </a:p>
          <a:p>
            <a:pPr>
              <a:buNone/>
            </a:pPr>
            <a:r>
              <a:rPr lang="en-US" dirty="0" smtClean="0"/>
              <a:t>{</a:t>
            </a:r>
          </a:p>
          <a:p>
            <a:pPr>
              <a:buNone/>
            </a:pPr>
            <a:r>
              <a:rPr lang="en-US" dirty="0" smtClean="0"/>
              <a:t>	Switch (</a:t>
            </a:r>
            <a:r>
              <a:rPr lang="en-US" dirty="0" err="1" smtClean="0"/>
              <a:t>requestType</a:t>
            </a:r>
            <a:r>
              <a:rPr lang="en-US" dirty="0" smtClean="0"/>
              <a:t>) {</a:t>
            </a:r>
          </a:p>
          <a:p>
            <a:pPr>
              <a:buNone/>
            </a:pPr>
            <a:r>
              <a:rPr lang="en-US" dirty="0" smtClean="0"/>
              <a:t>	Case CALL_ME_1 :</a:t>
            </a:r>
          </a:p>
          <a:p>
            <a:pPr>
              <a:buNone/>
            </a:pPr>
            <a:r>
              <a:rPr lang="en-US" dirty="0" smtClean="0"/>
              <a:t> 		</a:t>
            </a:r>
            <a:r>
              <a:rPr lang="en-US" dirty="0" err="1" smtClean="0"/>
              <a:t>MakeProtocolStructure</a:t>
            </a:r>
            <a:r>
              <a:rPr lang="en-US" dirty="0" smtClean="0"/>
              <a:t>()</a:t>
            </a:r>
          </a:p>
          <a:p>
            <a:pPr>
              <a:buNone/>
            </a:pPr>
            <a:r>
              <a:rPr lang="en-US" dirty="0" smtClean="0"/>
              <a:t>		</a:t>
            </a:r>
            <a:r>
              <a:rPr lang="en-US" dirty="0" err="1" smtClean="0"/>
              <a:t>PackParameters</a:t>
            </a:r>
            <a:endParaRPr lang="en-US" dirty="0" smtClean="0"/>
          </a:p>
          <a:p>
            <a:pPr>
              <a:buNone/>
            </a:pPr>
            <a:r>
              <a:rPr lang="en-US" dirty="0" smtClean="0"/>
              <a:t>		</a:t>
            </a:r>
            <a:r>
              <a:rPr lang="en-US" dirty="0" err="1" smtClean="0"/>
              <a:t>CallServer</a:t>
            </a:r>
            <a:r>
              <a:rPr lang="en-US" dirty="0" smtClean="0"/>
              <a:t>()</a:t>
            </a:r>
          </a:p>
          <a:p>
            <a:pPr>
              <a:buNone/>
            </a:pPr>
            <a:r>
              <a:rPr lang="en-US" dirty="0" smtClean="0"/>
              <a:t>		</a:t>
            </a:r>
            <a:r>
              <a:rPr lang="en-US" dirty="0" err="1" smtClean="0"/>
              <a:t>UnpackResults</a:t>
            </a:r>
            <a:r>
              <a:rPr lang="en-US" dirty="0" smtClean="0"/>
              <a:t>()</a:t>
            </a:r>
          </a:p>
          <a:p>
            <a:pPr>
              <a:buNone/>
            </a:pPr>
            <a:r>
              <a:rPr lang="en-US" dirty="0" smtClean="0"/>
              <a:t>		break.;</a:t>
            </a:r>
          </a:p>
          <a:p>
            <a:pPr>
              <a:buNone/>
            </a:pPr>
            <a:r>
              <a:rPr lang="en-US" dirty="0" smtClean="0"/>
              <a:t>Case CALL_ME_2 :</a:t>
            </a:r>
          </a:p>
          <a:p>
            <a:pPr>
              <a:buNone/>
            </a:pPr>
            <a:r>
              <a:rPr lang="en-US" dirty="0" smtClean="0"/>
              <a:t>		break;</a:t>
            </a:r>
          </a:p>
          <a:p>
            <a:pPr>
              <a:buNone/>
            </a:pPr>
            <a:r>
              <a:rPr lang="en-US" dirty="0" smtClean="0"/>
              <a:t>}</a:t>
            </a:r>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Division of labor between client and server</a:t>
            </a:r>
            <a:endParaRPr lang="en-IN" dirty="0"/>
          </a:p>
        </p:txBody>
      </p:sp>
      <p:sp>
        <p:nvSpPr>
          <p:cNvPr id="3" name="Content Placeholder 2"/>
          <p:cNvSpPr>
            <a:spLocks noGrp="1"/>
          </p:cNvSpPr>
          <p:nvPr>
            <p:ph idx="1"/>
          </p:nvPr>
        </p:nvSpPr>
        <p:spPr/>
        <p:txBody>
          <a:bodyPr/>
          <a:lstStyle/>
          <a:p>
            <a:r>
              <a:rPr lang="en-US" dirty="0" smtClean="0"/>
              <a:t>The following lists some components and their most efficient location.</a:t>
            </a:r>
          </a:p>
          <a:p>
            <a:pPr>
              <a:buNone/>
            </a:pPr>
            <a:r>
              <a:rPr lang="en-US" dirty="0" smtClean="0"/>
              <a:t>	</a:t>
            </a:r>
            <a:r>
              <a:rPr lang="en-US" b="1" dirty="0" smtClean="0"/>
              <a:t>Client</a:t>
            </a:r>
          </a:p>
          <a:p>
            <a:pPr>
              <a:buFont typeface="Wingdings" pitchFamily="2" charset="2"/>
              <a:buChar char="Ø"/>
            </a:pPr>
            <a:r>
              <a:rPr lang="en-US" dirty="0" smtClean="0"/>
              <a:t>Presentation / Display</a:t>
            </a:r>
          </a:p>
          <a:p>
            <a:pPr>
              <a:buFont typeface="Wingdings" pitchFamily="2" charset="2"/>
              <a:buChar char="Ø"/>
            </a:pPr>
            <a:r>
              <a:rPr lang="en-US" dirty="0" smtClean="0"/>
              <a:t>User interaction</a:t>
            </a:r>
          </a:p>
          <a:p>
            <a:pPr>
              <a:buFont typeface="Wingdings" pitchFamily="2" charset="2"/>
              <a:buChar char="Ø"/>
            </a:pPr>
            <a:r>
              <a:rPr lang="en-US" dirty="0" smtClean="0"/>
              <a:t>Application logic</a:t>
            </a:r>
          </a:p>
          <a:p>
            <a:pPr>
              <a:buFont typeface="Wingdings" pitchFamily="2" charset="2"/>
              <a:buChar char="Ø"/>
            </a:pPr>
            <a:r>
              <a:rPr lang="en-US" dirty="0" smtClean="0"/>
              <a:t>Request formulation</a:t>
            </a:r>
          </a:p>
          <a:p>
            <a:pPr>
              <a:buNone/>
            </a:pPr>
            <a:endParaRPr lang="en-IN"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20000"/>
          </a:bodyPr>
          <a:lstStyle/>
          <a:p>
            <a:r>
              <a:rPr lang="en-US" dirty="0" smtClean="0"/>
              <a:t>The code fragment shows the break down of client request.</a:t>
            </a:r>
          </a:p>
          <a:p>
            <a:r>
              <a:rPr lang="en-US" dirty="0" smtClean="0"/>
              <a:t>The procedure must first allocate network buffers and structures to be passed to the server.</a:t>
            </a:r>
          </a:p>
          <a:p>
            <a:r>
              <a:rPr lang="en-US" dirty="0" smtClean="0"/>
              <a:t>Then the procedure must break down the parameters of the request and place them into network structures.</a:t>
            </a:r>
          </a:p>
          <a:p>
            <a:r>
              <a:rPr lang="en-US" dirty="0" smtClean="0"/>
              <a:t>Once the parameters are broken down , they can be shipped to the server for execution.</a:t>
            </a:r>
          </a:p>
          <a:p>
            <a:r>
              <a:rPr lang="en-US" dirty="0" smtClean="0"/>
              <a:t>On return , results would be unpacked and returned to the calling agent.</a:t>
            </a:r>
            <a:endParaRPr lang="en-IN"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Synchronous and Asynchronous client server execution</a:t>
            </a:r>
            <a:endParaRPr lang="en-IN" dirty="0"/>
          </a:p>
        </p:txBody>
      </p:sp>
      <p:sp>
        <p:nvSpPr>
          <p:cNvPr id="3" name="Content Placeholder 2"/>
          <p:cNvSpPr>
            <a:spLocks noGrp="1"/>
          </p:cNvSpPr>
          <p:nvPr>
            <p:ph idx="1"/>
          </p:nvPr>
        </p:nvSpPr>
        <p:spPr/>
        <p:txBody>
          <a:bodyPr>
            <a:normAutofit fontScale="92500" lnSpcReduction="20000"/>
          </a:bodyPr>
          <a:lstStyle/>
          <a:p>
            <a:pPr>
              <a:buNone/>
            </a:pPr>
            <a:r>
              <a:rPr lang="en-US" dirty="0" smtClean="0">
                <a:solidFill>
                  <a:srgbClr val="FF0000"/>
                </a:solidFill>
              </a:rPr>
              <a:t>Synchronous Execution (Wait)</a:t>
            </a:r>
          </a:p>
          <a:p>
            <a:r>
              <a:rPr lang="en-US" dirty="0" smtClean="0"/>
              <a:t>The client makes a request of the server , the server processes the request and responds to the client .The client then continues the execution .</a:t>
            </a:r>
            <a:r>
              <a:rPr lang="en-US" dirty="0" smtClean="0">
                <a:solidFill>
                  <a:srgbClr val="FF0000"/>
                </a:solidFill>
              </a:rPr>
              <a:t> </a:t>
            </a:r>
          </a:p>
          <a:p>
            <a:pPr>
              <a:buNone/>
            </a:pPr>
            <a:r>
              <a:rPr lang="en-US" dirty="0" smtClean="0">
                <a:solidFill>
                  <a:srgbClr val="FF0000"/>
                </a:solidFill>
              </a:rPr>
              <a:t>Asynchronous Execution(  no-wait)</a:t>
            </a:r>
          </a:p>
          <a:p>
            <a:r>
              <a:rPr lang="en-US" dirty="0" smtClean="0">
                <a:solidFill>
                  <a:schemeClr val="tx1">
                    <a:lumMod val="95000"/>
                    <a:lumOff val="5000"/>
                  </a:schemeClr>
                </a:solidFill>
              </a:rPr>
              <a:t>The client makes a request of the server and continues to operate . Later the client will either query for server completion or a be notified via a callback routine.</a:t>
            </a:r>
          </a:p>
          <a:p>
            <a:r>
              <a:rPr lang="en-US" dirty="0" smtClean="0">
                <a:solidFill>
                  <a:schemeClr val="tx1">
                    <a:lumMod val="95000"/>
                    <a:lumOff val="5000"/>
                  </a:schemeClr>
                </a:solidFill>
              </a:rPr>
              <a:t>Fig text book pg no : 118</a:t>
            </a:r>
          </a:p>
          <a:p>
            <a:endParaRPr lang="en-US" dirty="0" smtClean="0"/>
          </a:p>
          <a:p>
            <a:endParaRPr lang="en-US" dirty="0" smtClean="0"/>
          </a:p>
          <a:p>
            <a:endParaRPr lang="en-IN"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smtClean="0"/>
              <a:t>Application developers might like to take the advantage the client CPU while a request is being executed at the server.</a:t>
            </a:r>
          </a:p>
          <a:p>
            <a:r>
              <a:rPr lang="en-US" dirty="0" smtClean="0"/>
              <a:t>In such a scenario , a no -wait  operation of </a:t>
            </a:r>
            <a:r>
              <a:rPr lang="en-US" dirty="0" err="1" smtClean="0"/>
              <a:t>CSInterface</a:t>
            </a:r>
            <a:r>
              <a:rPr lang="en-US" dirty="0" smtClean="0"/>
              <a:t>() would be ideal.</a:t>
            </a:r>
          </a:p>
          <a:p>
            <a:r>
              <a:rPr lang="en-US" dirty="0" smtClean="0"/>
              <a:t>The application could then asynchronously query whether a </a:t>
            </a:r>
            <a:r>
              <a:rPr lang="en-US" dirty="0" err="1" smtClean="0"/>
              <a:t>CSInterface</a:t>
            </a:r>
            <a:r>
              <a:rPr lang="en-US" dirty="0" smtClean="0"/>
              <a:t>()request had been completed.</a:t>
            </a:r>
          </a:p>
          <a:p>
            <a:r>
              <a:rPr lang="en-US" dirty="0" smtClean="0"/>
              <a:t>Even better will be  a call back procedure triggered by the returning of request from server.</a:t>
            </a:r>
            <a:endParaRPr lang="en-IN"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back routine</a:t>
            </a:r>
            <a:endParaRPr lang="en-IN" dirty="0"/>
          </a:p>
        </p:txBody>
      </p:sp>
      <p:sp>
        <p:nvSpPr>
          <p:cNvPr id="3" name="Content Placeholder 2"/>
          <p:cNvSpPr>
            <a:spLocks noGrp="1"/>
          </p:cNvSpPr>
          <p:nvPr>
            <p:ph idx="1"/>
          </p:nvPr>
        </p:nvSpPr>
        <p:spPr/>
        <p:txBody>
          <a:bodyPr>
            <a:normAutofit/>
          </a:bodyPr>
          <a:lstStyle/>
          <a:p>
            <a:r>
              <a:rPr lang="en-IN" dirty="0" smtClean="0"/>
              <a:t>In computer programming, a </a:t>
            </a:r>
            <a:r>
              <a:rPr lang="en-IN" dirty="0" err="1" smtClean="0"/>
              <a:t>callback</a:t>
            </a:r>
            <a:r>
              <a:rPr lang="en-IN" dirty="0" smtClean="0"/>
              <a:t> is a piece of executable code that is passed as an argument to other code, which is expected to call back (execute) the argument at some convenient time. </a:t>
            </a:r>
          </a:p>
          <a:p>
            <a:r>
              <a:rPr lang="en-IN" dirty="0" smtClean="0"/>
              <a:t>The invocation may be immediate as in a synchronous </a:t>
            </a:r>
            <a:r>
              <a:rPr lang="en-IN" dirty="0" err="1" smtClean="0"/>
              <a:t>callback</a:t>
            </a:r>
            <a:r>
              <a:rPr lang="en-IN" dirty="0" smtClean="0"/>
              <a:t>, or it might happen at later time as in an asynchronous </a:t>
            </a:r>
            <a:r>
              <a:rPr lang="en-IN" dirty="0" err="1" smtClean="0"/>
              <a:t>callback</a:t>
            </a:r>
            <a:r>
              <a:rPr lang="en-IN" dirty="0" smtClean="0"/>
              <a:t>. </a:t>
            </a:r>
          </a:p>
          <a:p>
            <a:pPr>
              <a:buNone/>
            </a:pPr>
            <a:endParaRPr lang="en-IN"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457200"/>
            <a:ext cx="8229600" cy="5668963"/>
          </a:xfrm>
        </p:spPr>
        <p:txBody>
          <a:bodyPr>
            <a:normAutofit fontScale="47500" lnSpcReduction="20000"/>
          </a:bodyPr>
          <a:lstStyle/>
          <a:p>
            <a:pPr>
              <a:buNone/>
            </a:pPr>
            <a:r>
              <a:rPr lang="en-US" dirty="0" smtClean="0"/>
              <a:t>WORD </a:t>
            </a:r>
            <a:r>
              <a:rPr lang="en-US" dirty="0" err="1" smtClean="0"/>
              <a:t>CSInterface</a:t>
            </a:r>
            <a:r>
              <a:rPr lang="en-US" dirty="0" smtClean="0"/>
              <a:t> (WORD </a:t>
            </a:r>
            <a:r>
              <a:rPr lang="en-US" dirty="0" err="1" smtClean="0"/>
              <a:t>requestType</a:t>
            </a:r>
            <a:r>
              <a:rPr lang="en-US" dirty="0" smtClean="0"/>
              <a:t>, void (*</a:t>
            </a:r>
            <a:r>
              <a:rPr lang="en-US" dirty="0" err="1" smtClean="0"/>
              <a:t>callbackProc</a:t>
            </a:r>
            <a:r>
              <a:rPr lang="en-US" dirty="0" smtClean="0"/>
              <a:t>) (void * )</a:t>
            </a:r>
          </a:p>
          <a:p>
            <a:pPr>
              <a:buNone/>
            </a:pPr>
            <a:r>
              <a:rPr lang="en-US" dirty="0" smtClean="0"/>
              <a:t>{</a:t>
            </a:r>
          </a:p>
          <a:p>
            <a:pPr>
              <a:buNone/>
            </a:pPr>
            <a:r>
              <a:rPr lang="en-US" dirty="0" smtClean="0"/>
              <a:t>Switch ( </a:t>
            </a:r>
            <a:r>
              <a:rPr lang="en-US" dirty="0" err="1" smtClean="0"/>
              <a:t>requestType</a:t>
            </a:r>
            <a:r>
              <a:rPr lang="en-US" dirty="0" smtClean="0"/>
              <a:t> )</a:t>
            </a:r>
            <a:r>
              <a:rPr lang="en-IN" dirty="0" smtClean="0"/>
              <a:t> {</a:t>
            </a:r>
          </a:p>
          <a:p>
            <a:pPr>
              <a:buNone/>
            </a:pPr>
            <a:r>
              <a:rPr lang="en-US" dirty="0" smtClean="0"/>
              <a:t>Case CALL_ME_1 :</a:t>
            </a:r>
          </a:p>
          <a:p>
            <a:pPr>
              <a:buNone/>
            </a:pPr>
            <a:r>
              <a:rPr lang="en-US" dirty="0" err="1" smtClean="0"/>
              <a:t>MakeProtocolStructures</a:t>
            </a:r>
            <a:r>
              <a:rPr lang="en-US" dirty="0" smtClean="0"/>
              <a:t>()</a:t>
            </a:r>
          </a:p>
          <a:p>
            <a:pPr>
              <a:buNone/>
            </a:pPr>
            <a:r>
              <a:rPr lang="en-US" dirty="0" err="1" smtClean="0"/>
              <a:t>PackParameters</a:t>
            </a:r>
            <a:r>
              <a:rPr lang="en-US" dirty="0" smtClean="0"/>
              <a:t>()</a:t>
            </a:r>
          </a:p>
          <a:p>
            <a:pPr>
              <a:buNone/>
            </a:pPr>
            <a:endParaRPr lang="en-US" dirty="0" smtClean="0"/>
          </a:p>
          <a:p>
            <a:pPr>
              <a:buNone/>
            </a:pPr>
            <a:r>
              <a:rPr lang="en-US" dirty="0" smtClean="0"/>
              <a:t>If ( </a:t>
            </a:r>
            <a:r>
              <a:rPr lang="en-US" dirty="0" err="1" smtClean="0"/>
              <a:t>callbackProc</a:t>
            </a:r>
            <a:r>
              <a:rPr lang="en-US" dirty="0" smtClean="0"/>
              <a:t>) {</a:t>
            </a:r>
          </a:p>
          <a:p>
            <a:pPr>
              <a:buNone/>
            </a:pPr>
            <a:r>
              <a:rPr lang="en-US" dirty="0" err="1" smtClean="0"/>
              <a:t>netStruct.callback</a:t>
            </a:r>
            <a:r>
              <a:rPr lang="en-US" dirty="0" smtClean="0"/>
              <a:t>=</a:t>
            </a:r>
            <a:r>
              <a:rPr lang="en-US" dirty="0" err="1" smtClean="0"/>
              <a:t>CallbackProc</a:t>
            </a:r>
            <a:r>
              <a:rPr lang="en-US" dirty="0" smtClean="0"/>
              <a:t>;</a:t>
            </a:r>
          </a:p>
          <a:p>
            <a:pPr>
              <a:buNone/>
            </a:pPr>
            <a:r>
              <a:rPr lang="en-US" dirty="0" err="1" smtClean="0"/>
              <a:t>CallServer</a:t>
            </a:r>
            <a:r>
              <a:rPr lang="en-US" dirty="0" smtClean="0"/>
              <a:t>(</a:t>
            </a:r>
            <a:r>
              <a:rPr lang="en-US" dirty="0" err="1" smtClean="0"/>
              <a:t>netStruct</a:t>
            </a:r>
            <a:r>
              <a:rPr lang="en-US" dirty="0" smtClean="0"/>
              <a:t>, ASYNCHRONOUS)</a:t>
            </a:r>
          </a:p>
          <a:p>
            <a:pPr>
              <a:buNone/>
            </a:pPr>
            <a:r>
              <a:rPr lang="en-US" dirty="0" smtClean="0"/>
              <a:t>}</a:t>
            </a:r>
          </a:p>
          <a:p>
            <a:pPr>
              <a:buNone/>
            </a:pPr>
            <a:r>
              <a:rPr lang="en-US" dirty="0" smtClean="0"/>
              <a:t>else</a:t>
            </a:r>
          </a:p>
          <a:p>
            <a:pPr>
              <a:buNone/>
            </a:pPr>
            <a:r>
              <a:rPr lang="en-US" dirty="0" smtClean="0"/>
              <a:t>{</a:t>
            </a:r>
          </a:p>
          <a:p>
            <a:pPr>
              <a:buNone/>
            </a:pPr>
            <a:r>
              <a:rPr lang="en-US" dirty="0" err="1" smtClean="0"/>
              <a:t>CallServer</a:t>
            </a:r>
            <a:r>
              <a:rPr lang="en-US" dirty="0" smtClean="0"/>
              <a:t>(</a:t>
            </a:r>
            <a:r>
              <a:rPr lang="en-US" dirty="0" err="1" smtClean="0"/>
              <a:t>netStruct</a:t>
            </a:r>
            <a:r>
              <a:rPr lang="en-US" dirty="0" smtClean="0"/>
              <a:t>, SYNCHRONOUS)</a:t>
            </a:r>
          </a:p>
          <a:p>
            <a:pPr>
              <a:buNone/>
            </a:pPr>
            <a:r>
              <a:rPr lang="en-US" dirty="0" err="1" smtClean="0"/>
              <a:t>unpackResults</a:t>
            </a:r>
            <a:r>
              <a:rPr lang="en-US" dirty="0" smtClean="0"/>
              <a:t>();</a:t>
            </a:r>
          </a:p>
          <a:p>
            <a:pPr>
              <a:buNone/>
            </a:pPr>
            <a:r>
              <a:rPr lang="en-US" dirty="0" smtClean="0"/>
              <a:t>}</a:t>
            </a:r>
          </a:p>
          <a:p>
            <a:pPr>
              <a:buNone/>
            </a:pPr>
            <a:r>
              <a:rPr lang="en-US" dirty="0" smtClean="0"/>
              <a:t>break;</a:t>
            </a:r>
          </a:p>
          <a:p>
            <a:pPr>
              <a:buNone/>
            </a:pPr>
            <a:r>
              <a:rPr lang="en-US" dirty="0" smtClean="0"/>
              <a:t>Case  CALL_ME_2:</a:t>
            </a:r>
          </a:p>
          <a:p>
            <a:pPr>
              <a:buNone/>
            </a:pPr>
            <a:r>
              <a:rPr lang="en-US" dirty="0" smtClean="0"/>
              <a:t>   break;</a:t>
            </a:r>
          </a:p>
          <a:p>
            <a:pPr>
              <a:buNone/>
            </a:pPr>
            <a:r>
              <a:rPr lang="en-US" dirty="0" smtClean="0"/>
              <a:t>}</a:t>
            </a:r>
          </a:p>
          <a:p>
            <a:pPr>
              <a:buNone/>
            </a:pPr>
            <a:r>
              <a:rPr lang="en-US" dirty="0" smtClean="0"/>
              <a:t>}</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pPr>
              <a:buNone/>
            </a:pPr>
            <a:r>
              <a:rPr lang="en-US" dirty="0" smtClean="0"/>
              <a:t>WORD   </a:t>
            </a:r>
            <a:r>
              <a:rPr lang="en-US" dirty="0" err="1" smtClean="0"/>
              <a:t>CSInterfaceSetupCallback</a:t>
            </a:r>
            <a:r>
              <a:rPr lang="en-US" dirty="0" smtClean="0"/>
              <a:t> ( </a:t>
            </a:r>
            <a:r>
              <a:rPr lang="en-US" dirty="0" err="1" smtClean="0"/>
              <a:t>netStruct</a:t>
            </a:r>
            <a:r>
              <a:rPr lang="en-US" dirty="0" smtClean="0"/>
              <a:t> )</a:t>
            </a:r>
          </a:p>
          <a:p>
            <a:pPr>
              <a:buNone/>
            </a:pPr>
            <a:r>
              <a:rPr lang="en-US" dirty="0" smtClean="0"/>
              <a:t>{</a:t>
            </a:r>
          </a:p>
          <a:p>
            <a:pPr>
              <a:buNone/>
            </a:pPr>
            <a:r>
              <a:rPr lang="en-US" dirty="0" smtClean="0"/>
              <a:t>Switch (</a:t>
            </a:r>
            <a:r>
              <a:rPr lang="en-US" dirty="0" err="1" smtClean="0"/>
              <a:t>requestType</a:t>
            </a:r>
            <a:r>
              <a:rPr lang="en-US" dirty="0" smtClean="0"/>
              <a:t>) {</a:t>
            </a:r>
          </a:p>
          <a:p>
            <a:pPr>
              <a:buNone/>
            </a:pPr>
            <a:endParaRPr lang="en-US" dirty="0" smtClean="0"/>
          </a:p>
          <a:p>
            <a:pPr>
              <a:buNone/>
            </a:pPr>
            <a:r>
              <a:rPr lang="en-US" dirty="0" smtClean="0"/>
              <a:t>case CALL_ME_1 :</a:t>
            </a:r>
          </a:p>
          <a:p>
            <a:pPr>
              <a:buNone/>
            </a:pPr>
            <a:r>
              <a:rPr lang="en-US" dirty="0" err="1" smtClean="0"/>
              <a:t>UnpackResults</a:t>
            </a:r>
            <a:r>
              <a:rPr lang="en-US" dirty="0" smtClean="0"/>
              <a:t>()</a:t>
            </a:r>
          </a:p>
          <a:p>
            <a:pPr>
              <a:buNone/>
            </a:pPr>
            <a:r>
              <a:rPr lang="en-US" dirty="0" err="1" smtClean="0"/>
              <a:t>netStruct.callback</a:t>
            </a:r>
            <a:r>
              <a:rPr lang="en-US" dirty="0" smtClean="0"/>
              <a:t>(</a:t>
            </a:r>
            <a:r>
              <a:rPr lang="en-US" dirty="0" err="1" smtClean="0"/>
              <a:t>parms</a:t>
            </a:r>
            <a:r>
              <a:rPr lang="en-US" dirty="0" smtClean="0"/>
              <a:t>,….);</a:t>
            </a:r>
          </a:p>
          <a:p>
            <a:pPr>
              <a:buNone/>
            </a:pPr>
            <a:r>
              <a:rPr lang="en-US" dirty="0" smtClean="0"/>
              <a:t>break;</a:t>
            </a:r>
          </a:p>
          <a:p>
            <a:pPr>
              <a:buNone/>
            </a:pPr>
            <a:endParaRPr lang="en-US" dirty="0" smtClean="0"/>
          </a:p>
          <a:p>
            <a:pPr>
              <a:buNone/>
            </a:pPr>
            <a:r>
              <a:rPr lang="en-US" dirty="0" smtClean="0"/>
              <a:t>default:</a:t>
            </a:r>
          </a:p>
          <a:p>
            <a:pPr>
              <a:buNone/>
            </a:pPr>
            <a:r>
              <a:rPr lang="en-US" dirty="0" smtClean="0"/>
              <a:t>}</a:t>
            </a:r>
          </a:p>
          <a:p>
            <a:pPr>
              <a:buNone/>
            </a:pPr>
            <a:r>
              <a:rPr lang="en-US" dirty="0" smtClean="0"/>
              <a:t>}</a:t>
            </a:r>
            <a:endParaRPr lang="en-IN"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20000"/>
          </a:bodyPr>
          <a:lstStyle/>
          <a:p>
            <a:r>
              <a:rPr lang="en-US" dirty="0" smtClean="0"/>
              <a:t>If a procedure is passed to </a:t>
            </a:r>
            <a:r>
              <a:rPr lang="en-US" dirty="0" err="1" smtClean="0"/>
              <a:t>CSInterface</a:t>
            </a:r>
            <a:r>
              <a:rPr lang="en-US" dirty="0" smtClean="0"/>
              <a:t> in the parameter </a:t>
            </a:r>
            <a:r>
              <a:rPr lang="en-US" dirty="0" err="1" smtClean="0"/>
              <a:t>CallbackProc</a:t>
            </a:r>
            <a:r>
              <a:rPr lang="en-US" dirty="0" smtClean="0"/>
              <a:t> , an asynchronous or no-wait operation will ensure.</a:t>
            </a:r>
          </a:p>
          <a:p>
            <a:r>
              <a:rPr lang="en-US" dirty="0" smtClean="0"/>
              <a:t>If a NULL is passed instead of a </a:t>
            </a:r>
            <a:r>
              <a:rPr lang="en-US" dirty="0" err="1" smtClean="0"/>
              <a:t>CallbackProc</a:t>
            </a:r>
            <a:r>
              <a:rPr lang="en-US" dirty="0" smtClean="0"/>
              <a:t>() , a synchronous or wait  operation occurs.</a:t>
            </a:r>
          </a:p>
          <a:p>
            <a:r>
              <a:rPr lang="en-US" dirty="0" smtClean="0"/>
              <a:t>The call back routine is stored in the net structures and is called via </a:t>
            </a:r>
            <a:r>
              <a:rPr lang="en-US" dirty="0" err="1" smtClean="0"/>
              <a:t>CSInterfaceSetupCallback</a:t>
            </a:r>
            <a:r>
              <a:rPr lang="en-US" dirty="0" smtClean="0"/>
              <a:t>().</a:t>
            </a:r>
          </a:p>
          <a:p>
            <a:r>
              <a:rPr lang="en-US" dirty="0" smtClean="0"/>
              <a:t>This function is executed by the communications interface when a response is returned from the server .</a:t>
            </a:r>
          </a:p>
          <a:p>
            <a:r>
              <a:rPr lang="en-US" dirty="0" smtClean="0"/>
              <a:t>Upon initiation , </a:t>
            </a:r>
            <a:r>
              <a:rPr lang="en-US" dirty="0" err="1" smtClean="0"/>
              <a:t>CSInterfaceSetupCallback</a:t>
            </a:r>
            <a:r>
              <a:rPr lang="en-US" dirty="0" smtClean="0"/>
              <a:t>() will unpack the results from the server operation and return them to the designated call back procedure.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server protocol</a:t>
            </a:r>
            <a:endParaRPr lang="en-IN" dirty="0"/>
          </a:p>
        </p:txBody>
      </p:sp>
      <p:sp>
        <p:nvSpPr>
          <p:cNvPr id="3" name="Content Placeholder 2"/>
          <p:cNvSpPr>
            <a:spLocks noGrp="1"/>
          </p:cNvSpPr>
          <p:nvPr>
            <p:ph idx="1"/>
          </p:nvPr>
        </p:nvSpPr>
        <p:spPr/>
        <p:txBody>
          <a:bodyPr/>
          <a:lstStyle/>
          <a:p>
            <a:r>
              <a:rPr lang="en-US" b="1" dirty="0" smtClean="0"/>
              <a:t>Flexible </a:t>
            </a:r>
            <a:r>
              <a:rPr lang="en-US" dirty="0" smtClean="0"/>
              <a:t>application level protocols must be used for a procedural Request/Response interface.</a:t>
            </a:r>
          </a:p>
          <a:p>
            <a:r>
              <a:rPr lang="en-US" dirty="0" smtClean="0"/>
              <a:t>These protocols allow the versatility by describing the data contained in the data packet between client and server.</a:t>
            </a:r>
            <a:endParaRPr lang="en-IN"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Communications of Request Response</a:t>
            </a:r>
            <a:endParaRPr lang="en-IN" dirty="0"/>
          </a:p>
        </p:txBody>
      </p:sp>
      <p:sp>
        <p:nvSpPr>
          <p:cNvPr id="3" name="Content Placeholder 2"/>
          <p:cNvSpPr>
            <a:spLocks noGrp="1"/>
          </p:cNvSpPr>
          <p:nvPr>
            <p:ph idx="1"/>
          </p:nvPr>
        </p:nvSpPr>
        <p:spPr/>
        <p:txBody>
          <a:bodyPr/>
          <a:lstStyle/>
          <a:p>
            <a:r>
              <a:rPr lang="en-US" dirty="0" smtClean="0"/>
              <a:t>The inter-application communication must provide four specific interfaces to the </a:t>
            </a:r>
            <a:r>
              <a:rPr lang="en-US" dirty="0" err="1" smtClean="0"/>
              <a:t>CSInterface</a:t>
            </a:r>
            <a:r>
              <a:rPr lang="en-US" dirty="0" smtClean="0"/>
              <a:t>() components.( Fig pg no: 124)</a:t>
            </a:r>
          </a:p>
          <a:p>
            <a:r>
              <a:rPr lang="en-US" dirty="0" smtClean="0"/>
              <a:t>A client must be able to send and receive from the server and the server must be able to receive from the client and return results.</a:t>
            </a:r>
          </a:p>
          <a:p>
            <a:r>
              <a:rPr lang="en-US" dirty="0" smtClean="0"/>
              <a:t>Communication interface components performs:</a:t>
            </a:r>
          </a:p>
          <a:p>
            <a:pPr>
              <a:buNone/>
            </a:pPr>
            <a:endParaRPr lang="en-IN"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r>
              <a:rPr lang="en-US" dirty="0" smtClean="0"/>
              <a:t>1 . It is their responsibility to mask the underlying protocols from the developer.</a:t>
            </a:r>
          </a:p>
          <a:p>
            <a:pPr>
              <a:buNone/>
            </a:pPr>
            <a:r>
              <a:rPr lang="en-US" dirty="0" smtClean="0"/>
              <a:t>2. The communications interface must manage the modes of operation for </a:t>
            </a:r>
            <a:r>
              <a:rPr lang="en-US" dirty="0" err="1" smtClean="0"/>
              <a:t>CSInterface</a:t>
            </a:r>
            <a:r>
              <a:rPr lang="en-US" dirty="0" smtClean="0"/>
              <a:t>().</a:t>
            </a:r>
          </a:p>
          <a:p>
            <a:pPr>
              <a:buNone/>
            </a:pPr>
            <a:r>
              <a:rPr lang="en-US" dirty="0" smtClean="0"/>
              <a:t>3. With the inclusion of call back procedures, the communications interface component must initiate the call back to the application level code.</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a:buNone/>
            </a:pPr>
            <a:r>
              <a:rPr lang="en-US" dirty="0" smtClean="0"/>
              <a:t>	</a:t>
            </a:r>
            <a:r>
              <a:rPr lang="en-US" b="1" dirty="0" smtClean="0"/>
              <a:t>Server</a:t>
            </a:r>
          </a:p>
          <a:p>
            <a:pPr>
              <a:buFont typeface="Wingdings" pitchFamily="2" charset="2"/>
              <a:buChar char="Ø"/>
            </a:pPr>
            <a:r>
              <a:rPr lang="en-US" dirty="0" smtClean="0"/>
              <a:t>Queries against shared resources(data base)</a:t>
            </a:r>
          </a:p>
          <a:p>
            <a:pPr>
              <a:buFont typeface="Wingdings" pitchFamily="2" charset="2"/>
              <a:buChar char="Ø"/>
            </a:pPr>
            <a:r>
              <a:rPr lang="en-US" dirty="0" smtClean="0"/>
              <a:t>Management : Application and Data</a:t>
            </a:r>
          </a:p>
          <a:p>
            <a:pPr>
              <a:buFont typeface="Wingdings" pitchFamily="2" charset="2"/>
              <a:buChar char="Ø"/>
            </a:pPr>
            <a:r>
              <a:rPr lang="en-US" dirty="0" smtClean="0"/>
              <a:t>Transaction processing</a:t>
            </a:r>
          </a:p>
          <a:p>
            <a:pPr>
              <a:buFont typeface="Wingdings" pitchFamily="2" charset="2"/>
              <a:buChar char="Ø"/>
            </a:pPr>
            <a:r>
              <a:rPr lang="en-US" dirty="0" smtClean="0"/>
              <a:t>Centralized application logic</a:t>
            </a:r>
          </a:p>
          <a:p>
            <a:pPr>
              <a:buFont typeface="Wingdings" pitchFamily="2" charset="2"/>
              <a:buChar char="Ø"/>
            </a:pPr>
            <a:r>
              <a:rPr lang="en-US" dirty="0" smtClean="0"/>
              <a:t>Communications</a:t>
            </a:r>
          </a:p>
          <a:p>
            <a:pPr>
              <a:buFont typeface="Wingdings" pitchFamily="2" charset="2"/>
              <a:buChar char="Ø"/>
            </a:pPr>
            <a:r>
              <a:rPr lang="en-US" dirty="0" smtClean="0"/>
              <a:t>Computations</a:t>
            </a:r>
          </a:p>
          <a:p>
            <a:pPr>
              <a:buNone/>
            </a:pPr>
            <a:endParaRPr lang="en-IN"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acceptance and dispatching</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Much of the processing overhead of client server computing exists in this phase.</a:t>
            </a:r>
          </a:p>
          <a:p>
            <a:r>
              <a:rPr lang="en-US" dirty="0" smtClean="0"/>
              <a:t>Requests will be accepted from the client and funneled to the server dispatching procedure.</a:t>
            </a:r>
          </a:p>
          <a:p>
            <a:r>
              <a:rPr lang="en-US" dirty="0" smtClean="0"/>
              <a:t>With this scenario each request will be handled with an equivalent </a:t>
            </a:r>
            <a:r>
              <a:rPr lang="en-US" dirty="0" err="1" smtClean="0"/>
              <a:t>CSInterface</a:t>
            </a:r>
            <a:r>
              <a:rPr lang="en-US" dirty="0" smtClean="0"/>
              <a:t>() at the server side called </a:t>
            </a:r>
            <a:r>
              <a:rPr lang="en-US" dirty="0" err="1" smtClean="0"/>
              <a:t>CSServerInterface</a:t>
            </a:r>
            <a:r>
              <a:rPr lang="en-US" dirty="0" smtClean="0"/>
              <a:t>().</a:t>
            </a:r>
          </a:p>
          <a:p>
            <a:r>
              <a:rPr lang="en-US" dirty="0" smtClean="0"/>
              <a:t>The server component of the client server interaction must have an efficient mechanism for accepting and dispatching server requests.</a:t>
            </a:r>
            <a:endParaRPr lang="en-IN"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Execution of requests- with client Index</a:t>
            </a:r>
            <a:endParaRPr lang="en-IN" dirty="0"/>
          </a:p>
        </p:txBody>
      </p:sp>
      <p:sp>
        <p:nvSpPr>
          <p:cNvPr id="3" name="Content Placeholder 2"/>
          <p:cNvSpPr>
            <a:spLocks noGrp="1"/>
          </p:cNvSpPr>
          <p:nvPr>
            <p:ph idx="1"/>
          </p:nvPr>
        </p:nvSpPr>
        <p:spPr/>
        <p:txBody>
          <a:bodyPr/>
          <a:lstStyle/>
          <a:p>
            <a:pPr>
              <a:buNone/>
            </a:pPr>
            <a:r>
              <a:rPr lang="en-US" dirty="0" smtClean="0"/>
              <a:t>  </a:t>
            </a:r>
            <a:r>
              <a:rPr lang="en-US" sz="2800" dirty="0" smtClean="0"/>
              <a:t>server  _CALL_ME_1 (WORD </a:t>
            </a:r>
            <a:r>
              <a:rPr lang="en-US" sz="2800" dirty="0" err="1" smtClean="0"/>
              <a:t>clientIndex</a:t>
            </a:r>
            <a:r>
              <a:rPr lang="en-US" sz="2800" dirty="0" smtClean="0"/>
              <a:t> , </a:t>
            </a:r>
            <a:r>
              <a:rPr lang="en-US" sz="2800" dirty="0" err="1" smtClean="0"/>
              <a:t>int</a:t>
            </a:r>
            <a:r>
              <a:rPr lang="en-US" sz="2800" dirty="0" smtClean="0"/>
              <a:t> num)</a:t>
            </a:r>
          </a:p>
          <a:p>
            <a:pPr>
              <a:buNone/>
            </a:pPr>
            <a:r>
              <a:rPr lang="en-US" sz="2800" dirty="0" smtClean="0"/>
              <a:t>{</a:t>
            </a:r>
          </a:p>
          <a:p>
            <a:pPr>
              <a:buNone/>
            </a:pPr>
            <a:r>
              <a:rPr lang="en-US" sz="2800" dirty="0" smtClean="0"/>
              <a:t>//Access per-client data via </a:t>
            </a:r>
            <a:r>
              <a:rPr lang="en-US" sz="2800" dirty="0" err="1" smtClean="0"/>
              <a:t>clientStruct</a:t>
            </a:r>
            <a:r>
              <a:rPr lang="en-US" sz="2800" dirty="0" smtClean="0"/>
              <a:t> [</a:t>
            </a:r>
            <a:r>
              <a:rPr lang="en-US" sz="2800" dirty="0" err="1" smtClean="0"/>
              <a:t>clientIndex</a:t>
            </a:r>
            <a:r>
              <a:rPr lang="en-US" sz="2800" dirty="0" smtClean="0"/>
              <a:t>]</a:t>
            </a:r>
          </a:p>
          <a:p>
            <a:pPr>
              <a:buNone/>
            </a:pPr>
            <a:r>
              <a:rPr lang="en-US" sz="2800" dirty="0" smtClean="0"/>
              <a:t>//process application logic with parameters passed</a:t>
            </a:r>
          </a:p>
          <a:p>
            <a:pPr>
              <a:buNone/>
            </a:pPr>
            <a:r>
              <a:rPr lang="en-US" sz="2800" dirty="0" smtClean="0"/>
              <a:t>}</a:t>
            </a:r>
            <a:endParaRPr lang="en-IN" sz="28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b)Client server interaction using messages</a:t>
            </a:r>
            <a:endParaRPr lang="en-IN" dirty="0"/>
          </a:p>
        </p:txBody>
      </p:sp>
      <p:sp>
        <p:nvSpPr>
          <p:cNvPr id="3" name="Content Placeholder 2"/>
          <p:cNvSpPr>
            <a:spLocks noGrp="1"/>
          </p:cNvSpPr>
          <p:nvPr>
            <p:ph idx="1"/>
          </p:nvPr>
        </p:nvSpPr>
        <p:spPr/>
        <p:txBody>
          <a:bodyPr/>
          <a:lstStyle/>
          <a:p>
            <a:r>
              <a:rPr lang="en-US" dirty="0" smtClean="0"/>
              <a:t>A message-passing model is employed in  today’s popular event-driven graphical operating systems.</a:t>
            </a:r>
          </a:p>
          <a:p>
            <a:r>
              <a:rPr lang="en-US" dirty="0" smtClean="0"/>
              <a:t>Event loops and actions based upon them is native model for many of these client operating environments.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request response interface</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Request/response model is ideal for a message based , client server interaction.</a:t>
            </a:r>
          </a:p>
          <a:p>
            <a:r>
              <a:rPr lang="en-US" dirty="0" smtClean="0"/>
              <a:t>In order for the Request/Response interface to be truly acceptable model for procedural interaction , asynchronous call backs had to be introduced.</a:t>
            </a:r>
          </a:p>
          <a:p>
            <a:r>
              <a:rPr lang="en-US" dirty="0" smtClean="0"/>
              <a:t>This was due to the synchronous nature of the interface.</a:t>
            </a:r>
          </a:p>
          <a:p>
            <a:r>
              <a:rPr lang="en-US" dirty="0" smtClean="0"/>
              <a:t>Messages are asynchronous and inherently request/response in nature.</a:t>
            </a:r>
          </a:p>
          <a:p>
            <a:r>
              <a:rPr lang="en-US" dirty="0" smtClean="0"/>
              <a:t>Using messages for the interaction between client and server will show asynchronous behavior.</a:t>
            </a:r>
            <a:endParaRPr lang="en-IN"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Interface modification for message based client server</a:t>
            </a:r>
            <a:endParaRPr lang="en-IN" dirty="0"/>
          </a:p>
        </p:txBody>
      </p:sp>
      <p:sp>
        <p:nvSpPr>
          <p:cNvPr id="3" name="Content Placeholder 2"/>
          <p:cNvSpPr>
            <a:spLocks noGrp="1"/>
          </p:cNvSpPr>
          <p:nvPr>
            <p:ph idx="1"/>
          </p:nvPr>
        </p:nvSpPr>
        <p:spPr/>
        <p:txBody>
          <a:bodyPr>
            <a:normAutofit fontScale="70000" lnSpcReduction="20000"/>
          </a:bodyPr>
          <a:lstStyle/>
          <a:p>
            <a:r>
              <a:rPr lang="en-US" dirty="0" smtClean="0"/>
              <a:t># include…..</a:t>
            </a:r>
            <a:r>
              <a:rPr lang="en-IN" dirty="0" smtClean="0"/>
              <a:t> </a:t>
            </a:r>
          </a:p>
          <a:p>
            <a:pPr>
              <a:buNone/>
            </a:pPr>
            <a:r>
              <a:rPr lang="en-US" dirty="0" smtClean="0"/>
              <a:t>      # define CALL_ME_1    1</a:t>
            </a:r>
          </a:p>
          <a:p>
            <a:pPr>
              <a:buNone/>
            </a:pPr>
            <a:r>
              <a:rPr lang="en-US" dirty="0" smtClean="0"/>
              <a:t>       # define CALL_ME_2    2</a:t>
            </a:r>
            <a:endParaRPr lang="en-IN" dirty="0" smtClean="0"/>
          </a:p>
          <a:p>
            <a:pPr>
              <a:buNone/>
            </a:pPr>
            <a:r>
              <a:rPr lang="en-US" dirty="0" smtClean="0"/>
              <a:t>       main()</a:t>
            </a:r>
          </a:p>
          <a:p>
            <a:pPr>
              <a:buNone/>
            </a:pPr>
            <a:r>
              <a:rPr lang="en-US" dirty="0" smtClean="0"/>
              <a:t>       {</a:t>
            </a:r>
          </a:p>
          <a:p>
            <a:pPr>
              <a:buNone/>
            </a:pPr>
            <a:endParaRPr lang="en-US" dirty="0" smtClean="0"/>
          </a:p>
          <a:p>
            <a:pPr>
              <a:buNone/>
            </a:pPr>
            <a:r>
              <a:rPr lang="en-US" dirty="0" smtClean="0"/>
              <a:t>             </a:t>
            </a:r>
            <a:r>
              <a:rPr lang="en-US" dirty="0" err="1" smtClean="0"/>
              <a:t>MakeRequest</a:t>
            </a:r>
            <a:r>
              <a:rPr lang="en-US" dirty="0" smtClean="0"/>
              <a:t>(serverQueue,CALL_ME_1);</a:t>
            </a:r>
          </a:p>
          <a:p>
            <a:pPr>
              <a:buNone/>
            </a:pPr>
            <a:r>
              <a:rPr lang="en-US" dirty="0" smtClean="0"/>
              <a:t>             </a:t>
            </a:r>
            <a:r>
              <a:rPr lang="en-US" dirty="0" err="1" smtClean="0"/>
              <a:t>MakeRequest</a:t>
            </a:r>
            <a:r>
              <a:rPr lang="en-US" dirty="0" smtClean="0"/>
              <a:t>(serverQueue,CALL_ME_2);</a:t>
            </a:r>
          </a:p>
          <a:p>
            <a:pPr>
              <a:buNone/>
            </a:pPr>
            <a:endParaRPr lang="en-US" dirty="0" smtClean="0"/>
          </a:p>
          <a:p>
            <a:pPr>
              <a:buNone/>
            </a:pPr>
            <a:r>
              <a:rPr lang="en-US" dirty="0" smtClean="0"/>
              <a:t>// process other application logic</a:t>
            </a:r>
          </a:p>
          <a:p>
            <a:pPr>
              <a:buNone/>
            </a:pPr>
            <a:r>
              <a:rPr lang="en-US" dirty="0" smtClean="0"/>
              <a:t>		</a:t>
            </a:r>
            <a:r>
              <a:rPr lang="en-US" dirty="0" err="1" smtClean="0"/>
              <a:t>msg</a:t>
            </a:r>
            <a:r>
              <a:rPr lang="en-US" dirty="0" smtClean="0"/>
              <a:t>=</a:t>
            </a:r>
            <a:r>
              <a:rPr lang="en-US" dirty="0" err="1" smtClean="0"/>
              <a:t>GetResponse</a:t>
            </a:r>
            <a:r>
              <a:rPr lang="en-US" dirty="0" smtClean="0"/>
              <a:t>(serverQueue,CALL_ME_1);</a:t>
            </a:r>
          </a:p>
          <a:p>
            <a:pPr>
              <a:buNone/>
            </a:pPr>
            <a:r>
              <a:rPr lang="en-US" dirty="0" smtClean="0"/>
              <a:t>		</a:t>
            </a:r>
            <a:r>
              <a:rPr lang="en-US" dirty="0" err="1" smtClean="0"/>
              <a:t>msg</a:t>
            </a:r>
            <a:r>
              <a:rPr lang="en-US" dirty="0" smtClean="0"/>
              <a:t>=</a:t>
            </a:r>
            <a:r>
              <a:rPr lang="en-US" dirty="0" err="1" smtClean="0"/>
              <a:t>GetRespose</a:t>
            </a:r>
            <a:r>
              <a:rPr lang="en-US" dirty="0" smtClean="0"/>
              <a:t>(</a:t>
            </a:r>
            <a:r>
              <a:rPr lang="en-US" dirty="0" err="1" smtClean="0"/>
              <a:t>serverQueue</a:t>
            </a:r>
            <a:r>
              <a:rPr lang="en-US" dirty="0" smtClean="0"/>
              <a:t>, CALL_ME_2);</a:t>
            </a:r>
          </a:p>
          <a:p>
            <a:pPr>
              <a:buNone/>
            </a:pPr>
            <a:r>
              <a:rPr lang="en-US" dirty="0" smtClean="0"/>
              <a:t>	}</a:t>
            </a:r>
            <a:endParaRPr lang="en-IN"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Synchronous modification for message interface</a:t>
            </a:r>
            <a:endParaRPr lang="en-IN" dirty="0"/>
          </a:p>
        </p:txBody>
      </p:sp>
      <p:sp>
        <p:nvSpPr>
          <p:cNvPr id="3" name="Content Placeholder 2"/>
          <p:cNvSpPr>
            <a:spLocks noGrp="1"/>
          </p:cNvSpPr>
          <p:nvPr>
            <p:ph idx="1"/>
          </p:nvPr>
        </p:nvSpPr>
        <p:spPr/>
        <p:txBody>
          <a:bodyPr>
            <a:normAutofit fontScale="55000" lnSpcReduction="20000"/>
          </a:bodyPr>
          <a:lstStyle/>
          <a:p>
            <a:r>
              <a:rPr lang="en-US" dirty="0" smtClean="0"/>
              <a:t># include…..</a:t>
            </a:r>
            <a:r>
              <a:rPr lang="en-IN" dirty="0" smtClean="0"/>
              <a:t> </a:t>
            </a:r>
          </a:p>
          <a:p>
            <a:pPr>
              <a:buNone/>
            </a:pPr>
            <a:r>
              <a:rPr lang="en-US" dirty="0" smtClean="0"/>
              <a:t>      # define CALL_ME_1    1</a:t>
            </a:r>
          </a:p>
          <a:p>
            <a:pPr>
              <a:buNone/>
            </a:pPr>
            <a:r>
              <a:rPr lang="en-US" dirty="0" smtClean="0"/>
              <a:t>       # define CALL_ME_2    2</a:t>
            </a:r>
            <a:endParaRPr lang="en-IN" dirty="0" smtClean="0"/>
          </a:p>
          <a:p>
            <a:pPr>
              <a:buNone/>
            </a:pPr>
            <a:r>
              <a:rPr lang="en-US" dirty="0" smtClean="0"/>
              <a:t>       main()</a:t>
            </a:r>
          </a:p>
          <a:p>
            <a:pPr>
              <a:buNone/>
            </a:pPr>
            <a:r>
              <a:rPr lang="en-US" dirty="0" smtClean="0"/>
              <a:t>       {</a:t>
            </a:r>
          </a:p>
          <a:p>
            <a:pPr>
              <a:buNone/>
            </a:pPr>
            <a:endParaRPr lang="en-US" dirty="0" smtClean="0"/>
          </a:p>
          <a:p>
            <a:pPr>
              <a:buNone/>
            </a:pPr>
            <a:r>
              <a:rPr lang="en-US" dirty="0" smtClean="0"/>
              <a:t>      	</a:t>
            </a:r>
            <a:r>
              <a:rPr lang="en-US" dirty="0" err="1" smtClean="0"/>
              <a:t>MakeRequest</a:t>
            </a:r>
            <a:r>
              <a:rPr lang="en-US" dirty="0" smtClean="0"/>
              <a:t>(serverQueue,CALL_ME_1); </a:t>
            </a:r>
          </a:p>
          <a:p>
            <a:pPr>
              <a:buNone/>
            </a:pPr>
            <a:r>
              <a:rPr lang="en-US" dirty="0" smtClean="0"/>
              <a:t>                  // Get synchronous response</a:t>
            </a:r>
          </a:p>
          <a:p>
            <a:pPr>
              <a:buNone/>
            </a:pPr>
            <a:r>
              <a:rPr lang="en-US" dirty="0" smtClean="0"/>
              <a:t>         	</a:t>
            </a:r>
            <a:r>
              <a:rPr lang="en-US" dirty="0" err="1" smtClean="0"/>
              <a:t>msg</a:t>
            </a:r>
            <a:r>
              <a:rPr lang="en-US" dirty="0" smtClean="0"/>
              <a:t>=</a:t>
            </a:r>
            <a:r>
              <a:rPr lang="en-US" dirty="0" err="1" smtClean="0"/>
              <a:t>GetResponse</a:t>
            </a:r>
            <a:r>
              <a:rPr lang="en-US" dirty="0" smtClean="0"/>
              <a:t>(serverQueue,CALL_ME_1);</a:t>
            </a:r>
          </a:p>
          <a:p>
            <a:pPr>
              <a:buNone/>
            </a:pPr>
            <a:endParaRPr lang="en-US" dirty="0" smtClean="0"/>
          </a:p>
          <a:p>
            <a:pPr>
              <a:buNone/>
            </a:pPr>
            <a:endParaRPr lang="en-US" dirty="0" smtClean="0"/>
          </a:p>
          <a:p>
            <a:pPr>
              <a:buNone/>
            </a:pPr>
            <a:r>
              <a:rPr lang="en-US" dirty="0" smtClean="0"/>
              <a:t>             </a:t>
            </a:r>
            <a:r>
              <a:rPr lang="en-US" dirty="0" err="1" smtClean="0"/>
              <a:t>MakeRequest</a:t>
            </a:r>
            <a:r>
              <a:rPr lang="en-US" dirty="0" smtClean="0"/>
              <a:t>(serverQueue,CALL_ME_2); </a:t>
            </a:r>
          </a:p>
          <a:p>
            <a:pPr>
              <a:buNone/>
            </a:pPr>
            <a:r>
              <a:rPr lang="en-US" dirty="0" smtClean="0"/>
              <a:t>                 // Get synchronous response</a:t>
            </a:r>
          </a:p>
          <a:p>
            <a:pPr>
              <a:buNone/>
            </a:pPr>
            <a:r>
              <a:rPr lang="en-US" dirty="0" smtClean="0"/>
              <a:t>		</a:t>
            </a:r>
            <a:r>
              <a:rPr lang="en-US" dirty="0" err="1" smtClean="0"/>
              <a:t>msg</a:t>
            </a:r>
            <a:r>
              <a:rPr lang="en-US" dirty="0" smtClean="0"/>
              <a:t>=</a:t>
            </a:r>
            <a:r>
              <a:rPr lang="en-US" dirty="0" err="1" smtClean="0"/>
              <a:t>GetRespose</a:t>
            </a:r>
            <a:r>
              <a:rPr lang="en-US" dirty="0" smtClean="0"/>
              <a:t>(</a:t>
            </a:r>
            <a:r>
              <a:rPr lang="en-US" dirty="0" err="1" smtClean="0"/>
              <a:t>serverQueue</a:t>
            </a:r>
            <a:r>
              <a:rPr lang="en-US" dirty="0" smtClean="0"/>
              <a:t>, CALL_ME_2);</a:t>
            </a:r>
          </a:p>
          <a:p>
            <a:pPr>
              <a:buNone/>
            </a:pPr>
            <a:r>
              <a:rPr lang="en-US" dirty="0" smtClean="0"/>
              <a:t>	}</a:t>
            </a:r>
            <a:endParaRPr lang="en-IN" dirty="0" smtClean="0"/>
          </a:p>
          <a:p>
            <a:endParaRPr lang="en-IN"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Formulating requests</a:t>
            </a:r>
            <a:endParaRPr lang="en-IN" dirty="0"/>
          </a:p>
        </p:txBody>
      </p:sp>
      <p:sp>
        <p:nvSpPr>
          <p:cNvPr id="3" name="Content Placeholder 2"/>
          <p:cNvSpPr>
            <a:spLocks noGrp="1"/>
          </p:cNvSpPr>
          <p:nvPr>
            <p:ph idx="1"/>
          </p:nvPr>
        </p:nvSpPr>
        <p:spPr/>
        <p:txBody>
          <a:bodyPr>
            <a:normAutofit fontScale="92500"/>
          </a:bodyPr>
          <a:lstStyle/>
          <a:p>
            <a:r>
              <a:rPr lang="en-US" dirty="0" smtClean="0"/>
              <a:t>The difference in the interface between procedural and message based request/response is in the parameters passed.</a:t>
            </a:r>
          </a:p>
          <a:p>
            <a:r>
              <a:rPr lang="en-US" dirty="0" smtClean="0"/>
              <a:t>Acceptance of parameters with a message based approach consists of a single data block being passed to the </a:t>
            </a:r>
            <a:r>
              <a:rPr lang="en-US" dirty="0" err="1" smtClean="0"/>
              <a:t>Makerequest</a:t>
            </a:r>
            <a:r>
              <a:rPr lang="en-US" dirty="0" smtClean="0"/>
              <a:t> () procedure.</a:t>
            </a:r>
          </a:p>
          <a:p>
            <a:r>
              <a:rPr lang="en-US" dirty="0" smtClean="0"/>
              <a:t>Management and manipulation of this structure  is application controlled and may require client modifications.</a:t>
            </a:r>
            <a:endParaRPr lang="en-IN"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pPr>
              <a:buNone/>
            </a:pPr>
            <a:r>
              <a:rPr lang="en-US" dirty="0" smtClean="0"/>
              <a:t>      # include…..</a:t>
            </a:r>
            <a:r>
              <a:rPr lang="en-IN" dirty="0" smtClean="0"/>
              <a:t> </a:t>
            </a:r>
          </a:p>
          <a:p>
            <a:pPr>
              <a:buNone/>
            </a:pPr>
            <a:r>
              <a:rPr lang="en-US" dirty="0" smtClean="0"/>
              <a:t>      # define CALL_ME_1    1</a:t>
            </a:r>
          </a:p>
          <a:p>
            <a:pPr>
              <a:buNone/>
            </a:pPr>
            <a:r>
              <a:rPr lang="en-US" dirty="0" smtClean="0"/>
              <a:t>       # define CALL_ME_2    2</a:t>
            </a:r>
            <a:endParaRPr lang="en-IN" dirty="0" smtClean="0"/>
          </a:p>
          <a:p>
            <a:pPr>
              <a:buNone/>
            </a:pPr>
            <a:r>
              <a:rPr lang="en-US" dirty="0" smtClean="0"/>
              <a:t>       main()</a:t>
            </a:r>
          </a:p>
          <a:p>
            <a:pPr>
              <a:buNone/>
            </a:pPr>
            <a:r>
              <a:rPr lang="en-US" dirty="0" smtClean="0"/>
              <a:t>       {</a:t>
            </a:r>
          </a:p>
          <a:p>
            <a:pPr>
              <a:buNone/>
            </a:pPr>
            <a:r>
              <a:rPr lang="en-US" dirty="0" smtClean="0"/>
              <a:t>      </a:t>
            </a:r>
            <a:r>
              <a:rPr lang="en-US" dirty="0" err="1" smtClean="0"/>
              <a:t>MakeRequest</a:t>
            </a:r>
            <a:r>
              <a:rPr lang="en-US" dirty="0" smtClean="0"/>
              <a:t>(</a:t>
            </a:r>
            <a:r>
              <a:rPr lang="en-US" dirty="0" err="1" smtClean="0"/>
              <a:t>serverQueue</a:t>
            </a:r>
            <a:r>
              <a:rPr lang="en-US" dirty="0" smtClean="0"/>
              <a:t>, CALL_ME_1, </a:t>
            </a:r>
            <a:r>
              <a:rPr lang="en-US" dirty="0" err="1" smtClean="0"/>
              <a:t>msg</a:t>
            </a:r>
            <a:r>
              <a:rPr lang="en-US" dirty="0" smtClean="0"/>
              <a:t> );         </a:t>
            </a:r>
            <a:r>
              <a:rPr lang="en-US" dirty="0" err="1" smtClean="0"/>
              <a:t>MakeRequest</a:t>
            </a:r>
            <a:r>
              <a:rPr lang="en-US" dirty="0" smtClean="0"/>
              <a:t>(serverQueue,CALL_ME_2, </a:t>
            </a:r>
            <a:r>
              <a:rPr lang="en-US" dirty="0" err="1" smtClean="0"/>
              <a:t>msg</a:t>
            </a:r>
            <a:r>
              <a:rPr lang="en-US" dirty="0" smtClean="0"/>
              <a:t> );</a:t>
            </a:r>
          </a:p>
          <a:p>
            <a:pPr>
              <a:buNone/>
            </a:pPr>
            <a:endParaRPr lang="en-US" dirty="0" smtClean="0"/>
          </a:p>
          <a:p>
            <a:pPr>
              <a:buNone/>
            </a:pPr>
            <a:r>
              <a:rPr lang="en-US" dirty="0" smtClean="0"/>
              <a:t>    // process other application logic  </a:t>
            </a:r>
          </a:p>
          <a:p>
            <a:pPr>
              <a:buNone/>
            </a:pPr>
            <a:r>
              <a:rPr lang="en-US" dirty="0" smtClean="0"/>
              <a:t> </a:t>
            </a:r>
          </a:p>
          <a:p>
            <a:pPr>
              <a:buNone/>
            </a:pPr>
            <a:r>
              <a:rPr lang="en-US" dirty="0" smtClean="0"/>
              <a:t>        	</a:t>
            </a:r>
            <a:r>
              <a:rPr lang="en-US" dirty="0" err="1" smtClean="0"/>
              <a:t>msg</a:t>
            </a:r>
            <a:r>
              <a:rPr lang="en-US" dirty="0" smtClean="0"/>
              <a:t>=</a:t>
            </a:r>
            <a:r>
              <a:rPr lang="en-US" dirty="0" err="1" smtClean="0"/>
              <a:t>GetResponse</a:t>
            </a:r>
            <a:r>
              <a:rPr lang="en-US" dirty="0" smtClean="0"/>
              <a:t>(</a:t>
            </a:r>
            <a:r>
              <a:rPr lang="en-US" dirty="0" err="1" smtClean="0"/>
              <a:t>serverQueue</a:t>
            </a:r>
            <a:r>
              <a:rPr lang="en-US" dirty="0" smtClean="0"/>
              <a:t>, CALL_ME_1 );</a:t>
            </a:r>
          </a:p>
          <a:p>
            <a:pPr>
              <a:buNone/>
            </a:pPr>
            <a:r>
              <a:rPr lang="en-US" dirty="0" smtClean="0"/>
              <a:t>		</a:t>
            </a:r>
            <a:r>
              <a:rPr lang="en-US" dirty="0" err="1" smtClean="0"/>
              <a:t>msg</a:t>
            </a:r>
            <a:r>
              <a:rPr lang="en-US" dirty="0" smtClean="0"/>
              <a:t>=</a:t>
            </a:r>
            <a:r>
              <a:rPr lang="en-US" dirty="0" err="1" smtClean="0"/>
              <a:t>GetRespose</a:t>
            </a:r>
            <a:r>
              <a:rPr lang="en-US" dirty="0" smtClean="0"/>
              <a:t>(</a:t>
            </a:r>
            <a:r>
              <a:rPr lang="en-US" dirty="0" err="1" smtClean="0"/>
              <a:t>serverQueue</a:t>
            </a:r>
            <a:r>
              <a:rPr lang="en-US" dirty="0" smtClean="0"/>
              <a:t>, CALL_ME_2 );</a:t>
            </a:r>
          </a:p>
          <a:p>
            <a:pPr>
              <a:buNone/>
            </a:pPr>
            <a:r>
              <a:rPr lang="en-US" dirty="0" smtClean="0"/>
              <a:t>	}</a:t>
            </a:r>
            <a:endParaRPr lang="en-IN" dirty="0" smtClean="0"/>
          </a:p>
          <a:p>
            <a:endParaRPr lang="en-IN"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Duties of client server interface</a:t>
            </a:r>
            <a:endParaRPr lang="en-IN" dirty="0"/>
          </a:p>
        </p:txBody>
      </p:sp>
      <p:sp>
        <p:nvSpPr>
          <p:cNvPr id="3" name="Content Placeholder 2"/>
          <p:cNvSpPr>
            <a:spLocks noGrp="1"/>
          </p:cNvSpPr>
          <p:nvPr>
            <p:ph idx="1"/>
          </p:nvPr>
        </p:nvSpPr>
        <p:spPr/>
        <p:txBody>
          <a:bodyPr/>
          <a:lstStyle/>
          <a:p>
            <a:pPr>
              <a:buNone/>
            </a:pPr>
            <a:r>
              <a:rPr lang="en-US" dirty="0" smtClean="0"/>
              <a:t>  </a:t>
            </a:r>
            <a:r>
              <a:rPr lang="en-US" sz="2800" dirty="0" smtClean="0"/>
              <a:t>WORD   </a:t>
            </a:r>
            <a:r>
              <a:rPr lang="en-US" sz="2800" dirty="0" err="1" smtClean="0"/>
              <a:t>CSMsgInterface</a:t>
            </a:r>
            <a:r>
              <a:rPr lang="en-US" sz="2800" dirty="0" smtClean="0"/>
              <a:t> (QUEUE </a:t>
            </a:r>
            <a:r>
              <a:rPr lang="en-US" sz="2800" dirty="0" err="1" smtClean="0"/>
              <a:t>serverQueue</a:t>
            </a:r>
            <a:r>
              <a:rPr lang="en-US" sz="2800" dirty="0" smtClean="0"/>
              <a:t>, WORD </a:t>
            </a:r>
            <a:r>
              <a:rPr lang="en-US" sz="2800" dirty="0" err="1" smtClean="0"/>
              <a:t>requestType</a:t>
            </a:r>
            <a:r>
              <a:rPr lang="en-US" sz="2800" dirty="0" smtClean="0"/>
              <a:t>, MSG </a:t>
            </a:r>
            <a:r>
              <a:rPr lang="en-US" sz="2800" dirty="0" err="1" smtClean="0"/>
              <a:t>dataMsg</a:t>
            </a:r>
            <a:r>
              <a:rPr lang="en-US" sz="2800" dirty="0" smtClean="0"/>
              <a:t>)</a:t>
            </a:r>
          </a:p>
          <a:p>
            <a:pPr>
              <a:buNone/>
            </a:pPr>
            <a:r>
              <a:rPr lang="en-US" sz="2800" dirty="0" smtClean="0"/>
              <a:t>{</a:t>
            </a:r>
          </a:p>
          <a:p>
            <a:pPr>
              <a:buNone/>
            </a:pPr>
            <a:r>
              <a:rPr lang="en-US" sz="2800" dirty="0" smtClean="0"/>
              <a:t>	    Request= </a:t>
            </a:r>
            <a:r>
              <a:rPr lang="en-US" sz="2800" dirty="0" err="1" smtClean="0"/>
              <a:t>MakeProtocolStructures</a:t>
            </a:r>
            <a:r>
              <a:rPr lang="en-US" sz="2800" dirty="0" smtClean="0"/>
              <a:t>(</a:t>
            </a:r>
            <a:r>
              <a:rPr lang="en-US" sz="2800" dirty="0" err="1" smtClean="0"/>
              <a:t>requestType</a:t>
            </a:r>
            <a:r>
              <a:rPr lang="en-US" sz="2800" dirty="0" smtClean="0"/>
              <a:t>,   </a:t>
            </a:r>
            <a:r>
              <a:rPr lang="en-US" sz="2800" dirty="0" err="1" smtClean="0"/>
              <a:t>dataMsg</a:t>
            </a:r>
            <a:r>
              <a:rPr lang="en-US" sz="2800" dirty="0" smtClean="0"/>
              <a:t>)</a:t>
            </a:r>
          </a:p>
          <a:p>
            <a:pPr>
              <a:buNone/>
            </a:pPr>
            <a:r>
              <a:rPr lang="en-US" sz="2800" dirty="0" smtClean="0"/>
              <a:t>      </a:t>
            </a:r>
            <a:r>
              <a:rPr lang="en-US" sz="2800" dirty="0" err="1" smtClean="0"/>
              <a:t>CallServer</a:t>
            </a:r>
            <a:r>
              <a:rPr lang="en-US" sz="2800" dirty="0" smtClean="0"/>
              <a:t> (</a:t>
            </a:r>
            <a:r>
              <a:rPr lang="en-US" sz="2800" dirty="0" err="1" smtClean="0"/>
              <a:t>serverQueue</a:t>
            </a:r>
            <a:r>
              <a:rPr lang="en-US" sz="2800" dirty="0" smtClean="0"/>
              <a:t>, request );</a:t>
            </a:r>
          </a:p>
          <a:p>
            <a:pPr>
              <a:buNone/>
            </a:pPr>
            <a:r>
              <a:rPr lang="en-US" sz="2800" dirty="0" smtClean="0"/>
              <a:t>}</a:t>
            </a:r>
            <a:endParaRPr lang="en-IN" sz="28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smtClean="0"/>
              <a:t>Mechanics of the client  to server transfer are not coded independently for each request type.</a:t>
            </a:r>
          </a:p>
          <a:p>
            <a:r>
              <a:rPr lang="en-US" dirty="0" smtClean="0"/>
              <a:t>This is the largest code difference between procedural and message based </a:t>
            </a:r>
            <a:r>
              <a:rPr lang="en-US" dirty="0" err="1" smtClean="0"/>
              <a:t>CSInterfaces</a:t>
            </a:r>
            <a:r>
              <a:rPr lang="en-US" dirty="0" smtClean="0"/>
              <a:t>.</a:t>
            </a:r>
          </a:p>
          <a:p>
            <a:r>
              <a:rPr lang="en-US" dirty="0" smtClean="0"/>
              <a:t>In addition , packaging of parameters is reduced because this interface deals only with a single logical message instead of individual parameters. </a:t>
            </a:r>
          </a:p>
          <a:p>
            <a:r>
              <a:rPr lang="en-US" dirty="0" smtClean="0"/>
              <a:t>Also  by passing SYNCHRONOUS as a parameter , </a:t>
            </a:r>
            <a:r>
              <a:rPr lang="en-US" dirty="0" err="1" smtClean="0"/>
              <a:t>CSMessageInterface</a:t>
            </a:r>
            <a:r>
              <a:rPr lang="en-US" dirty="0" smtClean="0"/>
              <a:t>() waits for a response from server and delivers the result as a </a:t>
            </a:r>
            <a:r>
              <a:rPr lang="en-US" smtClean="0"/>
              <a:t>return value.</a:t>
            </a:r>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Programming fundamentals for client server developers</a:t>
            </a:r>
            <a:endParaRPr lang="en-IN" dirty="0"/>
          </a:p>
        </p:txBody>
      </p:sp>
      <p:sp>
        <p:nvSpPr>
          <p:cNvPr id="3" name="Content Placeholder 2"/>
          <p:cNvSpPr>
            <a:spLocks noGrp="1"/>
          </p:cNvSpPr>
          <p:nvPr>
            <p:ph idx="1"/>
          </p:nvPr>
        </p:nvSpPr>
        <p:spPr/>
        <p:txBody>
          <a:bodyPr/>
          <a:lstStyle/>
          <a:p>
            <a:r>
              <a:rPr lang="en-US" dirty="0" smtClean="0"/>
              <a:t>Use non – monolithic coding</a:t>
            </a:r>
          </a:p>
          <a:p>
            <a:r>
              <a:rPr lang="en-US" dirty="0" smtClean="0"/>
              <a:t>Code in an independent service architecture</a:t>
            </a:r>
          </a:p>
          <a:p>
            <a:r>
              <a:rPr lang="en-US" dirty="0" smtClean="0"/>
              <a:t>Maintain data on per-client basis</a:t>
            </a:r>
          </a:p>
          <a:p>
            <a:r>
              <a:rPr lang="en-US" dirty="0" smtClean="0"/>
              <a:t>Integrate request response mechanism for communication</a:t>
            </a:r>
          </a:p>
          <a:p>
            <a:r>
              <a:rPr lang="en-US" dirty="0" smtClean="0"/>
              <a:t>Remove underlying system dependencies</a:t>
            </a:r>
          </a:p>
          <a:p>
            <a:r>
              <a:rPr lang="en-US" dirty="0" smtClean="0"/>
              <a:t>Enforce modularity for C</a:t>
            </a:r>
            <a:endParaRPr lang="en-IN"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client server interaction protocol</a:t>
            </a:r>
            <a:endParaRPr lang="en-IN" dirty="0"/>
          </a:p>
        </p:txBody>
      </p:sp>
      <p:sp>
        <p:nvSpPr>
          <p:cNvPr id="3" name="Content Placeholder 2"/>
          <p:cNvSpPr>
            <a:spLocks noGrp="1"/>
          </p:cNvSpPr>
          <p:nvPr>
            <p:ph idx="1"/>
          </p:nvPr>
        </p:nvSpPr>
        <p:spPr/>
        <p:txBody>
          <a:bodyPr/>
          <a:lstStyle/>
          <a:p>
            <a:r>
              <a:rPr lang="en-US" dirty="0" smtClean="0"/>
              <a:t>The client server interaction protocol using messages as the Request/Response mechanism must be </a:t>
            </a:r>
            <a:r>
              <a:rPr lang="en-US" b="1" dirty="0" smtClean="0"/>
              <a:t>pre-defined.</a:t>
            </a:r>
          </a:p>
          <a:p>
            <a:r>
              <a:rPr lang="en-US" dirty="0" smtClean="0"/>
              <a:t>By, definition message interaction requires a structured information packet to be written or read.</a:t>
            </a:r>
          </a:p>
          <a:p>
            <a:pPr>
              <a:buNone/>
            </a:pPr>
            <a:endParaRPr lang="en-IN"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Communications of Request/Response</a:t>
            </a:r>
            <a:endParaRPr lang="en-IN" dirty="0"/>
          </a:p>
        </p:txBody>
      </p:sp>
      <p:sp>
        <p:nvSpPr>
          <p:cNvPr id="3" name="Content Placeholder 2"/>
          <p:cNvSpPr>
            <a:spLocks noGrp="1"/>
          </p:cNvSpPr>
          <p:nvPr>
            <p:ph idx="1"/>
          </p:nvPr>
        </p:nvSpPr>
        <p:spPr/>
        <p:txBody>
          <a:bodyPr/>
          <a:lstStyle/>
          <a:p>
            <a:r>
              <a:rPr lang="en-US" dirty="0" smtClean="0"/>
              <a:t>Application interaction (client and server) should be removed from the underlying </a:t>
            </a:r>
            <a:r>
              <a:rPr lang="en-US" dirty="0" err="1" smtClean="0"/>
              <a:t>intrinsics</a:t>
            </a:r>
            <a:r>
              <a:rPr lang="en-US" dirty="0" smtClean="0"/>
              <a:t> of network programming.</a:t>
            </a:r>
          </a:p>
          <a:p>
            <a:r>
              <a:rPr lang="en-US" dirty="0" smtClean="0"/>
              <a:t>Communications modules for client server must provide base support such as send and receive to the </a:t>
            </a:r>
            <a:r>
              <a:rPr lang="en-US" dirty="0" err="1" smtClean="0"/>
              <a:t>CSMsgInterface</a:t>
            </a:r>
            <a:r>
              <a:rPr lang="en-US" dirty="0" smtClean="0"/>
              <a:t>().</a:t>
            </a:r>
          </a:p>
          <a:p>
            <a:pPr>
              <a:buNone/>
            </a:pPr>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Acceptance and Request Determination</a:t>
            </a:r>
            <a:endParaRPr lang="en-IN" dirty="0"/>
          </a:p>
        </p:txBody>
      </p:sp>
      <p:sp>
        <p:nvSpPr>
          <p:cNvPr id="3" name="Content Placeholder 2"/>
          <p:cNvSpPr>
            <a:spLocks noGrp="1"/>
          </p:cNvSpPr>
          <p:nvPr>
            <p:ph idx="1"/>
          </p:nvPr>
        </p:nvSpPr>
        <p:spPr/>
        <p:txBody>
          <a:bodyPr/>
          <a:lstStyle/>
          <a:p>
            <a:r>
              <a:rPr lang="en-US" dirty="0" smtClean="0"/>
              <a:t>Messages helps to process client-server interaction logic faster because of their use of a predefined protocol.</a:t>
            </a:r>
          </a:p>
          <a:p>
            <a:r>
              <a:rPr lang="en-US" dirty="0" smtClean="0"/>
              <a:t>Server dispatching procedures </a:t>
            </a:r>
            <a:r>
              <a:rPr lang="en-US" dirty="0" err="1" smtClean="0"/>
              <a:t>CSMsgServerInterface</a:t>
            </a:r>
            <a:r>
              <a:rPr lang="en-US" dirty="0" smtClean="0"/>
              <a:t>() must have efficient queuing mechanism for incoming messages.</a:t>
            </a:r>
            <a:endParaRPr lang="en-IN"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Executing requests</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By creating logically separate components, responders are much better equipped for processing client requests.</a:t>
            </a:r>
          </a:p>
          <a:p>
            <a:r>
              <a:rPr lang="en-US" dirty="0" smtClean="0"/>
              <a:t>In addition, the server component to execute on behalf of  many client.</a:t>
            </a:r>
          </a:p>
          <a:p>
            <a:r>
              <a:rPr lang="en-US" dirty="0" smtClean="0"/>
              <a:t>As such ,per-client data must be introduced and may easily managed because a client index is passed to each server based function.</a:t>
            </a:r>
          </a:p>
          <a:p>
            <a:r>
              <a:rPr lang="en-US" dirty="0" smtClean="0"/>
              <a:t>In addition, server component  can store and access this data between life of client requests if data is maintained by the server component .</a:t>
            </a:r>
          </a:p>
          <a:p>
            <a:endParaRPr lang="en-IN"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
            </a:r>
            <a:br>
              <a:rPr lang="en-IN" dirty="0" smtClean="0"/>
            </a:br>
            <a:r>
              <a:rPr lang="en-US" dirty="0" smtClean="0"/>
              <a:t>Annexure-</a:t>
            </a:r>
            <a:r>
              <a:rPr lang="en-IN" sz="3600" dirty="0" smtClean="0"/>
              <a:t>Common Object Request Broker Architecture(CORBA)</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85000" lnSpcReduction="20000"/>
          </a:bodyPr>
          <a:lstStyle/>
          <a:p>
            <a:r>
              <a:rPr lang="en-IN" dirty="0" smtClean="0"/>
              <a:t>At its founding, OMG set out to create the initial Common Object Request Broker Architecture (CORBA) standard which appeared in 1991.</a:t>
            </a:r>
          </a:p>
          <a:p>
            <a:r>
              <a:rPr lang="en-IN" dirty="0" smtClean="0"/>
              <a:t> CORBA is a standard that enables software components written in multiple computer languages and running on multiple computers to work together (i.e., it supports multiple platforms).</a:t>
            </a:r>
          </a:p>
          <a:p>
            <a:r>
              <a:rPr lang="en-IN" dirty="0" smtClean="0"/>
              <a:t> OMG has also developed a core set of standards adapting CORBA for embedded and real-time systems. Implementations of real time CORBA are widely used in control systems in ships and aircraft.</a:t>
            </a:r>
          </a:p>
          <a:p>
            <a:endParaRPr lang="en-IN"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STUB</a:t>
            </a:r>
            <a:endParaRPr lang="en-IN" dirty="0"/>
          </a:p>
        </p:txBody>
      </p:sp>
      <p:sp>
        <p:nvSpPr>
          <p:cNvPr id="3" name="Content Placeholder 2"/>
          <p:cNvSpPr>
            <a:spLocks noGrp="1"/>
          </p:cNvSpPr>
          <p:nvPr>
            <p:ph idx="1"/>
          </p:nvPr>
        </p:nvSpPr>
        <p:spPr/>
        <p:txBody>
          <a:bodyPr>
            <a:normAutofit lnSpcReduction="10000"/>
          </a:bodyPr>
          <a:lstStyle/>
          <a:p>
            <a:r>
              <a:rPr lang="en-IN" dirty="0" smtClean="0"/>
              <a:t>A method stub or simply stub in software development is a piece of code used to stand in for some other programming functionality. A stub may simulate the behaviour of existing code (such as a procedure on a remote machine) or be a temporary substitute for yet-to-be-developed code. Stubs are therefore most useful in porting, distributed computing as well as general software development and testing.</a:t>
            </a:r>
          </a:p>
          <a:p>
            <a:endParaRPr lang="en-IN"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55000" lnSpcReduction="20000"/>
          </a:bodyPr>
          <a:lstStyle/>
          <a:p>
            <a:r>
              <a:rPr lang="en-IN" dirty="0" smtClean="0"/>
              <a:t>A stub in distributed computing is a piece of code used for converting parameters passed during a Remote Procedure Call (RPC).</a:t>
            </a:r>
          </a:p>
          <a:p>
            <a:r>
              <a:rPr lang="en-IN" dirty="0" smtClean="0"/>
              <a:t>The main idea of an RPC is to allow a local computer (client) to remotely call procedures on a remote computer (server). The client and server use different address spaces, so conversion of parameters used in a function call has to be performed, otherwise the values of those parameters could not be used, because of pointers to the computer's memory pointing to different data on each machine. The client and server may also use different data representations even for simple parameters (e.g., big-endian versus little-endian for integers.) Stubs are used to perform the conversion of the parameters, so a Remote Function Call looks like a local function call for the remote computer.</a:t>
            </a:r>
          </a:p>
          <a:p>
            <a:r>
              <a:rPr lang="en-IN" dirty="0" smtClean="0"/>
              <a:t>Stub libraries must be installed on client and server side. A client stub is responsible for conversion (Marshalling) of parameters used in a function call and </a:t>
            </a:r>
            <a:r>
              <a:rPr lang="en-IN" dirty="0" err="1" smtClean="0"/>
              <a:t>deconversion</a:t>
            </a:r>
            <a:r>
              <a:rPr lang="en-IN" dirty="0" smtClean="0"/>
              <a:t> of results passed from the server after execution of the function. </a:t>
            </a:r>
          </a:p>
          <a:p>
            <a:r>
              <a:rPr lang="en-IN" dirty="0" smtClean="0"/>
              <a:t>A server skeleton, the stub on server side, is responsible for </a:t>
            </a:r>
            <a:r>
              <a:rPr lang="en-IN" dirty="0" err="1" smtClean="0"/>
              <a:t>deconversion</a:t>
            </a:r>
            <a:r>
              <a:rPr lang="en-IN" dirty="0" smtClean="0"/>
              <a:t> of parameters passed by the client and conversion of the results after the execution of the function.</a:t>
            </a:r>
          </a:p>
          <a:p>
            <a:endParaRPr lang="en-IN" dirty="0" smtClean="0"/>
          </a:p>
          <a:p>
            <a:endParaRPr lang="en-IN"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55000" lnSpcReduction="20000"/>
          </a:bodyPr>
          <a:lstStyle/>
          <a:p>
            <a:r>
              <a:rPr lang="en-IN" dirty="0" smtClean="0"/>
              <a:t>Stub can be generated in one of the two ways:</a:t>
            </a:r>
          </a:p>
          <a:p>
            <a:r>
              <a:rPr lang="en-IN" b="1" dirty="0" smtClean="0"/>
              <a:t>Manually</a:t>
            </a:r>
            <a:r>
              <a:rPr lang="en-IN" dirty="0" smtClean="0"/>
              <a:t>: In this method, the RPC implementer provides a set of translation functions from which a user can construct his or her own stubs. This method is simple to implement and can handle very complex parameter types.</a:t>
            </a:r>
          </a:p>
          <a:p>
            <a:r>
              <a:rPr lang="en-IN" b="1" dirty="0" smtClean="0"/>
              <a:t>Automatically</a:t>
            </a:r>
            <a:r>
              <a:rPr lang="en-IN" dirty="0" smtClean="0"/>
              <a:t>: This is more commonly used method for stub generation. It uses an </a:t>
            </a:r>
            <a:r>
              <a:rPr lang="en-IN" dirty="0" smtClean="0">
                <a:hlinkClick r:id="rId2" tooltip="Interface description language"/>
              </a:rPr>
              <a:t>interface description language</a:t>
            </a:r>
            <a:r>
              <a:rPr lang="en-IN" dirty="0" smtClean="0"/>
              <a:t> (IDL), that is used for defining the interface between Client and Server. </a:t>
            </a:r>
          </a:p>
          <a:p>
            <a:r>
              <a:rPr lang="en-IN" dirty="0" smtClean="0"/>
              <a:t>For example, an interface definition has information to indicate whether, each argument is input, output or both — only input arguments need to be copied from client to server and only output elements need to be copied from server to client.</a:t>
            </a:r>
          </a:p>
          <a:p>
            <a:r>
              <a:rPr lang="en-IN" dirty="0" smtClean="0"/>
              <a:t>A server program that implements procedure in an interface is said to export the interface and a client program that calls procedures from an interface is said to import the interface.</a:t>
            </a:r>
          </a:p>
          <a:p>
            <a:r>
              <a:rPr lang="en-IN" dirty="0" smtClean="0"/>
              <a:t> When writing a distributed application, a programmer first writes an interface definition using the IDL. </a:t>
            </a:r>
          </a:p>
          <a:p>
            <a:endParaRPr lang="en-IN"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55000" lnSpcReduction="20000"/>
          </a:bodyPr>
          <a:lstStyle/>
          <a:p>
            <a:r>
              <a:rPr lang="en-IN" dirty="0" smtClean="0"/>
              <a:t>We can then write the client program that imports the interface and the server program that exports the interface. </a:t>
            </a:r>
          </a:p>
          <a:p>
            <a:r>
              <a:rPr lang="en-IN" dirty="0" smtClean="0"/>
              <a:t>The interface definition is processed using an IDL compiler to generate components that can be combined with client and server programs, without making any changes to the existing compilers. </a:t>
            </a:r>
          </a:p>
          <a:p>
            <a:r>
              <a:rPr lang="en-IN" dirty="0" smtClean="0"/>
              <a:t>In particular, from an interface for each procedure in the interface, the appropriate marshalling and </a:t>
            </a:r>
            <a:r>
              <a:rPr lang="en-IN" dirty="0" err="1" smtClean="0"/>
              <a:t>unmarshalling</a:t>
            </a:r>
            <a:r>
              <a:rPr lang="en-IN" dirty="0" smtClean="0"/>
              <a:t> operations in each stub procedure and a header file that supports the data types in the interface definition. </a:t>
            </a:r>
          </a:p>
          <a:p>
            <a:r>
              <a:rPr lang="en-IN" dirty="0" smtClean="0"/>
              <a:t>The header file is included in the source files of both the client and server programs, the client stub procedures are compiled and linked with the client program and the server stub procedures are compiled and linked with the server program. </a:t>
            </a:r>
          </a:p>
          <a:p>
            <a:r>
              <a:rPr lang="en-IN" dirty="0" smtClean="0"/>
              <a:t>An IDL compiler can be designed to process interface definitions for use with different languages, enabling clients and servers written in different languages, to communicate by using remote procedure call To achieve the goal of semantics transparency designers have made RPC look like </a:t>
            </a:r>
            <a:r>
              <a:rPr lang="en-IN" dirty="0" err="1" smtClean="0"/>
              <a:t>LPc</a:t>
            </a:r>
            <a:r>
              <a:rPr lang="en-IN" dirty="0" smtClean="0"/>
              <a:t> using the concept of stubs that hide the actual RPC implementation from the programs the interface to the underlying RPC system.</a:t>
            </a:r>
          </a:p>
          <a:p>
            <a:endParaRPr lang="en-IN"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Use non – monolithic coding</a:t>
            </a:r>
            <a:br>
              <a:rPr lang="en-US" dirty="0" smtClean="0"/>
            </a:br>
            <a:endParaRPr lang="en-IN" dirty="0"/>
          </a:p>
        </p:txBody>
      </p:sp>
      <p:sp>
        <p:nvSpPr>
          <p:cNvPr id="3" name="Content Placeholder 2"/>
          <p:cNvSpPr>
            <a:spLocks noGrp="1"/>
          </p:cNvSpPr>
          <p:nvPr>
            <p:ph idx="1"/>
          </p:nvPr>
        </p:nvSpPr>
        <p:spPr/>
        <p:txBody>
          <a:bodyPr/>
          <a:lstStyle/>
          <a:p>
            <a:r>
              <a:rPr lang="en-IN" dirty="0" smtClean="0"/>
              <a:t>A monolithic application describes a single-tiered software application in which ,the user interface and data access code are combined into a single program from a single platform.</a:t>
            </a:r>
            <a:endParaRPr lang="en-US" dirty="0" smtClean="0"/>
          </a:p>
          <a:p>
            <a:r>
              <a:rPr lang="en-US" dirty="0" smtClean="0"/>
              <a:t>The developer must structure portions of client -server application into modular components rather than one large monolithic mess.</a:t>
            </a:r>
            <a:endParaRPr lang="en-I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1911</TotalTime>
  <Words>3882</Words>
  <Application>Microsoft Office PowerPoint</Application>
  <PresentationFormat>On-screen Show (4:3)</PresentationFormat>
  <Paragraphs>447</Paragraphs>
  <Slides>89</Slides>
  <Notes>0</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Office Theme</vt:lpstr>
      <vt:lpstr>Design</vt:lpstr>
      <vt:lpstr>Fundamentals of client server design</vt:lpstr>
      <vt:lpstr>Request –Response component architecture</vt:lpstr>
      <vt:lpstr>Implementing client and server systems interaction</vt:lpstr>
      <vt:lpstr>Slide 5</vt:lpstr>
      <vt:lpstr>Division of labor between client and server</vt:lpstr>
      <vt:lpstr>Slide 7</vt:lpstr>
      <vt:lpstr>Programming fundamentals for client server developers</vt:lpstr>
      <vt:lpstr> Use non – monolithic coding </vt:lpstr>
      <vt:lpstr> Code in an independent service architecture </vt:lpstr>
      <vt:lpstr> Maintain data on per-client basis </vt:lpstr>
      <vt:lpstr> Integrate request response mechanism for communication </vt:lpstr>
      <vt:lpstr> Remove underlying system dependencies </vt:lpstr>
      <vt:lpstr> Enforce modularity for C </vt:lpstr>
      <vt:lpstr>Managing the interaction of client and server</vt:lpstr>
      <vt:lpstr> Application interaction protocol </vt:lpstr>
      <vt:lpstr>  Communication technique  </vt:lpstr>
      <vt:lpstr> Network transport protocol </vt:lpstr>
      <vt:lpstr>1. Application Interaction protocols</vt:lpstr>
      <vt:lpstr>a)Predefined application protocols</vt:lpstr>
      <vt:lpstr>Representing a predefined protocol in a structure</vt:lpstr>
      <vt:lpstr>Slide 22</vt:lpstr>
      <vt:lpstr>b) Flexible application protocols</vt:lpstr>
      <vt:lpstr>Slide 24</vt:lpstr>
      <vt:lpstr>Slide 25</vt:lpstr>
      <vt:lpstr>2. Communication techniques</vt:lpstr>
      <vt:lpstr>RPC</vt:lpstr>
      <vt:lpstr>Sequence of events during an RPC </vt:lpstr>
      <vt:lpstr>Slide 29</vt:lpstr>
      <vt:lpstr>Native communication protocols</vt:lpstr>
      <vt:lpstr>Messaging</vt:lpstr>
      <vt:lpstr>Slide 32</vt:lpstr>
      <vt:lpstr>Object orientation</vt:lpstr>
      <vt:lpstr>3.Communication protocols </vt:lpstr>
      <vt:lpstr>Techniques for implementing client server applications</vt:lpstr>
      <vt:lpstr>Preparing applications for client server</vt:lpstr>
      <vt:lpstr>Identify and group logically similar procedures</vt:lpstr>
      <vt:lpstr>Slide 38</vt:lpstr>
      <vt:lpstr>Convert applications into Request/Response components </vt:lpstr>
      <vt:lpstr>Make responding component  Re-entrant </vt:lpstr>
      <vt:lpstr>Slide 41</vt:lpstr>
      <vt:lpstr> per- client data access  </vt:lpstr>
      <vt:lpstr>Slide 43</vt:lpstr>
      <vt:lpstr>Optimizing applications for client server</vt:lpstr>
      <vt:lpstr>Minimizing  the data passed between client and server </vt:lpstr>
      <vt:lpstr>Slide 46</vt:lpstr>
      <vt:lpstr>Maintaining data at the server</vt:lpstr>
      <vt:lpstr>Processing predefined application protocols</vt:lpstr>
      <vt:lpstr>Server processing with queues </vt:lpstr>
      <vt:lpstr>Example client server implementations</vt:lpstr>
      <vt:lpstr>characteristics of client server interaction</vt:lpstr>
      <vt:lpstr>Client server interface</vt:lpstr>
      <vt:lpstr>a) Client –server Interface using Procedures</vt:lpstr>
      <vt:lpstr>Slide 54</vt:lpstr>
      <vt:lpstr>Request/Response Interface</vt:lpstr>
      <vt:lpstr>Slide 56</vt:lpstr>
      <vt:lpstr>Client server interface with parameters</vt:lpstr>
      <vt:lpstr>Formulating requests from the client</vt:lpstr>
      <vt:lpstr>Duties of the client server interface</vt:lpstr>
      <vt:lpstr>Slide 60</vt:lpstr>
      <vt:lpstr>Synchronous and Asynchronous client server execution</vt:lpstr>
      <vt:lpstr>Slide 62</vt:lpstr>
      <vt:lpstr>Call back routine</vt:lpstr>
      <vt:lpstr>Slide 64</vt:lpstr>
      <vt:lpstr>Slide 65</vt:lpstr>
      <vt:lpstr>Slide 66</vt:lpstr>
      <vt:lpstr>Client server protocol</vt:lpstr>
      <vt:lpstr>Communications of Request Response</vt:lpstr>
      <vt:lpstr>Slide 69</vt:lpstr>
      <vt:lpstr>Request acceptance and dispatching</vt:lpstr>
      <vt:lpstr>Execution of requests- with client Index</vt:lpstr>
      <vt:lpstr>b)Client server interaction using messages</vt:lpstr>
      <vt:lpstr>The request response interface</vt:lpstr>
      <vt:lpstr> Interface modification for message based client server</vt:lpstr>
      <vt:lpstr>Synchronous modification for message interface</vt:lpstr>
      <vt:lpstr>Formulating requests</vt:lpstr>
      <vt:lpstr>Slide 77</vt:lpstr>
      <vt:lpstr>Duties of client server interface</vt:lpstr>
      <vt:lpstr>Slide 79</vt:lpstr>
      <vt:lpstr>The client server interaction protocol</vt:lpstr>
      <vt:lpstr>Communications of Request/Response</vt:lpstr>
      <vt:lpstr>Acceptance and Request Determination</vt:lpstr>
      <vt:lpstr>Executing requests</vt:lpstr>
      <vt:lpstr> Annexure-Common Object Request Broker Architecture(CORBA) </vt:lpstr>
      <vt:lpstr>STUB</vt:lpstr>
      <vt:lpstr>Slide 86</vt:lpstr>
      <vt:lpstr>Slide 87</vt:lpstr>
      <vt:lpstr>Slide 88</vt:lpstr>
      <vt:lpstr>Slide 89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dc:title>
  <dc:creator>Alphy</dc:creator>
  <cp:lastModifiedBy>csfac125</cp:lastModifiedBy>
  <cp:revision>224</cp:revision>
  <dcterms:created xsi:type="dcterms:W3CDTF">2006-08-16T00:00:00Z</dcterms:created>
  <dcterms:modified xsi:type="dcterms:W3CDTF">2016-02-23T08:38:40Z</dcterms:modified>
</cp:coreProperties>
</file>