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256" r:id="rId2"/>
    <p:sldId id="295" r:id="rId3"/>
    <p:sldId id="262" r:id="rId4"/>
    <p:sldId id="257" r:id="rId5"/>
    <p:sldId id="268" r:id="rId6"/>
    <p:sldId id="258" r:id="rId7"/>
    <p:sldId id="269" r:id="rId8"/>
    <p:sldId id="259" r:id="rId9"/>
    <p:sldId id="260" r:id="rId10"/>
    <p:sldId id="287" r:id="rId11"/>
    <p:sldId id="288" r:id="rId12"/>
    <p:sldId id="277" r:id="rId13"/>
    <p:sldId id="278" r:id="rId14"/>
    <p:sldId id="279" r:id="rId15"/>
    <p:sldId id="280" r:id="rId16"/>
    <p:sldId id="281" r:id="rId17"/>
    <p:sldId id="283" r:id="rId18"/>
    <p:sldId id="282" r:id="rId19"/>
    <p:sldId id="285" r:id="rId20"/>
    <p:sldId id="263" r:id="rId21"/>
    <p:sldId id="270" r:id="rId22"/>
    <p:sldId id="272" r:id="rId23"/>
    <p:sldId id="273" r:id="rId24"/>
    <p:sldId id="274" r:id="rId25"/>
    <p:sldId id="292" r:id="rId26"/>
    <p:sldId id="293" r:id="rId27"/>
    <p:sldId id="266" r:id="rId28"/>
    <p:sldId id="294" r:id="rId29"/>
    <p:sldId id="261" r:id="rId30"/>
    <p:sldId id="296" r:id="rId31"/>
    <p:sldId id="311" r:id="rId32"/>
    <p:sldId id="297" r:id="rId33"/>
    <p:sldId id="298" r:id="rId34"/>
    <p:sldId id="299" r:id="rId35"/>
    <p:sldId id="317" r:id="rId36"/>
    <p:sldId id="318" r:id="rId37"/>
    <p:sldId id="319" r:id="rId38"/>
    <p:sldId id="300" r:id="rId39"/>
    <p:sldId id="301" r:id="rId40"/>
    <p:sldId id="327" r:id="rId41"/>
    <p:sldId id="328" r:id="rId42"/>
    <p:sldId id="329" r:id="rId43"/>
    <p:sldId id="330" r:id="rId44"/>
    <p:sldId id="331" r:id="rId45"/>
    <p:sldId id="323" r:id="rId46"/>
    <p:sldId id="302" r:id="rId47"/>
    <p:sldId id="336" r:id="rId48"/>
    <p:sldId id="335" r:id="rId49"/>
    <p:sldId id="324" r:id="rId50"/>
    <p:sldId id="325" r:id="rId51"/>
    <p:sldId id="320" r:id="rId52"/>
    <p:sldId id="321" r:id="rId53"/>
    <p:sldId id="322" r:id="rId54"/>
    <p:sldId id="304" r:id="rId55"/>
    <p:sldId id="316" r:id="rId56"/>
    <p:sldId id="340" r:id="rId57"/>
    <p:sldId id="312" r:id="rId58"/>
    <p:sldId id="341" r:id="rId59"/>
    <p:sldId id="337" r:id="rId60"/>
    <p:sldId id="338" r:id="rId61"/>
    <p:sldId id="339" r:id="rId62"/>
    <p:sldId id="342" r:id="rId63"/>
    <p:sldId id="313" r:id="rId64"/>
    <p:sldId id="344" r:id="rId65"/>
    <p:sldId id="345" r:id="rId66"/>
    <p:sldId id="343" r:id="rId67"/>
    <p:sldId id="346" r:id="rId68"/>
    <p:sldId id="352" r:id="rId69"/>
    <p:sldId id="347" r:id="rId70"/>
    <p:sldId id="348" r:id="rId71"/>
    <p:sldId id="350" r:id="rId72"/>
    <p:sldId id="353" r:id="rId73"/>
    <p:sldId id="354" r:id="rId74"/>
    <p:sldId id="355" r:id="rId75"/>
    <p:sldId id="356" r:id="rId76"/>
    <p:sldId id="358" r:id="rId77"/>
    <p:sldId id="360" r:id="rId78"/>
    <p:sldId id="357" r:id="rId79"/>
    <p:sldId id="349" r:id="rId80"/>
    <p:sldId id="363" r:id="rId81"/>
    <p:sldId id="364" r:id="rId82"/>
    <p:sldId id="361" r:id="rId83"/>
    <p:sldId id="315" r:id="rId84"/>
    <p:sldId id="305" r:id="rId85"/>
    <p:sldId id="306" r:id="rId86"/>
    <p:sldId id="307" r:id="rId87"/>
    <p:sldId id="351" r:id="rId88"/>
    <p:sldId id="309" r:id="rId8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5" autoAdjust="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8628D-C8C8-4CC9-A58F-827B35E0171C}" type="datetimeFigureOut">
              <a:rPr lang="en-US" smtClean="0"/>
              <a:pPr/>
              <a:t>9/3/2015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85866-13B9-4776-A10B-8BC8478E0C4D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/>
              <a:t>Copyright 1999, University of California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B9881FB-CE95-4D6F-9FE1-5703FE735758}" type="datetime5">
              <a:rPr lang="en-US"/>
              <a:pPr/>
              <a:t>3-Sep-15</a:t>
            </a:fld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A356FD-BEEC-46FF-BB3E-F1E5F52E57E8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0088"/>
            <a:ext cx="4559300" cy="3421062"/>
          </a:xfrm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102" y="4354718"/>
            <a:ext cx="5029796" cy="4121538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535915-3FF6-485F-A8F8-48407248A9DA}" type="slidenum">
              <a:rPr lang="ar-SA" altLang="en-US"/>
              <a:pPr/>
              <a:t>31</a:t>
            </a:fld>
            <a:endParaRPr lang="en-IN" altLang="en-US"/>
          </a:p>
        </p:txBody>
      </p:sp>
      <p:sp>
        <p:nvSpPr>
          <p:cNvPr id="9113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526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752600"/>
            <a:ext cx="3810000" cy="43434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May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UNT Center for Digital Knowledge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F27578A-7AA4-4C45-AFED-3AE0989681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Client Server Architecture and Applications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1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Mainframe to Client- server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Client Server applications run on both a client and server and they meld the best parts of stand-alone and mainframe technology into a  cohesive environment.</a:t>
            </a:r>
          </a:p>
          <a:p>
            <a:r>
              <a:rPr lang="en-US" dirty="0" smtClean="0"/>
              <a:t>With client server computing , client is intelligent, having a CPU and capable of processing information.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Server Architecture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/>
              <a:t>A network architecture in which each computer or process on the network is either a </a:t>
            </a:r>
            <a:r>
              <a:rPr lang="en-US" sz="2800" b="1" dirty="0"/>
              <a:t>client </a:t>
            </a:r>
            <a:r>
              <a:rPr lang="en-US" sz="2800" b="1" dirty="0" smtClean="0"/>
              <a:t> or  </a:t>
            </a:r>
            <a:r>
              <a:rPr lang="en-US" sz="2800" b="1" dirty="0"/>
              <a:t>a server. </a:t>
            </a:r>
          </a:p>
        </p:txBody>
      </p:sp>
      <p:pic>
        <p:nvPicPr>
          <p:cNvPr id="25606" name="Picture 6" descr="D:\PFiles\MSOffice\Clipart\standard\stddir1\bd05045_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979613"/>
            <a:ext cx="3810000" cy="3887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1981200"/>
          </a:xfrm>
        </p:spPr>
        <p:txBody>
          <a:bodyPr/>
          <a:lstStyle/>
          <a:p>
            <a:r>
              <a:rPr lang="en-US" dirty="0"/>
              <a:t>Clients</a:t>
            </a:r>
          </a:p>
          <a:p>
            <a:r>
              <a:rPr lang="en-US" dirty="0"/>
              <a:t>Servers</a:t>
            </a:r>
          </a:p>
          <a:p>
            <a:r>
              <a:rPr lang="en-US" dirty="0"/>
              <a:t>Communication Networks</a:t>
            </a:r>
          </a:p>
        </p:txBody>
      </p:sp>
      <p:pic>
        <p:nvPicPr>
          <p:cNvPr id="36868" name="Picture 4" descr="D:\PFiles\MSOffice\Clipart\smbusbas\bs0009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1588" y="1676400"/>
            <a:ext cx="2435225" cy="2971800"/>
          </a:xfrm>
          <a:prstGeom prst="rect">
            <a:avLst/>
          </a:prstGeom>
          <a:noFill/>
        </p:spPr>
      </p:pic>
      <p:pic>
        <p:nvPicPr>
          <p:cNvPr id="36869" name="Picture 5" descr="D:\PFiles\MSOffice\Clipart\standard\stddir4\pe01847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27463"/>
            <a:ext cx="3429000" cy="2314575"/>
          </a:xfrm>
          <a:prstGeom prst="rect">
            <a:avLst/>
          </a:prstGeom>
          <a:noFill/>
        </p:spPr>
      </p:pic>
      <p:sp>
        <p:nvSpPr>
          <p:cNvPr id="36870" name="Line 6"/>
          <p:cNvSpPr>
            <a:spLocks noChangeShapeType="1"/>
          </p:cNvSpPr>
          <p:nvPr/>
        </p:nvSpPr>
        <p:spPr bwMode="auto">
          <a:xfrm flipV="1">
            <a:off x="4343400" y="41148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 flipH="1">
            <a:off x="5105400" y="41148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flipV="1">
            <a:off x="5105400" y="3429000"/>
            <a:ext cx="1143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2590800" y="5562600"/>
            <a:ext cx="96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7696200" y="4343400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Applications that run on computers</a:t>
            </a:r>
          </a:p>
          <a:p>
            <a:r>
              <a:rPr lang="en-US" dirty="0"/>
              <a:t>Rely on servers for</a:t>
            </a:r>
          </a:p>
          <a:p>
            <a:pPr lvl="1"/>
            <a:r>
              <a:rPr lang="en-US" dirty="0"/>
              <a:t>Files</a:t>
            </a:r>
          </a:p>
          <a:p>
            <a:pPr lvl="1"/>
            <a:r>
              <a:rPr lang="en-US" dirty="0"/>
              <a:t>Devices</a:t>
            </a:r>
          </a:p>
          <a:p>
            <a:pPr lvl="1"/>
            <a:r>
              <a:rPr lang="en-US" dirty="0"/>
              <a:t>Processing power</a:t>
            </a:r>
          </a:p>
          <a:p>
            <a:r>
              <a:rPr lang="en-US" dirty="0"/>
              <a:t>Example: E-mail client</a:t>
            </a:r>
          </a:p>
          <a:p>
            <a:pPr lvl="1"/>
            <a:r>
              <a:rPr lang="en-US" dirty="0"/>
              <a:t>An application that enables you to send and receive e-mail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Clients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105400" y="2819400"/>
            <a:ext cx="3663950" cy="466725"/>
          </a:xfrm>
          <a:prstGeom prst="rect">
            <a:avLst/>
          </a:prstGeom>
          <a:noFill/>
          <a:ln w="9525">
            <a:solidFill>
              <a:srgbClr val="FD0E0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2066DF"/>
                </a:solidFill>
              </a:rPr>
              <a:t>Clients are Applications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Servers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Computers or processes that manage network resources</a:t>
            </a:r>
          </a:p>
          <a:p>
            <a:pPr lvl="1"/>
            <a:r>
              <a:rPr lang="en-US" dirty="0"/>
              <a:t>Disk drives (file servers)</a:t>
            </a:r>
          </a:p>
          <a:p>
            <a:pPr lvl="1"/>
            <a:r>
              <a:rPr lang="en-US" dirty="0"/>
              <a:t>Printers (print servers) </a:t>
            </a:r>
          </a:p>
          <a:p>
            <a:pPr lvl="1"/>
            <a:r>
              <a:rPr lang="en-US" dirty="0"/>
              <a:t>Network traffic (network servers)</a:t>
            </a:r>
          </a:p>
          <a:p>
            <a:r>
              <a:rPr lang="en-US" dirty="0"/>
              <a:t>Example: Database Server</a:t>
            </a:r>
          </a:p>
          <a:p>
            <a:pPr lvl="1"/>
            <a:r>
              <a:rPr lang="en-US" dirty="0"/>
              <a:t>A computer system that processes database </a:t>
            </a:r>
            <a:r>
              <a:rPr lang="en-US" dirty="0" smtClean="0"/>
              <a:t>queries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91200" y="2514600"/>
            <a:ext cx="2971800" cy="831850"/>
          </a:xfrm>
          <a:prstGeom prst="rect">
            <a:avLst/>
          </a:prstGeom>
          <a:noFill/>
          <a:ln w="9525">
            <a:solidFill>
              <a:srgbClr val="FD0E0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2066DF"/>
                </a:solidFill>
              </a:rPr>
              <a:t>Servers Manage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Networks</a:t>
            </a:r>
          </a:p>
        </p:txBody>
      </p:sp>
      <p:pic>
        <p:nvPicPr>
          <p:cNvPr id="44040" name="Picture 8" descr="D:\PFiles\MSOffice\Clipart\standard\stddir4\pe02032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648200"/>
            <a:ext cx="1987550" cy="1427163"/>
          </a:xfrm>
          <a:prstGeom prst="rect">
            <a:avLst/>
          </a:prstGeom>
          <a:noFill/>
        </p:spPr>
      </p:pic>
      <p:pic>
        <p:nvPicPr>
          <p:cNvPr id="44042" name="Picture 10" descr="C:\Documents and Settings\Kathleen.DELL-PORT-8100\Application Data\Microsoft\Media Catalog\Downloaded Clips\cl5e\j0235463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0" y="1981200"/>
            <a:ext cx="3200400" cy="3197225"/>
          </a:xfrm>
        </p:spPr>
      </p:pic>
      <p:pic>
        <p:nvPicPr>
          <p:cNvPr id="44043" name="Picture 11" descr="D:\PFiles\MSOffice\Clipart\standard\stddir3\in00361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4495800"/>
            <a:ext cx="1327150" cy="1631950"/>
          </a:xfrm>
          <a:prstGeom prst="rect">
            <a:avLst/>
          </a:prstGeom>
          <a:noFill/>
        </p:spPr>
      </p:pic>
      <p:sp>
        <p:nvSpPr>
          <p:cNvPr id="44044" name="Line 12"/>
          <p:cNvSpPr>
            <a:spLocks noChangeShapeType="1"/>
          </p:cNvSpPr>
          <p:nvPr/>
        </p:nvSpPr>
        <p:spPr bwMode="auto">
          <a:xfrm flipV="1">
            <a:off x="2819400" y="51816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 flipH="1">
            <a:off x="3352800" y="51816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 flipV="1">
            <a:off x="3352800" y="48768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 flipV="1">
            <a:off x="5638800" y="5486400"/>
            <a:ext cx="16764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 flipV="1">
            <a:off x="7315200" y="4038600"/>
            <a:ext cx="0" cy="1447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1219200" y="2057400"/>
            <a:ext cx="2971800" cy="1196975"/>
          </a:xfrm>
          <a:prstGeom prst="rect">
            <a:avLst/>
          </a:prstGeom>
          <a:noFill/>
          <a:ln w="9525">
            <a:solidFill>
              <a:srgbClr val="FD0E0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2066DF"/>
                </a:solidFill>
              </a:rPr>
              <a:t>Networks Connect Clients and Servers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Client–Server Computing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sz="2400" dirty="0"/>
          </a:p>
          <a:p>
            <a:r>
              <a:rPr lang="en-US" sz="2800" dirty="0"/>
              <a:t>Servers </a:t>
            </a:r>
          </a:p>
          <a:p>
            <a:pPr lvl="1"/>
            <a:r>
              <a:rPr lang="en-US" sz="2400" dirty="0"/>
              <a:t>Store and protect data </a:t>
            </a:r>
          </a:p>
          <a:p>
            <a:pPr lvl="1"/>
            <a:r>
              <a:rPr lang="en-US" sz="2400" dirty="0"/>
              <a:t>Process requests from clients</a:t>
            </a:r>
          </a:p>
          <a:p>
            <a:r>
              <a:rPr lang="en-US" sz="2800" dirty="0"/>
              <a:t>Clients </a:t>
            </a:r>
          </a:p>
          <a:p>
            <a:pPr lvl="1"/>
            <a:r>
              <a:rPr lang="en-US" sz="2400" dirty="0"/>
              <a:t>Make requests</a:t>
            </a:r>
          </a:p>
          <a:p>
            <a:pPr lvl="1"/>
            <a:r>
              <a:rPr lang="en-US" sz="2400" dirty="0"/>
              <a:t>Format data on the desktop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181600" y="2362200"/>
            <a:ext cx="3505200" cy="1196975"/>
          </a:xfrm>
          <a:prstGeom prst="rect">
            <a:avLst/>
          </a:prstGeom>
          <a:noFill/>
          <a:ln w="9525">
            <a:solidFill>
              <a:srgbClr val="FD0E0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2066DF"/>
                </a:solidFill>
              </a:rPr>
              <a:t>Client-Server Computing Optimizes Computing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Components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276600" y="2057400"/>
            <a:ext cx="25908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rgbClr val="2066DF"/>
                </a:solidFill>
              </a:rPr>
              <a:t>Data Management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276600" y="2667000"/>
            <a:ext cx="25908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rgbClr val="2066DF"/>
                </a:solidFill>
              </a:rPr>
              <a:t>Application Logic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276600" y="3276600"/>
            <a:ext cx="25908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rgbClr val="2066DF"/>
                </a:solidFill>
              </a:rPr>
              <a:t>Presentation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429000" y="3962400"/>
            <a:ext cx="2316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3 Logical Tiers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2795588" y="331628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2066DF"/>
                </a:solidFill>
              </a:rPr>
              <a:t>1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2795588" y="272415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2066DF"/>
                </a:solidFill>
              </a:rPr>
              <a:t>2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795588" y="2133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2066DF"/>
                </a:solidFill>
              </a:rPr>
              <a:t>3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1219200" y="4876800"/>
            <a:ext cx="7104063" cy="1014413"/>
          </a:xfrm>
          <a:prstGeom prst="rect">
            <a:avLst/>
          </a:prstGeom>
          <a:noFill/>
          <a:ln w="57150">
            <a:solidFill>
              <a:srgbClr val="2066D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dirty="0">
                <a:solidFill>
                  <a:srgbClr val="2066DF"/>
                </a:solidFill>
              </a:rPr>
              <a:t>Database Applications:</a:t>
            </a:r>
          </a:p>
          <a:p>
            <a:pPr lvl="1">
              <a:spcBef>
                <a:spcPct val="20000"/>
              </a:spcBef>
            </a:pPr>
            <a:r>
              <a:rPr lang="en-US" dirty="0">
                <a:solidFill>
                  <a:srgbClr val="2066DF"/>
                </a:solidFill>
              </a:rPr>
              <a:t>Most common use of client-server architectures</a:t>
            </a:r>
          </a:p>
        </p:txBody>
      </p:sp>
      <p:sp>
        <p:nvSpPr>
          <p:cNvPr id="22543" name="AutoShape 15"/>
          <p:cNvSpPr>
            <a:spLocks/>
          </p:cNvSpPr>
          <p:nvPr/>
        </p:nvSpPr>
        <p:spPr bwMode="auto">
          <a:xfrm>
            <a:off x="6934200" y="2743200"/>
            <a:ext cx="381000" cy="1066800"/>
          </a:xfrm>
          <a:prstGeom prst="rightBrace">
            <a:avLst>
              <a:gd name="adj1" fmla="val 23333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IN" dirty="0"/>
          </a:p>
        </p:txBody>
      </p:sp>
      <p:sp>
        <p:nvSpPr>
          <p:cNvPr id="22545" name="AutoShape 17"/>
          <p:cNvSpPr>
            <a:spLocks/>
          </p:cNvSpPr>
          <p:nvPr/>
        </p:nvSpPr>
        <p:spPr bwMode="auto">
          <a:xfrm>
            <a:off x="6019800" y="3352800"/>
            <a:ext cx="76200" cy="457200"/>
          </a:xfrm>
          <a:prstGeom prst="rightBrace">
            <a:avLst>
              <a:gd name="adj1" fmla="val 500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 dirty="0"/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6019800" y="3236913"/>
            <a:ext cx="768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dirty="0"/>
              <a:t>Thin</a:t>
            </a:r>
          </a:p>
          <a:p>
            <a:pPr algn="ctr"/>
            <a:r>
              <a:rPr lang="en-US" sz="1800" dirty="0"/>
              <a:t>Client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7123113" y="2895600"/>
            <a:ext cx="10302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Fat</a:t>
            </a:r>
          </a:p>
          <a:p>
            <a:pPr algn="ctr"/>
            <a:r>
              <a:rPr lang="en-US" b="1" dirty="0"/>
              <a:t>Client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6284913" y="2057400"/>
            <a:ext cx="2249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2 Client 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Functions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5029200" cy="1981200"/>
          </a:xfrm>
        </p:spPr>
        <p:txBody>
          <a:bodyPr/>
          <a:lstStyle/>
          <a:p>
            <a:r>
              <a:rPr lang="en-US" dirty="0"/>
              <a:t>Software application functions are separated into three distinct parts</a:t>
            </a:r>
          </a:p>
        </p:txBody>
      </p:sp>
      <p:pic>
        <p:nvPicPr>
          <p:cNvPr id="37892" name="Picture 4" descr="D:\PFiles\MSOffice\Clipart\smbusbas\bs0009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1588" y="1676400"/>
            <a:ext cx="2435225" cy="2971800"/>
          </a:xfrm>
          <a:prstGeom prst="rect">
            <a:avLst/>
          </a:prstGeom>
          <a:noFill/>
        </p:spPr>
      </p:pic>
      <p:pic>
        <p:nvPicPr>
          <p:cNvPr id="37893" name="Picture 5" descr="D:\PFiles\MSOffice\Clipart\standard\stddir4\pe01847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27463"/>
            <a:ext cx="3429000" cy="2314575"/>
          </a:xfrm>
          <a:prstGeom prst="rect">
            <a:avLst/>
          </a:prstGeom>
          <a:noFill/>
        </p:spPr>
      </p:pic>
      <p:sp>
        <p:nvSpPr>
          <p:cNvPr id="37894" name="Line 6"/>
          <p:cNvSpPr>
            <a:spLocks noChangeShapeType="1"/>
          </p:cNvSpPr>
          <p:nvPr/>
        </p:nvSpPr>
        <p:spPr bwMode="auto">
          <a:xfrm flipV="1">
            <a:off x="4343400" y="41148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flipH="1">
            <a:off x="5105400" y="41148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 flipV="1">
            <a:off x="5105400" y="3429000"/>
            <a:ext cx="1143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 dirty="0"/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2590800" y="556260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Client: </a:t>
            </a:r>
            <a:r>
              <a:rPr lang="en-US" u="sng" dirty="0"/>
              <a:t>Presentation</a:t>
            </a:r>
            <a:r>
              <a:rPr lang="en-US" dirty="0"/>
              <a:t> &amp; </a:t>
            </a:r>
            <a:r>
              <a:rPr lang="en-US" u="sng" dirty="0"/>
              <a:t>Application Logic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6248400" y="4283075"/>
            <a:ext cx="26939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dirty="0"/>
              <a:t>Server:</a:t>
            </a:r>
          </a:p>
          <a:p>
            <a:pPr algn="r"/>
            <a:r>
              <a:rPr lang="en-US" u="sng" dirty="0"/>
              <a:t>Data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Servers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810000" cy="3352800"/>
          </a:xfrm>
        </p:spPr>
        <p:txBody>
          <a:bodyPr/>
          <a:lstStyle/>
          <a:p>
            <a:r>
              <a:rPr lang="en-US" sz="2400" dirty="0"/>
              <a:t>Application Servers</a:t>
            </a:r>
          </a:p>
          <a:p>
            <a:r>
              <a:rPr lang="en-US" sz="2400" dirty="0"/>
              <a:t>Audio/Video Servers</a:t>
            </a:r>
          </a:p>
          <a:p>
            <a:r>
              <a:rPr lang="en-US" sz="2400" dirty="0"/>
              <a:t>Chat Servers</a:t>
            </a:r>
          </a:p>
          <a:p>
            <a:r>
              <a:rPr lang="en-US" sz="2400" dirty="0" smtClean="0"/>
              <a:t>FTP Server</a:t>
            </a:r>
            <a:endParaRPr lang="en-US" sz="2400" dirty="0"/>
          </a:p>
          <a:p>
            <a:pPr>
              <a:buNone/>
            </a:pPr>
            <a:endParaRPr lang="en-US" sz="2400" dirty="0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2362200"/>
            <a:ext cx="3810000" cy="3352800"/>
          </a:xfrm>
        </p:spPr>
        <p:txBody>
          <a:bodyPr/>
          <a:lstStyle/>
          <a:p>
            <a:pPr>
              <a:buNone/>
            </a:pPr>
            <a:endParaRPr lang="en-US" sz="2400" dirty="0"/>
          </a:p>
          <a:p>
            <a:r>
              <a:rPr lang="en-US" sz="2400" dirty="0"/>
              <a:t>Mail Servers</a:t>
            </a:r>
          </a:p>
          <a:p>
            <a:r>
              <a:rPr lang="en-US" sz="2400" dirty="0"/>
              <a:t>News </a:t>
            </a:r>
            <a:r>
              <a:rPr lang="en-US" sz="2400" dirty="0" smtClean="0"/>
              <a:t>Servers</a:t>
            </a:r>
            <a:endParaRPr lang="en-US" sz="2400" dirty="0"/>
          </a:p>
          <a:p>
            <a:r>
              <a:rPr lang="en-US" sz="2400" dirty="0"/>
              <a:t>Telnet Servers</a:t>
            </a:r>
          </a:p>
          <a:p>
            <a:r>
              <a:rPr lang="en-US" sz="2400" dirty="0"/>
              <a:t>Web Servers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7239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Server architecture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IN" dirty="0" smtClean="0"/>
              <a:t>Client-server architecture (client/server) is a network architecture in which each computer or process on the network is either a client or a server.</a:t>
            </a:r>
          </a:p>
          <a:p>
            <a:r>
              <a:rPr lang="en-IN" dirty="0" smtClean="0"/>
              <a:t> Servers are powerful computers or processes dedicated to managing disk drives (file servers), printers (print servers), or network traffic (network servers ).</a:t>
            </a:r>
          </a:p>
          <a:p>
            <a:r>
              <a:rPr lang="en-IN" dirty="0" smtClean="0"/>
              <a:t> Clients are PCs or workstation  which users run applications. </a:t>
            </a:r>
          </a:p>
          <a:p>
            <a:r>
              <a:rPr lang="en-IN" dirty="0" smtClean="0"/>
              <a:t>Clients rely on servers for resources, such as files, devices, and even processing power.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Another type of network architecture is known as a peer-to-peer architecture because each node has equivalent responsibilities.</a:t>
            </a:r>
          </a:p>
          <a:p>
            <a:r>
              <a:rPr lang="en-IN" dirty="0" smtClean="0"/>
              <a:t> Both client/server and peer-to-peer architectures are widely used, and each has unique advantages and disadvantages.</a:t>
            </a:r>
          </a:p>
          <a:p>
            <a:r>
              <a:rPr lang="en-IN" dirty="0" smtClean="0"/>
              <a:t>Client-server architectures are sometimes called two-tier architectures.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2209800" y="6096000"/>
            <a:ext cx="189388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Arial" charset="0"/>
              </a:rPr>
              <a:t>Client/server</a:t>
            </a:r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6019800" y="3657600"/>
            <a:ext cx="189388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Arial" charset="0"/>
              </a:rPr>
              <a:t>Peer-to-peer</a:t>
            </a:r>
          </a:p>
        </p:txBody>
      </p:sp>
      <p:graphicFrame>
        <p:nvGraphicFramePr>
          <p:cNvPr id="129028" name="Object 4"/>
          <p:cNvGraphicFramePr>
            <a:graphicFrameLocks noChangeAspect="1"/>
          </p:cNvGraphicFramePr>
          <p:nvPr/>
        </p:nvGraphicFramePr>
        <p:xfrm>
          <a:off x="4191000" y="4191000"/>
          <a:ext cx="1149350" cy="1608138"/>
        </p:xfrm>
        <a:graphic>
          <a:graphicData uri="http://schemas.openxmlformats.org/presentationml/2006/ole">
            <p:oleObj spid="_x0000_s1026" name="Clip" r:id="rId4" imgW="2734920" imgH="3825360" progId="">
              <p:embed/>
            </p:oleObj>
          </a:graphicData>
        </a:graphic>
      </p:graphicFrame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4191000" y="3657600"/>
            <a:ext cx="9794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Server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410200" y="457200"/>
            <a:ext cx="1295400" cy="762000"/>
            <a:chOff x="3216" y="768"/>
            <a:chExt cx="816" cy="480"/>
          </a:xfrm>
        </p:grpSpPr>
        <p:graphicFrame>
          <p:nvGraphicFramePr>
            <p:cNvPr id="129031" name="Object 7"/>
            <p:cNvGraphicFramePr>
              <a:graphicFrameLocks noChangeAspect="1"/>
            </p:cNvGraphicFramePr>
            <p:nvPr/>
          </p:nvGraphicFramePr>
          <p:xfrm>
            <a:off x="3408" y="768"/>
            <a:ext cx="624" cy="480"/>
          </p:xfrm>
          <a:graphic>
            <a:graphicData uri="http://schemas.openxmlformats.org/presentationml/2006/ole">
              <p:oleObj spid="_x0000_s1036" name="Clip" r:id="rId5" imgW="4182480" imgH="3215880" progId="">
                <p:embed/>
              </p:oleObj>
            </a:graphicData>
          </a:graphic>
        </p:graphicFrame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3216" y="816"/>
              <a:ext cx="184" cy="348"/>
              <a:chOff x="283" y="1598"/>
              <a:chExt cx="184" cy="348"/>
            </a:xfrm>
          </p:grpSpPr>
          <p:sp>
            <p:nvSpPr>
              <p:cNvPr id="129033" name="Freeform 9"/>
              <p:cNvSpPr>
                <a:spLocks/>
              </p:cNvSpPr>
              <p:nvPr/>
            </p:nvSpPr>
            <p:spPr bwMode="black">
              <a:xfrm>
                <a:off x="283" y="1680"/>
                <a:ext cx="102" cy="1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12" y="157"/>
                  </a:cxn>
                  <a:cxn ang="0">
                    <a:pos x="101" y="157"/>
                  </a:cxn>
                  <a:cxn ang="0">
                    <a:pos x="101" y="184"/>
                  </a:cxn>
                  <a:cxn ang="0">
                    <a:pos x="0" y="184"/>
                  </a:cxn>
                  <a:cxn ang="0">
                    <a:pos x="0" y="0"/>
                  </a:cxn>
                </a:cxnLst>
                <a:rect l="0" t="0" r="r" b="b"/>
                <a:pathLst>
                  <a:path w="102" h="185">
                    <a:moveTo>
                      <a:pt x="0" y="0"/>
                    </a:moveTo>
                    <a:lnTo>
                      <a:pt x="12" y="0"/>
                    </a:lnTo>
                    <a:lnTo>
                      <a:pt x="12" y="157"/>
                    </a:lnTo>
                    <a:lnTo>
                      <a:pt x="101" y="157"/>
                    </a:lnTo>
                    <a:lnTo>
                      <a:pt x="101" y="184"/>
                    </a:lnTo>
                    <a:lnTo>
                      <a:pt x="0" y="18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34" name="Freeform 10"/>
              <p:cNvSpPr>
                <a:spLocks/>
              </p:cNvSpPr>
              <p:nvPr/>
            </p:nvSpPr>
            <p:spPr bwMode="black">
              <a:xfrm>
                <a:off x="310" y="1680"/>
                <a:ext cx="157" cy="2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80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13" y="159"/>
                  </a:cxn>
                  <a:cxn ang="0">
                    <a:pos x="66" y="159"/>
                  </a:cxn>
                  <a:cxn ang="0">
                    <a:pos x="105" y="159"/>
                  </a:cxn>
                  <a:cxn ang="0">
                    <a:pos x="117" y="159"/>
                  </a:cxn>
                  <a:cxn ang="0">
                    <a:pos x="117" y="199"/>
                  </a:cxn>
                  <a:cxn ang="0">
                    <a:pos x="117" y="239"/>
                  </a:cxn>
                  <a:cxn ang="0">
                    <a:pos x="117" y="252"/>
                  </a:cxn>
                  <a:cxn ang="0">
                    <a:pos x="130" y="265"/>
                  </a:cxn>
                  <a:cxn ang="0">
                    <a:pos x="156" y="252"/>
                  </a:cxn>
                  <a:cxn ang="0">
                    <a:pos x="156" y="239"/>
                  </a:cxn>
                  <a:cxn ang="0">
                    <a:pos x="156" y="173"/>
                  </a:cxn>
                  <a:cxn ang="0">
                    <a:pos x="156" y="107"/>
                  </a:cxn>
                  <a:cxn ang="0">
                    <a:pos x="105" y="107"/>
                  </a:cxn>
                  <a:cxn ang="0">
                    <a:pos x="66" y="107"/>
                  </a:cxn>
                  <a:cxn ang="0">
                    <a:pos x="66" y="80"/>
                  </a:cxn>
                  <a:cxn ang="0">
                    <a:pos x="66" y="53"/>
                  </a:cxn>
                  <a:cxn ang="0">
                    <a:pos x="91" y="67"/>
                  </a:cxn>
                  <a:cxn ang="0">
                    <a:pos x="105" y="93"/>
                  </a:cxn>
                  <a:cxn ang="0">
                    <a:pos x="130" y="93"/>
                  </a:cxn>
                  <a:cxn ang="0">
                    <a:pos x="156" y="93"/>
                  </a:cxn>
                  <a:cxn ang="0">
                    <a:pos x="156" y="80"/>
                  </a:cxn>
                  <a:cxn ang="0">
                    <a:pos x="156" y="67"/>
                  </a:cxn>
                  <a:cxn ang="0">
                    <a:pos x="144" y="67"/>
                  </a:cxn>
                  <a:cxn ang="0">
                    <a:pos x="130" y="67"/>
                  </a:cxn>
                  <a:cxn ang="0">
                    <a:pos x="105" y="40"/>
                  </a:cxn>
                  <a:cxn ang="0">
                    <a:pos x="66" y="0"/>
                  </a:cxn>
                  <a:cxn ang="0">
                    <a:pos x="39" y="0"/>
                  </a:cxn>
                  <a:cxn ang="0">
                    <a:pos x="13" y="0"/>
                  </a:cxn>
                  <a:cxn ang="0">
                    <a:pos x="0" y="0"/>
                  </a:cxn>
                </a:cxnLst>
                <a:rect l="0" t="0" r="r" b="b"/>
                <a:pathLst>
                  <a:path w="157" h="266">
                    <a:moveTo>
                      <a:pt x="0" y="0"/>
                    </a:moveTo>
                    <a:lnTo>
                      <a:pt x="0" y="14"/>
                    </a:lnTo>
                    <a:lnTo>
                      <a:pt x="0" y="80"/>
                    </a:lnTo>
                    <a:lnTo>
                      <a:pt x="0" y="147"/>
                    </a:lnTo>
                    <a:lnTo>
                      <a:pt x="0" y="159"/>
                    </a:lnTo>
                    <a:lnTo>
                      <a:pt x="13" y="159"/>
                    </a:lnTo>
                    <a:lnTo>
                      <a:pt x="66" y="159"/>
                    </a:lnTo>
                    <a:lnTo>
                      <a:pt x="105" y="159"/>
                    </a:lnTo>
                    <a:lnTo>
                      <a:pt x="117" y="159"/>
                    </a:lnTo>
                    <a:lnTo>
                      <a:pt x="117" y="199"/>
                    </a:lnTo>
                    <a:lnTo>
                      <a:pt x="117" y="239"/>
                    </a:lnTo>
                    <a:lnTo>
                      <a:pt x="117" y="252"/>
                    </a:lnTo>
                    <a:lnTo>
                      <a:pt x="130" y="265"/>
                    </a:lnTo>
                    <a:lnTo>
                      <a:pt x="156" y="252"/>
                    </a:lnTo>
                    <a:lnTo>
                      <a:pt x="156" y="239"/>
                    </a:lnTo>
                    <a:lnTo>
                      <a:pt x="156" y="173"/>
                    </a:lnTo>
                    <a:lnTo>
                      <a:pt x="156" y="107"/>
                    </a:lnTo>
                    <a:lnTo>
                      <a:pt x="105" y="107"/>
                    </a:lnTo>
                    <a:lnTo>
                      <a:pt x="66" y="107"/>
                    </a:lnTo>
                    <a:lnTo>
                      <a:pt x="66" y="80"/>
                    </a:lnTo>
                    <a:lnTo>
                      <a:pt x="66" y="53"/>
                    </a:lnTo>
                    <a:lnTo>
                      <a:pt x="91" y="67"/>
                    </a:lnTo>
                    <a:lnTo>
                      <a:pt x="105" y="93"/>
                    </a:lnTo>
                    <a:lnTo>
                      <a:pt x="130" y="93"/>
                    </a:lnTo>
                    <a:lnTo>
                      <a:pt x="156" y="93"/>
                    </a:lnTo>
                    <a:lnTo>
                      <a:pt x="156" y="80"/>
                    </a:lnTo>
                    <a:lnTo>
                      <a:pt x="156" y="67"/>
                    </a:lnTo>
                    <a:lnTo>
                      <a:pt x="144" y="67"/>
                    </a:lnTo>
                    <a:lnTo>
                      <a:pt x="130" y="67"/>
                    </a:lnTo>
                    <a:lnTo>
                      <a:pt x="105" y="40"/>
                    </a:lnTo>
                    <a:lnTo>
                      <a:pt x="66" y="0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35" name="Rectangle 11"/>
              <p:cNvSpPr>
                <a:spLocks noChangeArrowheads="1"/>
              </p:cNvSpPr>
              <p:nvPr/>
            </p:nvSpPr>
            <p:spPr bwMode="black">
              <a:xfrm>
                <a:off x="283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36" name="Rectangle 12"/>
              <p:cNvSpPr>
                <a:spLocks noChangeArrowheads="1"/>
              </p:cNvSpPr>
              <p:nvPr/>
            </p:nvSpPr>
            <p:spPr bwMode="black">
              <a:xfrm>
                <a:off x="379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37" name="Oval 13"/>
              <p:cNvSpPr>
                <a:spLocks noChangeArrowheads="1"/>
              </p:cNvSpPr>
              <p:nvPr/>
            </p:nvSpPr>
            <p:spPr bwMode="black">
              <a:xfrm>
                <a:off x="310" y="1598"/>
                <a:ext cx="74" cy="61"/>
              </a:xfrm>
              <a:prstGeom prst="ellipse">
                <a:avLst/>
              </a:pr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</p:grpSp>
      <p:graphicFrame>
        <p:nvGraphicFramePr>
          <p:cNvPr id="129038" name="Object 14"/>
          <p:cNvGraphicFramePr>
            <a:graphicFrameLocks noChangeAspect="1"/>
          </p:cNvGraphicFramePr>
          <p:nvPr/>
        </p:nvGraphicFramePr>
        <p:xfrm>
          <a:off x="6019800" y="1295400"/>
          <a:ext cx="1905000" cy="1604963"/>
        </p:xfrm>
        <a:graphic>
          <a:graphicData uri="http://schemas.openxmlformats.org/presentationml/2006/ole">
            <p:oleObj spid="_x0000_s1027" name="Clip" r:id="rId6" imgW="3573360" imgH="3009240" progId="">
              <p:embed/>
            </p:oleObj>
          </a:graphicData>
        </a:graphic>
      </p:graphicFrame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724400" y="1600200"/>
            <a:ext cx="1295400" cy="762000"/>
            <a:chOff x="3216" y="768"/>
            <a:chExt cx="816" cy="480"/>
          </a:xfrm>
        </p:grpSpPr>
        <p:graphicFrame>
          <p:nvGraphicFramePr>
            <p:cNvPr id="129040" name="Object 16"/>
            <p:cNvGraphicFramePr>
              <a:graphicFrameLocks noChangeAspect="1"/>
            </p:cNvGraphicFramePr>
            <p:nvPr/>
          </p:nvGraphicFramePr>
          <p:xfrm>
            <a:off x="3408" y="768"/>
            <a:ext cx="624" cy="480"/>
          </p:xfrm>
          <a:graphic>
            <a:graphicData uri="http://schemas.openxmlformats.org/presentationml/2006/ole">
              <p:oleObj spid="_x0000_s1035" name="Clip" r:id="rId7" imgW="4182480" imgH="3215880" progId="">
                <p:embed/>
              </p:oleObj>
            </a:graphicData>
          </a:graphic>
        </p:graphicFrame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216" y="816"/>
              <a:ext cx="184" cy="348"/>
              <a:chOff x="283" y="1598"/>
              <a:chExt cx="184" cy="348"/>
            </a:xfrm>
          </p:grpSpPr>
          <p:sp>
            <p:nvSpPr>
              <p:cNvPr id="129042" name="Freeform 18"/>
              <p:cNvSpPr>
                <a:spLocks/>
              </p:cNvSpPr>
              <p:nvPr/>
            </p:nvSpPr>
            <p:spPr bwMode="black">
              <a:xfrm>
                <a:off x="283" y="1680"/>
                <a:ext cx="102" cy="1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12" y="157"/>
                  </a:cxn>
                  <a:cxn ang="0">
                    <a:pos x="101" y="157"/>
                  </a:cxn>
                  <a:cxn ang="0">
                    <a:pos x="101" y="184"/>
                  </a:cxn>
                  <a:cxn ang="0">
                    <a:pos x="0" y="184"/>
                  </a:cxn>
                  <a:cxn ang="0">
                    <a:pos x="0" y="0"/>
                  </a:cxn>
                </a:cxnLst>
                <a:rect l="0" t="0" r="r" b="b"/>
                <a:pathLst>
                  <a:path w="102" h="185">
                    <a:moveTo>
                      <a:pt x="0" y="0"/>
                    </a:moveTo>
                    <a:lnTo>
                      <a:pt x="12" y="0"/>
                    </a:lnTo>
                    <a:lnTo>
                      <a:pt x="12" y="157"/>
                    </a:lnTo>
                    <a:lnTo>
                      <a:pt x="101" y="157"/>
                    </a:lnTo>
                    <a:lnTo>
                      <a:pt x="101" y="184"/>
                    </a:lnTo>
                    <a:lnTo>
                      <a:pt x="0" y="18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43" name="Freeform 19"/>
              <p:cNvSpPr>
                <a:spLocks/>
              </p:cNvSpPr>
              <p:nvPr/>
            </p:nvSpPr>
            <p:spPr bwMode="black">
              <a:xfrm>
                <a:off x="310" y="1680"/>
                <a:ext cx="157" cy="2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80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13" y="159"/>
                  </a:cxn>
                  <a:cxn ang="0">
                    <a:pos x="66" y="159"/>
                  </a:cxn>
                  <a:cxn ang="0">
                    <a:pos x="105" y="159"/>
                  </a:cxn>
                  <a:cxn ang="0">
                    <a:pos x="117" y="159"/>
                  </a:cxn>
                  <a:cxn ang="0">
                    <a:pos x="117" y="199"/>
                  </a:cxn>
                  <a:cxn ang="0">
                    <a:pos x="117" y="239"/>
                  </a:cxn>
                  <a:cxn ang="0">
                    <a:pos x="117" y="252"/>
                  </a:cxn>
                  <a:cxn ang="0">
                    <a:pos x="130" y="265"/>
                  </a:cxn>
                  <a:cxn ang="0">
                    <a:pos x="156" y="252"/>
                  </a:cxn>
                  <a:cxn ang="0">
                    <a:pos x="156" y="239"/>
                  </a:cxn>
                  <a:cxn ang="0">
                    <a:pos x="156" y="173"/>
                  </a:cxn>
                  <a:cxn ang="0">
                    <a:pos x="156" y="107"/>
                  </a:cxn>
                  <a:cxn ang="0">
                    <a:pos x="105" y="107"/>
                  </a:cxn>
                  <a:cxn ang="0">
                    <a:pos x="66" y="107"/>
                  </a:cxn>
                  <a:cxn ang="0">
                    <a:pos x="66" y="80"/>
                  </a:cxn>
                  <a:cxn ang="0">
                    <a:pos x="66" y="53"/>
                  </a:cxn>
                  <a:cxn ang="0">
                    <a:pos x="91" y="67"/>
                  </a:cxn>
                  <a:cxn ang="0">
                    <a:pos x="105" y="93"/>
                  </a:cxn>
                  <a:cxn ang="0">
                    <a:pos x="130" y="93"/>
                  </a:cxn>
                  <a:cxn ang="0">
                    <a:pos x="156" y="93"/>
                  </a:cxn>
                  <a:cxn ang="0">
                    <a:pos x="156" y="80"/>
                  </a:cxn>
                  <a:cxn ang="0">
                    <a:pos x="156" y="67"/>
                  </a:cxn>
                  <a:cxn ang="0">
                    <a:pos x="144" y="67"/>
                  </a:cxn>
                  <a:cxn ang="0">
                    <a:pos x="130" y="67"/>
                  </a:cxn>
                  <a:cxn ang="0">
                    <a:pos x="105" y="40"/>
                  </a:cxn>
                  <a:cxn ang="0">
                    <a:pos x="66" y="0"/>
                  </a:cxn>
                  <a:cxn ang="0">
                    <a:pos x="39" y="0"/>
                  </a:cxn>
                  <a:cxn ang="0">
                    <a:pos x="13" y="0"/>
                  </a:cxn>
                  <a:cxn ang="0">
                    <a:pos x="0" y="0"/>
                  </a:cxn>
                </a:cxnLst>
                <a:rect l="0" t="0" r="r" b="b"/>
                <a:pathLst>
                  <a:path w="157" h="266">
                    <a:moveTo>
                      <a:pt x="0" y="0"/>
                    </a:moveTo>
                    <a:lnTo>
                      <a:pt x="0" y="14"/>
                    </a:lnTo>
                    <a:lnTo>
                      <a:pt x="0" y="80"/>
                    </a:lnTo>
                    <a:lnTo>
                      <a:pt x="0" y="147"/>
                    </a:lnTo>
                    <a:lnTo>
                      <a:pt x="0" y="159"/>
                    </a:lnTo>
                    <a:lnTo>
                      <a:pt x="13" y="159"/>
                    </a:lnTo>
                    <a:lnTo>
                      <a:pt x="66" y="159"/>
                    </a:lnTo>
                    <a:lnTo>
                      <a:pt x="105" y="159"/>
                    </a:lnTo>
                    <a:lnTo>
                      <a:pt x="117" y="159"/>
                    </a:lnTo>
                    <a:lnTo>
                      <a:pt x="117" y="199"/>
                    </a:lnTo>
                    <a:lnTo>
                      <a:pt x="117" y="239"/>
                    </a:lnTo>
                    <a:lnTo>
                      <a:pt x="117" y="252"/>
                    </a:lnTo>
                    <a:lnTo>
                      <a:pt x="130" y="265"/>
                    </a:lnTo>
                    <a:lnTo>
                      <a:pt x="156" y="252"/>
                    </a:lnTo>
                    <a:lnTo>
                      <a:pt x="156" y="239"/>
                    </a:lnTo>
                    <a:lnTo>
                      <a:pt x="156" y="173"/>
                    </a:lnTo>
                    <a:lnTo>
                      <a:pt x="156" y="107"/>
                    </a:lnTo>
                    <a:lnTo>
                      <a:pt x="105" y="107"/>
                    </a:lnTo>
                    <a:lnTo>
                      <a:pt x="66" y="107"/>
                    </a:lnTo>
                    <a:lnTo>
                      <a:pt x="66" y="80"/>
                    </a:lnTo>
                    <a:lnTo>
                      <a:pt x="66" y="53"/>
                    </a:lnTo>
                    <a:lnTo>
                      <a:pt x="91" y="67"/>
                    </a:lnTo>
                    <a:lnTo>
                      <a:pt x="105" y="93"/>
                    </a:lnTo>
                    <a:lnTo>
                      <a:pt x="130" y="93"/>
                    </a:lnTo>
                    <a:lnTo>
                      <a:pt x="156" y="93"/>
                    </a:lnTo>
                    <a:lnTo>
                      <a:pt x="156" y="80"/>
                    </a:lnTo>
                    <a:lnTo>
                      <a:pt x="156" y="67"/>
                    </a:lnTo>
                    <a:lnTo>
                      <a:pt x="144" y="67"/>
                    </a:lnTo>
                    <a:lnTo>
                      <a:pt x="130" y="67"/>
                    </a:lnTo>
                    <a:lnTo>
                      <a:pt x="105" y="40"/>
                    </a:lnTo>
                    <a:lnTo>
                      <a:pt x="66" y="0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44" name="Rectangle 20"/>
              <p:cNvSpPr>
                <a:spLocks noChangeArrowheads="1"/>
              </p:cNvSpPr>
              <p:nvPr/>
            </p:nvSpPr>
            <p:spPr bwMode="black">
              <a:xfrm>
                <a:off x="283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45" name="Rectangle 21"/>
              <p:cNvSpPr>
                <a:spLocks noChangeArrowheads="1"/>
              </p:cNvSpPr>
              <p:nvPr/>
            </p:nvSpPr>
            <p:spPr bwMode="black">
              <a:xfrm>
                <a:off x="379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46" name="Oval 22"/>
              <p:cNvSpPr>
                <a:spLocks noChangeArrowheads="1"/>
              </p:cNvSpPr>
              <p:nvPr/>
            </p:nvSpPr>
            <p:spPr bwMode="black">
              <a:xfrm>
                <a:off x="310" y="1598"/>
                <a:ext cx="74" cy="61"/>
              </a:xfrm>
              <a:prstGeom prst="ellipse">
                <a:avLst/>
              </a:pr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4953000" y="2743200"/>
            <a:ext cx="1295400" cy="762000"/>
            <a:chOff x="3216" y="768"/>
            <a:chExt cx="816" cy="480"/>
          </a:xfrm>
        </p:grpSpPr>
        <p:graphicFrame>
          <p:nvGraphicFramePr>
            <p:cNvPr id="129048" name="Object 24"/>
            <p:cNvGraphicFramePr>
              <a:graphicFrameLocks noChangeAspect="1"/>
            </p:cNvGraphicFramePr>
            <p:nvPr/>
          </p:nvGraphicFramePr>
          <p:xfrm>
            <a:off x="3408" y="768"/>
            <a:ext cx="624" cy="480"/>
          </p:xfrm>
          <a:graphic>
            <a:graphicData uri="http://schemas.openxmlformats.org/presentationml/2006/ole">
              <p:oleObj spid="_x0000_s1034" name="Clip" r:id="rId8" imgW="4182480" imgH="3215880" progId="">
                <p:embed/>
              </p:oleObj>
            </a:graphicData>
          </a:graphic>
        </p:graphicFrame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3216" y="816"/>
              <a:ext cx="184" cy="348"/>
              <a:chOff x="283" y="1598"/>
              <a:chExt cx="184" cy="348"/>
            </a:xfrm>
          </p:grpSpPr>
          <p:sp>
            <p:nvSpPr>
              <p:cNvPr id="129050" name="Freeform 26"/>
              <p:cNvSpPr>
                <a:spLocks/>
              </p:cNvSpPr>
              <p:nvPr/>
            </p:nvSpPr>
            <p:spPr bwMode="black">
              <a:xfrm>
                <a:off x="283" y="1680"/>
                <a:ext cx="102" cy="1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12" y="157"/>
                  </a:cxn>
                  <a:cxn ang="0">
                    <a:pos x="101" y="157"/>
                  </a:cxn>
                  <a:cxn ang="0">
                    <a:pos x="101" y="184"/>
                  </a:cxn>
                  <a:cxn ang="0">
                    <a:pos x="0" y="184"/>
                  </a:cxn>
                  <a:cxn ang="0">
                    <a:pos x="0" y="0"/>
                  </a:cxn>
                </a:cxnLst>
                <a:rect l="0" t="0" r="r" b="b"/>
                <a:pathLst>
                  <a:path w="102" h="185">
                    <a:moveTo>
                      <a:pt x="0" y="0"/>
                    </a:moveTo>
                    <a:lnTo>
                      <a:pt x="12" y="0"/>
                    </a:lnTo>
                    <a:lnTo>
                      <a:pt x="12" y="157"/>
                    </a:lnTo>
                    <a:lnTo>
                      <a:pt x="101" y="157"/>
                    </a:lnTo>
                    <a:lnTo>
                      <a:pt x="101" y="184"/>
                    </a:lnTo>
                    <a:lnTo>
                      <a:pt x="0" y="18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51" name="Freeform 27"/>
              <p:cNvSpPr>
                <a:spLocks/>
              </p:cNvSpPr>
              <p:nvPr/>
            </p:nvSpPr>
            <p:spPr bwMode="black">
              <a:xfrm>
                <a:off x="310" y="1680"/>
                <a:ext cx="157" cy="2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80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13" y="159"/>
                  </a:cxn>
                  <a:cxn ang="0">
                    <a:pos x="66" y="159"/>
                  </a:cxn>
                  <a:cxn ang="0">
                    <a:pos x="105" y="159"/>
                  </a:cxn>
                  <a:cxn ang="0">
                    <a:pos x="117" y="159"/>
                  </a:cxn>
                  <a:cxn ang="0">
                    <a:pos x="117" y="199"/>
                  </a:cxn>
                  <a:cxn ang="0">
                    <a:pos x="117" y="239"/>
                  </a:cxn>
                  <a:cxn ang="0">
                    <a:pos x="117" y="252"/>
                  </a:cxn>
                  <a:cxn ang="0">
                    <a:pos x="130" y="265"/>
                  </a:cxn>
                  <a:cxn ang="0">
                    <a:pos x="156" y="252"/>
                  </a:cxn>
                  <a:cxn ang="0">
                    <a:pos x="156" y="239"/>
                  </a:cxn>
                  <a:cxn ang="0">
                    <a:pos x="156" y="173"/>
                  </a:cxn>
                  <a:cxn ang="0">
                    <a:pos x="156" y="107"/>
                  </a:cxn>
                  <a:cxn ang="0">
                    <a:pos x="105" y="107"/>
                  </a:cxn>
                  <a:cxn ang="0">
                    <a:pos x="66" y="107"/>
                  </a:cxn>
                  <a:cxn ang="0">
                    <a:pos x="66" y="80"/>
                  </a:cxn>
                  <a:cxn ang="0">
                    <a:pos x="66" y="53"/>
                  </a:cxn>
                  <a:cxn ang="0">
                    <a:pos x="91" y="67"/>
                  </a:cxn>
                  <a:cxn ang="0">
                    <a:pos x="105" y="93"/>
                  </a:cxn>
                  <a:cxn ang="0">
                    <a:pos x="130" y="93"/>
                  </a:cxn>
                  <a:cxn ang="0">
                    <a:pos x="156" y="93"/>
                  </a:cxn>
                  <a:cxn ang="0">
                    <a:pos x="156" y="80"/>
                  </a:cxn>
                  <a:cxn ang="0">
                    <a:pos x="156" y="67"/>
                  </a:cxn>
                  <a:cxn ang="0">
                    <a:pos x="144" y="67"/>
                  </a:cxn>
                  <a:cxn ang="0">
                    <a:pos x="130" y="67"/>
                  </a:cxn>
                  <a:cxn ang="0">
                    <a:pos x="105" y="40"/>
                  </a:cxn>
                  <a:cxn ang="0">
                    <a:pos x="66" y="0"/>
                  </a:cxn>
                  <a:cxn ang="0">
                    <a:pos x="39" y="0"/>
                  </a:cxn>
                  <a:cxn ang="0">
                    <a:pos x="13" y="0"/>
                  </a:cxn>
                  <a:cxn ang="0">
                    <a:pos x="0" y="0"/>
                  </a:cxn>
                </a:cxnLst>
                <a:rect l="0" t="0" r="r" b="b"/>
                <a:pathLst>
                  <a:path w="157" h="266">
                    <a:moveTo>
                      <a:pt x="0" y="0"/>
                    </a:moveTo>
                    <a:lnTo>
                      <a:pt x="0" y="14"/>
                    </a:lnTo>
                    <a:lnTo>
                      <a:pt x="0" y="80"/>
                    </a:lnTo>
                    <a:lnTo>
                      <a:pt x="0" y="147"/>
                    </a:lnTo>
                    <a:lnTo>
                      <a:pt x="0" y="159"/>
                    </a:lnTo>
                    <a:lnTo>
                      <a:pt x="13" y="159"/>
                    </a:lnTo>
                    <a:lnTo>
                      <a:pt x="66" y="159"/>
                    </a:lnTo>
                    <a:lnTo>
                      <a:pt x="105" y="159"/>
                    </a:lnTo>
                    <a:lnTo>
                      <a:pt x="117" y="159"/>
                    </a:lnTo>
                    <a:lnTo>
                      <a:pt x="117" y="199"/>
                    </a:lnTo>
                    <a:lnTo>
                      <a:pt x="117" y="239"/>
                    </a:lnTo>
                    <a:lnTo>
                      <a:pt x="117" y="252"/>
                    </a:lnTo>
                    <a:lnTo>
                      <a:pt x="130" y="265"/>
                    </a:lnTo>
                    <a:lnTo>
                      <a:pt x="156" y="252"/>
                    </a:lnTo>
                    <a:lnTo>
                      <a:pt x="156" y="239"/>
                    </a:lnTo>
                    <a:lnTo>
                      <a:pt x="156" y="173"/>
                    </a:lnTo>
                    <a:lnTo>
                      <a:pt x="156" y="107"/>
                    </a:lnTo>
                    <a:lnTo>
                      <a:pt x="105" y="107"/>
                    </a:lnTo>
                    <a:lnTo>
                      <a:pt x="66" y="107"/>
                    </a:lnTo>
                    <a:lnTo>
                      <a:pt x="66" y="80"/>
                    </a:lnTo>
                    <a:lnTo>
                      <a:pt x="66" y="53"/>
                    </a:lnTo>
                    <a:lnTo>
                      <a:pt x="91" y="67"/>
                    </a:lnTo>
                    <a:lnTo>
                      <a:pt x="105" y="93"/>
                    </a:lnTo>
                    <a:lnTo>
                      <a:pt x="130" y="93"/>
                    </a:lnTo>
                    <a:lnTo>
                      <a:pt x="156" y="93"/>
                    </a:lnTo>
                    <a:lnTo>
                      <a:pt x="156" y="80"/>
                    </a:lnTo>
                    <a:lnTo>
                      <a:pt x="156" y="67"/>
                    </a:lnTo>
                    <a:lnTo>
                      <a:pt x="144" y="67"/>
                    </a:lnTo>
                    <a:lnTo>
                      <a:pt x="130" y="67"/>
                    </a:lnTo>
                    <a:lnTo>
                      <a:pt x="105" y="40"/>
                    </a:lnTo>
                    <a:lnTo>
                      <a:pt x="66" y="0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52" name="Rectangle 28"/>
              <p:cNvSpPr>
                <a:spLocks noChangeArrowheads="1"/>
              </p:cNvSpPr>
              <p:nvPr/>
            </p:nvSpPr>
            <p:spPr bwMode="black">
              <a:xfrm>
                <a:off x="283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53" name="Rectangle 29"/>
              <p:cNvSpPr>
                <a:spLocks noChangeArrowheads="1"/>
              </p:cNvSpPr>
              <p:nvPr/>
            </p:nvSpPr>
            <p:spPr bwMode="black">
              <a:xfrm>
                <a:off x="379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54" name="Oval 30"/>
              <p:cNvSpPr>
                <a:spLocks noChangeArrowheads="1"/>
              </p:cNvSpPr>
              <p:nvPr/>
            </p:nvSpPr>
            <p:spPr bwMode="black">
              <a:xfrm>
                <a:off x="310" y="1598"/>
                <a:ext cx="74" cy="61"/>
              </a:xfrm>
              <a:prstGeom prst="ellipse">
                <a:avLst/>
              </a:pr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</p:grp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7391400" y="533400"/>
            <a:ext cx="1295400" cy="762000"/>
            <a:chOff x="3216" y="768"/>
            <a:chExt cx="816" cy="480"/>
          </a:xfrm>
        </p:grpSpPr>
        <p:graphicFrame>
          <p:nvGraphicFramePr>
            <p:cNvPr id="129056" name="Object 32"/>
            <p:cNvGraphicFramePr>
              <a:graphicFrameLocks noChangeAspect="1"/>
            </p:cNvGraphicFramePr>
            <p:nvPr/>
          </p:nvGraphicFramePr>
          <p:xfrm>
            <a:off x="3408" y="768"/>
            <a:ext cx="624" cy="480"/>
          </p:xfrm>
          <a:graphic>
            <a:graphicData uri="http://schemas.openxmlformats.org/presentationml/2006/ole">
              <p:oleObj spid="_x0000_s1033" name="Clip" r:id="rId9" imgW="4182480" imgH="3215880" progId="">
                <p:embed/>
              </p:oleObj>
            </a:graphicData>
          </a:graphic>
        </p:graphicFrame>
        <p:grpSp>
          <p:nvGrpSpPr>
            <p:cNvPr id="9" name="Group 33"/>
            <p:cNvGrpSpPr>
              <a:grpSpLocks/>
            </p:cNvGrpSpPr>
            <p:nvPr/>
          </p:nvGrpSpPr>
          <p:grpSpPr bwMode="auto">
            <a:xfrm>
              <a:off x="3216" y="816"/>
              <a:ext cx="184" cy="348"/>
              <a:chOff x="283" y="1598"/>
              <a:chExt cx="184" cy="348"/>
            </a:xfrm>
          </p:grpSpPr>
          <p:sp>
            <p:nvSpPr>
              <p:cNvPr id="129058" name="Freeform 34"/>
              <p:cNvSpPr>
                <a:spLocks/>
              </p:cNvSpPr>
              <p:nvPr/>
            </p:nvSpPr>
            <p:spPr bwMode="black">
              <a:xfrm>
                <a:off x="283" y="1680"/>
                <a:ext cx="102" cy="1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12" y="157"/>
                  </a:cxn>
                  <a:cxn ang="0">
                    <a:pos x="101" y="157"/>
                  </a:cxn>
                  <a:cxn ang="0">
                    <a:pos x="101" y="184"/>
                  </a:cxn>
                  <a:cxn ang="0">
                    <a:pos x="0" y="184"/>
                  </a:cxn>
                  <a:cxn ang="0">
                    <a:pos x="0" y="0"/>
                  </a:cxn>
                </a:cxnLst>
                <a:rect l="0" t="0" r="r" b="b"/>
                <a:pathLst>
                  <a:path w="102" h="185">
                    <a:moveTo>
                      <a:pt x="0" y="0"/>
                    </a:moveTo>
                    <a:lnTo>
                      <a:pt x="12" y="0"/>
                    </a:lnTo>
                    <a:lnTo>
                      <a:pt x="12" y="157"/>
                    </a:lnTo>
                    <a:lnTo>
                      <a:pt x="101" y="157"/>
                    </a:lnTo>
                    <a:lnTo>
                      <a:pt x="101" y="184"/>
                    </a:lnTo>
                    <a:lnTo>
                      <a:pt x="0" y="18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59" name="Freeform 35"/>
              <p:cNvSpPr>
                <a:spLocks/>
              </p:cNvSpPr>
              <p:nvPr/>
            </p:nvSpPr>
            <p:spPr bwMode="black">
              <a:xfrm>
                <a:off x="310" y="1680"/>
                <a:ext cx="157" cy="2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80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13" y="159"/>
                  </a:cxn>
                  <a:cxn ang="0">
                    <a:pos x="66" y="159"/>
                  </a:cxn>
                  <a:cxn ang="0">
                    <a:pos x="105" y="159"/>
                  </a:cxn>
                  <a:cxn ang="0">
                    <a:pos x="117" y="159"/>
                  </a:cxn>
                  <a:cxn ang="0">
                    <a:pos x="117" y="199"/>
                  </a:cxn>
                  <a:cxn ang="0">
                    <a:pos x="117" y="239"/>
                  </a:cxn>
                  <a:cxn ang="0">
                    <a:pos x="117" y="252"/>
                  </a:cxn>
                  <a:cxn ang="0">
                    <a:pos x="130" y="265"/>
                  </a:cxn>
                  <a:cxn ang="0">
                    <a:pos x="156" y="252"/>
                  </a:cxn>
                  <a:cxn ang="0">
                    <a:pos x="156" y="239"/>
                  </a:cxn>
                  <a:cxn ang="0">
                    <a:pos x="156" y="173"/>
                  </a:cxn>
                  <a:cxn ang="0">
                    <a:pos x="156" y="107"/>
                  </a:cxn>
                  <a:cxn ang="0">
                    <a:pos x="105" y="107"/>
                  </a:cxn>
                  <a:cxn ang="0">
                    <a:pos x="66" y="107"/>
                  </a:cxn>
                  <a:cxn ang="0">
                    <a:pos x="66" y="80"/>
                  </a:cxn>
                  <a:cxn ang="0">
                    <a:pos x="66" y="53"/>
                  </a:cxn>
                  <a:cxn ang="0">
                    <a:pos x="91" y="67"/>
                  </a:cxn>
                  <a:cxn ang="0">
                    <a:pos x="105" y="93"/>
                  </a:cxn>
                  <a:cxn ang="0">
                    <a:pos x="130" y="93"/>
                  </a:cxn>
                  <a:cxn ang="0">
                    <a:pos x="156" y="93"/>
                  </a:cxn>
                  <a:cxn ang="0">
                    <a:pos x="156" y="80"/>
                  </a:cxn>
                  <a:cxn ang="0">
                    <a:pos x="156" y="67"/>
                  </a:cxn>
                  <a:cxn ang="0">
                    <a:pos x="144" y="67"/>
                  </a:cxn>
                  <a:cxn ang="0">
                    <a:pos x="130" y="67"/>
                  </a:cxn>
                  <a:cxn ang="0">
                    <a:pos x="105" y="40"/>
                  </a:cxn>
                  <a:cxn ang="0">
                    <a:pos x="66" y="0"/>
                  </a:cxn>
                  <a:cxn ang="0">
                    <a:pos x="39" y="0"/>
                  </a:cxn>
                  <a:cxn ang="0">
                    <a:pos x="13" y="0"/>
                  </a:cxn>
                  <a:cxn ang="0">
                    <a:pos x="0" y="0"/>
                  </a:cxn>
                </a:cxnLst>
                <a:rect l="0" t="0" r="r" b="b"/>
                <a:pathLst>
                  <a:path w="157" h="266">
                    <a:moveTo>
                      <a:pt x="0" y="0"/>
                    </a:moveTo>
                    <a:lnTo>
                      <a:pt x="0" y="14"/>
                    </a:lnTo>
                    <a:lnTo>
                      <a:pt x="0" y="80"/>
                    </a:lnTo>
                    <a:lnTo>
                      <a:pt x="0" y="147"/>
                    </a:lnTo>
                    <a:lnTo>
                      <a:pt x="0" y="159"/>
                    </a:lnTo>
                    <a:lnTo>
                      <a:pt x="13" y="159"/>
                    </a:lnTo>
                    <a:lnTo>
                      <a:pt x="66" y="159"/>
                    </a:lnTo>
                    <a:lnTo>
                      <a:pt x="105" y="159"/>
                    </a:lnTo>
                    <a:lnTo>
                      <a:pt x="117" y="159"/>
                    </a:lnTo>
                    <a:lnTo>
                      <a:pt x="117" y="199"/>
                    </a:lnTo>
                    <a:lnTo>
                      <a:pt x="117" y="239"/>
                    </a:lnTo>
                    <a:lnTo>
                      <a:pt x="117" y="252"/>
                    </a:lnTo>
                    <a:lnTo>
                      <a:pt x="130" y="265"/>
                    </a:lnTo>
                    <a:lnTo>
                      <a:pt x="156" y="252"/>
                    </a:lnTo>
                    <a:lnTo>
                      <a:pt x="156" y="239"/>
                    </a:lnTo>
                    <a:lnTo>
                      <a:pt x="156" y="173"/>
                    </a:lnTo>
                    <a:lnTo>
                      <a:pt x="156" y="107"/>
                    </a:lnTo>
                    <a:lnTo>
                      <a:pt x="105" y="107"/>
                    </a:lnTo>
                    <a:lnTo>
                      <a:pt x="66" y="107"/>
                    </a:lnTo>
                    <a:lnTo>
                      <a:pt x="66" y="80"/>
                    </a:lnTo>
                    <a:lnTo>
                      <a:pt x="66" y="53"/>
                    </a:lnTo>
                    <a:lnTo>
                      <a:pt x="91" y="67"/>
                    </a:lnTo>
                    <a:lnTo>
                      <a:pt x="105" y="93"/>
                    </a:lnTo>
                    <a:lnTo>
                      <a:pt x="130" y="93"/>
                    </a:lnTo>
                    <a:lnTo>
                      <a:pt x="156" y="93"/>
                    </a:lnTo>
                    <a:lnTo>
                      <a:pt x="156" y="80"/>
                    </a:lnTo>
                    <a:lnTo>
                      <a:pt x="156" y="67"/>
                    </a:lnTo>
                    <a:lnTo>
                      <a:pt x="144" y="67"/>
                    </a:lnTo>
                    <a:lnTo>
                      <a:pt x="130" y="67"/>
                    </a:lnTo>
                    <a:lnTo>
                      <a:pt x="105" y="40"/>
                    </a:lnTo>
                    <a:lnTo>
                      <a:pt x="66" y="0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60" name="Rectangle 36"/>
              <p:cNvSpPr>
                <a:spLocks noChangeArrowheads="1"/>
              </p:cNvSpPr>
              <p:nvPr/>
            </p:nvSpPr>
            <p:spPr bwMode="black">
              <a:xfrm>
                <a:off x="283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61" name="Rectangle 37"/>
              <p:cNvSpPr>
                <a:spLocks noChangeArrowheads="1"/>
              </p:cNvSpPr>
              <p:nvPr/>
            </p:nvSpPr>
            <p:spPr bwMode="black">
              <a:xfrm>
                <a:off x="379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62" name="Oval 38"/>
              <p:cNvSpPr>
                <a:spLocks noChangeArrowheads="1"/>
              </p:cNvSpPr>
              <p:nvPr/>
            </p:nvSpPr>
            <p:spPr bwMode="black">
              <a:xfrm>
                <a:off x="310" y="1598"/>
                <a:ext cx="74" cy="61"/>
              </a:xfrm>
              <a:prstGeom prst="ellipse">
                <a:avLst/>
              </a:pr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</p:grpSp>
      <p:grpSp>
        <p:nvGrpSpPr>
          <p:cNvPr id="10" name="Group 39"/>
          <p:cNvGrpSpPr>
            <a:grpSpLocks/>
          </p:cNvGrpSpPr>
          <p:nvPr/>
        </p:nvGrpSpPr>
        <p:grpSpPr bwMode="auto">
          <a:xfrm>
            <a:off x="7467600" y="2895600"/>
            <a:ext cx="1295400" cy="762000"/>
            <a:chOff x="3216" y="768"/>
            <a:chExt cx="816" cy="480"/>
          </a:xfrm>
        </p:grpSpPr>
        <p:graphicFrame>
          <p:nvGraphicFramePr>
            <p:cNvPr id="129064" name="Object 40"/>
            <p:cNvGraphicFramePr>
              <a:graphicFrameLocks noChangeAspect="1"/>
            </p:cNvGraphicFramePr>
            <p:nvPr/>
          </p:nvGraphicFramePr>
          <p:xfrm>
            <a:off x="3408" y="768"/>
            <a:ext cx="624" cy="480"/>
          </p:xfrm>
          <a:graphic>
            <a:graphicData uri="http://schemas.openxmlformats.org/presentationml/2006/ole">
              <p:oleObj spid="_x0000_s1032" name="Clip" r:id="rId10" imgW="4182480" imgH="3215880" progId="">
                <p:embed/>
              </p:oleObj>
            </a:graphicData>
          </a:graphic>
        </p:graphicFrame>
        <p:grpSp>
          <p:nvGrpSpPr>
            <p:cNvPr id="11" name="Group 41"/>
            <p:cNvGrpSpPr>
              <a:grpSpLocks/>
            </p:cNvGrpSpPr>
            <p:nvPr/>
          </p:nvGrpSpPr>
          <p:grpSpPr bwMode="auto">
            <a:xfrm>
              <a:off x="3216" y="816"/>
              <a:ext cx="184" cy="348"/>
              <a:chOff x="283" y="1598"/>
              <a:chExt cx="184" cy="348"/>
            </a:xfrm>
          </p:grpSpPr>
          <p:sp>
            <p:nvSpPr>
              <p:cNvPr id="129066" name="Freeform 42"/>
              <p:cNvSpPr>
                <a:spLocks/>
              </p:cNvSpPr>
              <p:nvPr/>
            </p:nvSpPr>
            <p:spPr bwMode="black">
              <a:xfrm>
                <a:off x="283" y="1680"/>
                <a:ext cx="102" cy="1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12" y="157"/>
                  </a:cxn>
                  <a:cxn ang="0">
                    <a:pos x="101" y="157"/>
                  </a:cxn>
                  <a:cxn ang="0">
                    <a:pos x="101" y="184"/>
                  </a:cxn>
                  <a:cxn ang="0">
                    <a:pos x="0" y="184"/>
                  </a:cxn>
                  <a:cxn ang="0">
                    <a:pos x="0" y="0"/>
                  </a:cxn>
                </a:cxnLst>
                <a:rect l="0" t="0" r="r" b="b"/>
                <a:pathLst>
                  <a:path w="102" h="185">
                    <a:moveTo>
                      <a:pt x="0" y="0"/>
                    </a:moveTo>
                    <a:lnTo>
                      <a:pt x="12" y="0"/>
                    </a:lnTo>
                    <a:lnTo>
                      <a:pt x="12" y="157"/>
                    </a:lnTo>
                    <a:lnTo>
                      <a:pt x="101" y="157"/>
                    </a:lnTo>
                    <a:lnTo>
                      <a:pt x="101" y="184"/>
                    </a:lnTo>
                    <a:lnTo>
                      <a:pt x="0" y="18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67" name="Freeform 43"/>
              <p:cNvSpPr>
                <a:spLocks/>
              </p:cNvSpPr>
              <p:nvPr/>
            </p:nvSpPr>
            <p:spPr bwMode="black">
              <a:xfrm>
                <a:off x="310" y="1680"/>
                <a:ext cx="157" cy="2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80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13" y="159"/>
                  </a:cxn>
                  <a:cxn ang="0">
                    <a:pos x="66" y="159"/>
                  </a:cxn>
                  <a:cxn ang="0">
                    <a:pos x="105" y="159"/>
                  </a:cxn>
                  <a:cxn ang="0">
                    <a:pos x="117" y="159"/>
                  </a:cxn>
                  <a:cxn ang="0">
                    <a:pos x="117" y="199"/>
                  </a:cxn>
                  <a:cxn ang="0">
                    <a:pos x="117" y="239"/>
                  </a:cxn>
                  <a:cxn ang="0">
                    <a:pos x="117" y="252"/>
                  </a:cxn>
                  <a:cxn ang="0">
                    <a:pos x="130" y="265"/>
                  </a:cxn>
                  <a:cxn ang="0">
                    <a:pos x="156" y="252"/>
                  </a:cxn>
                  <a:cxn ang="0">
                    <a:pos x="156" y="239"/>
                  </a:cxn>
                  <a:cxn ang="0">
                    <a:pos x="156" y="173"/>
                  </a:cxn>
                  <a:cxn ang="0">
                    <a:pos x="156" y="107"/>
                  </a:cxn>
                  <a:cxn ang="0">
                    <a:pos x="105" y="107"/>
                  </a:cxn>
                  <a:cxn ang="0">
                    <a:pos x="66" y="107"/>
                  </a:cxn>
                  <a:cxn ang="0">
                    <a:pos x="66" y="80"/>
                  </a:cxn>
                  <a:cxn ang="0">
                    <a:pos x="66" y="53"/>
                  </a:cxn>
                  <a:cxn ang="0">
                    <a:pos x="91" y="67"/>
                  </a:cxn>
                  <a:cxn ang="0">
                    <a:pos x="105" y="93"/>
                  </a:cxn>
                  <a:cxn ang="0">
                    <a:pos x="130" y="93"/>
                  </a:cxn>
                  <a:cxn ang="0">
                    <a:pos x="156" y="93"/>
                  </a:cxn>
                  <a:cxn ang="0">
                    <a:pos x="156" y="80"/>
                  </a:cxn>
                  <a:cxn ang="0">
                    <a:pos x="156" y="67"/>
                  </a:cxn>
                  <a:cxn ang="0">
                    <a:pos x="144" y="67"/>
                  </a:cxn>
                  <a:cxn ang="0">
                    <a:pos x="130" y="67"/>
                  </a:cxn>
                  <a:cxn ang="0">
                    <a:pos x="105" y="40"/>
                  </a:cxn>
                  <a:cxn ang="0">
                    <a:pos x="66" y="0"/>
                  </a:cxn>
                  <a:cxn ang="0">
                    <a:pos x="39" y="0"/>
                  </a:cxn>
                  <a:cxn ang="0">
                    <a:pos x="13" y="0"/>
                  </a:cxn>
                  <a:cxn ang="0">
                    <a:pos x="0" y="0"/>
                  </a:cxn>
                </a:cxnLst>
                <a:rect l="0" t="0" r="r" b="b"/>
                <a:pathLst>
                  <a:path w="157" h="266">
                    <a:moveTo>
                      <a:pt x="0" y="0"/>
                    </a:moveTo>
                    <a:lnTo>
                      <a:pt x="0" y="14"/>
                    </a:lnTo>
                    <a:lnTo>
                      <a:pt x="0" y="80"/>
                    </a:lnTo>
                    <a:lnTo>
                      <a:pt x="0" y="147"/>
                    </a:lnTo>
                    <a:lnTo>
                      <a:pt x="0" y="159"/>
                    </a:lnTo>
                    <a:lnTo>
                      <a:pt x="13" y="159"/>
                    </a:lnTo>
                    <a:lnTo>
                      <a:pt x="66" y="159"/>
                    </a:lnTo>
                    <a:lnTo>
                      <a:pt x="105" y="159"/>
                    </a:lnTo>
                    <a:lnTo>
                      <a:pt x="117" y="159"/>
                    </a:lnTo>
                    <a:lnTo>
                      <a:pt x="117" y="199"/>
                    </a:lnTo>
                    <a:lnTo>
                      <a:pt x="117" y="239"/>
                    </a:lnTo>
                    <a:lnTo>
                      <a:pt x="117" y="252"/>
                    </a:lnTo>
                    <a:lnTo>
                      <a:pt x="130" y="265"/>
                    </a:lnTo>
                    <a:lnTo>
                      <a:pt x="156" y="252"/>
                    </a:lnTo>
                    <a:lnTo>
                      <a:pt x="156" y="239"/>
                    </a:lnTo>
                    <a:lnTo>
                      <a:pt x="156" y="173"/>
                    </a:lnTo>
                    <a:lnTo>
                      <a:pt x="156" y="107"/>
                    </a:lnTo>
                    <a:lnTo>
                      <a:pt x="105" y="107"/>
                    </a:lnTo>
                    <a:lnTo>
                      <a:pt x="66" y="107"/>
                    </a:lnTo>
                    <a:lnTo>
                      <a:pt x="66" y="80"/>
                    </a:lnTo>
                    <a:lnTo>
                      <a:pt x="66" y="53"/>
                    </a:lnTo>
                    <a:lnTo>
                      <a:pt x="91" y="67"/>
                    </a:lnTo>
                    <a:lnTo>
                      <a:pt x="105" y="93"/>
                    </a:lnTo>
                    <a:lnTo>
                      <a:pt x="130" y="93"/>
                    </a:lnTo>
                    <a:lnTo>
                      <a:pt x="156" y="93"/>
                    </a:lnTo>
                    <a:lnTo>
                      <a:pt x="156" y="80"/>
                    </a:lnTo>
                    <a:lnTo>
                      <a:pt x="156" y="67"/>
                    </a:lnTo>
                    <a:lnTo>
                      <a:pt x="144" y="67"/>
                    </a:lnTo>
                    <a:lnTo>
                      <a:pt x="130" y="67"/>
                    </a:lnTo>
                    <a:lnTo>
                      <a:pt x="105" y="40"/>
                    </a:lnTo>
                    <a:lnTo>
                      <a:pt x="66" y="0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68" name="Rectangle 44"/>
              <p:cNvSpPr>
                <a:spLocks noChangeArrowheads="1"/>
              </p:cNvSpPr>
              <p:nvPr/>
            </p:nvSpPr>
            <p:spPr bwMode="black">
              <a:xfrm>
                <a:off x="283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69" name="Rectangle 45"/>
              <p:cNvSpPr>
                <a:spLocks noChangeArrowheads="1"/>
              </p:cNvSpPr>
              <p:nvPr/>
            </p:nvSpPr>
            <p:spPr bwMode="black">
              <a:xfrm>
                <a:off x="379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70" name="Oval 46"/>
              <p:cNvSpPr>
                <a:spLocks noChangeArrowheads="1"/>
              </p:cNvSpPr>
              <p:nvPr/>
            </p:nvSpPr>
            <p:spPr bwMode="black">
              <a:xfrm>
                <a:off x="310" y="1598"/>
                <a:ext cx="74" cy="61"/>
              </a:xfrm>
              <a:prstGeom prst="ellipse">
                <a:avLst/>
              </a:pr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</p:grpSp>
      <p:graphicFrame>
        <p:nvGraphicFramePr>
          <p:cNvPr id="129071" name="Object 47"/>
          <p:cNvGraphicFramePr>
            <a:graphicFrameLocks noChangeAspect="1"/>
          </p:cNvGraphicFramePr>
          <p:nvPr/>
        </p:nvGraphicFramePr>
        <p:xfrm>
          <a:off x="2209800" y="4191000"/>
          <a:ext cx="1905000" cy="1604963"/>
        </p:xfrm>
        <a:graphic>
          <a:graphicData uri="http://schemas.openxmlformats.org/presentationml/2006/ole">
            <p:oleObj spid="_x0000_s1028" name="Clip" r:id="rId11" imgW="3573360" imgH="3009240" progId="">
              <p:embed/>
            </p:oleObj>
          </a:graphicData>
        </a:graphic>
      </p:graphicFrame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1600200" y="3276600"/>
            <a:ext cx="1295400" cy="762000"/>
            <a:chOff x="3216" y="768"/>
            <a:chExt cx="816" cy="480"/>
          </a:xfrm>
        </p:grpSpPr>
        <p:graphicFrame>
          <p:nvGraphicFramePr>
            <p:cNvPr id="129073" name="Object 49"/>
            <p:cNvGraphicFramePr>
              <a:graphicFrameLocks noChangeAspect="1"/>
            </p:cNvGraphicFramePr>
            <p:nvPr/>
          </p:nvGraphicFramePr>
          <p:xfrm>
            <a:off x="3408" y="768"/>
            <a:ext cx="624" cy="480"/>
          </p:xfrm>
          <a:graphic>
            <a:graphicData uri="http://schemas.openxmlformats.org/presentationml/2006/ole">
              <p:oleObj spid="_x0000_s1031" name="Clip" r:id="rId12" imgW="4182480" imgH="3215880" progId="">
                <p:embed/>
              </p:oleObj>
            </a:graphicData>
          </a:graphic>
        </p:graphicFrame>
        <p:grpSp>
          <p:nvGrpSpPr>
            <p:cNvPr id="13" name="Group 50"/>
            <p:cNvGrpSpPr>
              <a:grpSpLocks/>
            </p:cNvGrpSpPr>
            <p:nvPr/>
          </p:nvGrpSpPr>
          <p:grpSpPr bwMode="auto">
            <a:xfrm>
              <a:off x="3216" y="816"/>
              <a:ext cx="184" cy="348"/>
              <a:chOff x="283" y="1598"/>
              <a:chExt cx="184" cy="348"/>
            </a:xfrm>
          </p:grpSpPr>
          <p:sp>
            <p:nvSpPr>
              <p:cNvPr id="129075" name="Freeform 51"/>
              <p:cNvSpPr>
                <a:spLocks/>
              </p:cNvSpPr>
              <p:nvPr/>
            </p:nvSpPr>
            <p:spPr bwMode="black">
              <a:xfrm>
                <a:off x="283" y="1680"/>
                <a:ext cx="102" cy="1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12" y="157"/>
                  </a:cxn>
                  <a:cxn ang="0">
                    <a:pos x="101" y="157"/>
                  </a:cxn>
                  <a:cxn ang="0">
                    <a:pos x="101" y="184"/>
                  </a:cxn>
                  <a:cxn ang="0">
                    <a:pos x="0" y="184"/>
                  </a:cxn>
                  <a:cxn ang="0">
                    <a:pos x="0" y="0"/>
                  </a:cxn>
                </a:cxnLst>
                <a:rect l="0" t="0" r="r" b="b"/>
                <a:pathLst>
                  <a:path w="102" h="185">
                    <a:moveTo>
                      <a:pt x="0" y="0"/>
                    </a:moveTo>
                    <a:lnTo>
                      <a:pt x="12" y="0"/>
                    </a:lnTo>
                    <a:lnTo>
                      <a:pt x="12" y="157"/>
                    </a:lnTo>
                    <a:lnTo>
                      <a:pt x="101" y="157"/>
                    </a:lnTo>
                    <a:lnTo>
                      <a:pt x="101" y="184"/>
                    </a:lnTo>
                    <a:lnTo>
                      <a:pt x="0" y="18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76" name="Freeform 52"/>
              <p:cNvSpPr>
                <a:spLocks/>
              </p:cNvSpPr>
              <p:nvPr/>
            </p:nvSpPr>
            <p:spPr bwMode="black">
              <a:xfrm>
                <a:off x="310" y="1680"/>
                <a:ext cx="157" cy="2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80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13" y="159"/>
                  </a:cxn>
                  <a:cxn ang="0">
                    <a:pos x="66" y="159"/>
                  </a:cxn>
                  <a:cxn ang="0">
                    <a:pos x="105" y="159"/>
                  </a:cxn>
                  <a:cxn ang="0">
                    <a:pos x="117" y="159"/>
                  </a:cxn>
                  <a:cxn ang="0">
                    <a:pos x="117" y="199"/>
                  </a:cxn>
                  <a:cxn ang="0">
                    <a:pos x="117" y="239"/>
                  </a:cxn>
                  <a:cxn ang="0">
                    <a:pos x="117" y="252"/>
                  </a:cxn>
                  <a:cxn ang="0">
                    <a:pos x="130" y="265"/>
                  </a:cxn>
                  <a:cxn ang="0">
                    <a:pos x="156" y="252"/>
                  </a:cxn>
                  <a:cxn ang="0">
                    <a:pos x="156" y="239"/>
                  </a:cxn>
                  <a:cxn ang="0">
                    <a:pos x="156" y="173"/>
                  </a:cxn>
                  <a:cxn ang="0">
                    <a:pos x="156" y="107"/>
                  </a:cxn>
                  <a:cxn ang="0">
                    <a:pos x="105" y="107"/>
                  </a:cxn>
                  <a:cxn ang="0">
                    <a:pos x="66" y="107"/>
                  </a:cxn>
                  <a:cxn ang="0">
                    <a:pos x="66" y="80"/>
                  </a:cxn>
                  <a:cxn ang="0">
                    <a:pos x="66" y="53"/>
                  </a:cxn>
                  <a:cxn ang="0">
                    <a:pos x="91" y="67"/>
                  </a:cxn>
                  <a:cxn ang="0">
                    <a:pos x="105" y="93"/>
                  </a:cxn>
                  <a:cxn ang="0">
                    <a:pos x="130" y="93"/>
                  </a:cxn>
                  <a:cxn ang="0">
                    <a:pos x="156" y="93"/>
                  </a:cxn>
                  <a:cxn ang="0">
                    <a:pos x="156" y="80"/>
                  </a:cxn>
                  <a:cxn ang="0">
                    <a:pos x="156" y="67"/>
                  </a:cxn>
                  <a:cxn ang="0">
                    <a:pos x="144" y="67"/>
                  </a:cxn>
                  <a:cxn ang="0">
                    <a:pos x="130" y="67"/>
                  </a:cxn>
                  <a:cxn ang="0">
                    <a:pos x="105" y="40"/>
                  </a:cxn>
                  <a:cxn ang="0">
                    <a:pos x="66" y="0"/>
                  </a:cxn>
                  <a:cxn ang="0">
                    <a:pos x="39" y="0"/>
                  </a:cxn>
                  <a:cxn ang="0">
                    <a:pos x="13" y="0"/>
                  </a:cxn>
                  <a:cxn ang="0">
                    <a:pos x="0" y="0"/>
                  </a:cxn>
                </a:cxnLst>
                <a:rect l="0" t="0" r="r" b="b"/>
                <a:pathLst>
                  <a:path w="157" h="266">
                    <a:moveTo>
                      <a:pt x="0" y="0"/>
                    </a:moveTo>
                    <a:lnTo>
                      <a:pt x="0" y="14"/>
                    </a:lnTo>
                    <a:lnTo>
                      <a:pt x="0" y="80"/>
                    </a:lnTo>
                    <a:lnTo>
                      <a:pt x="0" y="147"/>
                    </a:lnTo>
                    <a:lnTo>
                      <a:pt x="0" y="159"/>
                    </a:lnTo>
                    <a:lnTo>
                      <a:pt x="13" y="159"/>
                    </a:lnTo>
                    <a:lnTo>
                      <a:pt x="66" y="159"/>
                    </a:lnTo>
                    <a:lnTo>
                      <a:pt x="105" y="159"/>
                    </a:lnTo>
                    <a:lnTo>
                      <a:pt x="117" y="159"/>
                    </a:lnTo>
                    <a:lnTo>
                      <a:pt x="117" y="199"/>
                    </a:lnTo>
                    <a:lnTo>
                      <a:pt x="117" y="239"/>
                    </a:lnTo>
                    <a:lnTo>
                      <a:pt x="117" y="252"/>
                    </a:lnTo>
                    <a:lnTo>
                      <a:pt x="130" y="265"/>
                    </a:lnTo>
                    <a:lnTo>
                      <a:pt x="156" y="252"/>
                    </a:lnTo>
                    <a:lnTo>
                      <a:pt x="156" y="239"/>
                    </a:lnTo>
                    <a:lnTo>
                      <a:pt x="156" y="173"/>
                    </a:lnTo>
                    <a:lnTo>
                      <a:pt x="156" y="107"/>
                    </a:lnTo>
                    <a:lnTo>
                      <a:pt x="105" y="107"/>
                    </a:lnTo>
                    <a:lnTo>
                      <a:pt x="66" y="107"/>
                    </a:lnTo>
                    <a:lnTo>
                      <a:pt x="66" y="80"/>
                    </a:lnTo>
                    <a:lnTo>
                      <a:pt x="66" y="53"/>
                    </a:lnTo>
                    <a:lnTo>
                      <a:pt x="91" y="67"/>
                    </a:lnTo>
                    <a:lnTo>
                      <a:pt x="105" y="93"/>
                    </a:lnTo>
                    <a:lnTo>
                      <a:pt x="130" y="93"/>
                    </a:lnTo>
                    <a:lnTo>
                      <a:pt x="156" y="93"/>
                    </a:lnTo>
                    <a:lnTo>
                      <a:pt x="156" y="80"/>
                    </a:lnTo>
                    <a:lnTo>
                      <a:pt x="156" y="67"/>
                    </a:lnTo>
                    <a:lnTo>
                      <a:pt x="144" y="67"/>
                    </a:lnTo>
                    <a:lnTo>
                      <a:pt x="130" y="67"/>
                    </a:lnTo>
                    <a:lnTo>
                      <a:pt x="105" y="40"/>
                    </a:lnTo>
                    <a:lnTo>
                      <a:pt x="66" y="0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77" name="Rectangle 53"/>
              <p:cNvSpPr>
                <a:spLocks noChangeArrowheads="1"/>
              </p:cNvSpPr>
              <p:nvPr/>
            </p:nvSpPr>
            <p:spPr bwMode="black">
              <a:xfrm>
                <a:off x="283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78" name="Rectangle 54"/>
              <p:cNvSpPr>
                <a:spLocks noChangeArrowheads="1"/>
              </p:cNvSpPr>
              <p:nvPr/>
            </p:nvSpPr>
            <p:spPr bwMode="black">
              <a:xfrm>
                <a:off x="379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79" name="Oval 55"/>
              <p:cNvSpPr>
                <a:spLocks noChangeArrowheads="1"/>
              </p:cNvSpPr>
              <p:nvPr/>
            </p:nvSpPr>
            <p:spPr bwMode="black">
              <a:xfrm>
                <a:off x="310" y="1598"/>
                <a:ext cx="74" cy="61"/>
              </a:xfrm>
              <a:prstGeom prst="ellipse">
                <a:avLst/>
              </a:pr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</p:grpSp>
      <p:grpSp>
        <p:nvGrpSpPr>
          <p:cNvPr id="14" name="Group 56"/>
          <p:cNvGrpSpPr>
            <a:grpSpLocks/>
          </p:cNvGrpSpPr>
          <p:nvPr/>
        </p:nvGrpSpPr>
        <p:grpSpPr bwMode="auto">
          <a:xfrm>
            <a:off x="762000" y="4191000"/>
            <a:ext cx="1295400" cy="762000"/>
            <a:chOff x="3216" y="768"/>
            <a:chExt cx="816" cy="480"/>
          </a:xfrm>
        </p:grpSpPr>
        <p:graphicFrame>
          <p:nvGraphicFramePr>
            <p:cNvPr id="129081" name="Object 57"/>
            <p:cNvGraphicFramePr>
              <a:graphicFrameLocks noChangeAspect="1"/>
            </p:cNvGraphicFramePr>
            <p:nvPr/>
          </p:nvGraphicFramePr>
          <p:xfrm>
            <a:off x="3408" y="768"/>
            <a:ext cx="624" cy="480"/>
          </p:xfrm>
          <a:graphic>
            <a:graphicData uri="http://schemas.openxmlformats.org/presentationml/2006/ole">
              <p:oleObj spid="_x0000_s1030" name="Clip" r:id="rId13" imgW="4182480" imgH="3215880" progId="">
                <p:embed/>
              </p:oleObj>
            </a:graphicData>
          </a:graphic>
        </p:graphicFrame>
        <p:grpSp>
          <p:nvGrpSpPr>
            <p:cNvPr id="15" name="Group 58"/>
            <p:cNvGrpSpPr>
              <a:grpSpLocks/>
            </p:cNvGrpSpPr>
            <p:nvPr/>
          </p:nvGrpSpPr>
          <p:grpSpPr bwMode="auto">
            <a:xfrm>
              <a:off x="3216" y="816"/>
              <a:ext cx="184" cy="348"/>
              <a:chOff x="283" y="1598"/>
              <a:chExt cx="184" cy="348"/>
            </a:xfrm>
          </p:grpSpPr>
          <p:sp>
            <p:nvSpPr>
              <p:cNvPr id="129083" name="Freeform 59"/>
              <p:cNvSpPr>
                <a:spLocks/>
              </p:cNvSpPr>
              <p:nvPr/>
            </p:nvSpPr>
            <p:spPr bwMode="black">
              <a:xfrm>
                <a:off x="283" y="1680"/>
                <a:ext cx="102" cy="1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12" y="157"/>
                  </a:cxn>
                  <a:cxn ang="0">
                    <a:pos x="101" y="157"/>
                  </a:cxn>
                  <a:cxn ang="0">
                    <a:pos x="101" y="184"/>
                  </a:cxn>
                  <a:cxn ang="0">
                    <a:pos x="0" y="184"/>
                  </a:cxn>
                  <a:cxn ang="0">
                    <a:pos x="0" y="0"/>
                  </a:cxn>
                </a:cxnLst>
                <a:rect l="0" t="0" r="r" b="b"/>
                <a:pathLst>
                  <a:path w="102" h="185">
                    <a:moveTo>
                      <a:pt x="0" y="0"/>
                    </a:moveTo>
                    <a:lnTo>
                      <a:pt x="12" y="0"/>
                    </a:lnTo>
                    <a:lnTo>
                      <a:pt x="12" y="157"/>
                    </a:lnTo>
                    <a:lnTo>
                      <a:pt x="101" y="157"/>
                    </a:lnTo>
                    <a:lnTo>
                      <a:pt x="101" y="184"/>
                    </a:lnTo>
                    <a:lnTo>
                      <a:pt x="0" y="18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84" name="Freeform 60"/>
              <p:cNvSpPr>
                <a:spLocks/>
              </p:cNvSpPr>
              <p:nvPr/>
            </p:nvSpPr>
            <p:spPr bwMode="black">
              <a:xfrm>
                <a:off x="310" y="1680"/>
                <a:ext cx="157" cy="2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80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13" y="159"/>
                  </a:cxn>
                  <a:cxn ang="0">
                    <a:pos x="66" y="159"/>
                  </a:cxn>
                  <a:cxn ang="0">
                    <a:pos x="105" y="159"/>
                  </a:cxn>
                  <a:cxn ang="0">
                    <a:pos x="117" y="159"/>
                  </a:cxn>
                  <a:cxn ang="0">
                    <a:pos x="117" y="199"/>
                  </a:cxn>
                  <a:cxn ang="0">
                    <a:pos x="117" y="239"/>
                  </a:cxn>
                  <a:cxn ang="0">
                    <a:pos x="117" y="252"/>
                  </a:cxn>
                  <a:cxn ang="0">
                    <a:pos x="130" y="265"/>
                  </a:cxn>
                  <a:cxn ang="0">
                    <a:pos x="156" y="252"/>
                  </a:cxn>
                  <a:cxn ang="0">
                    <a:pos x="156" y="239"/>
                  </a:cxn>
                  <a:cxn ang="0">
                    <a:pos x="156" y="173"/>
                  </a:cxn>
                  <a:cxn ang="0">
                    <a:pos x="156" y="107"/>
                  </a:cxn>
                  <a:cxn ang="0">
                    <a:pos x="105" y="107"/>
                  </a:cxn>
                  <a:cxn ang="0">
                    <a:pos x="66" y="107"/>
                  </a:cxn>
                  <a:cxn ang="0">
                    <a:pos x="66" y="80"/>
                  </a:cxn>
                  <a:cxn ang="0">
                    <a:pos x="66" y="53"/>
                  </a:cxn>
                  <a:cxn ang="0">
                    <a:pos x="91" y="67"/>
                  </a:cxn>
                  <a:cxn ang="0">
                    <a:pos x="105" y="93"/>
                  </a:cxn>
                  <a:cxn ang="0">
                    <a:pos x="130" y="93"/>
                  </a:cxn>
                  <a:cxn ang="0">
                    <a:pos x="156" y="93"/>
                  </a:cxn>
                  <a:cxn ang="0">
                    <a:pos x="156" y="80"/>
                  </a:cxn>
                  <a:cxn ang="0">
                    <a:pos x="156" y="67"/>
                  </a:cxn>
                  <a:cxn ang="0">
                    <a:pos x="144" y="67"/>
                  </a:cxn>
                  <a:cxn ang="0">
                    <a:pos x="130" y="67"/>
                  </a:cxn>
                  <a:cxn ang="0">
                    <a:pos x="105" y="40"/>
                  </a:cxn>
                  <a:cxn ang="0">
                    <a:pos x="66" y="0"/>
                  </a:cxn>
                  <a:cxn ang="0">
                    <a:pos x="39" y="0"/>
                  </a:cxn>
                  <a:cxn ang="0">
                    <a:pos x="13" y="0"/>
                  </a:cxn>
                  <a:cxn ang="0">
                    <a:pos x="0" y="0"/>
                  </a:cxn>
                </a:cxnLst>
                <a:rect l="0" t="0" r="r" b="b"/>
                <a:pathLst>
                  <a:path w="157" h="266">
                    <a:moveTo>
                      <a:pt x="0" y="0"/>
                    </a:moveTo>
                    <a:lnTo>
                      <a:pt x="0" y="14"/>
                    </a:lnTo>
                    <a:lnTo>
                      <a:pt x="0" y="80"/>
                    </a:lnTo>
                    <a:lnTo>
                      <a:pt x="0" y="147"/>
                    </a:lnTo>
                    <a:lnTo>
                      <a:pt x="0" y="159"/>
                    </a:lnTo>
                    <a:lnTo>
                      <a:pt x="13" y="159"/>
                    </a:lnTo>
                    <a:lnTo>
                      <a:pt x="66" y="159"/>
                    </a:lnTo>
                    <a:lnTo>
                      <a:pt x="105" y="159"/>
                    </a:lnTo>
                    <a:lnTo>
                      <a:pt x="117" y="159"/>
                    </a:lnTo>
                    <a:lnTo>
                      <a:pt x="117" y="199"/>
                    </a:lnTo>
                    <a:lnTo>
                      <a:pt x="117" y="239"/>
                    </a:lnTo>
                    <a:lnTo>
                      <a:pt x="117" y="252"/>
                    </a:lnTo>
                    <a:lnTo>
                      <a:pt x="130" y="265"/>
                    </a:lnTo>
                    <a:lnTo>
                      <a:pt x="156" y="252"/>
                    </a:lnTo>
                    <a:lnTo>
                      <a:pt x="156" y="239"/>
                    </a:lnTo>
                    <a:lnTo>
                      <a:pt x="156" y="173"/>
                    </a:lnTo>
                    <a:lnTo>
                      <a:pt x="156" y="107"/>
                    </a:lnTo>
                    <a:lnTo>
                      <a:pt x="105" y="107"/>
                    </a:lnTo>
                    <a:lnTo>
                      <a:pt x="66" y="107"/>
                    </a:lnTo>
                    <a:lnTo>
                      <a:pt x="66" y="80"/>
                    </a:lnTo>
                    <a:lnTo>
                      <a:pt x="66" y="53"/>
                    </a:lnTo>
                    <a:lnTo>
                      <a:pt x="91" y="67"/>
                    </a:lnTo>
                    <a:lnTo>
                      <a:pt x="105" y="93"/>
                    </a:lnTo>
                    <a:lnTo>
                      <a:pt x="130" y="93"/>
                    </a:lnTo>
                    <a:lnTo>
                      <a:pt x="156" y="93"/>
                    </a:lnTo>
                    <a:lnTo>
                      <a:pt x="156" y="80"/>
                    </a:lnTo>
                    <a:lnTo>
                      <a:pt x="156" y="67"/>
                    </a:lnTo>
                    <a:lnTo>
                      <a:pt x="144" y="67"/>
                    </a:lnTo>
                    <a:lnTo>
                      <a:pt x="130" y="67"/>
                    </a:lnTo>
                    <a:lnTo>
                      <a:pt x="105" y="40"/>
                    </a:lnTo>
                    <a:lnTo>
                      <a:pt x="66" y="0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85" name="Rectangle 61"/>
              <p:cNvSpPr>
                <a:spLocks noChangeArrowheads="1"/>
              </p:cNvSpPr>
              <p:nvPr/>
            </p:nvSpPr>
            <p:spPr bwMode="black">
              <a:xfrm>
                <a:off x="283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86" name="Rectangle 62"/>
              <p:cNvSpPr>
                <a:spLocks noChangeArrowheads="1"/>
              </p:cNvSpPr>
              <p:nvPr/>
            </p:nvSpPr>
            <p:spPr bwMode="black">
              <a:xfrm>
                <a:off x="379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87" name="Oval 63"/>
              <p:cNvSpPr>
                <a:spLocks noChangeArrowheads="1"/>
              </p:cNvSpPr>
              <p:nvPr/>
            </p:nvSpPr>
            <p:spPr bwMode="black">
              <a:xfrm>
                <a:off x="310" y="1598"/>
                <a:ext cx="74" cy="61"/>
              </a:xfrm>
              <a:prstGeom prst="ellipse">
                <a:avLst/>
              </a:pr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</p:grpSp>
      <p:grpSp>
        <p:nvGrpSpPr>
          <p:cNvPr id="16" name="Group 64"/>
          <p:cNvGrpSpPr>
            <a:grpSpLocks/>
          </p:cNvGrpSpPr>
          <p:nvPr/>
        </p:nvGrpSpPr>
        <p:grpSpPr bwMode="auto">
          <a:xfrm>
            <a:off x="914400" y="5181600"/>
            <a:ext cx="1295400" cy="762000"/>
            <a:chOff x="3216" y="768"/>
            <a:chExt cx="816" cy="480"/>
          </a:xfrm>
        </p:grpSpPr>
        <p:graphicFrame>
          <p:nvGraphicFramePr>
            <p:cNvPr id="129089" name="Object 65"/>
            <p:cNvGraphicFramePr>
              <a:graphicFrameLocks noChangeAspect="1"/>
            </p:cNvGraphicFramePr>
            <p:nvPr/>
          </p:nvGraphicFramePr>
          <p:xfrm>
            <a:off x="3408" y="768"/>
            <a:ext cx="624" cy="480"/>
          </p:xfrm>
          <a:graphic>
            <a:graphicData uri="http://schemas.openxmlformats.org/presentationml/2006/ole">
              <p:oleObj spid="_x0000_s1029" name="Clip" r:id="rId14" imgW="4182480" imgH="3215880" progId="">
                <p:embed/>
              </p:oleObj>
            </a:graphicData>
          </a:graphic>
        </p:graphicFrame>
        <p:grpSp>
          <p:nvGrpSpPr>
            <p:cNvPr id="17" name="Group 66"/>
            <p:cNvGrpSpPr>
              <a:grpSpLocks/>
            </p:cNvGrpSpPr>
            <p:nvPr/>
          </p:nvGrpSpPr>
          <p:grpSpPr bwMode="auto">
            <a:xfrm>
              <a:off x="3216" y="816"/>
              <a:ext cx="184" cy="348"/>
              <a:chOff x="283" y="1598"/>
              <a:chExt cx="184" cy="348"/>
            </a:xfrm>
          </p:grpSpPr>
          <p:sp>
            <p:nvSpPr>
              <p:cNvPr id="129091" name="Freeform 67"/>
              <p:cNvSpPr>
                <a:spLocks/>
              </p:cNvSpPr>
              <p:nvPr/>
            </p:nvSpPr>
            <p:spPr bwMode="black">
              <a:xfrm>
                <a:off x="283" y="1680"/>
                <a:ext cx="102" cy="1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12" y="157"/>
                  </a:cxn>
                  <a:cxn ang="0">
                    <a:pos x="101" y="157"/>
                  </a:cxn>
                  <a:cxn ang="0">
                    <a:pos x="101" y="184"/>
                  </a:cxn>
                  <a:cxn ang="0">
                    <a:pos x="0" y="184"/>
                  </a:cxn>
                  <a:cxn ang="0">
                    <a:pos x="0" y="0"/>
                  </a:cxn>
                </a:cxnLst>
                <a:rect l="0" t="0" r="r" b="b"/>
                <a:pathLst>
                  <a:path w="102" h="185">
                    <a:moveTo>
                      <a:pt x="0" y="0"/>
                    </a:moveTo>
                    <a:lnTo>
                      <a:pt x="12" y="0"/>
                    </a:lnTo>
                    <a:lnTo>
                      <a:pt x="12" y="157"/>
                    </a:lnTo>
                    <a:lnTo>
                      <a:pt x="101" y="157"/>
                    </a:lnTo>
                    <a:lnTo>
                      <a:pt x="101" y="184"/>
                    </a:lnTo>
                    <a:lnTo>
                      <a:pt x="0" y="18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92" name="Freeform 68"/>
              <p:cNvSpPr>
                <a:spLocks/>
              </p:cNvSpPr>
              <p:nvPr/>
            </p:nvSpPr>
            <p:spPr bwMode="black">
              <a:xfrm>
                <a:off x="310" y="1680"/>
                <a:ext cx="157" cy="2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0" y="80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13" y="159"/>
                  </a:cxn>
                  <a:cxn ang="0">
                    <a:pos x="66" y="159"/>
                  </a:cxn>
                  <a:cxn ang="0">
                    <a:pos x="105" y="159"/>
                  </a:cxn>
                  <a:cxn ang="0">
                    <a:pos x="117" y="159"/>
                  </a:cxn>
                  <a:cxn ang="0">
                    <a:pos x="117" y="199"/>
                  </a:cxn>
                  <a:cxn ang="0">
                    <a:pos x="117" y="239"/>
                  </a:cxn>
                  <a:cxn ang="0">
                    <a:pos x="117" y="252"/>
                  </a:cxn>
                  <a:cxn ang="0">
                    <a:pos x="130" y="265"/>
                  </a:cxn>
                  <a:cxn ang="0">
                    <a:pos x="156" y="252"/>
                  </a:cxn>
                  <a:cxn ang="0">
                    <a:pos x="156" y="239"/>
                  </a:cxn>
                  <a:cxn ang="0">
                    <a:pos x="156" y="173"/>
                  </a:cxn>
                  <a:cxn ang="0">
                    <a:pos x="156" y="107"/>
                  </a:cxn>
                  <a:cxn ang="0">
                    <a:pos x="105" y="107"/>
                  </a:cxn>
                  <a:cxn ang="0">
                    <a:pos x="66" y="107"/>
                  </a:cxn>
                  <a:cxn ang="0">
                    <a:pos x="66" y="80"/>
                  </a:cxn>
                  <a:cxn ang="0">
                    <a:pos x="66" y="53"/>
                  </a:cxn>
                  <a:cxn ang="0">
                    <a:pos x="91" y="67"/>
                  </a:cxn>
                  <a:cxn ang="0">
                    <a:pos x="105" y="93"/>
                  </a:cxn>
                  <a:cxn ang="0">
                    <a:pos x="130" y="93"/>
                  </a:cxn>
                  <a:cxn ang="0">
                    <a:pos x="156" y="93"/>
                  </a:cxn>
                  <a:cxn ang="0">
                    <a:pos x="156" y="80"/>
                  </a:cxn>
                  <a:cxn ang="0">
                    <a:pos x="156" y="67"/>
                  </a:cxn>
                  <a:cxn ang="0">
                    <a:pos x="144" y="67"/>
                  </a:cxn>
                  <a:cxn ang="0">
                    <a:pos x="130" y="67"/>
                  </a:cxn>
                  <a:cxn ang="0">
                    <a:pos x="105" y="40"/>
                  </a:cxn>
                  <a:cxn ang="0">
                    <a:pos x="66" y="0"/>
                  </a:cxn>
                  <a:cxn ang="0">
                    <a:pos x="39" y="0"/>
                  </a:cxn>
                  <a:cxn ang="0">
                    <a:pos x="13" y="0"/>
                  </a:cxn>
                  <a:cxn ang="0">
                    <a:pos x="0" y="0"/>
                  </a:cxn>
                </a:cxnLst>
                <a:rect l="0" t="0" r="r" b="b"/>
                <a:pathLst>
                  <a:path w="157" h="266">
                    <a:moveTo>
                      <a:pt x="0" y="0"/>
                    </a:moveTo>
                    <a:lnTo>
                      <a:pt x="0" y="14"/>
                    </a:lnTo>
                    <a:lnTo>
                      <a:pt x="0" y="80"/>
                    </a:lnTo>
                    <a:lnTo>
                      <a:pt x="0" y="147"/>
                    </a:lnTo>
                    <a:lnTo>
                      <a:pt x="0" y="159"/>
                    </a:lnTo>
                    <a:lnTo>
                      <a:pt x="13" y="159"/>
                    </a:lnTo>
                    <a:lnTo>
                      <a:pt x="66" y="159"/>
                    </a:lnTo>
                    <a:lnTo>
                      <a:pt x="105" y="159"/>
                    </a:lnTo>
                    <a:lnTo>
                      <a:pt x="117" y="159"/>
                    </a:lnTo>
                    <a:lnTo>
                      <a:pt x="117" y="199"/>
                    </a:lnTo>
                    <a:lnTo>
                      <a:pt x="117" y="239"/>
                    </a:lnTo>
                    <a:lnTo>
                      <a:pt x="117" y="252"/>
                    </a:lnTo>
                    <a:lnTo>
                      <a:pt x="130" y="265"/>
                    </a:lnTo>
                    <a:lnTo>
                      <a:pt x="156" y="252"/>
                    </a:lnTo>
                    <a:lnTo>
                      <a:pt x="156" y="239"/>
                    </a:lnTo>
                    <a:lnTo>
                      <a:pt x="156" y="173"/>
                    </a:lnTo>
                    <a:lnTo>
                      <a:pt x="156" y="107"/>
                    </a:lnTo>
                    <a:lnTo>
                      <a:pt x="105" y="107"/>
                    </a:lnTo>
                    <a:lnTo>
                      <a:pt x="66" y="107"/>
                    </a:lnTo>
                    <a:lnTo>
                      <a:pt x="66" y="80"/>
                    </a:lnTo>
                    <a:lnTo>
                      <a:pt x="66" y="53"/>
                    </a:lnTo>
                    <a:lnTo>
                      <a:pt x="91" y="67"/>
                    </a:lnTo>
                    <a:lnTo>
                      <a:pt x="105" y="93"/>
                    </a:lnTo>
                    <a:lnTo>
                      <a:pt x="130" y="93"/>
                    </a:lnTo>
                    <a:lnTo>
                      <a:pt x="156" y="93"/>
                    </a:lnTo>
                    <a:lnTo>
                      <a:pt x="156" y="80"/>
                    </a:lnTo>
                    <a:lnTo>
                      <a:pt x="156" y="67"/>
                    </a:lnTo>
                    <a:lnTo>
                      <a:pt x="144" y="67"/>
                    </a:lnTo>
                    <a:lnTo>
                      <a:pt x="130" y="67"/>
                    </a:lnTo>
                    <a:lnTo>
                      <a:pt x="105" y="40"/>
                    </a:lnTo>
                    <a:lnTo>
                      <a:pt x="66" y="0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2"/>
              </a:solidFill>
              <a:ln w="254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IN" dirty="0"/>
              </a:p>
            </p:txBody>
          </p:sp>
          <p:sp>
            <p:nvSpPr>
              <p:cNvPr id="129093" name="Rectangle 69"/>
              <p:cNvSpPr>
                <a:spLocks noChangeArrowheads="1"/>
              </p:cNvSpPr>
              <p:nvPr/>
            </p:nvSpPr>
            <p:spPr bwMode="black">
              <a:xfrm>
                <a:off x="283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94" name="Rectangle 70"/>
              <p:cNvSpPr>
                <a:spLocks noChangeArrowheads="1"/>
              </p:cNvSpPr>
              <p:nvPr/>
            </p:nvSpPr>
            <p:spPr bwMode="black">
              <a:xfrm>
                <a:off x="379" y="1885"/>
                <a:ext cx="5" cy="60"/>
              </a:xfrm>
              <a:prstGeom prst="rect">
                <a:avLst/>
              </a:prstGeom>
              <a:solidFill>
                <a:schemeClr val="tx2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9095" name="Oval 71"/>
              <p:cNvSpPr>
                <a:spLocks noChangeArrowheads="1"/>
              </p:cNvSpPr>
              <p:nvPr/>
            </p:nvSpPr>
            <p:spPr bwMode="black">
              <a:xfrm>
                <a:off x="310" y="1598"/>
                <a:ext cx="74" cy="61"/>
              </a:xfrm>
              <a:prstGeom prst="ellipse">
                <a:avLst/>
              </a:pr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</p:grpSp>
      <p:cxnSp>
        <p:nvCxnSpPr>
          <p:cNvPr id="129096" name="AutoShape 72"/>
          <p:cNvCxnSpPr>
            <a:cxnSpLocks noChangeShapeType="1"/>
            <a:stCxn id="0" idx="2"/>
            <a:endCxn id="0" idx="3"/>
          </p:cNvCxnSpPr>
          <p:nvPr/>
        </p:nvCxnSpPr>
        <p:spPr bwMode="auto">
          <a:xfrm>
            <a:off x="2400300" y="4038600"/>
            <a:ext cx="1714500" cy="95567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129097" name="AutoShape 73"/>
          <p:cNvCxnSpPr>
            <a:cxnSpLocks noChangeShapeType="1"/>
            <a:stCxn id="0" idx="3"/>
            <a:endCxn id="0" idx="3"/>
          </p:cNvCxnSpPr>
          <p:nvPr/>
        </p:nvCxnSpPr>
        <p:spPr bwMode="auto">
          <a:xfrm flipV="1">
            <a:off x="2209800" y="4994275"/>
            <a:ext cx="1905000" cy="5683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129098" name="AutoShape 74"/>
          <p:cNvCxnSpPr>
            <a:cxnSpLocks noChangeShapeType="1"/>
            <a:stCxn id="0" idx="3"/>
            <a:endCxn id="0" idx="3"/>
          </p:cNvCxnSpPr>
          <p:nvPr/>
        </p:nvCxnSpPr>
        <p:spPr bwMode="auto">
          <a:xfrm>
            <a:off x="2057400" y="4572000"/>
            <a:ext cx="2057400" cy="42227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129099" name="AutoShape 75"/>
          <p:cNvCxnSpPr>
            <a:cxnSpLocks noChangeShapeType="1"/>
            <a:stCxn id="0" idx="3"/>
            <a:endCxn id="0" idx="0"/>
          </p:cNvCxnSpPr>
          <p:nvPr/>
        </p:nvCxnSpPr>
        <p:spPr bwMode="auto">
          <a:xfrm>
            <a:off x="6019800" y="1981200"/>
            <a:ext cx="2247900" cy="91440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129100" name="AutoShape 76"/>
          <p:cNvCxnSpPr>
            <a:cxnSpLocks noChangeShapeType="1"/>
            <a:endCxn id="0" idx="3"/>
          </p:cNvCxnSpPr>
          <p:nvPr/>
        </p:nvCxnSpPr>
        <p:spPr bwMode="auto">
          <a:xfrm flipH="1" flipV="1">
            <a:off x="6705600" y="838200"/>
            <a:ext cx="1524000" cy="198120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129101" name="AutoShape 77"/>
          <p:cNvCxnSpPr>
            <a:cxnSpLocks noChangeShapeType="1"/>
            <a:stCxn id="0" idx="3"/>
            <a:endCxn id="0" idx="2"/>
          </p:cNvCxnSpPr>
          <p:nvPr/>
        </p:nvCxnSpPr>
        <p:spPr bwMode="auto">
          <a:xfrm flipH="1" flipV="1">
            <a:off x="6210300" y="1219200"/>
            <a:ext cx="38100" cy="190500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129102" name="AutoShape 78"/>
          <p:cNvCxnSpPr>
            <a:cxnSpLocks noChangeShapeType="1"/>
            <a:stCxn id="0" idx="3"/>
            <a:endCxn id="0" idx="2"/>
          </p:cNvCxnSpPr>
          <p:nvPr/>
        </p:nvCxnSpPr>
        <p:spPr bwMode="auto">
          <a:xfrm flipV="1">
            <a:off x="6248400" y="1295400"/>
            <a:ext cx="1943100" cy="182880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triangle" w="sm" len="sm"/>
            <a:tailEnd type="triangle" w="sm" len="sm"/>
          </a:ln>
          <a:effectLst/>
        </p:spPr>
      </p:cxnSp>
      <p:sp>
        <p:nvSpPr>
          <p:cNvPr id="129103" name="AutoShape 79"/>
          <p:cNvSpPr>
            <a:spLocks noChangeArrowheads="1"/>
          </p:cNvSpPr>
          <p:nvPr/>
        </p:nvSpPr>
        <p:spPr bwMode="blackWhite">
          <a:xfrm flipH="1">
            <a:off x="228600" y="1828800"/>
            <a:ext cx="2057400" cy="914400"/>
          </a:xfrm>
          <a:prstGeom prst="wedgeRoundRectCallout">
            <a:avLst>
              <a:gd name="adj1" fmla="val -20681"/>
              <a:gd name="adj2" fmla="val 111106"/>
              <a:gd name="adj3" fmla="val 16667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“I want to access 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</a:rPr>
              <a:t>some information”</a:t>
            </a:r>
          </a:p>
        </p:txBody>
      </p:sp>
      <p:sp>
        <p:nvSpPr>
          <p:cNvPr id="129104" name="AutoShape 80"/>
          <p:cNvSpPr>
            <a:spLocks noChangeArrowheads="1"/>
          </p:cNvSpPr>
          <p:nvPr/>
        </p:nvSpPr>
        <p:spPr bwMode="blackWhite">
          <a:xfrm flipH="1">
            <a:off x="2971800" y="914400"/>
            <a:ext cx="1295400" cy="1447800"/>
          </a:xfrm>
          <a:prstGeom prst="wedgeRoundRectCallout">
            <a:avLst>
              <a:gd name="adj1" fmla="val -98407"/>
              <a:gd name="adj2" fmla="val 75875"/>
              <a:gd name="adj3" fmla="val 16667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“I want to 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</a:rPr>
              <a:t>collaborate 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</a:rPr>
              <a:t>with my 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</a:rPr>
              <a:t>colleague”</a:t>
            </a:r>
          </a:p>
        </p:txBody>
      </p:sp>
      <p:sp>
        <p:nvSpPr>
          <p:cNvPr id="129105" name="Text Box 81"/>
          <p:cNvSpPr txBox="1">
            <a:spLocks noChangeArrowheads="1"/>
          </p:cNvSpPr>
          <p:nvPr/>
        </p:nvSpPr>
        <p:spPr bwMode="auto">
          <a:xfrm>
            <a:off x="2057400" y="2819400"/>
            <a:ext cx="9271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Client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Distinctions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Client-server</a:t>
            </a:r>
          </a:p>
          <a:p>
            <a:pPr lvl="1"/>
            <a:r>
              <a:rPr lang="en-US" dirty="0"/>
              <a:t>Asymmetric relationship</a:t>
            </a:r>
          </a:p>
          <a:p>
            <a:pPr lvl="1"/>
            <a:r>
              <a:rPr lang="en-US" dirty="0"/>
              <a:t>Client predominately makes requests, server makes replies</a:t>
            </a:r>
          </a:p>
          <a:p>
            <a:r>
              <a:rPr lang="en-US" dirty="0"/>
              <a:t>Peer-to-peer</a:t>
            </a:r>
          </a:p>
          <a:p>
            <a:pPr lvl="1"/>
            <a:r>
              <a:rPr lang="en-US" dirty="0"/>
              <a:t>Symmetric relationship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074" name="Object 2"/>
          <p:cNvGraphicFramePr>
            <a:graphicFrameLocks noChangeAspect="1"/>
          </p:cNvGraphicFramePr>
          <p:nvPr/>
        </p:nvGraphicFramePr>
        <p:xfrm>
          <a:off x="1066800" y="3124200"/>
          <a:ext cx="990600" cy="762000"/>
        </p:xfrm>
        <a:graphic>
          <a:graphicData uri="http://schemas.openxmlformats.org/presentationml/2006/ole">
            <p:oleObj spid="_x0000_s2050" name="Clip" r:id="rId3" imgW="4182480" imgH="3215880" progId="">
              <p:embed/>
            </p:oleObj>
          </a:graphicData>
        </a:graphic>
      </p:graphicFrame>
      <p:graphicFrame>
        <p:nvGraphicFramePr>
          <p:cNvPr id="131075" name="Object 3"/>
          <p:cNvGraphicFramePr>
            <a:graphicFrameLocks noChangeAspect="1"/>
          </p:cNvGraphicFramePr>
          <p:nvPr/>
        </p:nvGraphicFramePr>
        <p:xfrm>
          <a:off x="3733800" y="2743200"/>
          <a:ext cx="1149350" cy="1608138"/>
        </p:xfrm>
        <a:graphic>
          <a:graphicData uri="http://schemas.openxmlformats.org/presentationml/2006/ole">
            <p:oleObj spid="_x0000_s2051" name="Clip" r:id="rId4" imgW="2734920" imgH="3825360" progId="">
              <p:embed/>
            </p:oleObj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85800" y="3200400"/>
            <a:ext cx="292100" cy="552450"/>
            <a:chOff x="283" y="1598"/>
            <a:chExt cx="184" cy="348"/>
          </a:xfrm>
        </p:grpSpPr>
        <p:sp>
          <p:nvSpPr>
            <p:cNvPr id="131077" name="Freeform 5"/>
            <p:cNvSpPr>
              <a:spLocks/>
            </p:cNvSpPr>
            <p:nvPr/>
          </p:nvSpPr>
          <p:spPr bwMode="black">
            <a:xfrm>
              <a:off x="283" y="1680"/>
              <a:ext cx="102" cy="1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157"/>
                </a:cxn>
                <a:cxn ang="0">
                  <a:pos x="101" y="157"/>
                </a:cxn>
                <a:cxn ang="0">
                  <a:pos x="101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102" h="185">
                  <a:moveTo>
                    <a:pt x="0" y="0"/>
                  </a:moveTo>
                  <a:lnTo>
                    <a:pt x="12" y="0"/>
                  </a:lnTo>
                  <a:lnTo>
                    <a:pt x="12" y="157"/>
                  </a:lnTo>
                  <a:lnTo>
                    <a:pt x="101" y="157"/>
                  </a:lnTo>
                  <a:lnTo>
                    <a:pt x="101" y="184"/>
                  </a:lnTo>
                  <a:lnTo>
                    <a:pt x="0" y="184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 w="254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IN" dirty="0"/>
            </a:p>
          </p:txBody>
        </p:sp>
        <p:sp>
          <p:nvSpPr>
            <p:cNvPr id="131078" name="Freeform 6"/>
            <p:cNvSpPr>
              <a:spLocks/>
            </p:cNvSpPr>
            <p:nvPr/>
          </p:nvSpPr>
          <p:spPr bwMode="black">
            <a:xfrm>
              <a:off x="310" y="1680"/>
              <a:ext cx="157" cy="2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80"/>
                </a:cxn>
                <a:cxn ang="0">
                  <a:pos x="0" y="147"/>
                </a:cxn>
                <a:cxn ang="0">
                  <a:pos x="0" y="159"/>
                </a:cxn>
                <a:cxn ang="0">
                  <a:pos x="13" y="159"/>
                </a:cxn>
                <a:cxn ang="0">
                  <a:pos x="66" y="159"/>
                </a:cxn>
                <a:cxn ang="0">
                  <a:pos x="105" y="159"/>
                </a:cxn>
                <a:cxn ang="0">
                  <a:pos x="117" y="159"/>
                </a:cxn>
                <a:cxn ang="0">
                  <a:pos x="117" y="199"/>
                </a:cxn>
                <a:cxn ang="0">
                  <a:pos x="117" y="239"/>
                </a:cxn>
                <a:cxn ang="0">
                  <a:pos x="117" y="252"/>
                </a:cxn>
                <a:cxn ang="0">
                  <a:pos x="130" y="265"/>
                </a:cxn>
                <a:cxn ang="0">
                  <a:pos x="156" y="252"/>
                </a:cxn>
                <a:cxn ang="0">
                  <a:pos x="156" y="239"/>
                </a:cxn>
                <a:cxn ang="0">
                  <a:pos x="156" y="173"/>
                </a:cxn>
                <a:cxn ang="0">
                  <a:pos x="156" y="107"/>
                </a:cxn>
                <a:cxn ang="0">
                  <a:pos x="105" y="107"/>
                </a:cxn>
                <a:cxn ang="0">
                  <a:pos x="66" y="107"/>
                </a:cxn>
                <a:cxn ang="0">
                  <a:pos x="66" y="80"/>
                </a:cxn>
                <a:cxn ang="0">
                  <a:pos x="66" y="53"/>
                </a:cxn>
                <a:cxn ang="0">
                  <a:pos x="91" y="67"/>
                </a:cxn>
                <a:cxn ang="0">
                  <a:pos x="105" y="93"/>
                </a:cxn>
                <a:cxn ang="0">
                  <a:pos x="130" y="93"/>
                </a:cxn>
                <a:cxn ang="0">
                  <a:pos x="156" y="93"/>
                </a:cxn>
                <a:cxn ang="0">
                  <a:pos x="156" y="80"/>
                </a:cxn>
                <a:cxn ang="0">
                  <a:pos x="156" y="67"/>
                </a:cxn>
                <a:cxn ang="0">
                  <a:pos x="144" y="67"/>
                </a:cxn>
                <a:cxn ang="0">
                  <a:pos x="130" y="67"/>
                </a:cxn>
                <a:cxn ang="0">
                  <a:pos x="105" y="40"/>
                </a:cxn>
                <a:cxn ang="0">
                  <a:pos x="66" y="0"/>
                </a:cxn>
                <a:cxn ang="0">
                  <a:pos x="39" y="0"/>
                </a:cxn>
                <a:cxn ang="0">
                  <a:pos x="13" y="0"/>
                </a:cxn>
                <a:cxn ang="0">
                  <a:pos x="0" y="0"/>
                </a:cxn>
              </a:cxnLst>
              <a:rect l="0" t="0" r="r" b="b"/>
              <a:pathLst>
                <a:path w="157" h="266">
                  <a:moveTo>
                    <a:pt x="0" y="0"/>
                  </a:moveTo>
                  <a:lnTo>
                    <a:pt x="0" y="14"/>
                  </a:lnTo>
                  <a:lnTo>
                    <a:pt x="0" y="80"/>
                  </a:lnTo>
                  <a:lnTo>
                    <a:pt x="0" y="147"/>
                  </a:lnTo>
                  <a:lnTo>
                    <a:pt x="0" y="159"/>
                  </a:lnTo>
                  <a:lnTo>
                    <a:pt x="13" y="159"/>
                  </a:lnTo>
                  <a:lnTo>
                    <a:pt x="66" y="159"/>
                  </a:lnTo>
                  <a:lnTo>
                    <a:pt x="105" y="159"/>
                  </a:lnTo>
                  <a:lnTo>
                    <a:pt x="117" y="159"/>
                  </a:lnTo>
                  <a:lnTo>
                    <a:pt x="117" y="199"/>
                  </a:lnTo>
                  <a:lnTo>
                    <a:pt x="117" y="239"/>
                  </a:lnTo>
                  <a:lnTo>
                    <a:pt x="117" y="252"/>
                  </a:lnTo>
                  <a:lnTo>
                    <a:pt x="130" y="265"/>
                  </a:lnTo>
                  <a:lnTo>
                    <a:pt x="156" y="252"/>
                  </a:lnTo>
                  <a:lnTo>
                    <a:pt x="156" y="239"/>
                  </a:lnTo>
                  <a:lnTo>
                    <a:pt x="156" y="173"/>
                  </a:lnTo>
                  <a:lnTo>
                    <a:pt x="156" y="107"/>
                  </a:lnTo>
                  <a:lnTo>
                    <a:pt x="105" y="107"/>
                  </a:lnTo>
                  <a:lnTo>
                    <a:pt x="66" y="107"/>
                  </a:lnTo>
                  <a:lnTo>
                    <a:pt x="66" y="80"/>
                  </a:lnTo>
                  <a:lnTo>
                    <a:pt x="66" y="53"/>
                  </a:lnTo>
                  <a:lnTo>
                    <a:pt x="91" y="67"/>
                  </a:lnTo>
                  <a:lnTo>
                    <a:pt x="105" y="93"/>
                  </a:lnTo>
                  <a:lnTo>
                    <a:pt x="130" y="93"/>
                  </a:lnTo>
                  <a:lnTo>
                    <a:pt x="156" y="93"/>
                  </a:lnTo>
                  <a:lnTo>
                    <a:pt x="156" y="80"/>
                  </a:lnTo>
                  <a:lnTo>
                    <a:pt x="156" y="67"/>
                  </a:lnTo>
                  <a:lnTo>
                    <a:pt x="144" y="67"/>
                  </a:lnTo>
                  <a:lnTo>
                    <a:pt x="130" y="67"/>
                  </a:lnTo>
                  <a:lnTo>
                    <a:pt x="105" y="40"/>
                  </a:lnTo>
                  <a:lnTo>
                    <a:pt x="66" y="0"/>
                  </a:lnTo>
                  <a:lnTo>
                    <a:pt x="39" y="0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 w="254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IN" dirty="0"/>
            </a:p>
          </p:txBody>
        </p:sp>
        <p:sp>
          <p:nvSpPr>
            <p:cNvPr id="131079" name="Rectangle 7"/>
            <p:cNvSpPr>
              <a:spLocks noChangeArrowheads="1"/>
            </p:cNvSpPr>
            <p:nvPr/>
          </p:nvSpPr>
          <p:spPr bwMode="black">
            <a:xfrm>
              <a:off x="283" y="1885"/>
              <a:ext cx="5" cy="60"/>
            </a:xfrm>
            <a:prstGeom prst="rect">
              <a:avLst/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131080" name="Rectangle 8"/>
            <p:cNvSpPr>
              <a:spLocks noChangeArrowheads="1"/>
            </p:cNvSpPr>
            <p:nvPr/>
          </p:nvSpPr>
          <p:spPr bwMode="black">
            <a:xfrm>
              <a:off x="379" y="1885"/>
              <a:ext cx="5" cy="60"/>
            </a:xfrm>
            <a:prstGeom prst="rect">
              <a:avLst/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131081" name="Oval 9"/>
            <p:cNvSpPr>
              <a:spLocks noChangeArrowheads="1"/>
            </p:cNvSpPr>
            <p:nvPr/>
          </p:nvSpPr>
          <p:spPr bwMode="black">
            <a:xfrm>
              <a:off x="310" y="1598"/>
              <a:ext cx="74" cy="61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 dirty="0"/>
            </a:p>
          </p:txBody>
        </p:sp>
      </p:grpSp>
      <p:graphicFrame>
        <p:nvGraphicFramePr>
          <p:cNvPr id="131082" name="Object 10"/>
          <p:cNvGraphicFramePr>
            <a:graphicFrameLocks noChangeAspect="1"/>
          </p:cNvGraphicFramePr>
          <p:nvPr/>
        </p:nvGraphicFramePr>
        <p:xfrm>
          <a:off x="6705600" y="3200400"/>
          <a:ext cx="990600" cy="762000"/>
        </p:xfrm>
        <a:graphic>
          <a:graphicData uri="http://schemas.openxmlformats.org/presentationml/2006/ole">
            <p:oleObj spid="_x0000_s2052" name="Clip" r:id="rId5" imgW="4182480" imgH="3215880" progId="">
              <p:embed/>
            </p:oleObj>
          </a:graphicData>
        </a:graphic>
      </p:graphicFrame>
      <p:grpSp>
        <p:nvGrpSpPr>
          <p:cNvPr id="3" name="Group 11"/>
          <p:cNvGrpSpPr>
            <a:grpSpLocks/>
          </p:cNvGrpSpPr>
          <p:nvPr/>
        </p:nvGrpSpPr>
        <p:grpSpPr bwMode="auto">
          <a:xfrm flipH="1">
            <a:off x="7772400" y="3276600"/>
            <a:ext cx="292100" cy="552450"/>
            <a:chOff x="283" y="1598"/>
            <a:chExt cx="184" cy="348"/>
          </a:xfrm>
        </p:grpSpPr>
        <p:sp>
          <p:nvSpPr>
            <p:cNvPr id="131084" name="Freeform 12"/>
            <p:cNvSpPr>
              <a:spLocks/>
            </p:cNvSpPr>
            <p:nvPr/>
          </p:nvSpPr>
          <p:spPr bwMode="black">
            <a:xfrm>
              <a:off x="283" y="1680"/>
              <a:ext cx="102" cy="1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157"/>
                </a:cxn>
                <a:cxn ang="0">
                  <a:pos x="101" y="157"/>
                </a:cxn>
                <a:cxn ang="0">
                  <a:pos x="101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102" h="185">
                  <a:moveTo>
                    <a:pt x="0" y="0"/>
                  </a:moveTo>
                  <a:lnTo>
                    <a:pt x="12" y="0"/>
                  </a:lnTo>
                  <a:lnTo>
                    <a:pt x="12" y="157"/>
                  </a:lnTo>
                  <a:lnTo>
                    <a:pt x="101" y="157"/>
                  </a:lnTo>
                  <a:lnTo>
                    <a:pt x="101" y="184"/>
                  </a:lnTo>
                  <a:lnTo>
                    <a:pt x="0" y="184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 w="254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IN" dirty="0"/>
            </a:p>
          </p:txBody>
        </p:sp>
        <p:sp>
          <p:nvSpPr>
            <p:cNvPr id="131085" name="Freeform 13"/>
            <p:cNvSpPr>
              <a:spLocks/>
            </p:cNvSpPr>
            <p:nvPr/>
          </p:nvSpPr>
          <p:spPr bwMode="black">
            <a:xfrm>
              <a:off x="310" y="1680"/>
              <a:ext cx="157" cy="2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80"/>
                </a:cxn>
                <a:cxn ang="0">
                  <a:pos x="0" y="147"/>
                </a:cxn>
                <a:cxn ang="0">
                  <a:pos x="0" y="159"/>
                </a:cxn>
                <a:cxn ang="0">
                  <a:pos x="13" y="159"/>
                </a:cxn>
                <a:cxn ang="0">
                  <a:pos x="66" y="159"/>
                </a:cxn>
                <a:cxn ang="0">
                  <a:pos x="105" y="159"/>
                </a:cxn>
                <a:cxn ang="0">
                  <a:pos x="117" y="159"/>
                </a:cxn>
                <a:cxn ang="0">
                  <a:pos x="117" y="199"/>
                </a:cxn>
                <a:cxn ang="0">
                  <a:pos x="117" y="239"/>
                </a:cxn>
                <a:cxn ang="0">
                  <a:pos x="117" y="252"/>
                </a:cxn>
                <a:cxn ang="0">
                  <a:pos x="130" y="265"/>
                </a:cxn>
                <a:cxn ang="0">
                  <a:pos x="156" y="252"/>
                </a:cxn>
                <a:cxn ang="0">
                  <a:pos x="156" y="239"/>
                </a:cxn>
                <a:cxn ang="0">
                  <a:pos x="156" y="173"/>
                </a:cxn>
                <a:cxn ang="0">
                  <a:pos x="156" y="107"/>
                </a:cxn>
                <a:cxn ang="0">
                  <a:pos x="105" y="107"/>
                </a:cxn>
                <a:cxn ang="0">
                  <a:pos x="66" y="107"/>
                </a:cxn>
                <a:cxn ang="0">
                  <a:pos x="66" y="80"/>
                </a:cxn>
                <a:cxn ang="0">
                  <a:pos x="66" y="53"/>
                </a:cxn>
                <a:cxn ang="0">
                  <a:pos x="91" y="67"/>
                </a:cxn>
                <a:cxn ang="0">
                  <a:pos x="105" y="93"/>
                </a:cxn>
                <a:cxn ang="0">
                  <a:pos x="130" y="93"/>
                </a:cxn>
                <a:cxn ang="0">
                  <a:pos x="156" y="93"/>
                </a:cxn>
                <a:cxn ang="0">
                  <a:pos x="156" y="80"/>
                </a:cxn>
                <a:cxn ang="0">
                  <a:pos x="156" y="67"/>
                </a:cxn>
                <a:cxn ang="0">
                  <a:pos x="144" y="67"/>
                </a:cxn>
                <a:cxn ang="0">
                  <a:pos x="130" y="67"/>
                </a:cxn>
                <a:cxn ang="0">
                  <a:pos x="105" y="40"/>
                </a:cxn>
                <a:cxn ang="0">
                  <a:pos x="66" y="0"/>
                </a:cxn>
                <a:cxn ang="0">
                  <a:pos x="39" y="0"/>
                </a:cxn>
                <a:cxn ang="0">
                  <a:pos x="13" y="0"/>
                </a:cxn>
                <a:cxn ang="0">
                  <a:pos x="0" y="0"/>
                </a:cxn>
              </a:cxnLst>
              <a:rect l="0" t="0" r="r" b="b"/>
              <a:pathLst>
                <a:path w="157" h="266">
                  <a:moveTo>
                    <a:pt x="0" y="0"/>
                  </a:moveTo>
                  <a:lnTo>
                    <a:pt x="0" y="14"/>
                  </a:lnTo>
                  <a:lnTo>
                    <a:pt x="0" y="80"/>
                  </a:lnTo>
                  <a:lnTo>
                    <a:pt x="0" y="147"/>
                  </a:lnTo>
                  <a:lnTo>
                    <a:pt x="0" y="159"/>
                  </a:lnTo>
                  <a:lnTo>
                    <a:pt x="13" y="159"/>
                  </a:lnTo>
                  <a:lnTo>
                    <a:pt x="66" y="159"/>
                  </a:lnTo>
                  <a:lnTo>
                    <a:pt x="105" y="159"/>
                  </a:lnTo>
                  <a:lnTo>
                    <a:pt x="117" y="159"/>
                  </a:lnTo>
                  <a:lnTo>
                    <a:pt x="117" y="199"/>
                  </a:lnTo>
                  <a:lnTo>
                    <a:pt x="117" y="239"/>
                  </a:lnTo>
                  <a:lnTo>
                    <a:pt x="117" y="252"/>
                  </a:lnTo>
                  <a:lnTo>
                    <a:pt x="130" y="265"/>
                  </a:lnTo>
                  <a:lnTo>
                    <a:pt x="156" y="252"/>
                  </a:lnTo>
                  <a:lnTo>
                    <a:pt x="156" y="239"/>
                  </a:lnTo>
                  <a:lnTo>
                    <a:pt x="156" y="173"/>
                  </a:lnTo>
                  <a:lnTo>
                    <a:pt x="156" y="107"/>
                  </a:lnTo>
                  <a:lnTo>
                    <a:pt x="105" y="107"/>
                  </a:lnTo>
                  <a:lnTo>
                    <a:pt x="66" y="107"/>
                  </a:lnTo>
                  <a:lnTo>
                    <a:pt x="66" y="80"/>
                  </a:lnTo>
                  <a:lnTo>
                    <a:pt x="66" y="53"/>
                  </a:lnTo>
                  <a:lnTo>
                    <a:pt x="91" y="67"/>
                  </a:lnTo>
                  <a:lnTo>
                    <a:pt x="105" y="93"/>
                  </a:lnTo>
                  <a:lnTo>
                    <a:pt x="130" y="93"/>
                  </a:lnTo>
                  <a:lnTo>
                    <a:pt x="156" y="93"/>
                  </a:lnTo>
                  <a:lnTo>
                    <a:pt x="156" y="80"/>
                  </a:lnTo>
                  <a:lnTo>
                    <a:pt x="156" y="67"/>
                  </a:lnTo>
                  <a:lnTo>
                    <a:pt x="144" y="67"/>
                  </a:lnTo>
                  <a:lnTo>
                    <a:pt x="130" y="67"/>
                  </a:lnTo>
                  <a:lnTo>
                    <a:pt x="105" y="40"/>
                  </a:lnTo>
                  <a:lnTo>
                    <a:pt x="66" y="0"/>
                  </a:lnTo>
                  <a:lnTo>
                    <a:pt x="39" y="0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 w="254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IN" dirty="0"/>
            </a:p>
          </p:txBody>
        </p:sp>
        <p:sp>
          <p:nvSpPr>
            <p:cNvPr id="131086" name="Rectangle 14"/>
            <p:cNvSpPr>
              <a:spLocks noChangeArrowheads="1"/>
            </p:cNvSpPr>
            <p:nvPr/>
          </p:nvSpPr>
          <p:spPr bwMode="black">
            <a:xfrm>
              <a:off x="283" y="1885"/>
              <a:ext cx="5" cy="60"/>
            </a:xfrm>
            <a:prstGeom prst="rect">
              <a:avLst/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131087" name="Rectangle 15"/>
            <p:cNvSpPr>
              <a:spLocks noChangeArrowheads="1"/>
            </p:cNvSpPr>
            <p:nvPr/>
          </p:nvSpPr>
          <p:spPr bwMode="black">
            <a:xfrm>
              <a:off x="379" y="1885"/>
              <a:ext cx="5" cy="60"/>
            </a:xfrm>
            <a:prstGeom prst="rect">
              <a:avLst/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131088" name="Oval 16"/>
            <p:cNvSpPr>
              <a:spLocks noChangeArrowheads="1"/>
            </p:cNvSpPr>
            <p:nvPr/>
          </p:nvSpPr>
          <p:spPr bwMode="black">
            <a:xfrm>
              <a:off x="310" y="1598"/>
              <a:ext cx="74" cy="61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 dirty="0"/>
            </a:p>
          </p:txBody>
        </p:sp>
      </p:grpSp>
      <p:sp>
        <p:nvSpPr>
          <p:cNvPr id="131089" name="Text Box 17"/>
          <p:cNvSpPr txBox="1">
            <a:spLocks noChangeArrowheads="1"/>
          </p:cNvSpPr>
          <p:nvPr/>
        </p:nvSpPr>
        <p:spPr bwMode="auto">
          <a:xfrm>
            <a:off x="1203325" y="2605088"/>
            <a:ext cx="8032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Client</a:t>
            </a:r>
          </a:p>
        </p:txBody>
      </p:sp>
      <p:sp>
        <p:nvSpPr>
          <p:cNvPr id="131090" name="Text Box 18"/>
          <p:cNvSpPr txBox="1">
            <a:spLocks noChangeArrowheads="1"/>
          </p:cNvSpPr>
          <p:nvPr/>
        </p:nvSpPr>
        <p:spPr bwMode="auto">
          <a:xfrm>
            <a:off x="3810000" y="2286000"/>
            <a:ext cx="8461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Server</a:t>
            </a:r>
          </a:p>
        </p:txBody>
      </p:sp>
      <p:sp>
        <p:nvSpPr>
          <p:cNvPr id="131091" name="Text Box 19"/>
          <p:cNvSpPr txBox="1">
            <a:spLocks noChangeArrowheads="1"/>
          </p:cNvSpPr>
          <p:nvPr/>
        </p:nvSpPr>
        <p:spPr bwMode="auto">
          <a:xfrm>
            <a:off x="6858000" y="2667000"/>
            <a:ext cx="8032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Client</a:t>
            </a:r>
          </a:p>
        </p:txBody>
      </p:sp>
      <p:sp>
        <p:nvSpPr>
          <p:cNvPr id="131092" name="Line 20"/>
          <p:cNvSpPr>
            <a:spLocks noChangeShapeType="1"/>
          </p:cNvSpPr>
          <p:nvPr/>
        </p:nvSpPr>
        <p:spPr bwMode="auto">
          <a:xfrm>
            <a:off x="2057400" y="34290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IN" dirty="0"/>
          </a:p>
        </p:txBody>
      </p:sp>
      <p:sp>
        <p:nvSpPr>
          <p:cNvPr id="131093" name="Line 21"/>
          <p:cNvSpPr>
            <a:spLocks noChangeShapeType="1"/>
          </p:cNvSpPr>
          <p:nvPr/>
        </p:nvSpPr>
        <p:spPr bwMode="auto">
          <a:xfrm>
            <a:off x="5029200" y="34290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IN" dirty="0"/>
          </a:p>
        </p:txBody>
      </p:sp>
      <p:sp>
        <p:nvSpPr>
          <p:cNvPr id="131094" name="Text Box 22"/>
          <p:cNvSpPr txBox="1">
            <a:spLocks noChangeArrowheads="1"/>
          </p:cNvSpPr>
          <p:nvPr/>
        </p:nvSpPr>
        <p:spPr bwMode="auto">
          <a:xfrm>
            <a:off x="990600" y="4114800"/>
            <a:ext cx="2286000" cy="714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Email client sends message to server</a:t>
            </a:r>
          </a:p>
        </p:txBody>
      </p:sp>
      <p:sp>
        <p:nvSpPr>
          <p:cNvPr id="131095" name="Text Box 23"/>
          <p:cNvSpPr txBox="1">
            <a:spLocks noChangeArrowheads="1"/>
          </p:cNvSpPr>
          <p:nvPr/>
        </p:nvSpPr>
        <p:spPr bwMode="auto">
          <a:xfrm>
            <a:off x="3429000" y="4572000"/>
            <a:ext cx="2286000" cy="714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Message is stored on POP server</a:t>
            </a:r>
          </a:p>
        </p:txBody>
      </p:sp>
      <p:sp>
        <p:nvSpPr>
          <p:cNvPr id="131096" name="Text Box 24"/>
          <p:cNvSpPr txBox="1">
            <a:spLocks noChangeArrowheads="1"/>
          </p:cNvSpPr>
          <p:nvPr/>
        </p:nvSpPr>
        <p:spPr bwMode="auto">
          <a:xfrm>
            <a:off x="6096000" y="4114800"/>
            <a:ext cx="2286000" cy="1323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Later, recipient’s email client retrieves message from  server</a:t>
            </a:r>
          </a:p>
        </p:txBody>
      </p:sp>
      <p:sp>
        <p:nvSpPr>
          <p:cNvPr id="131097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application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client- server technology evolved?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operating systems were broken up into components and their interaction was managed as client and server processes running on the same machine.</a:t>
            </a:r>
          </a:p>
          <a:p>
            <a:r>
              <a:rPr lang="en-US" dirty="0" smtClean="0"/>
              <a:t>Later network file systems were introduced.</a:t>
            </a:r>
          </a:p>
          <a:p>
            <a:r>
              <a:rPr lang="en-US" dirty="0" smtClean="0"/>
              <a:t>In such environments, requests for data were routed over the network and serviced by a network file server.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common client server application today is the relational database.</a:t>
            </a:r>
          </a:p>
          <a:p>
            <a:r>
              <a:rPr lang="en-US" dirty="0" smtClean="0"/>
              <a:t>Requests are formulated at the client and shipped to server for execution.</a:t>
            </a:r>
          </a:p>
          <a:p>
            <a:r>
              <a:rPr lang="en-US" dirty="0" smtClean="0"/>
              <a:t>Server processes the queries and returns the results over a network.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Client –server model of computing is a distributed application structure.</a:t>
            </a:r>
          </a:p>
          <a:p>
            <a:r>
              <a:rPr lang="en-US" dirty="0" smtClean="0"/>
              <a:t>Client and server exchange messages in a request -response pattern.</a:t>
            </a:r>
          </a:p>
          <a:p>
            <a:r>
              <a:rPr lang="en-US" dirty="0" smtClean="0"/>
              <a:t>Exchange of messages is an example of IPC.</a:t>
            </a:r>
          </a:p>
          <a:p>
            <a:r>
              <a:rPr lang="en-US" dirty="0" smtClean="0"/>
              <a:t>Each computer must have a  common language.</a:t>
            </a:r>
          </a:p>
          <a:p>
            <a:r>
              <a:rPr lang="en-US" dirty="0" smtClean="0"/>
              <a:t>Scheduling is used to prioritize the requests.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Client- server computing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Client server is the distribution of an application program into two logically separate components , each performing very separate duties.</a:t>
            </a:r>
          </a:p>
          <a:p>
            <a:r>
              <a:rPr lang="en-US" dirty="0" smtClean="0"/>
              <a:t>Client issues a request for a server to perform some work on its behalf.</a:t>
            </a:r>
          </a:p>
          <a:p>
            <a:r>
              <a:rPr lang="en-US" dirty="0" smtClean="0"/>
              <a:t>Server’s job is to process the requests of the client and return the results</a:t>
            </a:r>
          </a:p>
          <a:p>
            <a:r>
              <a:rPr lang="en-US" dirty="0" smtClean="0"/>
              <a:t>LAN is usually used as the mechanism of communication.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Client Sever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Computing where it is most efficient to do so</a:t>
            </a:r>
          </a:p>
          <a:p>
            <a:pPr>
              <a:buNone/>
            </a:pPr>
            <a:r>
              <a:rPr lang="en-US" dirty="0" smtClean="0"/>
              <a:t>    By migrating the portions of client and server application program between client and server , the developer can determine the most optimal results.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Balancing load between client and server</a:t>
            </a:r>
          </a:p>
          <a:p>
            <a:pPr>
              <a:buNone/>
            </a:pPr>
            <a:r>
              <a:rPr lang="en-US" dirty="0" smtClean="0"/>
              <a:t>    Client server offers opportunity to scale very efficiently. </a:t>
            </a:r>
          </a:p>
          <a:p>
            <a:pPr>
              <a:buNone/>
            </a:pPr>
            <a:r>
              <a:rPr lang="en-US" dirty="0" smtClean="0"/>
              <a:t>    Application logic that interfaces with the central data would be located on a machine with data , thus data would not be transmitted over LAN.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/ Evolution of Client Sever Technology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Mainframe systems were introduced in 1950’s.</a:t>
            </a:r>
          </a:p>
          <a:p>
            <a:r>
              <a:rPr lang="en-US" dirty="0" smtClean="0"/>
              <a:t>Stand alone PC’s with GUIs were developed later. </a:t>
            </a:r>
          </a:p>
          <a:p>
            <a:r>
              <a:rPr lang="en-US" dirty="0" smtClean="0"/>
              <a:t>Client server technology combines  the best parts of stand-alone and mainframe technology into a  cohesive environment.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Client Server Technology and Heterogeneous Computing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b="1" dirty="0" smtClean="0"/>
              <a:t>Heterogeneous computing</a:t>
            </a:r>
            <a:r>
              <a:rPr lang="en-IN" dirty="0" smtClean="0"/>
              <a:t> refers to systems that use more than one kind of processor.</a:t>
            </a:r>
          </a:p>
          <a:p>
            <a:r>
              <a:rPr lang="en-IN" dirty="0" smtClean="0"/>
              <a:t> These are systems that gain performance not just by adding the same type of processors, but by adding dissimilar processors, usually incorporating specialized processing capabilities to handle particular tasks.</a:t>
            </a:r>
            <a:endParaRPr lang="en-US" dirty="0" smtClean="0"/>
          </a:p>
          <a:p>
            <a:r>
              <a:rPr lang="en-US" dirty="0" smtClean="0"/>
              <a:t> The issue is how to make all the systems communicate and interoperate with each other.</a:t>
            </a:r>
          </a:p>
          <a:p>
            <a:r>
              <a:rPr lang="en-US" dirty="0" smtClean="0"/>
              <a:t>Heterogeneous Computing is the term used to describe this diverse computing environment.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/>
              <a:t>Heterogeneity </a:t>
            </a:r>
            <a:r>
              <a:rPr lang="en-US" altLang="ar-SA" dirty="0" smtClean="0"/>
              <a:t> of</a:t>
            </a:r>
            <a:r>
              <a:rPr lang="ar-SA" altLang="ar-SA" dirty="0" smtClean="0"/>
              <a:t> </a:t>
            </a:r>
            <a:endParaRPr lang="en-US" altLang="ar-SA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l" rtl="0"/>
            <a:r>
              <a:rPr lang="en-US" altLang="ar-SA" dirty="0"/>
              <a:t>Architecture</a:t>
            </a:r>
          </a:p>
          <a:p>
            <a:pPr marL="609600" indent="-609600" algn="l" rtl="0"/>
            <a:r>
              <a:rPr lang="en-US" altLang="ar-SA" dirty="0"/>
              <a:t>Data </a:t>
            </a:r>
            <a:r>
              <a:rPr lang="en-US" altLang="ar-SA" dirty="0" smtClean="0"/>
              <a:t>format</a:t>
            </a:r>
            <a:endParaRPr lang="en-US" altLang="ar-SA" dirty="0"/>
          </a:p>
          <a:p>
            <a:pPr marL="609600" indent="-609600" algn="l" rtl="0"/>
            <a:r>
              <a:rPr lang="en-US" altLang="ar-SA" dirty="0"/>
              <a:t>Computational </a:t>
            </a:r>
            <a:r>
              <a:rPr lang="en-US" altLang="ar-SA" dirty="0" smtClean="0"/>
              <a:t>speed</a:t>
            </a:r>
            <a:endParaRPr lang="en-US" altLang="ar-SA" dirty="0"/>
          </a:p>
          <a:p>
            <a:pPr marL="609600" indent="-609600" algn="l" rtl="0"/>
            <a:r>
              <a:rPr lang="en-US" altLang="ar-SA" dirty="0"/>
              <a:t>Machine </a:t>
            </a:r>
            <a:r>
              <a:rPr lang="en-US" altLang="ar-SA" dirty="0" smtClean="0"/>
              <a:t>load</a:t>
            </a:r>
            <a:endParaRPr lang="en-US" altLang="ar-SA" dirty="0"/>
          </a:p>
          <a:p>
            <a:pPr marL="609600" indent="-609600" algn="l" rtl="0"/>
            <a:r>
              <a:rPr lang="en-US" altLang="ar-SA" dirty="0"/>
              <a:t>Network </a:t>
            </a:r>
            <a:r>
              <a:rPr lang="en-US" altLang="ar-SA" dirty="0" smtClean="0"/>
              <a:t>load</a:t>
            </a:r>
            <a:endParaRPr lang="en-US" alt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regarding heterogeneous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Three main components of any system is its hardware , operating system, and software programs.</a:t>
            </a:r>
          </a:p>
          <a:p>
            <a:r>
              <a:rPr lang="en-US" dirty="0" smtClean="0"/>
              <a:t>Hardware platform must be able to support multiple operating systems, networks and protocols.</a:t>
            </a:r>
          </a:p>
          <a:p>
            <a:r>
              <a:rPr lang="en-US" dirty="0" smtClean="0"/>
              <a:t>Operating system must deal with logical connections between peer components and OS.</a:t>
            </a:r>
          </a:p>
          <a:p>
            <a:r>
              <a:rPr lang="en-US" dirty="0" smtClean="0"/>
              <a:t>Application program must work over diverse hardware , operating systems and networks.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independent OS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UNIX  is the most recognizable operating system for platform independence.(From high end micro-computers to low end PC’s )</a:t>
            </a:r>
          </a:p>
          <a:p>
            <a:r>
              <a:rPr lang="en-US" dirty="0" smtClean="0"/>
              <a:t>Microsoft Windows NT promises to run on Intel platforms , MIPS and DEC Alpha as well.</a:t>
            </a:r>
          </a:p>
          <a:p>
            <a:r>
              <a:rPr lang="en-US" dirty="0" smtClean="0"/>
              <a:t>Novell Netware has achieved hardware independence with Processor Independent Netware(PIN).</a:t>
            </a:r>
          </a:p>
          <a:p>
            <a:r>
              <a:rPr lang="en-US" dirty="0" smtClean="0"/>
              <a:t>PIN allows Netware to be executed on Intel, HP, SUN, Power PC,DEC etc.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Netware’s support of native connections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Novell supports IPX/SPX, TCP/IP, Apple Talk, OSI and SNA.</a:t>
            </a:r>
          </a:p>
          <a:p>
            <a:r>
              <a:rPr lang="en-US" dirty="0" smtClean="0"/>
              <a:t>Also It supports Netware Core Protocol (NCP),Network File System (NFS) , Apple Filing Protocol (AFP),File Transfer Access Method (FTAM).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Advantages Heterogeneous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r>
              <a:rPr lang="en-US" altLang="ar-SA" dirty="0" smtClean="0"/>
              <a:t>Costs are very low.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r>
              <a:rPr lang="en-US" altLang="ar-SA" dirty="0" smtClean="0"/>
              <a:t>Maximize  the Performance by assigning each individual task to the appropriate architecture.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r>
              <a:rPr lang="en-US" altLang="ar-SA" dirty="0" smtClean="0"/>
              <a:t>Program development can be enhanced by using a familiar environment 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Opportunities and challenges-Heterogeneous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developers could write applications that supported native communications to multiple platform from a single server.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Operating system must provide a platform for applications to use these service.</a:t>
            </a:r>
          </a:p>
          <a:p>
            <a:r>
              <a:rPr lang="en-US" dirty="0" smtClean="0"/>
              <a:t>Networks and segments of computer users should be more integrated.</a:t>
            </a:r>
          </a:p>
          <a:p>
            <a:r>
              <a:rPr lang="en-US" dirty="0" smtClean="0"/>
              <a:t>Solutions must be simple, easy to integrate and easy to maintain.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Platform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as the implementation of technologies across heterogeneous environments.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in the creation of Cross-Platform applications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application must run on Multiple Platforms.</a:t>
            </a:r>
          </a:p>
          <a:p>
            <a:r>
              <a:rPr lang="en-US" dirty="0" smtClean="0"/>
              <a:t>It must have the same look and feel as on other platforms.</a:t>
            </a:r>
          </a:p>
          <a:p>
            <a:r>
              <a:rPr lang="en-US" dirty="0" smtClean="0"/>
              <a:t>It must integrate with native operating environment.</a:t>
            </a:r>
          </a:p>
          <a:p>
            <a:r>
              <a:rPr lang="en-US" dirty="0" smtClean="0"/>
              <a:t>It must behave the same on all platforms.</a:t>
            </a:r>
          </a:p>
          <a:p>
            <a:r>
              <a:rPr lang="en-US" dirty="0" smtClean="0"/>
              <a:t>It must be maintained simply and consistently.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Mainframe Systems</a:t>
            </a:r>
            <a:endParaRPr lang="en-IN" dirty="0"/>
          </a:p>
        </p:txBody>
      </p:sp>
      <p:pic>
        <p:nvPicPr>
          <p:cNvPr id="1026" name="Picture 2" descr="C:\Users\USER\Desktop\figure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029619"/>
            <a:ext cx="5943600" cy="4066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on Multiple platforms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Applications must support multiple environments to give users the freedom of choice for deployment.</a:t>
            </a:r>
          </a:p>
          <a:p>
            <a:r>
              <a:rPr lang="en-US" dirty="0" smtClean="0"/>
              <a:t>Many corporations are making their investment decisions based on application support of platforms.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Maintaining the same look and feel on all platforms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functions and general feel of the application should be consistent between platforms including features such layout, menu items, dialog information etc.</a:t>
            </a:r>
          </a:p>
          <a:p>
            <a:r>
              <a:rPr lang="en-US" dirty="0" err="1" smtClean="0"/>
              <a:t>ie</a:t>
            </a:r>
            <a:r>
              <a:rPr lang="en-US" dirty="0" smtClean="0"/>
              <a:t>, The information presented to the user should remain consistent as possible across platforms.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Supporting native operating systems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developer does not force any additional constraints or software on user.</a:t>
            </a:r>
          </a:p>
          <a:p>
            <a:r>
              <a:rPr lang="en-US" dirty="0" smtClean="0"/>
              <a:t>The use of prerequisite software may be a prohibitive factor in the deployment of  a system.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Behaving the same on all platforms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must behave similarly on all systems</a:t>
            </a:r>
          </a:p>
          <a:p>
            <a:r>
              <a:rPr lang="en-US" dirty="0" smtClean="0"/>
              <a:t>If a feature or function is implemented on one platform , it should be on the another as well.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and consistent maintenance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Developers should ease the integration of their software into new environments by providing similar maintenance of application programs.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Approaches to cross platform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Using the proper application architecture</a:t>
            </a:r>
            <a:endParaRPr lang="en-I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Majority of application code native to any given platform can be removed with proper architecture.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Because the platform specific code is limited to independent modules for each system ,the application is mostly portable.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Portable code usually requires only a recompile.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Distributed computing involves the distribution of work among more than one machine.</a:t>
            </a:r>
          </a:p>
          <a:p>
            <a:r>
              <a:rPr lang="en-US" dirty="0" smtClean="0"/>
              <a:t>Many machines may be processing work behalf of client machines.</a:t>
            </a:r>
          </a:p>
          <a:p>
            <a:r>
              <a:rPr lang="en-US" dirty="0" err="1" smtClean="0"/>
              <a:t>ie</a:t>
            </a:r>
            <a:r>
              <a:rPr lang="en-US" dirty="0" smtClean="0"/>
              <a:t>, Distributed Computing is  Client server computing with one client and many servers.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Computing</a:t>
            </a:r>
            <a:endParaRPr lang="en-IN" dirty="0"/>
          </a:p>
        </p:txBody>
      </p:sp>
      <p:pic>
        <p:nvPicPr>
          <p:cNvPr id="40962" name="Picture 2" descr="C:\Users\USER\Desktop\001_Distributed_and_Parallel_processing_using_WCF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600200"/>
            <a:ext cx="406609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Distributed Systems</a:t>
            </a:r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606FF6-CE05-4D29-A67A-1830DAB7AB67}" type="slidenum">
              <a:rPr lang="en-US"/>
              <a:pPr/>
              <a:t>48</a:t>
            </a:fld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Distributed Systems?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23622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Application Integration  and Distributed Processing  are the same thing</a:t>
            </a:r>
          </a:p>
          <a:p>
            <a:pPr lvl="1"/>
            <a:r>
              <a:rPr lang="en-US" dirty="0"/>
              <a:t>Constructing information-sharing distributed systems from diverse sources:</a:t>
            </a:r>
          </a:p>
          <a:p>
            <a:pPr lvl="2"/>
            <a:r>
              <a:rPr lang="en-US" dirty="0"/>
              <a:t>heterogeneous</a:t>
            </a:r>
          </a:p>
          <a:p>
            <a:pPr lvl="2"/>
            <a:r>
              <a:rPr lang="en-US" dirty="0"/>
              <a:t>networked</a:t>
            </a:r>
          </a:p>
          <a:p>
            <a:pPr lvl="2"/>
            <a:r>
              <a:rPr lang="en-US" dirty="0"/>
              <a:t>physically disparate</a:t>
            </a:r>
          </a:p>
          <a:p>
            <a:pPr lvl="2"/>
            <a:r>
              <a:rPr lang="en-US" dirty="0"/>
              <a:t>multi-vendor</a:t>
            </a:r>
          </a:p>
          <a:p>
            <a:endParaRPr lang="en-US" dirty="0"/>
          </a:p>
        </p:txBody>
      </p:sp>
      <p:pic>
        <p:nvPicPr>
          <p:cNvPr id="133124" name="Picture 4"/>
          <p:cNvPicPr>
            <a:picLocks noChangeArrowheads="1"/>
          </p:cNvPicPr>
          <p:nvPr/>
        </p:nvPicPr>
        <p:blipFill>
          <a:blip r:embed="rId2"/>
          <a:srcRect l="30991" t="26115" r="28775" b="30527"/>
          <a:stretch>
            <a:fillRect/>
          </a:stretch>
        </p:blipFill>
        <p:spPr bwMode="auto">
          <a:xfrm>
            <a:off x="6070600" y="2973388"/>
            <a:ext cx="1527175" cy="1217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33125" name="Picture 5"/>
          <p:cNvPicPr>
            <a:picLocks noChangeArrowheads="1"/>
          </p:cNvPicPr>
          <p:nvPr/>
        </p:nvPicPr>
        <p:blipFill>
          <a:blip r:embed="rId3"/>
          <a:srcRect l="27864" t="14320" r="26971" b="27496"/>
          <a:stretch>
            <a:fillRect/>
          </a:stretch>
        </p:blipFill>
        <p:spPr bwMode="auto">
          <a:xfrm>
            <a:off x="3689350" y="3062288"/>
            <a:ext cx="1363663" cy="1128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33126" name="Picture 6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191000"/>
            <a:ext cx="2008188" cy="1074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33127" name="Picture 7"/>
          <p:cNvPicPr>
            <a:picLocks noChangeArrowheads="1"/>
          </p:cNvPicPr>
          <p:nvPr/>
        </p:nvPicPr>
        <p:blipFill>
          <a:blip r:embed="rId5"/>
          <a:srcRect l="26799" t="23563" r="22481" b="26859"/>
          <a:stretch>
            <a:fillRect/>
          </a:stretch>
        </p:blipFill>
        <p:spPr bwMode="auto">
          <a:xfrm>
            <a:off x="3124200" y="4800600"/>
            <a:ext cx="1454150" cy="931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33128" name="Picture 8"/>
          <p:cNvPicPr>
            <a:picLocks noChangeArrowheads="1"/>
          </p:cNvPicPr>
          <p:nvPr/>
        </p:nvPicPr>
        <p:blipFill>
          <a:blip r:embed="rId6"/>
          <a:srcRect l="28406" t="21576" r="28664" b="29965"/>
          <a:stretch>
            <a:fillRect/>
          </a:stretch>
        </p:blipFill>
        <p:spPr bwMode="auto">
          <a:xfrm>
            <a:off x="6110288" y="4692650"/>
            <a:ext cx="1600200" cy="1073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distributed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Distributed computing benefits users and corporations alike.</a:t>
            </a:r>
          </a:p>
          <a:p>
            <a:r>
              <a:rPr lang="en-US" dirty="0" smtClean="0"/>
              <a:t>Increased overall throughput and ability to multitask are tremendous benefits to user.</a:t>
            </a:r>
          </a:p>
          <a:p>
            <a:r>
              <a:rPr lang="en-US" dirty="0" smtClean="0"/>
              <a:t>Corporations benefits from the integration of discrete network components and their functioning as a whole to increase efficiency and reduce costs.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Mainframe Systems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 smtClean="0"/>
              <a:t>A data processing system employed mainly in large organizations for various applications, including bulk data processing.</a:t>
            </a:r>
          </a:p>
          <a:p>
            <a:r>
              <a:rPr lang="en-IN" dirty="0" smtClean="0"/>
              <a:t>Mainframes  acquired their name because of their size.</a:t>
            </a:r>
            <a:endParaRPr lang="en-US" dirty="0" smtClean="0"/>
          </a:p>
          <a:p>
            <a:r>
              <a:rPr lang="en-US" dirty="0" smtClean="0"/>
              <a:t>Mainframe terminals are generally dumb.</a:t>
            </a:r>
          </a:p>
          <a:p>
            <a:r>
              <a:rPr lang="en-US" dirty="0" smtClean="0"/>
              <a:t>Mainframe terminals merely act as input/output to the </a:t>
            </a:r>
            <a:r>
              <a:rPr lang="en-IN" dirty="0" smtClean="0"/>
              <a:t>Mainframes.</a:t>
            </a:r>
          </a:p>
          <a:p>
            <a:r>
              <a:rPr lang="en-IN" dirty="0" smtClean="0"/>
              <a:t> They also required specialized heating, ventilation and cooling as well as a dedicated power supply.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Distributed computing promises to revolutionize the computing industry.</a:t>
            </a:r>
          </a:p>
          <a:p>
            <a:r>
              <a:rPr lang="en-US" dirty="0" smtClean="0"/>
              <a:t>It promises to allow heterogeneous systems and networks to efficiently operate as a whole.</a:t>
            </a:r>
          </a:p>
          <a:p>
            <a:r>
              <a:rPr lang="en-US" dirty="0" smtClean="0"/>
              <a:t>It will maximize the use of existing equipment and fully optimize heterogeneous environment.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Severs in distributed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Server represents a program responding to requests and providing computation to a requesting client.</a:t>
            </a:r>
          </a:p>
          <a:p>
            <a:r>
              <a:rPr lang="en-US" dirty="0" smtClean="0"/>
              <a:t>Requests are send to distributed machines (nodes), computation is performed, and the results are usually returned to the client requester.</a:t>
            </a:r>
          </a:p>
          <a:p>
            <a:r>
              <a:rPr lang="en-US" dirty="0" smtClean="0"/>
              <a:t>Many distributed nodes may be working on behalf of one requesting client , and it is the clients responsibility to manage information requests and the receipt of results.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Balancing the load of distributed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By knowing the current load of available distributed nodes , more logical dispatching can occur.</a:t>
            </a:r>
          </a:p>
          <a:p>
            <a:r>
              <a:rPr lang="en-US" dirty="0" smtClean="0"/>
              <a:t>In addition , work may be dispatched to specific nodes , such as those  geographically nearest the requesting client.</a:t>
            </a:r>
          </a:p>
          <a:p>
            <a:r>
              <a:rPr lang="en-US" dirty="0" smtClean="0"/>
              <a:t>For example , when a client issues a request for a piece of work to be performed, the distributed server could then route the request to the most idle or nearest distributed node.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 development for distributed applications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Applications and their functions must be modularized so as to operate as discrete components.</a:t>
            </a:r>
          </a:p>
          <a:p>
            <a:r>
              <a:rPr lang="en-US" dirty="0" smtClean="0"/>
              <a:t>These discrete components must be bounded only by encapsulated data and functions that may be moved between systems</a:t>
            </a:r>
          </a:p>
          <a:p>
            <a:r>
              <a:rPr lang="en-US" dirty="0" smtClean="0"/>
              <a:t>To be distributable this components must have knowledge only of themselves and the data passed to them.</a:t>
            </a:r>
          </a:p>
          <a:p>
            <a:r>
              <a:rPr lang="en-US" dirty="0" smtClean="0"/>
              <a:t>The concept of class is a distributable entity and is an increasingly popular programming method.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Downsizing: </a:t>
            </a:r>
            <a:r>
              <a:rPr lang="en-US" sz="3600" dirty="0" smtClean="0"/>
              <a:t>Migrating Mainframe applications to smaller computing platforms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Downsizing may be simply defined as the migration of traditional mainframe applications to smaller , less expensive computing platforms such as UNIX, Netware, OS/2, and Windows NT.</a:t>
            </a:r>
          </a:p>
          <a:p>
            <a:r>
              <a:rPr lang="en-US" dirty="0" smtClean="0"/>
              <a:t>These systems must interact as a whole in order to process the work 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downsizing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PC based distributed processing requires only a fraction of the cost of traditional mainframe systems.</a:t>
            </a:r>
          </a:p>
          <a:p>
            <a:r>
              <a:rPr lang="en-US" dirty="0" smtClean="0"/>
              <a:t>Flexibility and scalability</a:t>
            </a:r>
          </a:p>
          <a:p>
            <a:r>
              <a:rPr lang="en-US" dirty="0" smtClean="0"/>
              <a:t>Distributed systems have access to other data sources ,including legacy applications.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 Computer</a:t>
            </a:r>
            <a:endParaRPr lang="en-I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62" name="Picture 2" descr="C:\Users\alphy\Desktop\h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219200" y="2514600"/>
            <a:ext cx="1981200" cy="2590799"/>
          </a:xfrm>
          <a:prstGeom prst="rect">
            <a:avLst/>
          </a:prstGeom>
          <a:noFill/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/>
              <a:t>Minicomputers were also known as midrange computers.</a:t>
            </a:r>
          </a:p>
          <a:p>
            <a:r>
              <a:rPr lang="en-IN" dirty="0" smtClean="0"/>
              <a:t> The term "minicomputer" came to mean a machine that lies in the middle range of the computing spectrum, in between the smallest mainframe computers and the microcomputers.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costs of Client -Server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Hardware and Infrastructure costs</a:t>
            </a:r>
          </a:p>
          <a:p>
            <a:pPr>
              <a:buNone/>
            </a:pPr>
            <a:r>
              <a:rPr lang="en-US" dirty="0" smtClean="0"/>
              <a:t>2. Software development costs</a:t>
            </a:r>
          </a:p>
          <a:p>
            <a:pPr>
              <a:buNone/>
            </a:pPr>
            <a:r>
              <a:rPr lang="en-US" dirty="0" smtClean="0"/>
              <a:t>3. Labor costs: Training , Administration and Support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70560">
                <a:tc>
                  <a:txBody>
                    <a:bodyPr/>
                    <a:lstStyle/>
                    <a:p>
                      <a:r>
                        <a:rPr lang="en-US" dirty="0" smtClean="0"/>
                        <a:t>COST COMPONENT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CLIENT</a:t>
                      </a:r>
                      <a:r>
                        <a:rPr lang="en-US" baseline="0" dirty="0" smtClean="0"/>
                        <a:t> SERVER (%)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 COMPUTER (%)</a:t>
                      </a:r>
                      <a:endParaRPr lang="en-IN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Application</a:t>
                      </a:r>
                      <a:r>
                        <a:rPr lang="en-US" baseline="0" dirty="0" smtClean="0"/>
                        <a:t> Development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28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IN" dirty="0"/>
                    </a:p>
                  </a:txBody>
                  <a:tcPr/>
                </a:tc>
              </a:tr>
              <a:tr h="5638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Infrastructure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IN" dirty="0"/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Systems </a:t>
                      </a:r>
                      <a:r>
                        <a:rPr lang="en-US" baseline="0" dirty="0" smtClean="0"/>
                        <a:t> support/ maintenance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IN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Training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Hardware and Infrastructure costs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Infrastructure costs of client server computing were less than those of a minicomputer based solution.</a:t>
            </a:r>
          </a:p>
          <a:p>
            <a:r>
              <a:rPr lang="en-US" dirty="0" smtClean="0"/>
              <a:t>However the difference was very slim in terms of cost , due to the fact that PC’s , networks , gateways, bridges, and routers needs to be purchased for initial installation.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 alone PC</a:t>
            </a:r>
            <a:endParaRPr lang="en-IN" dirty="0"/>
          </a:p>
        </p:txBody>
      </p:sp>
      <p:pic>
        <p:nvPicPr>
          <p:cNvPr id="2050" name="Picture 2" descr="C:\Users\USER\Desktop\downloa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1" y="2944019"/>
            <a:ext cx="3352799" cy="2389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Software Development Costs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difference is due to many factors , including development tools available and ease of developing applications using those tools.</a:t>
            </a:r>
          </a:p>
          <a:p>
            <a:r>
              <a:rPr lang="en-US" dirty="0" smtClean="0"/>
              <a:t>Client server development with 4GL component greatly reduces the amount of work necessary to create client server applications.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Labor Costs-Training , Administration, Support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Labor costs themselves account for almost 50 percent of the total cost of a client server implementation.</a:t>
            </a:r>
          </a:p>
          <a:p>
            <a:r>
              <a:rPr lang="en-US" dirty="0" smtClean="0"/>
              <a:t>The maintenance and support of client server networks is a major cost factor facing corporation today.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of Preserving Existing Investment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Reducing client hardware requirements</a:t>
            </a:r>
          </a:p>
          <a:p>
            <a:r>
              <a:rPr lang="en-US" dirty="0" smtClean="0"/>
              <a:t>Reductions in client processing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Client server promises both to preserve existing investments in computer systems and ease of pain of transition to newer systems.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Benefits of Client- Server Computing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Benefits to users</a:t>
            </a:r>
          </a:p>
          <a:p>
            <a:r>
              <a:rPr lang="en-US" dirty="0" smtClean="0"/>
              <a:t>Benefits to corporations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Benefits to users</a:t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 server technology performs data intensive tasks on multiple computers.</a:t>
            </a:r>
          </a:p>
          <a:p>
            <a:r>
              <a:rPr lang="en-US" dirty="0" smtClean="0"/>
              <a:t>This means that client can respond better to local , end user requests.</a:t>
            </a:r>
          </a:p>
          <a:p>
            <a:r>
              <a:rPr lang="en-US" dirty="0" smtClean="0"/>
              <a:t>As execution is ongoing on other machines, client is relieved of intensive computing tasks and can perform other duties.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: Reporting function running at 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to corporations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Expensive servers and peripherals can be shared among many clients which maximizes the use of costly systems and fully utilizes their available resources.</a:t>
            </a:r>
          </a:p>
          <a:p>
            <a:r>
              <a:rPr lang="en-US" dirty="0" smtClean="0"/>
              <a:t>Since the server is performing work on behalf of many clients , existing client computing power is extended .</a:t>
            </a:r>
          </a:p>
          <a:p>
            <a:r>
              <a:rPr lang="en-US" dirty="0" smtClean="0"/>
              <a:t>Scalability of distributed networks is a performance advantage.</a:t>
            </a:r>
          </a:p>
          <a:p>
            <a:r>
              <a:rPr lang="en-US" dirty="0" smtClean="0"/>
              <a:t>Client server is used for centralized data management.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Benefits of client server computing</a:t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Servers as the focal point for data management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Increased access to corporate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More effective use of server 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Better application performance and network usage.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Scalability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1. Servers as the focal point for data management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Server can act as a focal point for data accessibility.</a:t>
            </a:r>
          </a:p>
          <a:p>
            <a:r>
              <a:rPr lang="en-US" dirty="0" smtClean="0"/>
              <a:t>A  server application is the place where multiple potentially  diverse client platforms are integrated.</a:t>
            </a:r>
          </a:p>
          <a:p>
            <a:r>
              <a:rPr lang="en-US" dirty="0" smtClean="0"/>
              <a:t>Interoperability is preserved by this way.</a:t>
            </a:r>
          </a:p>
          <a:p>
            <a:r>
              <a:rPr lang="en-US" dirty="0" smtClean="0"/>
              <a:t>Data access is maintained by module independent programming.</a:t>
            </a:r>
          </a:p>
          <a:p>
            <a:pPr>
              <a:buNone/>
            </a:pPr>
            <a:r>
              <a:rPr lang="en-US" dirty="0" smtClean="0"/>
              <a:t>     ( Refer Text book :page no 43 )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DBI-Data Base Interface</a:t>
            </a:r>
            <a:endParaRPr lang="en-IN" dirty="0"/>
          </a:p>
        </p:txBody>
      </p:sp>
      <p:pic>
        <p:nvPicPr>
          <p:cNvPr id="40962" name="Picture 2" descr="C:\Users\alphy\Desktop\dbi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462" y="2590800"/>
            <a:ext cx="5553075" cy="2666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3600" dirty="0" smtClean="0"/>
              <a:t>2.Increased access to corporate data</a:t>
            </a:r>
            <a:br>
              <a:rPr lang="en-US" sz="3600" dirty="0" smtClean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Database middleware masks the access to multiple data sources through a single interface.</a:t>
            </a:r>
          </a:p>
          <a:p>
            <a:r>
              <a:rPr lang="en-US" dirty="0" smtClean="0"/>
              <a:t>Products such as IDAPI or ODBC provides a single interface to multiple SQL data sources.</a:t>
            </a:r>
          </a:p>
          <a:p>
            <a:r>
              <a:rPr lang="en-US" dirty="0" smtClean="0"/>
              <a:t>Many server based system provide integration with legacy data found on mainframe systems.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N" dirty="0" smtClean="0"/>
              <a:t>A desktop or laptop computer that is used on its own without requiring a connection to a local area network (LAN) or wide area network (WAN). </a:t>
            </a:r>
          </a:p>
          <a:p>
            <a:r>
              <a:rPr lang="en-IN" dirty="0" smtClean="0"/>
              <a:t> When the computer is running local applications without Internet access, the machine is technically a stand-alone PC.</a:t>
            </a:r>
            <a:endParaRPr lang="en-US" dirty="0" smtClean="0"/>
          </a:p>
          <a:p>
            <a:r>
              <a:rPr lang="en-US" dirty="0" smtClean="0"/>
              <a:t>Has many resources and does not rely on server.</a:t>
            </a:r>
          </a:p>
          <a:p>
            <a:r>
              <a:rPr lang="en-US" dirty="0" smtClean="0"/>
              <a:t>Also called Fat client 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3.More effective use of server resources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Shared server resources are assets when hosting server based applications.</a:t>
            </a:r>
          </a:p>
          <a:p>
            <a:r>
              <a:rPr lang="en-US" dirty="0" smtClean="0"/>
              <a:t>Disks, printers , faxes, and services are examples of peripherals shared by network clients.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4.Better application performance and network usage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Performance advantages of Client Server     Technology are: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Reduced total execution time</a:t>
            </a:r>
          </a:p>
          <a:p>
            <a:r>
              <a:rPr lang="en-US" dirty="0" smtClean="0"/>
              <a:t>Reduced client CPU usage</a:t>
            </a:r>
          </a:p>
          <a:p>
            <a:r>
              <a:rPr lang="en-US" dirty="0" smtClean="0"/>
              <a:t>Increased client CPU usage</a:t>
            </a:r>
          </a:p>
          <a:p>
            <a:r>
              <a:rPr lang="en-US" dirty="0" smtClean="0"/>
              <a:t>Reduced client memory usage</a:t>
            </a:r>
          </a:p>
          <a:p>
            <a:r>
              <a:rPr lang="en-US" dirty="0" smtClean="0"/>
              <a:t>Reduced network traffic</a:t>
            </a:r>
          </a:p>
          <a:p>
            <a:pPr>
              <a:buNone/>
            </a:pPr>
            <a:r>
              <a:rPr lang="en-US" dirty="0" smtClean="0"/>
              <a:t>(Refer text pg no: 49)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Reduced total execution time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With client server , work is off loaded to a machine with greater processing abilities.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Execution  of an application on a faster platform reduces total execution time.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Reduced client CPU usage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By off- loading work to a server computer , workstation machine may see a reduction in amount of CPU usage.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Client machine has less code to execute , as functions have been moved to the server computer.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Client machine may take the advantage of additional CPU cycles that become available.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Increased client CPU usage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In client server environment it is important to integrate  the effective processing power of the entire LAN.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This includes integrating high performance servers as well as clients throughout the network.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Distributed computing maximizes the efficiency of the network by using available CPU cycles at client machines.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Client server efficiency  is maximized in such an environment because CPU cycles at the client as well as the server are used to create more effective system.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Reduced client memory usage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Memory usage may be decreased when implementing client server , because many relevant features are to be deployed on another system.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Application code as well as third party modules were  migrated to other platforms.  (Refer text pg no : 51)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application memory usage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70560">
                <a:tc>
                  <a:txBody>
                    <a:bodyPr/>
                    <a:lstStyle/>
                    <a:p>
                      <a:pPr algn="ctr"/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CLIENT</a:t>
                      </a:r>
                      <a:r>
                        <a:rPr lang="en-US" b="1" baseline="0" dirty="0" smtClean="0"/>
                        <a:t> -ONLY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CLIENT SERVER </a:t>
                      </a:r>
                      <a:endParaRPr lang="en-IN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Database</a:t>
                      </a:r>
                      <a:r>
                        <a:rPr lang="en-US" b="1" baseline="0" dirty="0" smtClean="0"/>
                        <a:t> Interface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77 K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29 K</a:t>
                      </a:r>
                      <a:endParaRPr lang="en-IN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Reporter function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50 K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50 K</a:t>
                      </a:r>
                      <a:endParaRPr lang="en-IN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General Application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50 K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50 K</a:t>
                      </a:r>
                      <a:endParaRPr lang="en-IN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177 K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129 K</a:t>
                      </a:r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Client application memory usage with client server Reporting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70560">
                <a:tc>
                  <a:txBody>
                    <a:bodyPr/>
                    <a:lstStyle/>
                    <a:p>
                      <a:endParaRPr lang="en-IN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CLIENT</a:t>
                      </a:r>
                      <a:r>
                        <a:rPr lang="en-US" baseline="0" dirty="0" smtClean="0"/>
                        <a:t> -ONLY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CLIENT SERVER  REPORTING</a:t>
                      </a:r>
                      <a:endParaRPr lang="en-IN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Database</a:t>
                      </a:r>
                      <a:r>
                        <a:rPr lang="en-US" b="1" baseline="0" dirty="0" smtClean="0"/>
                        <a:t> Interface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77 K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 K  (Located</a:t>
                      </a:r>
                      <a:r>
                        <a:rPr lang="en-US" b="1" baseline="0" dirty="0" smtClean="0"/>
                        <a:t> on server)</a:t>
                      </a:r>
                      <a:endParaRPr lang="en-IN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Communications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 K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 K   (additional requirement)</a:t>
                      </a:r>
                      <a:endParaRPr lang="en-IN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Reporter function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50 K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 K</a:t>
                      </a:r>
                      <a:endParaRPr lang="en-IN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General Application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50 K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50 K</a:t>
                      </a:r>
                      <a:endParaRPr lang="en-IN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177 K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60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dirty="0" smtClean="0"/>
                        <a:t> K</a:t>
                      </a:r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Reduced network traffic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Data manipulation is taking place on server computer and usually not transferred to client workstation during processing.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client computer only receives data when the unit of work (request) is completed.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As a result fewer network transmissions are required to compute tasks.</a:t>
            </a:r>
            <a:endParaRPr lang="en-IN" dirty="0" smtClean="0"/>
          </a:p>
          <a:p>
            <a:pPr>
              <a:buNone/>
            </a:pPr>
            <a:r>
              <a:rPr lang="en-US" dirty="0" smtClean="0"/>
              <a:t>          (Refer text pg no : 54)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5. Scalability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 server computing has the ability to scale very efficiently for small and large networks</a:t>
            </a:r>
          </a:p>
          <a:p>
            <a:r>
              <a:rPr lang="en-US" dirty="0" smtClean="0"/>
              <a:t>Scalability is the ability to utilize more powerful systems for the execution of application programs.</a:t>
            </a:r>
          </a:p>
          <a:p>
            <a:r>
              <a:rPr lang="en-US" dirty="0" smtClean="0"/>
              <a:t>It is important for both OS and computer application to be scalable.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Client Server Model</a:t>
            </a:r>
            <a:endParaRPr lang="en-IN" dirty="0"/>
          </a:p>
        </p:txBody>
      </p:sp>
      <p:pic>
        <p:nvPicPr>
          <p:cNvPr id="1026" name="Picture 2" descr="C:\Users\USER\Desktop\Clientserv\la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76400"/>
            <a:ext cx="6553199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scalability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Symmetric based and asymmetric based solutions  (MP-Multiprocessor)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SMP based solutions are theoretically more flexible in that each processor shares all system memory.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AMP based solutions assign an application and separate physical memory to each processor.</a:t>
            </a:r>
          </a:p>
          <a:p>
            <a:r>
              <a:rPr lang="en-US" b="1" dirty="0" smtClean="0"/>
              <a:t>Fault tolerant subsystems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Eg</a:t>
            </a:r>
            <a:r>
              <a:rPr lang="en-US" dirty="0" smtClean="0"/>
              <a:t>: RAID  and </a:t>
            </a:r>
            <a:r>
              <a:rPr lang="en-US" dirty="0" err="1" smtClean="0"/>
              <a:t>ecc</a:t>
            </a:r>
            <a:r>
              <a:rPr lang="en-US" dirty="0" smtClean="0"/>
              <a:t> based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It is necessary for an </a:t>
            </a:r>
            <a:r>
              <a:rPr lang="en-US" b="1" dirty="0" smtClean="0"/>
              <a:t>application software </a:t>
            </a:r>
            <a:r>
              <a:rPr lang="en-US" dirty="0" smtClean="0"/>
              <a:t>to scale efficiently over many machines , each processing portions of the program.</a:t>
            </a:r>
          </a:p>
          <a:p>
            <a:r>
              <a:rPr lang="en-US" dirty="0" smtClean="0"/>
              <a:t>Also the </a:t>
            </a:r>
            <a:r>
              <a:rPr lang="en-US" b="1" dirty="0" smtClean="0"/>
              <a:t>operating system </a:t>
            </a:r>
            <a:r>
              <a:rPr lang="en-US" dirty="0" smtClean="0"/>
              <a:t>should be scalable and must have unique characteristics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They must be hosted on many different microprocessors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They must support underlying hardware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They must provide system management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They must provide full-featured APIs for developers.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100" b="1" dirty="0" smtClean="0">
                <a:solidFill>
                  <a:srgbClr val="FF0000"/>
                </a:solidFill>
              </a:rPr>
              <a:t>Performance advantages of Client Server Technology 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en-IN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Reduced total execution time</a:t>
            </a:r>
          </a:p>
          <a:p>
            <a:r>
              <a:rPr lang="en-US" dirty="0" smtClean="0"/>
              <a:t>Reduced client CPU usage</a:t>
            </a:r>
          </a:p>
          <a:p>
            <a:r>
              <a:rPr lang="en-US" dirty="0" smtClean="0"/>
              <a:t>Increased client CPU usage</a:t>
            </a:r>
          </a:p>
          <a:p>
            <a:r>
              <a:rPr lang="en-US" dirty="0" smtClean="0"/>
              <a:t>Reduced client memory usage</a:t>
            </a:r>
          </a:p>
          <a:p>
            <a:r>
              <a:rPr lang="en-US" dirty="0" smtClean="0"/>
              <a:t>Reduced network traffic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Assignment No : 01</a:t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Client Server Database systems (3 tier and 2 tier architectures)</a:t>
            </a:r>
          </a:p>
          <a:p>
            <a:r>
              <a:rPr lang="en-US" dirty="0" smtClean="0"/>
              <a:t>Explain in brief , practical examples of client server  model.</a:t>
            </a:r>
          </a:p>
          <a:p>
            <a:r>
              <a:rPr lang="en-US" dirty="0" smtClean="0"/>
              <a:t>List  various client server developing tools (3 GL, 4 GL , 5GL tools)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To be submitted on or before 18/08/2015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Annexure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Windows NT- new technology</a:t>
            </a:r>
          </a:p>
          <a:p>
            <a:r>
              <a:rPr lang="en-US" dirty="0" smtClean="0"/>
              <a:t>MIPS-MP without interlocked pipeline stages</a:t>
            </a:r>
          </a:p>
          <a:p>
            <a:r>
              <a:rPr lang="en-US" dirty="0" smtClean="0"/>
              <a:t>DEC –Digital equipment corporation</a:t>
            </a:r>
          </a:p>
          <a:p>
            <a:r>
              <a:rPr lang="en-US" dirty="0" smtClean="0"/>
              <a:t>Alpha –Instruction set developed by DEC</a:t>
            </a:r>
          </a:p>
          <a:p>
            <a:r>
              <a:rPr lang="en-US" dirty="0" smtClean="0"/>
              <a:t>Novell- US based multi </a:t>
            </a:r>
            <a:r>
              <a:rPr lang="en-US" smtClean="0"/>
              <a:t>national company</a:t>
            </a:r>
            <a:endParaRPr lang="en-US" dirty="0" smtClean="0"/>
          </a:p>
          <a:p>
            <a:r>
              <a:rPr lang="en-US" dirty="0" smtClean="0"/>
              <a:t>Netware- first network OS (</a:t>
            </a:r>
            <a:r>
              <a:rPr lang="en-US" dirty="0" err="1" smtClean="0"/>
              <a:t>ShareNet</a:t>
            </a:r>
            <a:r>
              <a:rPr lang="en-US" dirty="0" smtClean="0"/>
              <a:t>) Renamed as Netware by Intel.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N" b="1" dirty="0" smtClean="0"/>
              <a:t> HP- Hewlett-Packard</a:t>
            </a:r>
            <a:r>
              <a:rPr lang="en-IN" dirty="0" smtClean="0"/>
              <a:t> Company</a:t>
            </a:r>
          </a:p>
          <a:p>
            <a:r>
              <a:rPr lang="en-IN" dirty="0" smtClean="0"/>
              <a:t>IPX/SPX stands for Internetwork Packet Exchange/Sequenced Packet Exchange.</a:t>
            </a:r>
          </a:p>
          <a:p>
            <a:r>
              <a:rPr lang="en-IN" dirty="0" smtClean="0"/>
              <a:t> IPX and SPX are networking protocols used primarily on networks using the Novell NetWare operating systems.</a:t>
            </a:r>
          </a:p>
          <a:p>
            <a:r>
              <a:rPr lang="en-US" dirty="0" smtClean="0"/>
              <a:t>TCP/IP-</a:t>
            </a:r>
            <a:r>
              <a:rPr lang="en-IN" dirty="0" smtClean="0"/>
              <a:t>Transmission Control Protocol/Internet Protocol (TCP/IP) is the suite of communications protocols used to connect hosts on the Internet.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/>
              <a:t>AppleTalk is a set of local area network communication protocols originally created for Apple computers.</a:t>
            </a:r>
          </a:p>
          <a:p>
            <a:r>
              <a:rPr lang="en-IN" dirty="0" smtClean="0"/>
              <a:t> Systems Network Architecture (SNA) is IBM's proprietary networking architecture, created in 1974.</a:t>
            </a:r>
          </a:p>
          <a:p>
            <a:r>
              <a:rPr lang="en-IN" dirty="0" smtClean="0"/>
              <a:t> It is a complete protocol stack for interconnecting computers and their resources.</a:t>
            </a:r>
          </a:p>
          <a:p>
            <a:endParaRPr lang="en-IN" dirty="0" smtClean="0"/>
          </a:p>
          <a:p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 smtClean="0"/>
              <a:t>NetWare Core Protocol, a network protocol used in Novell NetWare</a:t>
            </a:r>
          </a:p>
          <a:p>
            <a:r>
              <a:rPr lang="en-IN" dirty="0" smtClean="0"/>
              <a:t>Network File System (NFS) is a distributed file system protocol originally developed by Sun Microsystems in 1984, allowing a user on a client computer to access files over a network much like local storage is accessed. </a:t>
            </a:r>
          </a:p>
          <a:p>
            <a:r>
              <a:rPr lang="en-IN" dirty="0" smtClean="0"/>
              <a:t>The Apple Filing Protocol (AFP), formerly AppleTalk Filing Protocol, is a proprietary network protocol that offers file services for Mac OS X and original Mac OS.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FTAM, ISO standard 8571, is the OSI Application layer protocol for File Transfer Access and Management.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Server Model</a:t>
            </a:r>
            <a:endParaRPr lang="en-IN" dirty="0"/>
          </a:p>
        </p:txBody>
      </p:sp>
      <p:pic>
        <p:nvPicPr>
          <p:cNvPr id="2050" name="Picture 2" descr="C:\Users\USER\Desktop\Clientserv\lan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957746"/>
            <a:ext cx="5638800" cy="4290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2607</TotalTime>
  <Words>3006</Words>
  <Application>Microsoft Office PowerPoint</Application>
  <PresentationFormat>On-screen Show (4:3)</PresentationFormat>
  <Paragraphs>437</Paragraphs>
  <Slides>88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90" baseType="lpstr">
      <vt:lpstr>Office Theme</vt:lpstr>
      <vt:lpstr>Clip</vt:lpstr>
      <vt:lpstr>Client Server Architecture and Applications</vt:lpstr>
      <vt:lpstr>Slide 2</vt:lpstr>
      <vt:lpstr>History / Evolution of Client Sever Technology</vt:lpstr>
      <vt:lpstr>Mainframe Systems</vt:lpstr>
      <vt:lpstr>Mainframe Systems</vt:lpstr>
      <vt:lpstr>Stand- alone PC</vt:lpstr>
      <vt:lpstr>PC</vt:lpstr>
      <vt:lpstr> Client Server Model</vt:lpstr>
      <vt:lpstr>Client Server Model</vt:lpstr>
      <vt:lpstr>Mainframe to Client- server</vt:lpstr>
      <vt:lpstr>Client Server Architecture</vt:lpstr>
      <vt:lpstr>Components</vt:lpstr>
      <vt:lpstr>Clients</vt:lpstr>
      <vt:lpstr>Servers</vt:lpstr>
      <vt:lpstr>Communication Networks</vt:lpstr>
      <vt:lpstr>Client–Server Computing</vt:lpstr>
      <vt:lpstr>Application Components</vt:lpstr>
      <vt:lpstr>Application Functions</vt:lpstr>
      <vt:lpstr>Types of Servers</vt:lpstr>
      <vt:lpstr>Client Server architecture</vt:lpstr>
      <vt:lpstr>Slide 21</vt:lpstr>
      <vt:lpstr>Slide 22</vt:lpstr>
      <vt:lpstr>Distinctions</vt:lpstr>
      <vt:lpstr>Email application</vt:lpstr>
      <vt:lpstr>How client- server technology evolved?</vt:lpstr>
      <vt:lpstr>Slide 26</vt:lpstr>
      <vt:lpstr>Communication</vt:lpstr>
      <vt:lpstr>Client- server computing</vt:lpstr>
      <vt:lpstr>Uses Of Client Sever Computing</vt:lpstr>
      <vt:lpstr>Client Server Technology and Heterogeneous Computing</vt:lpstr>
      <vt:lpstr>Heterogeneity  of </vt:lpstr>
      <vt:lpstr>Issues regarding heterogeneous computing</vt:lpstr>
      <vt:lpstr>Hardware independent OS</vt:lpstr>
      <vt:lpstr>Netware’s support of native connections</vt:lpstr>
      <vt:lpstr>Advantages Heterogeneous computing</vt:lpstr>
      <vt:lpstr>Opportunities and challenges-Heterogeneous computing</vt:lpstr>
      <vt:lpstr>Challenges</vt:lpstr>
      <vt:lpstr>Cross Platform Computing</vt:lpstr>
      <vt:lpstr>Issues in the creation of Cross-Platform applications</vt:lpstr>
      <vt:lpstr>Running on Multiple platforms</vt:lpstr>
      <vt:lpstr>Maintaining the same look and feel on all platforms </vt:lpstr>
      <vt:lpstr>Supporting native operating systems</vt:lpstr>
      <vt:lpstr>Behaving the same on all platforms</vt:lpstr>
      <vt:lpstr>Simple and consistent maintenance</vt:lpstr>
      <vt:lpstr>Approaches to cross platform computing</vt:lpstr>
      <vt:lpstr>Distributed Computing</vt:lpstr>
      <vt:lpstr>Distributed Computing</vt:lpstr>
      <vt:lpstr>Why Distributed Systems?</vt:lpstr>
      <vt:lpstr>Benefits of distributed computing</vt:lpstr>
      <vt:lpstr>Slide 50</vt:lpstr>
      <vt:lpstr>Severs in distributed computing</vt:lpstr>
      <vt:lpstr>Balancing the load of distributed computing</vt:lpstr>
      <vt:lpstr>Component development for distributed applications</vt:lpstr>
      <vt:lpstr>Downsizing: Migrating Mainframe applications to smaller computing platforms</vt:lpstr>
      <vt:lpstr>Benefits of downsizing</vt:lpstr>
      <vt:lpstr>Mini Computer</vt:lpstr>
      <vt:lpstr>The costs of Client -Server Computing</vt:lpstr>
      <vt:lpstr>Slide 58</vt:lpstr>
      <vt:lpstr> Hardware and Infrastructure costs</vt:lpstr>
      <vt:lpstr> Software Development Costs</vt:lpstr>
      <vt:lpstr>Labor Costs-Training , Administration, Support</vt:lpstr>
      <vt:lpstr>Ways of Preserving Existing Investment</vt:lpstr>
      <vt:lpstr>The Benefits of Client- Server Computing</vt:lpstr>
      <vt:lpstr>Benefits to users </vt:lpstr>
      <vt:lpstr>Benefits to corporations</vt:lpstr>
      <vt:lpstr>Benefits of client server computing </vt:lpstr>
      <vt:lpstr>1. Servers as the focal point for data management </vt:lpstr>
      <vt:lpstr>DBI-Data Base Interface</vt:lpstr>
      <vt:lpstr> 2.Increased access to corporate data </vt:lpstr>
      <vt:lpstr>3.More effective use of server resources </vt:lpstr>
      <vt:lpstr>4.Better application performance and network usage</vt:lpstr>
      <vt:lpstr>Slide 72</vt:lpstr>
      <vt:lpstr>Slide 73</vt:lpstr>
      <vt:lpstr>Slide 74</vt:lpstr>
      <vt:lpstr>Slide 75</vt:lpstr>
      <vt:lpstr>Client application memory usage</vt:lpstr>
      <vt:lpstr>Client application memory usage with client server Reporting</vt:lpstr>
      <vt:lpstr>Slide 78</vt:lpstr>
      <vt:lpstr>5. Scalability</vt:lpstr>
      <vt:lpstr>scalability</vt:lpstr>
      <vt:lpstr>Slide 81</vt:lpstr>
      <vt:lpstr> Performance advantages of Client Server Technology  </vt:lpstr>
      <vt:lpstr> Assignment No : 01 </vt:lpstr>
      <vt:lpstr>Annexure</vt:lpstr>
      <vt:lpstr>Slide 85</vt:lpstr>
      <vt:lpstr>Slide 86</vt:lpstr>
      <vt:lpstr>Slide 87</vt:lpstr>
      <vt:lpstr>Slide 88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Alphy</cp:lastModifiedBy>
  <cp:revision>244</cp:revision>
  <dcterms:created xsi:type="dcterms:W3CDTF">2006-08-16T00:00:00Z</dcterms:created>
  <dcterms:modified xsi:type="dcterms:W3CDTF">2015-09-03T08:37:33Z</dcterms:modified>
</cp:coreProperties>
</file>