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8" r:id="rId4"/>
    <p:sldId id="263" r:id="rId5"/>
    <p:sldId id="283" r:id="rId6"/>
    <p:sldId id="282" r:id="rId7"/>
    <p:sldId id="259" r:id="rId8"/>
    <p:sldId id="260" r:id="rId9"/>
    <p:sldId id="261" r:id="rId10"/>
    <p:sldId id="277" r:id="rId11"/>
    <p:sldId id="262" r:id="rId12"/>
    <p:sldId id="264" r:id="rId13"/>
    <p:sldId id="265" r:id="rId14"/>
    <p:sldId id="266" r:id="rId15"/>
    <p:sldId id="267" r:id="rId16"/>
    <p:sldId id="268" r:id="rId17"/>
    <p:sldId id="269" r:id="rId18"/>
    <p:sldId id="270" r:id="rId19"/>
    <p:sldId id="271" r:id="rId20"/>
    <p:sldId id="280" r:id="rId21"/>
    <p:sldId id="272" r:id="rId22"/>
    <p:sldId id="281" r:id="rId23"/>
    <p:sldId id="273" r:id="rId24"/>
    <p:sldId id="314" r:id="rId25"/>
    <p:sldId id="312" r:id="rId26"/>
    <p:sldId id="313" r:id="rId27"/>
    <p:sldId id="274" r:id="rId28"/>
    <p:sldId id="298" r:id="rId29"/>
    <p:sldId id="299" r:id="rId30"/>
    <p:sldId id="300" r:id="rId31"/>
    <p:sldId id="301" r:id="rId32"/>
    <p:sldId id="302" r:id="rId33"/>
    <p:sldId id="311" r:id="rId34"/>
    <p:sldId id="303" r:id="rId35"/>
    <p:sldId id="304" r:id="rId36"/>
    <p:sldId id="305" r:id="rId37"/>
    <p:sldId id="306" r:id="rId38"/>
    <p:sldId id="307" r:id="rId39"/>
    <p:sldId id="308" r:id="rId40"/>
    <p:sldId id="309" r:id="rId41"/>
    <p:sldId id="315" r:id="rId42"/>
    <p:sldId id="310" r:id="rId43"/>
    <p:sldId id="317" r:id="rId44"/>
    <p:sldId id="316" r:id="rId45"/>
    <p:sldId id="284" r:id="rId46"/>
    <p:sldId id="286" r:id="rId47"/>
    <p:sldId id="288" r:id="rId48"/>
    <p:sldId id="289" r:id="rId49"/>
    <p:sldId id="287" r:id="rId50"/>
    <p:sldId id="290" r:id="rId51"/>
    <p:sldId id="291" r:id="rId52"/>
    <p:sldId id="292" r:id="rId53"/>
    <p:sldId id="321" r:id="rId54"/>
    <p:sldId id="319" r:id="rId55"/>
    <p:sldId id="320" r:id="rId56"/>
    <p:sldId id="322" r:id="rId57"/>
    <p:sldId id="323" r:id="rId58"/>
    <p:sldId id="295" r:id="rId59"/>
    <p:sldId id="296" r:id="rId60"/>
    <p:sldId id="324"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0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Communication</a:t>
            </a:r>
            <a:endParaRPr lang="en-IN" dirty="0"/>
          </a:p>
        </p:txBody>
      </p:sp>
      <p:sp>
        <p:nvSpPr>
          <p:cNvPr id="3" name="Subtitle 2"/>
          <p:cNvSpPr>
            <a:spLocks noGrp="1"/>
          </p:cNvSpPr>
          <p:nvPr>
            <p:ph type="subTitle" idx="1"/>
          </p:nvPr>
        </p:nvSpPr>
        <p:spPr/>
        <p:txBody>
          <a:bodyPr/>
          <a:lstStyle/>
          <a:p>
            <a:r>
              <a:rPr lang="en-US" dirty="0" smtClean="0"/>
              <a:t>MODULE 5</a:t>
            </a:r>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1027" name="Picture 3" descr="C:\Users\alphy\Desktop\osimodel.png"/>
          <p:cNvPicPr>
            <a:picLocks noGrp="1" noChangeAspect="1" noChangeArrowheads="1"/>
          </p:cNvPicPr>
          <p:nvPr>
            <p:ph idx="1"/>
          </p:nvPr>
        </p:nvPicPr>
        <p:blipFill>
          <a:blip r:embed="rId2"/>
          <a:srcRect/>
          <a:stretch>
            <a:fillRect/>
          </a:stretch>
        </p:blipFill>
        <p:spPr bwMode="auto">
          <a:xfrm>
            <a:off x="2362200" y="1676400"/>
            <a:ext cx="3962400" cy="47244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Application Layer</a:t>
            </a:r>
            <a:r>
              <a:rPr lang="en-IN" dirty="0" smtClean="0"/>
              <a:t/>
            </a:r>
            <a:br>
              <a:rPr lang="en-IN" dirty="0" smtClean="0"/>
            </a:br>
            <a:endParaRPr lang="en-IN"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 </a:t>
            </a:r>
            <a:endParaRPr lang="en-IN" dirty="0" smtClean="0"/>
          </a:p>
          <a:p>
            <a:r>
              <a:rPr lang="en-US" dirty="0" smtClean="0"/>
              <a:t>These are created by the developer for communicating between partner application.</a:t>
            </a:r>
          </a:p>
          <a:p>
            <a:r>
              <a:rPr lang="en-US" dirty="0" smtClean="0"/>
              <a:t>Responsibilities include application to application interaction protocols.</a:t>
            </a:r>
          </a:p>
          <a:p>
            <a:r>
              <a:rPr lang="en-US" dirty="0" smtClean="0"/>
              <a:t>Client server application interaction protocols are represented at this layer</a:t>
            </a:r>
            <a:r>
              <a:rPr lang="en-US" b="1" dirty="0" smtClean="0"/>
              <a:t> .</a:t>
            </a:r>
          </a:p>
          <a:p>
            <a:r>
              <a:rPr lang="en-IN" dirty="0" smtClean="0"/>
              <a:t> </a:t>
            </a:r>
            <a:r>
              <a:rPr lang="en-IN" dirty="0" smtClean="0">
                <a:solidFill>
                  <a:schemeClr val="tx1">
                    <a:lumMod val="95000"/>
                    <a:lumOff val="5000"/>
                  </a:schemeClr>
                </a:solidFill>
              </a:rPr>
              <a:t>File Transfer Protocol  (FTP)</a:t>
            </a:r>
          </a:p>
          <a:p>
            <a:r>
              <a:rPr lang="pt-BR" dirty="0" smtClean="0"/>
              <a:t>Simple Mail Transfer Protocol (SMTP)</a:t>
            </a:r>
          </a:p>
          <a:p>
            <a:endParaRPr lang="en-IN" dirty="0" smtClean="0"/>
          </a:p>
          <a:p>
            <a:endParaRPr lang="en-IN" dirty="0" smtClean="0"/>
          </a:p>
          <a:p>
            <a:endParaRPr lang="en-US" b="1" dirty="0" smtClean="0"/>
          </a:p>
          <a:p>
            <a:endParaRPr lang="en-IN" dirty="0" smtClean="0"/>
          </a:p>
          <a:p>
            <a:endParaRPr lang="en-IN"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Layer</a:t>
            </a:r>
            <a:endParaRPr lang="en-IN" dirty="0"/>
          </a:p>
        </p:txBody>
      </p:sp>
      <p:sp>
        <p:nvSpPr>
          <p:cNvPr id="3" name="Content Placeholder 2"/>
          <p:cNvSpPr>
            <a:spLocks noGrp="1"/>
          </p:cNvSpPr>
          <p:nvPr>
            <p:ph idx="1"/>
          </p:nvPr>
        </p:nvSpPr>
        <p:spPr/>
        <p:txBody>
          <a:bodyPr>
            <a:normAutofit lnSpcReduction="10000"/>
          </a:bodyPr>
          <a:lstStyle/>
          <a:p>
            <a:r>
              <a:rPr lang="en-US" dirty="0" smtClean="0"/>
              <a:t>Deals with the conversion of data, structures and syntactical   differences between nodes communicating on the network.</a:t>
            </a:r>
          </a:p>
          <a:p>
            <a:r>
              <a:rPr lang="en-US" dirty="0" smtClean="0"/>
              <a:t> Each application partner receives data in a format that it understands. </a:t>
            </a:r>
          </a:p>
          <a:p>
            <a:r>
              <a:rPr lang="en-US" dirty="0" smtClean="0"/>
              <a:t>Allows underlying conversion and representation of data into native format of target system.</a:t>
            </a:r>
            <a:endParaRPr lang="en-IN" dirty="0" smtClean="0"/>
          </a:p>
          <a:p>
            <a:r>
              <a:rPr lang="en-US" dirty="0" err="1" smtClean="0"/>
              <a:t>Eg</a:t>
            </a:r>
            <a:r>
              <a:rPr lang="en-US" dirty="0" smtClean="0"/>
              <a:t>: HTML,CSS</a:t>
            </a:r>
            <a:endParaRPr lang="en-IN"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Layer</a:t>
            </a:r>
            <a:endParaRPr lang="en-IN" dirty="0"/>
          </a:p>
        </p:txBody>
      </p:sp>
      <p:sp>
        <p:nvSpPr>
          <p:cNvPr id="3" name="Content Placeholder 2"/>
          <p:cNvSpPr>
            <a:spLocks noGrp="1"/>
          </p:cNvSpPr>
          <p:nvPr>
            <p:ph idx="1"/>
          </p:nvPr>
        </p:nvSpPr>
        <p:spPr/>
        <p:txBody>
          <a:bodyPr>
            <a:normAutofit fontScale="92500"/>
          </a:bodyPr>
          <a:lstStyle/>
          <a:p>
            <a:r>
              <a:rPr lang="en-US" dirty="0" smtClean="0"/>
              <a:t>Provides semantics of conversion between partner nodes. </a:t>
            </a:r>
          </a:p>
          <a:p>
            <a:r>
              <a:rPr lang="en-US" dirty="0" smtClean="0"/>
              <a:t>This decides the organization of communication whether it is half duplex (only one node sends or receives at a time) or full duplex (either can send or receives at any time). </a:t>
            </a:r>
          </a:p>
          <a:p>
            <a:r>
              <a:rPr lang="en-US" dirty="0" smtClean="0"/>
              <a:t>This layer also deals with the ability to synchronize communication at certain points.</a:t>
            </a:r>
          </a:p>
          <a:p>
            <a:pPr>
              <a:buNone/>
            </a:pPr>
            <a:r>
              <a:rPr lang="en-US" dirty="0" err="1" smtClean="0"/>
              <a:t>Eg</a:t>
            </a:r>
            <a:r>
              <a:rPr lang="en-US" dirty="0" smtClean="0"/>
              <a:t>: RPC</a:t>
            </a:r>
            <a:endParaRPr lang="en-IN" dirty="0" smtClean="0"/>
          </a:p>
          <a:p>
            <a:endParaRPr lang="en-IN"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 Layer</a:t>
            </a:r>
            <a:endParaRPr lang="en-IN" dirty="0"/>
          </a:p>
        </p:txBody>
      </p:sp>
      <p:sp>
        <p:nvSpPr>
          <p:cNvPr id="3" name="Content Placeholder 2"/>
          <p:cNvSpPr>
            <a:spLocks noGrp="1"/>
          </p:cNvSpPr>
          <p:nvPr>
            <p:ph idx="1"/>
          </p:nvPr>
        </p:nvSpPr>
        <p:spPr/>
        <p:txBody>
          <a:bodyPr>
            <a:normAutofit lnSpcReduction="10000"/>
          </a:bodyPr>
          <a:lstStyle/>
          <a:p>
            <a:r>
              <a:rPr lang="en-US" dirty="0" smtClean="0"/>
              <a:t>This layer is responsible for providing reliable data communications between nodes on a network. </a:t>
            </a:r>
          </a:p>
          <a:p>
            <a:r>
              <a:rPr lang="en-US" dirty="0" smtClean="0"/>
              <a:t>This layer provides the basis of communication to all upper layers.</a:t>
            </a:r>
          </a:p>
          <a:p>
            <a:r>
              <a:rPr lang="en-US" dirty="0" smtClean="0"/>
              <a:t> All the underlying network infrastructure necessary for the transmission of data is being masked by this layer from upper levels.</a:t>
            </a:r>
            <a:endParaRPr lang="en-IN" dirty="0" smtClean="0"/>
          </a:p>
          <a:p>
            <a:r>
              <a:rPr lang="en-US" dirty="0" err="1" smtClean="0"/>
              <a:t>Eg</a:t>
            </a:r>
            <a:r>
              <a:rPr lang="en-US" dirty="0" smtClean="0"/>
              <a:t>: TCP, UDP</a:t>
            </a:r>
            <a:endParaRPr lang="en-IN"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Layer</a:t>
            </a:r>
            <a:endParaRPr lang="en-IN" dirty="0"/>
          </a:p>
        </p:txBody>
      </p:sp>
      <p:sp>
        <p:nvSpPr>
          <p:cNvPr id="3" name="Content Placeholder 2"/>
          <p:cNvSpPr>
            <a:spLocks noGrp="1"/>
          </p:cNvSpPr>
          <p:nvPr>
            <p:ph idx="1"/>
          </p:nvPr>
        </p:nvSpPr>
        <p:spPr/>
        <p:txBody>
          <a:bodyPr/>
          <a:lstStyle/>
          <a:p>
            <a:r>
              <a:rPr lang="en-US" dirty="0" smtClean="0"/>
              <a:t>This layer is responsible for managing the operations of the network specifically for the routing of packets sent between Transport level products. </a:t>
            </a:r>
          </a:p>
          <a:p>
            <a:r>
              <a:rPr lang="en-US" dirty="0" smtClean="0"/>
              <a:t>This layer provides control information for the management of data packets for which it routes.</a:t>
            </a:r>
            <a:endParaRPr lang="en-IN" dirty="0" smtClean="0"/>
          </a:p>
          <a:p>
            <a:pPr>
              <a:buNone/>
            </a:pPr>
            <a:r>
              <a:rPr lang="en-US" dirty="0" err="1" smtClean="0"/>
              <a:t>Eg</a:t>
            </a:r>
            <a:r>
              <a:rPr lang="en-US" dirty="0" smtClean="0"/>
              <a:t>: IP, Apple Talk</a:t>
            </a:r>
            <a:endParaRPr lang="en-IN" dirty="0" smtClean="0"/>
          </a:p>
          <a:p>
            <a:endParaRPr lang="en-IN"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Link Layer</a:t>
            </a:r>
            <a:endParaRPr lang="en-IN" dirty="0"/>
          </a:p>
        </p:txBody>
      </p:sp>
      <p:sp>
        <p:nvSpPr>
          <p:cNvPr id="3" name="Content Placeholder 2"/>
          <p:cNvSpPr>
            <a:spLocks noGrp="1"/>
          </p:cNvSpPr>
          <p:nvPr>
            <p:ph idx="1"/>
          </p:nvPr>
        </p:nvSpPr>
        <p:spPr/>
        <p:txBody>
          <a:bodyPr>
            <a:normAutofit/>
          </a:bodyPr>
          <a:lstStyle/>
          <a:p>
            <a:r>
              <a:rPr lang="en-US" dirty="0" smtClean="0"/>
              <a:t>Responsible for controlling the exchange of data between the Physical layer and upper level network layer. </a:t>
            </a:r>
          </a:p>
          <a:p>
            <a:r>
              <a:rPr lang="en-US" dirty="0" smtClean="0"/>
              <a:t>This layer places packet data into frames for appropriate physical network.</a:t>
            </a:r>
          </a:p>
          <a:p>
            <a:r>
              <a:rPr lang="en-US" dirty="0" smtClean="0"/>
              <a:t> It is also responsible for detecting and correcting errors.</a:t>
            </a:r>
          </a:p>
          <a:p>
            <a:r>
              <a:rPr lang="en-US" dirty="0" err="1" smtClean="0"/>
              <a:t>Eg</a:t>
            </a:r>
            <a:r>
              <a:rPr lang="en-US" dirty="0" smtClean="0"/>
              <a:t>: PPP, MAC</a:t>
            </a:r>
            <a:endParaRPr lang="en-IN" dirty="0" smtClean="0"/>
          </a:p>
          <a:p>
            <a:pPr>
              <a:buNone/>
            </a:pPr>
            <a:endParaRPr lang="en-IN" dirty="0" smtClean="0"/>
          </a:p>
          <a:p>
            <a:endParaRPr lang="en-I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Layer</a:t>
            </a:r>
            <a:endParaRPr lang="en-IN" dirty="0"/>
          </a:p>
        </p:txBody>
      </p:sp>
      <p:sp>
        <p:nvSpPr>
          <p:cNvPr id="3" name="Content Placeholder 2"/>
          <p:cNvSpPr>
            <a:spLocks noGrp="1"/>
          </p:cNvSpPr>
          <p:nvPr>
            <p:ph idx="1"/>
          </p:nvPr>
        </p:nvSpPr>
        <p:spPr/>
        <p:txBody>
          <a:bodyPr/>
          <a:lstStyle/>
          <a:p>
            <a:pPr>
              <a:buNone/>
            </a:pPr>
            <a:endParaRPr lang="en-IN" dirty="0" smtClean="0"/>
          </a:p>
          <a:p>
            <a:r>
              <a:rPr lang="en-US" dirty="0" smtClean="0"/>
              <a:t>Responsible for physical transmission of the information over a network. </a:t>
            </a:r>
          </a:p>
          <a:p>
            <a:r>
              <a:rPr lang="en-US" dirty="0" smtClean="0"/>
              <a:t>This layer represents anything pertaining to physical network like encoding, transmission and topology.</a:t>
            </a:r>
          </a:p>
          <a:p>
            <a:r>
              <a:rPr lang="en-US" dirty="0" err="1" smtClean="0"/>
              <a:t>Eg</a:t>
            </a:r>
            <a:r>
              <a:rPr lang="en-US" dirty="0" smtClean="0"/>
              <a:t>: CSMA/CD,DSL, ISDN</a:t>
            </a:r>
            <a:endParaRPr lang="en-IN" dirty="0" smtClean="0"/>
          </a:p>
          <a:p>
            <a:endParaRPr lang="en-IN"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Network Protocols</a:t>
            </a:r>
            <a:r>
              <a:rPr lang="en-IN" dirty="0" smtClean="0"/>
              <a:t/>
            </a:r>
            <a:br>
              <a:rPr lang="en-IN" dirty="0" smtClean="0"/>
            </a:br>
            <a:endParaRPr lang="en-IN" dirty="0"/>
          </a:p>
        </p:txBody>
      </p:sp>
      <p:sp>
        <p:nvSpPr>
          <p:cNvPr id="3" name="Content Placeholder 2"/>
          <p:cNvSpPr>
            <a:spLocks noGrp="1"/>
          </p:cNvSpPr>
          <p:nvPr>
            <p:ph idx="1"/>
          </p:nvPr>
        </p:nvSpPr>
        <p:spPr/>
        <p:txBody>
          <a:bodyPr>
            <a:normAutofit lnSpcReduction="10000"/>
          </a:bodyPr>
          <a:lstStyle/>
          <a:p>
            <a:r>
              <a:rPr lang="en-US" dirty="0" smtClean="0"/>
              <a:t>Network protocols are implemented to allow for the knowledgeable transfer of data between nodes on the network.</a:t>
            </a:r>
          </a:p>
          <a:p>
            <a:r>
              <a:rPr lang="en-US" dirty="0" smtClean="0"/>
              <a:t> A protocol is a set of rules that must be understood and followed when communicating between stations.</a:t>
            </a:r>
          </a:p>
          <a:p>
            <a:r>
              <a:rPr lang="en-US" dirty="0" smtClean="0"/>
              <a:t> Protocols exist at all levels of OSI. Each level protocol is independent of low level protocol layer.</a:t>
            </a:r>
            <a:endParaRPr lang="en-IN" dirty="0" smtClean="0"/>
          </a:p>
          <a:p>
            <a:endParaRPr lang="en-IN"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a network protocol</a:t>
            </a:r>
            <a:endParaRPr lang="en-IN" dirty="0"/>
          </a:p>
        </p:txBody>
      </p:sp>
      <p:pic>
        <p:nvPicPr>
          <p:cNvPr id="4098" name="Picture 2"/>
          <p:cNvPicPr>
            <a:picLocks noGrp="1" noChangeAspect="1" noChangeArrowheads="1"/>
          </p:cNvPicPr>
          <p:nvPr>
            <p:ph idx="1"/>
          </p:nvPr>
        </p:nvPicPr>
        <p:blipFill>
          <a:blip r:embed="rId2"/>
          <a:srcRect/>
          <a:stretch>
            <a:fillRect/>
          </a:stretch>
        </p:blipFill>
        <p:spPr bwMode="auto">
          <a:xfrm>
            <a:off x="2057400" y="2667000"/>
            <a:ext cx="5791200" cy="2819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20000"/>
          </a:bodyPr>
          <a:lstStyle/>
          <a:p>
            <a:pPr algn="just"/>
            <a:r>
              <a:rPr lang="en-US" dirty="0" smtClean="0"/>
              <a:t>Communication is the core component of client server applications. </a:t>
            </a:r>
          </a:p>
          <a:p>
            <a:pPr algn="just"/>
            <a:r>
              <a:rPr lang="en-US" dirty="0" smtClean="0"/>
              <a:t>There are many ways to communicate, many means of transferring data, many protocols to co-ordinate the transmission of data and many topologies for the protocols to run. </a:t>
            </a:r>
          </a:p>
          <a:p>
            <a:pPr algn="just"/>
            <a:r>
              <a:rPr lang="en-US" dirty="0" smtClean="0"/>
              <a:t>Client server developers deals with two means of communication:</a:t>
            </a:r>
            <a:endParaRPr lang="en-IN" dirty="0" smtClean="0"/>
          </a:p>
          <a:p>
            <a:pPr lvl="0" algn="just"/>
            <a:r>
              <a:rPr lang="en-US" dirty="0" smtClean="0"/>
              <a:t>Network communication</a:t>
            </a:r>
            <a:endParaRPr lang="en-IN" dirty="0" smtClean="0"/>
          </a:p>
          <a:p>
            <a:pPr lvl="0" algn="just"/>
            <a:r>
              <a:rPr lang="en-US" dirty="0" smtClean="0"/>
              <a:t>Inter process communication</a:t>
            </a:r>
            <a:endParaRPr lang="en-IN" dirty="0" smtClean="0"/>
          </a:p>
          <a:p>
            <a:endParaRPr lang="en-IN"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The  header and trailer portions contain the rules governing how information is addressed, transferred , checked for accuracy, sequenced and acknowledged.</a:t>
            </a:r>
          </a:p>
          <a:p>
            <a:endParaRPr lang="en-IN"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Encapsulation of layered protocols</a:t>
            </a:r>
            <a:endParaRPr lang="en-IN" dirty="0"/>
          </a:p>
        </p:txBody>
      </p:sp>
      <p:pic>
        <p:nvPicPr>
          <p:cNvPr id="5122" name="Picture 2"/>
          <p:cNvPicPr>
            <a:picLocks noGrp="1" noChangeAspect="1" noChangeArrowheads="1"/>
          </p:cNvPicPr>
          <p:nvPr>
            <p:ph idx="1"/>
          </p:nvPr>
        </p:nvPicPr>
        <p:blipFill>
          <a:blip r:embed="rId2"/>
          <a:srcRect/>
          <a:stretch>
            <a:fillRect/>
          </a:stretch>
        </p:blipFill>
        <p:spPr bwMode="auto">
          <a:xfrm>
            <a:off x="1614487" y="2339181"/>
            <a:ext cx="5915025" cy="304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r>
              <a:rPr lang="en-US" dirty="0" smtClean="0"/>
              <a:t>Each protocol provides header , data and optionally trailer data .</a:t>
            </a:r>
          </a:p>
          <a:p>
            <a:pPr algn="just"/>
            <a:r>
              <a:rPr lang="en-US" dirty="0" smtClean="0"/>
              <a:t>In case of layered protocols , an upper layer protocol must be totally contained within lower layer protocol.</a:t>
            </a:r>
          </a:p>
          <a:p>
            <a:pPr algn="just"/>
            <a:r>
              <a:rPr lang="en-US" dirty="0" smtClean="0"/>
              <a:t>This is done by placing the upper layer protocols in the data portion of the lower layer protocol.</a:t>
            </a:r>
            <a:endParaRPr lang="en-IN"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0000" lnSpcReduction="20000"/>
          </a:bodyPr>
          <a:lstStyle/>
          <a:p>
            <a:r>
              <a:rPr lang="en-US" b="1" dirty="0" smtClean="0"/>
              <a:t>Connection Oriented and Connectionless Communication</a:t>
            </a:r>
            <a:endParaRPr lang="en-IN" b="1" dirty="0" smtClean="0"/>
          </a:p>
          <a:p>
            <a:pPr algn="just"/>
            <a:r>
              <a:rPr lang="en-US" dirty="0" smtClean="0"/>
              <a:t>Two forms of services are generally associated with network communication: connection oriented and connection less communication.</a:t>
            </a:r>
            <a:endParaRPr lang="en-IN" dirty="0" smtClean="0"/>
          </a:p>
          <a:p>
            <a:pPr algn="just"/>
            <a:r>
              <a:rPr lang="en-US" dirty="0" smtClean="0"/>
              <a:t>Connectionless protocols: It provides best effort service. Messages (</a:t>
            </a:r>
            <a:r>
              <a:rPr lang="en-US" dirty="0" err="1" smtClean="0"/>
              <a:t>datagrams</a:t>
            </a:r>
            <a:r>
              <a:rPr lang="en-US" dirty="0" smtClean="0"/>
              <a:t>) are sent fully contained between partners in the communication. This protocol is generally used for high performance since error checking and flow control are not implemented.</a:t>
            </a:r>
          </a:p>
          <a:p>
            <a:pPr algn="just"/>
            <a:r>
              <a:rPr lang="en-US" dirty="0" smtClean="0"/>
              <a:t>Connectionless </a:t>
            </a:r>
            <a:r>
              <a:rPr lang="en-US" dirty="0" err="1" smtClean="0"/>
              <a:t>datagrams</a:t>
            </a:r>
            <a:r>
              <a:rPr lang="en-US" dirty="0" smtClean="0"/>
              <a:t> are not reliable and are not necessarily in the order which they are sent. </a:t>
            </a:r>
            <a:r>
              <a:rPr lang="en-US" dirty="0" err="1" smtClean="0"/>
              <a:t>Eg</a:t>
            </a:r>
            <a:r>
              <a:rPr lang="en-US" dirty="0" smtClean="0"/>
              <a:t>: UDP and IPX</a:t>
            </a:r>
            <a:endParaRPr lang="en-IN" dirty="0" smtClean="0"/>
          </a:p>
          <a:p>
            <a:pPr algn="just"/>
            <a:r>
              <a:rPr lang="en-US" dirty="0" smtClean="0"/>
              <a:t>Connection-oriented protocols: they provide reliable, guaranteed delivery. End to end communication are established and reliable link is guaranteed. They are generally used for long lived communications. </a:t>
            </a:r>
            <a:r>
              <a:rPr lang="en-US" dirty="0" err="1" smtClean="0"/>
              <a:t>Eg</a:t>
            </a:r>
            <a:r>
              <a:rPr lang="en-US" dirty="0" smtClean="0"/>
              <a:t>: SPX, and TCP .</a:t>
            </a:r>
            <a:endParaRPr lang="en-IN" dirty="0" smtClean="0"/>
          </a:p>
          <a:p>
            <a:endParaRPr lang="en-IN"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Addresses: Physical and Logical</a:t>
            </a:r>
            <a:r>
              <a:rPr lang="en-IN" dirty="0" smtClean="0"/>
              <a:t/>
            </a:r>
            <a:br>
              <a:rPr lang="en-IN" dirty="0" smtClean="0"/>
            </a:br>
            <a:endParaRPr lang="en-IN" dirty="0"/>
          </a:p>
        </p:txBody>
      </p:sp>
      <p:sp>
        <p:nvSpPr>
          <p:cNvPr id="3" name="Content Placeholder 2"/>
          <p:cNvSpPr>
            <a:spLocks noGrp="1"/>
          </p:cNvSpPr>
          <p:nvPr>
            <p:ph idx="1"/>
          </p:nvPr>
        </p:nvSpPr>
        <p:spPr/>
        <p:txBody>
          <a:bodyPr>
            <a:normAutofit fontScale="92500" lnSpcReduction="20000"/>
          </a:bodyPr>
          <a:lstStyle/>
          <a:p>
            <a:pPr algn="just"/>
            <a:r>
              <a:rPr lang="en-US" dirty="0" smtClean="0"/>
              <a:t>Addresses are used to locate and direct communications. Each physical network station has an address.</a:t>
            </a:r>
          </a:p>
          <a:p>
            <a:pPr algn="just"/>
            <a:r>
              <a:rPr lang="en-US" dirty="0" smtClean="0"/>
              <a:t>Logical names are also associated with the protocol address. These names may be associated with the protocol addresses.</a:t>
            </a:r>
          </a:p>
          <a:p>
            <a:pPr algn="just"/>
            <a:r>
              <a:rPr lang="en-US" dirty="0" smtClean="0"/>
              <a:t>These names are higher level symbolic names assigned to network address. Each node on any network must contain physical address. This address is generally associated with the physical network adapter in the computer.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Physical addresses</a:t>
            </a:r>
            <a:br>
              <a:rPr lang="en-IN" dirty="0" smtClean="0"/>
            </a:br>
            <a:endParaRPr lang="en-IN" dirty="0"/>
          </a:p>
        </p:txBody>
      </p:sp>
      <p:sp>
        <p:nvSpPr>
          <p:cNvPr id="3" name="Content Placeholder 2"/>
          <p:cNvSpPr>
            <a:spLocks noGrp="1"/>
          </p:cNvSpPr>
          <p:nvPr>
            <p:ph idx="1"/>
          </p:nvPr>
        </p:nvSpPr>
        <p:spPr/>
        <p:txBody>
          <a:bodyPr>
            <a:normAutofit lnSpcReduction="10000"/>
          </a:bodyPr>
          <a:lstStyle/>
          <a:p>
            <a:pPr algn="just"/>
            <a:r>
              <a:rPr lang="en-IN" dirty="0" smtClean="0"/>
              <a:t>A physical address is the hardware-level address used by the Ethernet interface to communicate on the network. Every device must have a unique physical address. </a:t>
            </a:r>
          </a:p>
          <a:p>
            <a:pPr algn="just"/>
            <a:r>
              <a:rPr lang="en-IN" dirty="0" smtClean="0"/>
              <a:t>This is often referred to as its MAC (Media Access Control) address. An Ethernet physical address is six bytes long and consists of six hexadecimal numbers, usually separated by colon characters (:)</a:t>
            </a:r>
          </a:p>
          <a:p>
            <a:endParaRPr lang="en-IN"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Logical addresses</a:t>
            </a:r>
            <a:br>
              <a:rPr lang="en-IN" dirty="0" smtClean="0"/>
            </a:br>
            <a:endParaRPr lang="en-IN" dirty="0"/>
          </a:p>
        </p:txBody>
      </p:sp>
      <p:sp>
        <p:nvSpPr>
          <p:cNvPr id="3" name="Content Placeholder 2"/>
          <p:cNvSpPr>
            <a:spLocks noGrp="1"/>
          </p:cNvSpPr>
          <p:nvPr>
            <p:ph idx="1"/>
          </p:nvPr>
        </p:nvSpPr>
        <p:spPr/>
        <p:txBody>
          <a:bodyPr/>
          <a:lstStyle/>
          <a:p>
            <a:pPr algn="just"/>
            <a:r>
              <a:rPr lang="en-IN" dirty="0" smtClean="0"/>
              <a:t>A logical address is a network-layer address that is interpreted by a protocol handler.</a:t>
            </a:r>
          </a:p>
          <a:p>
            <a:pPr algn="just"/>
            <a:r>
              <a:rPr lang="en-IN" dirty="0" smtClean="0"/>
              <a:t>Logical addresses are used by networking software to allow packets to be independent of the physical connection of the network, that is, to work with different network topologies and types of media.</a:t>
            </a:r>
          </a:p>
          <a:p>
            <a:endParaRPr lang="en-IN"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u="sng" dirty="0" smtClean="0"/>
              <a:t/>
            </a:r>
            <a:br>
              <a:rPr lang="en-US" b="1" i="1" u="sng" dirty="0" smtClean="0"/>
            </a:br>
            <a:r>
              <a:rPr lang="en-US" dirty="0" smtClean="0"/>
              <a:t>Programmatic Interfaces: Blocking and Non Blocking</a:t>
            </a:r>
            <a:r>
              <a:rPr lang="en-IN" dirty="0" smtClean="0"/>
              <a:t/>
            </a:r>
            <a:br>
              <a:rPr lang="en-IN" dirty="0" smtClean="0"/>
            </a:br>
            <a:endParaRPr lang="en-IN" dirty="0"/>
          </a:p>
        </p:txBody>
      </p:sp>
      <p:sp>
        <p:nvSpPr>
          <p:cNvPr id="3" name="Content Placeholder 2"/>
          <p:cNvSpPr>
            <a:spLocks noGrp="1"/>
          </p:cNvSpPr>
          <p:nvPr>
            <p:ph idx="1"/>
          </p:nvPr>
        </p:nvSpPr>
        <p:spPr/>
        <p:txBody>
          <a:bodyPr>
            <a:normAutofit fontScale="70000" lnSpcReduction="20000"/>
          </a:bodyPr>
          <a:lstStyle/>
          <a:p>
            <a:pPr algn="just">
              <a:buNone/>
            </a:pPr>
            <a:r>
              <a:rPr lang="en-IN" dirty="0" smtClean="0"/>
              <a:t>      In computer programming, an application programming interface (API) is a set of routines, protocols, and tools for building software applications. </a:t>
            </a:r>
          </a:p>
          <a:p>
            <a:pPr algn="just">
              <a:buNone/>
            </a:pPr>
            <a:r>
              <a:rPr lang="en-IN" dirty="0" smtClean="0"/>
              <a:t>       An API expresses a software component in terms of its operations, inputs, outputs, and underlying types.</a:t>
            </a:r>
          </a:p>
          <a:p>
            <a:pPr algn="just"/>
            <a:r>
              <a:rPr lang="en-US" dirty="0" smtClean="0"/>
              <a:t> Generally communication programming interfaces provide two modes of operation:</a:t>
            </a:r>
            <a:endParaRPr lang="en-IN" dirty="0" smtClean="0"/>
          </a:p>
          <a:p>
            <a:pPr lvl="0" algn="just"/>
            <a:r>
              <a:rPr lang="en-US" dirty="0" smtClean="0"/>
              <a:t>Synchronous or blocking mode</a:t>
            </a:r>
            <a:endParaRPr lang="en-IN" dirty="0" smtClean="0"/>
          </a:p>
          <a:p>
            <a:pPr lvl="0" algn="just"/>
            <a:r>
              <a:rPr lang="en-US" dirty="0" smtClean="0"/>
              <a:t>Asynchronous or non blocking mode</a:t>
            </a:r>
            <a:endParaRPr lang="en-IN" dirty="0" smtClean="0"/>
          </a:p>
          <a:p>
            <a:pPr algn="just"/>
            <a:r>
              <a:rPr lang="en-US" dirty="0" smtClean="0"/>
              <a:t>Programmatic interfaces which require the entire request to complete before returning control back to application developer are said to be synchronous or blocking. APIs that return immediately- possible before the entire request is satisfied- are said to be asynchronous or non blocking.</a:t>
            </a:r>
            <a:endParaRPr lang="en-IN" dirty="0" smtClean="0"/>
          </a:p>
          <a:p>
            <a:endParaRPr lang="en-IN"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 Process Communication</a:t>
            </a:r>
            <a:endParaRPr lang="en-IN" dirty="0"/>
          </a:p>
        </p:txBody>
      </p:sp>
      <p:sp>
        <p:nvSpPr>
          <p:cNvPr id="3" name="Content Placeholder 2"/>
          <p:cNvSpPr>
            <a:spLocks noGrp="1"/>
          </p:cNvSpPr>
          <p:nvPr>
            <p:ph idx="1"/>
          </p:nvPr>
        </p:nvSpPr>
        <p:spPr/>
        <p:txBody>
          <a:bodyPr/>
          <a:lstStyle/>
          <a:p>
            <a:r>
              <a:rPr lang="en-US" dirty="0" smtClean="0"/>
              <a:t>IPC is used as a communication vehicle for two processes running on the same physical machine.</a:t>
            </a:r>
          </a:p>
          <a:p>
            <a:r>
              <a:rPr lang="en-US" dirty="0" smtClean="0"/>
              <a:t> These process generally communicate with each other by sharing handles, signals or data.</a:t>
            </a:r>
            <a:endParaRPr lang="en-IN" dirty="0" smtClean="0"/>
          </a:p>
          <a:p>
            <a:endParaRPr lang="en-IN"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IPC mechanisms</a:t>
            </a:r>
            <a:r>
              <a:rPr lang="en-IN" dirty="0" smtClean="0"/>
              <a:t/>
            </a:r>
            <a:br>
              <a:rPr lang="en-IN" dirty="0" smtClean="0"/>
            </a:br>
            <a:endParaRPr lang="en-IN" dirty="0"/>
          </a:p>
        </p:txBody>
      </p:sp>
      <p:sp>
        <p:nvSpPr>
          <p:cNvPr id="3" name="Content Placeholder 2"/>
          <p:cNvSpPr>
            <a:spLocks noGrp="1"/>
          </p:cNvSpPr>
          <p:nvPr>
            <p:ph idx="1"/>
          </p:nvPr>
        </p:nvSpPr>
        <p:spPr/>
        <p:txBody>
          <a:bodyPr>
            <a:normAutofit fontScale="85000" lnSpcReduction="20000"/>
          </a:bodyPr>
          <a:lstStyle/>
          <a:p>
            <a:pPr lvl="0" algn="just"/>
            <a:r>
              <a:rPr lang="en-US" dirty="0" smtClean="0"/>
              <a:t>Pipes: pipes are file based mechanism for communicating data back and forth between tasks. Pipes may one way- where there is one writer and one reader, or bi-directional- where there may be reads and writes by either process.</a:t>
            </a:r>
            <a:endParaRPr lang="en-IN" dirty="0" smtClean="0"/>
          </a:p>
          <a:p>
            <a:pPr lvl="0" algn="just"/>
            <a:r>
              <a:rPr lang="en-US" dirty="0" smtClean="0"/>
              <a:t>Messages: message provide basic send and receive primitives to transfer data between processes.</a:t>
            </a:r>
            <a:endParaRPr lang="en-IN" dirty="0" smtClean="0"/>
          </a:p>
          <a:p>
            <a:pPr lvl="0" algn="just"/>
            <a:r>
              <a:rPr lang="en-US" dirty="0" smtClean="0"/>
              <a:t>Semaphores: used to coordinate access between processes. </a:t>
            </a:r>
            <a:endParaRPr lang="en-IN" dirty="0" smtClean="0"/>
          </a:p>
          <a:p>
            <a:pPr lvl="0" algn="just"/>
            <a:r>
              <a:rPr lang="en-US" dirty="0" smtClean="0"/>
              <a:t>Shared memory : it is the process of defining a section of memory visible to more than one process for storage and retrieval of data</a:t>
            </a:r>
            <a:endParaRPr lang="en-IN" dirty="0" smtClean="0"/>
          </a:p>
          <a:p>
            <a:endParaRPr lang="en-IN"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Network communication is used to communicate between physically separate computers on a network.</a:t>
            </a:r>
          </a:p>
          <a:p>
            <a:r>
              <a:rPr lang="en-US" dirty="0" smtClean="0"/>
              <a:t>Inter process communication is used to communicate between processes on the same computer.</a:t>
            </a:r>
            <a:endParaRPr lang="en-IN"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10000"/>
          </a:bodyPr>
          <a:lstStyle/>
          <a:p>
            <a:pPr>
              <a:buNone/>
            </a:pPr>
            <a:endParaRPr lang="en-IN" dirty="0" smtClean="0"/>
          </a:p>
          <a:p>
            <a:pPr algn="just"/>
            <a:r>
              <a:rPr lang="en-US" b="1" dirty="0" smtClean="0"/>
              <a:t>Pipes </a:t>
            </a:r>
            <a:r>
              <a:rPr lang="en-US" dirty="0" smtClean="0"/>
              <a:t>are used for communication between two processes physically located on the same machine. The most popular protocol for communicating locally is by means of </a:t>
            </a:r>
            <a:r>
              <a:rPr lang="en-US" b="1" i="1" dirty="0" smtClean="0"/>
              <a:t>named pipes. </a:t>
            </a:r>
          </a:p>
          <a:p>
            <a:pPr algn="just"/>
            <a:r>
              <a:rPr lang="en-US" i="1" dirty="0" smtClean="0"/>
              <a:t>Named pipes</a:t>
            </a:r>
            <a:r>
              <a:rPr lang="en-US" dirty="0" smtClean="0"/>
              <a:t> are used to communicate between unrelated processes and </a:t>
            </a:r>
            <a:r>
              <a:rPr lang="en-US" b="1" i="1" dirty="0" smtClean="0"/>
              <a:t>anonymous or unnamed pipes</a:t>
            </a:r>
            <a:r>
              <a:rPr lang="en-US" dirty="0" smtClean="0"/>
              <a:t> are used to communicate between related processes.</a:t>
            </a:r>
            <a:endParaRPr lang="en-IN" dirty="0" smtClean="0"/>
          </a:p>
          <a:p>
            <a:endParaRPr lang="en-IN"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UnixWare  Support for Pipes </a:t>
            </a:r>
            <a:r>
              <a:rPr lang="en-IN" dirty="0" smtClean="0"/>
              <a:t/>
            </a:r>
            <a:br>
              <a:rPr lang="en-IN" dirty="0" smtClean="0"/>
            </a:br>
            <a:endParaRPr lang="en-IN" dirty="0"/>
          </a:p>
        </p:txBody>
      </p:sp>
      <p:sp>
        <p:nvSpPr>
          <p:cNvPr id="3" name="Content Placeholder 2"/>
          <p:cNvSpPr>
            <a:spLocks noGrp="1"/>
          </p:cNvSpPr>
          <p:nvPr>
            <p:ph idx="1"/>
          </p:nvPr>
        </p:nvSpPr>
        <p:spPr/>
        <p:txBody>
          <a:bodyPr>
            <a:normAutofit fontScale="92500" lnSpcReduction="10000"/>
          </a:bodyPr>
          <a:lstStyle/>
          <a:p>
            <a:pPr lvl="0" algn="just"/>
            <a:r>
              <a:rPr lang="en-US" dirty="0" smtClean="0"/>
              <a:t>pipe(</a:t>
            </a:r>
            <a:r>
              <a:rPr lang="en-US" dirty="0" err="1" smtClean="0"/>
              <a:t>fileDescriptors</a:t>
            </a:r>
            <a:r>
              <a:rPr lang="en-US" dirty="0" smtClean="0"/>
              <a:t>[2])- creates an anonymous pipes and returns two file descriptors. Each file descriptor has read and write access.</a:t>
            </a:r>
            <a:endParaRPr lang="en-IN" dirty="0" smtClean="0"/>
          </a:p>
          <a:p>
            <a:pPr lvl="0" algn="just"/>
            <a:r>
              <a:rPr lang="en-US" dirty="0" err="1" smtClean="0"/>
              <a:t>fattach</a:t>
            </a:r>
            <a:r>
              <a:rPr lang="en-US" dirty="0" smtClean="0"/>
              <a:t>(</a:t>
            </a:r>
            <a:r>
              <a:rPr lang="en-US" dirty="0" err="1" smtClean="0"/>
              <a:t>fileDescriptor</a:t>
            </a:r>
            <a:r>
              <a:rPr lang="en-US" dirty="0" smtClean="0"/>
              <a:t>, path)- attaches an open </a:t>
            </a:r>
            <a:r>
              <a:rPr lang="en-US" dirty="0" err="1" smtClean="0"/>
              <a:t>fileDescriptor</a:t>
            </a:r>
            <a:r>
              <a:rPr lang="en-US" dirty="0" smtClean="0"/>
              <a:t> with named node in the local file system. Executed by server to give named access to a pipe.</a:t>
            </a:r>
          </a:p>
          <a:p>
            <a:pPr lvl="0" algn="just">
              <a:buNone/>
            </a:pPr>
            <a:r>
              <a:rPr lang="en-US" dirty="0" smtClean="0"/>
              <a:t>     Attaches a file descriptor to a file.</a:t>
            </a:r>
            <a:endParaRPr lang="en-IN" dirty="0" smtClean="0"/>
          </a:p>
          <a:p>
            <a:pPr lvl="0" algn="just"/>
            <a:r>
              <a:rPr lang="en-US" dirty="0" err="1" smtClean="0"/>
              <a:t>fdetach</a:t>
            </a:r>
            <a:r>
              <a:rPr lang="en-US" dirty="0" smtClean="0"/>
              <a:t>(path)- used to detach a name from a file system node.</a:t>
            </a:r>
            <a:endParaRPr lang="en-IN" dirty="0" smtClean="0"/>
          </a:p>
          <a:p>
            <a:pPr>
              <a:buNone/>
            </a:pPr>
            <a:endParaRPr lang="en-IN" dirty="0" smtClean="0"/>
          </a:p>
          <a:p>
            <a:endParaRPr lang="en-IN"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WINDOWS NT SUPPORT FOR PIPES</a:t>
            </a:r>
            <a:r>
              <a:rPr lang="en-IN" dirty="0" smtClean="0"/>
              <a:t/>
            </a:r>
            <a:br>
              <a:rPr lang="en-IN" dirty="0" smtClean="0"/>
            </a:br>
            <a:endParaRPr lang="en-IN" dirty="0"/>
          </a:p>
        </p:txBody>
      </p:sp>
      <p:sp>
        <p:nvSpPr>
          <p:cNvPr id="3" name="Content Placeholder 2"/>
          <p:cNvSpPr>
            <a:spLocks noGrp="1"/>
          </p:cNvSpPr>
          <p:nvPr>
            <p:ph idx="1"/>
          </p:nvPr>
        </p:nvSpPr>
        <p:spPr/>
        <p:txBody>
          <a:bodyPr>
            <a:normAutofit fontScale="70000" lnSpcReduction="20000"/>
          </a:bodyPr>
          <a:lstStyle/>
          <a:p>
            <a:pPr algn="just"/>
            <a:r>
              <a:rPr lang="en-US" dirty="0" smtClean="0"/>
              <a:t>Windows NT provides two operating modes of IPC – </a:t>
            </a:r>
            <a:r>
              <a:rPr lang="en-US" b="1" i="1" dirty="0" smtClean="0"/>
              <a:t>named and unnamed</a:t>
            </a:r>
            <a:r>
              <a:rPr lang="en-US" dirty="0" smtClean="0"/>
              <a:t>. Unnamed pipes are unidirectional in nature. </a:t>
            </a:r>
          </a:p>
          <a:p>
            <a:pPr algn="just"/>
            <a:r>
              <a:rPr lang="en-US" dirty="0" smtClean="0"/>
              <a:t>Creating unnamed pipes returns two handles for reading and writing and are passed to child process via inheritance. Named pipes may be unidirectional or bidirectional in nature. </a:t>
            </a:r>
          </a:p>
          <a:p>
            <a:pPr algn="just">
              <a:buNone/>
            </a:pPr>
            <a:endParaRPr lang="en-IN" b="1" dirty="0" smtClean="0"/>
          </a:p>
          <a:p>
            <a:pPr algn="just"/>
            <a:r>
              <a:rPr lang="en-US" b="1" i="1" dirty="0" smtClean="0"/>
              <a:t>Windows NT pipe functions</a:t>
            </a:r>
            <a:endParaRPr lang="en-IN" b="1" dirty="0" smtClean="0"/>
          </a:p>
          <a:p>
            <a:pPr lvl="0" algn="just"/>
            <a:r>
              <a:rPr lang="en-US" b="1" i="1" dirty="0" err="1" smtClean="0">
                <a:solidFill>
                  <a:srgbClr val="FF0000"/>
                </a:solidFill>
              </a:rPr>
              <a:t>CreatePipe</a:t>
            </a:r>
            <a:r>
              <a:rPr lang="en-US" b="1" i="1" dirty="0" smtClean="0">
                <a:solidFill>
                  <a:srgbClr val="FF0000"/>
                </a:solidFill>
              </a:rPr>
              <a:t>(&amp;</a:t>
            </a:r>
            <a:r>
              <a:rPr lang="en-US" b="1" i="1" dirty="0" err="1" smtClean="0">
                <a:solidFill>
                  <a:srgbClr val="FF0000"/>
                </a:solidFill>
              </a:rPr>
              <a:t>readHandle</a:t>
            </a:r>
            <a:r>
              <a:rPr lang="en-US" b="1" i="1" dirty="0" smtClean="0">
                <a:solidFill>
                  <a:srgbClr val="FF0000"/>
                </a:solidFill>
              </a:rPr>
              <a:t>, &amp;</a:t>
            </a:r>
            <a:r>
              <a:rPr lang="en-US" b="1" i="1" dirty="0" err="1" smtClean="0">
                <a:solidFill>
                  <a:srgbClr val="FF0000"/>
                </a:solidFill>
              </a:rPr>
              <a:t>writeHandle</a:t>
            </a:r>
            <a:r>
              <a:rPr lang="en-US" b="1" i="1" dirty="0" smtClean="0">
                <a:solidFill>
                  <a:srgbClr val="FF0000"/>
                </a:solidFill>
              </a:rPr>
              <a:t>, security, </a:t>
            </a:r>
            <a:r>
              <a:rPr lang="en-US" b="1" i="1" dirty="0" err="1" smtClean="0">
                <a:solidFill>
                  <a:srgbClr val="FF0000"/>
                </a:solidFill>
              </a:rPr>
              <a:t>numBytes</a:t>
            </a:r>
            <a:r>
              <a:rPr lang="en-US" b="1" i="1" dirty="0" smtClean="0">
                <a:solidFill>
                  <a:srgbClr val="FF0000"/>
                </a:solidFill>
              </a:rPr>
              <a:t>)</a:t>
            </a:r>
            <a:r>
              <a:rPr lang="en-US" dirty="0" smtClean="0">
                <a:solidFill>
                  <a:srgbClr val="FF0000"/>
                </a:solidFill>
              </a:rPr>
              <a:t>- </a:t>
            </a:r>
            <a:r>
              <a:rPr lang="en-US" dirty="0" smtClean="0"/>
              <a:t>used to create an unnamed pipe of buffer size</a:t>
            </a:r>
            <a:endParaRPr lang="en-IN" dirty="0" smtClean="0"/>
          </a:p>
          <a:p>
            <a:pPr lvl="0" algn="just"/>
            <a:r>
              <a:rPr lang="en-US" dirty="0" err="1" smtClean="0"/>
              <a:t>numBytes</a:t>
            </a:r>
            <a:r>
              <a:rPr lang="en-US" dirty="0" smtClean="0"/>
              <a:t> –buffer size for unidirectional IPC. If 0 is specified, a default size will be used.</a:t>
            </a:r>
            <a:endParaRPr lang="en-IN" dirty="0" smtClean="0"/>
          </a:p>
          <a:p>
            <a:pPr lvl="0" algn="just"/>
            <a:r>
              <a:rPr lang="en-US" dirty="0" smtClean="0"/>
              <a:t> </a:t>
            </a:r>
            <a:r>
              <a:rPr lang="en-US" dirty="0" err="1" smtClean="0"/>
              <a:t>readHandle</a:t>
            </a:r>
            <a:r>
              <a:rPr lang="en-US" dirty="0" smtClean="0"/>
              <a:t> and </a:t>
            </a:r>
            <a:r>
              <a:rPr lang="en-US" dirty="0" err="1" smtClean="0"/>
              <a:t>writeHandle</a:t>
            </a:r>
            <a:r>
              <a:rPr lang="en-US" dirty="0" smtClean="0"/>
              <a:t> is returned for read and write access. </a:t>
            </a:r>
            <a:endParaRPr lang="en-IN" dirty="0" smtClean="0"/>
          </a:p>
          <a:p>
            <a:pPr lvl="0" algn="just"/>
            <a:r>
              <a:rPr lang="en-US" dirty="0" smtClean="0"/>
              <a:t>Security is optional , specify security  rights for inheriting of this handles.</a:t>
            </a:r>
            <a:endParaRPr lang="en-IN" dirty="0" smtClean="0"/>
          </a:p>
          <a:p>
            <a:endParaRPr lang="en-IN"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0000" lnSpcReduction="20000"/>
          </a:bodyPr>
          <a:lstStyle/>
          <a:p>
            <a:pPr lvl="0"/>
            <a:r>
              <a:rPr lang="en-US" b="1" i="1" dirty="0" err="1" smtClean="0">
                <a:solidFill>
                  <a:srgbClr val="FF0000"/>
                </a:solidFill>
              </a:rPr>
              <a:t>CreateNamedPipe</a:t>
            </a:r>
            <a:r>
              <a:rPr lang="en-US" b="1" i="1" dirty="0" smtClean="0">
                <a:solidFill>
                  <a:srgbClr val="FF0000"/>
                </a:solidFill>
              </a:rPr>
              <a:t>(name,openMode,operationMode,maxInstances,outBufferSize,inBufferSize,timeout,security) </a:t>
            </a:r>
            <a:r>
              <a:rPr lang="en-US" dirty="0" smtClean="0">
                <a:solidFill>
                  <a:srgbClr val="FF0000"/>
                </a:solidFill>
              </a:rPr>
              <a:t>: </a:t>
            </a:r>
            <a:r>
              <a:rPr lang="en-US" dirty="0" smtClean="0"/>
              <a:t>used to create a named pipe specified by name on the local server machine.</a:t>
            </a:r>
            <a:endParaRPr lang="en-IN" dirty="0" smtClean="0"/>
          </a:p>
          <a:p>
            <a:pPr lvl="0"/>
            <a:r>
              <a:rPr lang="en-US" dirty="0" smtClean="0"/>
              <a:t>This function may create additional instances </a:t>
            </a:r>
            <a:r>
              <a:rPr lang="en-US" dirty="0" err="1" smtClean="0"/>
              <a:t>upto</a:t>
            </a:r>
            <a:r>
              <a:rPr lang="en-US" dirty="0" smtClean="0"/>
              <a:t> </a:t>
            </a:r>
            <a:r>
              <a:rPr lang="en-US" i="1" dirty="0" err="1" smtClean="0"/>
              <a:t>maxInstances</a:t>
            </a:r>
            <a:r>
              <a:rPr lang="en-US" dirty="0" smtClean="0"/>
              <a:t>. </a:t>
            </a:r>
            <a:endParaRPr lang="en-IN" dirty="0" smtClean="0"/>
          </a:p>
          <a:p>
            <a:pPr lvl="0"/>
            <a:r>
              <a:rPr lang="en-US" dirty="0" err="1" smtClean="0"/>
              <a:t>Openmode</a:t>
            </a:r>
            <a:r>
              <a:rPr lang="en-US" dirty="0" smtClean="0"/>
              <a:t> -specifies on open mode like PIPE_ACCESS_DUPLEX for bidirectional, PIPE_ACCESS_INBOUND for client to server transmission etc.</a:t>
            </a:r>
            <a:endParaRPr lang="en-IN" dirty="0" smtClean="0"/>
          </a:p>
          <a:p>
            <a:pPr lvl="0"/>
            <a:r>
              <a:rPr lang="en-US" dirty="0" smtClean="0"/>
              <a:t>Operational mode -specifies whether the pipe is a </a:t>
            </a:r>
            <a:r>
              <a:rPr lang="en-US" dirty="0" err="1" smtClean="0"/>
              <a:t>bytemode</a:t>
            </a:r>
            <a:r>
              <a:rPr lang="en-US" dirty="0" smtClean="0"/>
              <a:t> or message mode.</a:t>
            </a:r>
            <a:endParaRPr lang="en-IN" dirty="0" smtClean="0"/>
          </a:p>
          <a:p>
            <a:pPr lvl="0"/>
            <a:r>
              <a:rPr lang="en-US" dirty="0" err="1" smtClean="0"/>
              <a:t>Outbuffersize</a:t>
            </a:r>
            <a:r>
              <a:rPr lang="en-US" dirty="0" smtClean="0"/>
              <a:t> and </a:t>
            </a:r>
            <a:r>
              <a:rPr lang="en-US" dirty="0" err="1" smtClean="0"/>
              <a:t>inbuffersize</a:t>
            </a:r>
            <a:r>
              <a:rPr lang="en-US" dirty="0" smtClean="0"/>
              <a:t> specifies the size of buffers to reserve for instances.</a:t>
            </a:r>
            <a:endParaRPr lang="en-IN" dirty="0" smtClean="0"/>
          </a:p>
          <a:p>
            <a:pPr lvl="0"/>
            <a:r>
              <a:rPr lang="en-US" dirty="0" smtClean="0"/>
              <a:t>Timeout can be used for wait operations.</a:t>
            </a:r>
            <a:endParaRPr lang="en-IN" dirty="0" smtClean="0"/>
          </a:p>
          <a:p>
            <a:pPr lvl="0"/>
            <a:r>
              <a:rPr lang="en-US" dirty="0" smtClean="0"/>
              <a:t>Security –for access privileges</a:t>
            </a:r>
            <a:endParaRPr lang="en-IN" dirty="0" smtClean="0"/>
          </a:p>
          <a:p>
            <a:endParaRPr lang="en-IN"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lnSpcReduction="10000"/>
          </a:bodyPr>
          <a:lstStyle/>
          <a:p>
            <a:pPr lvl="0"/>
            <a:r>
              <a:rPr lang="en-US" i="1" dirty="0" err="1" smtClean="0">
                <a:solidFill>
                  <a:srgbClr val="FF0000"/>
                </a:solidFill>
              </a:rPr>
              <a:t>ConnectNamedPipe</a:t>
            </a:r>
            <a:r>
              <a:rPr lang="en-US" i="1" dirty="0" smtClean="0">
                <a:solidFill>
                  <a:srgbClr val="FF0000"/>
                </a:solidFill>
              </a:rPr>
              <a:t> (</a:t>
            </a:r>
            <a:r>
              <a:rPr lang="en-US" i="1" dirty="0" err="1" smtClean="0">
                <a:solidFill>
                  <a:srgbClr val="FF0000"/>
                </a:solidFill>
              </a:rPr>
              <a:t>pipeHandle,operationMode</a:t>
            </a:r>
            <a:r>
              <a:rPr lang="en-US" b="1" i="1" dirty="0" smtClean="0">
                <a:solidFill>
                  <a:srgbClr val="FF0000"/>
                </a:solidFill>
              </a:rPr>
              <a:t>) </a:t>
            </a:r>
            <a:r>
              <a:rPr lang="en-US" dirty="0" smtClean="0"/>
              <a:t>- used by server process to wait for an incoming open request.</a:t>
            </a:r>
            <a:endParaRPr lang="en-IN" dirty="0" smtClean="0"/>
          </a:p>
          <a:p>
            <a:pPr lvl="0">
              <a:buFont typeface="Wingdings" pitchFamily="2" charset="2"/>
              <a:buChar char="Ø"/>
            </a:pPr>
            <a:r>
              <a:rPr lang="en-US" dirty="0" err="1" smtClean="0"/>
              <a:t>pipeHandle</a:t>
            </a:r>
            <a:r>
              <a:rPr lang="en-US" dirty="0" smtClean="0"/>
              <a:t>-handle to connect or returned</a:t>
            </a:r>
            <a:endParaRPr lang="en-IN" dirty="0" smtClean="0"/>
          </a:p>
          <a:p>
            <a:pPr lvl="0">
              <a:buFont typeface="Wingdings" pitchFamily="2" charset="2"/>
              <a:buChar char="Ø"/>
            </a:pPr>
            <a:r>
              <a:rPr lang="en-US" dirty="0" err="1" smtClean="0"/>
              <a:t>operationMode</a:t>
            </a:r>
            <a:r>
              <a:rPr lang="en-US" dirty="0" smtClean="0"/>
              <a:t>-structure for controlling access</a:t>
            </a:r>
            <a:endParaRPr lang="en-IN" dirty="0" smtClean="0"/>
          </a:p>
          <a:p>
            <a:pPr lvl="0"/>
            <a:r>
              <a:rPr lang="en-US" dirty="0" err="1" smtClean="0">
                <a:solidFill>
                  <a:srgbClr val="FF0000"/>
                </a:solidFill>
              </a:rPr>
              <a:t>DisconnectNamedPipe</a:t>
            </a:r>
            <a:r>
              <a:rPr lang="en-US" dirty="0" smtClean="0">
                <a:solidFill>
                  <a:srgbClr val="FF0000"/>
                </a:solidFill>
              </a:rPr>
              <a:t>(</a:t>
            </a:r>
            <a:r>
              <a:rPr lang="en-US" dirty="0" err="1" smtClean="0">
                <a:solidFill>
                  <a:srgbClr val="FF0000"/>
                </a:solidFill>
              </a:rPr>
              <a:t>pipeHandle</a:t>
            </a:r>
            <a:r>
              <a:rPr lang="en-US" dirty="0" smtClean="0">
                <a:solidFill>
                  <a:srgbClr val="FF0000"/>
                </a:solidFill>
              </a:rPr>
              <a:t>)- </a:t>
            </a:r>
            <a:r>
              <a:rPr lang="en-US" dirty="0" smtClean="0"/>
              <a:t>disconnects the server end of named pipe instance</a:t>
            </a:r>
            <a:endParaRPr lang="en-IN" dirty="0" smtClean="0"/>
          </a:p>
          <a:p>
            <a:endParaRPr lang="en-IN"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0000" lnSpcReduction="20000"/>
          </a:bodyPr>
          <a:lstStyle/>
          <a:p>
            <a:pPr lvl="0"/>
            <a:r>
              <a:rPr lang="en-US" b="1" i="1" dirty="0" err="1" smtClean="0">
                <a:solidFill>
                  <a:srgbClr val="FF0000"/>
                </a:solidFill>
              </a:rPr>
              <a:t>PeekNamedPipe</a:t>
            </a:r>
            <a:r>
              <a:rPr lang="en-US" b="1" i="1" dirty="0" smtClean="0">
                <a:solidFill>
                  <a:srgbClr val="FF0000"/>
                </a:solidFill>
              </a:rPr>
              <a:t>(</a:t>
            </a:r>
            <a:r>
              <a:rPr lang="en-US" b="1" i="1" dirty="0" err="1" smtClean="0">
                <a:solidFill>
                  <a:srgbClr val="FF0000"/>
                </a:solidFill>
              </a:rPr>
              <a:t>pipeHandle</a:t>
            </a:r>
            <a:r>
              <a:rPr lang="en-US" b="1" i="1" dirty="0" smtClean="0">
                <a:solidFill>
                  <a:srgbClr val="FF0000"/>
                </a:solidFill>
              </a:rPr>
              <a:t>, &amp;</a:t>
            </a:r>
            <a:r>
              <a:rPr lang="en-US" b="1" i="1" dirty="0" err="1" smtClean="0">
                <a:solidFill>
                  <a:srgbClr val="FF0000"/>
                </a:solidFill>
              </a:rPr>
              <a:t>buffer,&amp;bufferSize</a:t>
            </a:r>
            <a:r>
              <a:rPr lang="en-US" b="1" i="1" dirty="0" smtClean="0">
                <a:solidFill>
                  <a:srgbClr val="FF0000"/>
                </a:solidFill>
              </a:rPr>
              <a:t>, &amp;</a:t>
            </a:r>
            <a:r>
              <a:rPr lang="en-US" b="1" i="1" dirty="0" err="1" smtClean="0">
                <a:solidFill>
                  <a:srgbClr val="FF0000"/>
                </a:solidFill>
              </a:rPr>
              <a:t>numRead</a:t>
            </a:r>
            <a:r>
              <a:rPr lang="en-US" b="1" i="1" dirty="0" smtClean="0">
                <a:solidFill>
                  <a:srgbClr val="FF0000"/>
                </a:solidFill>
              </a:rPr>
              <a:t>, &amp;</a:t>
            </a:r>
            <a:r>
              <a:rPr lang="en-US" b="1" i="1" dirty="0" err="1" smtClean="0">
                <a:solidFill>
                  <a:srgbClr val="FF0000"/>
                </a:solidFill>
              </a:rPr>
              <a:t>numAvail</a:t>
            </a:r>
            <a:r>
              <a:rPr lang="en-US" b="1" i="1" dirty="0" smtClean="0">
                <a:solidFill>
                  <a:srgbClr val="FF0000"/>
                </a:solidFill>
              </a:rPr>
              <a:t>, &amp;</a:t>
            </a:r>
            <a:r>
              <a:rPr lang="en-US" b="1" i="1" dirty="0" err="1" smtClean="0">
                <a:solidFill>
                  <a:srgbClr val="FF0000"/>
                </a:solidFill>
              </a:rPr>
              <a:t>numLeft</a:t>
            </a:r>
            <a:r>
              <a:rPr lang="en-US" b="1" i="1" dirty="0" smtClean="0">
                <a:solidFill>
                  <a:srgbClr val="FF0000"/>
                </a:solidFill>
              </a:rPr>
              <a:t>)</a:t>
            </a:r>
            <a:r>
              <a:rPr lang="en-US" dirty="0" smtClean="0">
                <a:solidFill>
                  <a:srgbClr val="FF0000"/>
                </a:solidFill>
              </a:rPr>
              <a:t>- </a:t>
            </a:r>
            <a:r>
              <a:rPr lang="en-US" dirty="0" smtClean="0"/>
              <a:t>used to copy data from a named or unnamed pipe specified by </a:t>
            </a:r>
            <a:r>
              <a:rPr lang="en-US" dirty="0" err="1" smtClean="0"/>
              <a:t>pipeHandle</a:t>
            </a:r>
            <a:r>
              <a:rPr lang="en-US" dirty="0" smtClean="0"/>
              <a:t> without removing from pipe. </a:t>
            </a:r>
            <a:endParaRPr lang="en-IN" dirty="0" smtClean="0"/>
          </a:p>
          <a:p>
            <a:pPr lvl="0"/>
            <a:r>
              <a:rPr lang="en-US" dirty="0" smtClean="0"/>
              <a:t>Data is copied into &amp;buffer for </a:t>
            </a:r>
            <a:r>
              <a:rPr lang="en-US" dirty="0" err="1" smtClean="0"/>
              <a:t>bufferSize</a:t>
            </a:r>
            <a:r>
              <a:rPr lang="en-US" dirty="0" smtClean="0"/>
              <a:t> bytes.</a:t>
            </a:r>
            <a:endParaRPr lang="en-IN" dirty="0" smtClean="0"/>
          </a:p>
          <a:p>
            <a:pPr lvl="0">
              <a:buFont typeface="Wingdings" pitchFamily="2" charset="2"/>
              <a:buChar char="Ø"/>
            </a:pPr>
            <a:r>
              <a:rPr lang="en-US" dirty="0" err="1" smtClean="0"/>
              <a:t>bufferSize</a:t>
            </a:r>
            <a:r>
              <a:rPr lang="en-US" dirty="0" smtClean="0"/>
              <a:t>-size of buffer in bytes</a:t>
            </a:r>
            <a:endParaRPr lang="en-IN" dirty="0" smtClean="0"/>
          </a:p>
          <a:p>
            <a:pPr lvl="0">
              <a:buFont typeface="Wingdings" pitchFamily="2" charset="2"/>
              <a:buChar char="Ø"/>
            </a:pPr>
            <a:r>
              <a:rPr lang="en-US" dirty="0" err="1" smtClean="0"/>
              <a:t>numRead</a:t>
            </a:r>
            <a:r>
              <a:rPr lang="en-US" dirty="0" smtClean="0"/>
              <a:t>-number of bytes actually read from pipe</a:t>
            </a:r>
            <a:endParaRPr lang="en-IN" dirty="0" smtClean="0"/>
          </a:p>
          <a:p>
            <a:pPr lvl="0">
              <a:buFont typeface="Wingdings" pitchFamily="2" charset="2"/>
              <a:buChar char="Ø"/>
            </a:pPr>
            <a:r>
              <a:rPr lang="en-US" dirty="0" err="1" smtClean="0"/>
              <a:t>numAvail</a:t>
            </a:r>
            <a:r>
              <a:rPr lang="en-US" dirty="0" smtClean="0"/>
              <a:t>-number of bytes available to read from pipe</a:t>
            </a:r>
            <a:endParaRPr lang="en-IN" dirty="0" smtClean="0"/>
          </a:p>
          <a:p>
            <a:pPr lvl="0">
              <a:buFont typeface="Wingdings" pitchFamily="2" charset="2"/>
              <a:buChar char="Ø"/>
            </a:pPr>
            <a:r>
              <a:rPr lang="en-US" dirty="0" err="1" smtClean="0"/>
              <a:t>numLeft</a:t>
            </a:r>
            <a:r>
              <a:rPr lang="en-US" dirty="0" smtClean="0"/>
              <a:t>-number of bytes left in message</a:t>
            </a:r>
            <a:endParaRPr lang="en-IN" dirty="0" smtClean="0"/>
          </a:p>
          <a:p>
            <a:pPr lvl="0"/>
            <a:r>
              <a:rPr lang="en-US" b="1" i="1" dirty="0" err="1" smtClean="0">
                <a:solidFill>
                  <a:srgbClr val="FF0000"/>
                </a:solidFill>
              </a:rPr>
              <a:t>TransactNamedPipe</a:t>
            </a:r>
            <a:r>
              <a:rPr lang="en-US" b="1" i="1" dirty="0" smtClean="0">
                <a:solidFill>
                  <a:srgbClr val="FF0000"/>
                </a:solidFill>
              </a:rPr>
              <a:t>(name,writeBuffer,writeBufSize,readBuffer,readBufSize,numBytesRead,overlap)</a:t>
            </a:r>
            <a:r>
              <a:rPr lang="en-US" dirty="0" smtClean="0"/>
              <a:t>-used to perform a discrete read and write operation. </a:t>
            </a:r>
            <a:endParaRPr lang="en-IN" dirty="0" smtClean="0"/>
          </a:p>
          <a:p>
            <a:pPr lvl="0"/>
            <a:r>
              <a:rPr lang="en-US" dirty="0" smtClean="0"/>
              <a:t>Overlap structure is used to allow nondestructive asynchronous mode operation.</a:t>
            </a:r>
            <a:endParaRPr lang="en-IN"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pPr lvl="0"/>
            <a:r>
              <a:rPr lang="en-US" b="1" i="1" dirty="0" err="1" smtClean="0">
                <a:solidFill>
                  <a:srgbClr val="FF0000"/>
                </a:solidFill>
              </a:rPr>
              <a:t>WaitNamedPipe</a:t>
            </a:r>
            <a:r>
              <a:rPr lang="en-US" b="1" i="1" dirty="0" smtClean="0">
                <a:solidFill>
                  <a:srgbClr val="FF0000"/>
                </a:solidFill>
              </a:rPr>
              <a:t>(</a:t>
            </a:r>
            <a:r>
              <a:rPr lang="en-US" b="1" i="1" dirty="0" err="1" smtClean="0">
                <a:solidFill>
                  <a:srgbClr val="FF0000"/>
                </a:solidFill>
              </a:rPr>
              <a:t>name,timeout</a:t>
            </a:r>
            <a:r>
              <a:rPr lang="en-US" b="1" i="1" dirty="0" smtClean="0">
                <a:solidFill>
                  <a:srgbClr val="FF0000"/>
                </a:solidFill>
              </a:rPr>
              <a:t>)-</a:t>
            </a:r>
            <a:r>
              <a:rPr lang="en-US" dirty="0" smtClean="0"/>
              <a:t>used to wait for a server process to place pending </a:t>
            </a:r>
            <a:r>
              <a:rPr lang="en-US" dirty="0" err="1" smtClean="0"/>
              <a:t>ConnectNamedPipe</a:t>
            </a:r>
            <a:r>
              <a:rPr lang="en-US" dirty="0" smtClean="0"/>
              <a:t>() specified by </a:t>
            </a:r>
            <a:r>
              <a:rPr lang="en-US" i="1" dirty="0" smtClean="0"/>
              <a:t>name.</a:t>
            </a:r>
            <a:r>
              <a:rPr lang="en-US" dirty="0" smtClean="0"/>
              <a:t> A</a:t>
            </a:r>
            <a:r>
              <a:rPr lang="en-US" i="1" dirty="0" smtClean="0"/>
              <a:t> timeout </a:t>
            </a:r>
            <a:r>
              <a:rPr lang="en-US" dirty="0" smtClean="0"/>
              <a:t>value specified as time out for specified interval on creation.</a:t>
            </a:r>
            <a:endParaRPr lang="en-IN" dirty="0" smtClean="0"/>
          </a:p>
          <a:p>
            <a:pPr lvl="0"/>
            <a:r>
              <a:rPr lang="en-US" b="1" i="1" dirty="0" err="1" smtClean="0">
                <a:solidFill>
                  <a:srgbClr val="FF0000"/>
                </a:solidFill>
              </a:rPr>
              <a:t>CallNamedPipe</a:t>
            </a:r>
            <a:r>
              <a:rPr lang="en-US" b="1" i="1" dirty="0" smtClean="0">
                <a:solidFill>
                  <a:srgbClr val="FF0000"/>
                </a:solidFill>
              </a:rPr>
              <a:t>(name,writeBuffer,writeBufsize,readBuffer,readBufSize,numBytesRead,timeout)</a:t>
            </a:r>
            <a:r>
              <a:rPr lang="en-US" dirty="0" smtClean="0"/>
              <a:t>-performs the operations on many other named pipe function.</a:t>
            </a:r>
            <a:endParaRPr lang="en-IN" dirty="0" smtClean="0"/>
          </a:p>
          <a:p>
            <a:pPr lvl="0"/>
            <a:r>
              <a:rPr lang="en-US" b="1" i="1" dirty="0" err="1" smtClean="0">
                <a:solidFill>
                  <a:srgbClr val="FF0000"/>
                </a:solidFill>
              </a:rPr>
              <a:t>GetNamedPipeHandleState</a:t>
            </a:r>
            <a:r>
              <a:rPr lang="en-US" b="1" i="1" dirty="0" smtClean="0">
                <a:solidFill>
                  <a:srgbClr val="FF0000"/>
                </a:solidFill>
              </a:rPr>
              <a:t>(pipeHandle,&amp;state,&amp;numInstances,&amp;maxBytes,&amp;maxTime,name,maxNameSize)</a:t>
            </a:r>
            <a:r>
              <a:rPr lang="en-US" dirty="0" smtClean="0">
                <a:solidFill>
                  <a:srgbClr val="FF0000"/>
                </a:solidFill>
              </a:rPr>
              <a:t>- </a:t>
            </a:r>
            <a:r>
              <a:rPr lang="en-US" dirty="0" smtClean="0"/>
              <a:t>used to query information about the state of named pipe specified by </a:t>
            </a:r>
            <a:r>
              <a:rPr lang="en-US" i="1" dirty="0" err="1" smtClean="0"/>
              <a:t>pipeHandle</a:t>
            </a:r>
            <a:r>
              <a:rPr lang="en-US" i="1" dirty="0" smtClean="0"/>
              <a:t>. </a:t>
            </a:r>
            <a:endParaRPr lang="en-IN" dirty="0" smtClean="0"/>
          </a:p>
          <a:p>
            <a:pPr lvl="0">
              <a:buFont typeface="Wingdings" pitchFamily="2" charset="2"/>
              <a:buChar char="Ø"/>
            </a:pPr>
            <a:r>
              <a:rPr lang="en-US" b="1" i="1" dirty="0" smtClean="0"/>
              <a:t>State- </a:t>
            </a:r>
            <a:r>
              <a:rPr lang="en-US" i="1" dirty="0" smtClean="0"/>
              <a:t>returns state of information, P_NOWAIT, PIPE_READ-MODE_MESSAGE etc</a:t>
            </a:r>
            <a:endParaRPr lang="en-IN" dirty="0" smtClean="0"/>
          </a:p>
          <a:p>
            <a:pPr lvl="0">
              <a:buFont typeface="Wingdings" pitchFamily="2" charset="2"/>
              <a:buChar char="Ø"/>
            </a:pPr>
            <a:r>
              <a:rPr lang="en-US" b="1" i="1" dirty="0" err="1" smtClean="0"/>
              <a:t>numInstance</a:t>
            </a:r>
            <a:r>
              <a:rPr lang="en-US" b="1" i="1" dirty="0" smtClean="0"/>
              <a:t>- </a:t>
            </a:r>
            <a:r>
              <a:rPr lang="en-US" i="1" dirty="0" smtClean="0"/>
              <a:t>instance count returned</a:t>
            </a:r>
            <a:endParaRPr lang="en-IN" dirty="0" smtClean="0"/>
          </a:p>
          <a:p>
            <a:pPr lvl="0">
              <a:buFont typeface="Wingdings" pitchFamily="2" charset="2"/>
              <a:buChar char="Ø"/>
            </a:pPr>
            <a:r>
              <a:rPr lang="en-US" b="1" i="1" dirty="0" smtClean="0"/>
              <a:t> </a:t>
            </a:r>
            <a:r>
              <a:rPr lang="en-US" b="1" i="1" dirty="0" err="1" smtClean="0"/>
              <a:t>maxNameSize</a:t>
            </a:r>
            <a:r>
              <a:rPr lang="en-US" b="1" i="1" dirty="0" smtClean="0"/>
              <a:t>- </a:t>
            </a:r>
            <a:r>
              <a:rPr lang="en-US" i="1" dirty="0" smtClean="0"/>
              <a:t>the name of the pipe not to exceed </a:t>
            </a:r>
            <a:r>
              <a:rPr lang="en-US" i="1" dirty="0" err="1" smtClean="0"/>
              <a:t>maxNameSize</a:t>
            </a:r>
            <a:endParaRPr lang="en-IN" dirty="0" smtClean="0"/>
          </a:p>
          <a:p>
            <a:pPr>
              <a:buFont typeface="Wingdings" pitchFamily="2" charset="2"/>
              <a:buChar char="Ø"/>
            </a:pPr>
            <a:r>
              <a:rPr lang="en-US" b="1" i="1" dirty="0" err="1" smtClean="0"/>
              <a:t>maxByte</a:t>
            </a:r>
            <a:r>
              <a:rPr lang="en-US" b="1" i="1" dirty="0" smtClean="0"/>
              <a:t>- </a:t>
            </a:r>
            <a:r>
              <a:rPr lang="en-US" i="1" dirty="0" smtClean="0"/>
              <a:t>parameter specified the number of bytes collected locally before transmitting to server</a:t>
            </a:r>
          </a:p>
          <a:p>
            <a:pPr>
              <a:buFont typeface="Wingdings" pitchFamily="2" charset="2"/>
              <a:buChar char="Ø"/>
            </a:pPr>
            <a:r>
              <a:rPr lang="en-US" b="1" i="1" dirty="0" err="1" smtClean="0"/>
              <a:t>maxTime</a:t>
            </a:r>
            <a:r>
              <a:rPr lang="en-US" b="1" i="1" dirty="0" smtClean="0"/>
              <a:t>- </a:t>
            </a:r>
            <a:r>
              <a:rPr lang="en-US" i="1" dirty="0" smtClean="0"/>
              <a:t>specifies maximum time in </a:t>
            </a:r>
            <a:r>
              <a:rPr lang="en-US" i="1" dirty="0" err="1" smtClean="0"/>
              <a:t>millisec</a:t>
            </a:r>
            <a:r>
              <a:rPr lang="en-US" i="1" dirty="0" smtClean="0"/>
              <a:t> that may transpire before sending locally buffered data to server</a:t>
            </a:r>
            <a:endParaRPr lang="en-IN" dirty="0" smtClean="0"/>
          </a:p>
          <a:p>
            <a:pPr lvl="0">
              <a:buFont typeface="Wingdings" pitchFamily="2" charset="2"/>
              <a:buChar char="Ø"/>
            </a:pPr>
            <a:endParaRPr lang="en-US" i="1" dirty="0" smtClean="0"/>
          </a:p>
          <a:p>
            <a:pPr lvl="0">
              <a:buFont typeface="Wingdings" pitchFamily="2" charset="2"/>
              <a:buChar char="Ø"/>
            </a:pPr>
            <a:endParaRPr lang="en-IN" dirty="0" smtClean="0"/>
          </a:p>
          <a:p>
            <a:endParaRPr lang="en-IN"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20000"/>
          </a:bodyPr>
          <a:lstStyle/>
          <a:p>
            <a:r>
              <a:rPr lang="en-US" i="1" dirty="0" err="1" smtClean="0">
                <a:solidFill>
                  <a:srgbClr val="FF0000"/>
                </a:solidFill>
              </a:rPr>
              <a:t>GetNamedPipeInfo</a:t>
            </a:r>
            <a:r>
              <a:rPr lang="en-US" i="1" dirty="0" smtClean="0">
                <a:solidFill>
                  <a:srgbClr val="FF0000"/>
                </a:solidFill>
              </a:rPr>
              <a:t>(pipeHandle,&amp;type,&amp;outputBufferSize,&amp;inputBufferSize,&amp;maxInstance)-</a:t>
            </a:r>
            <a:r>
              <a:rPr lang="en-US" i="1" dirty="0" smtClean="0"/>
              <a:t>function returns information about named pipe specified by </a:t>
            </a:r>
            <a:r>
              <a:rPr lang="en-US" i="1" dirty="0" err="1" smtClean="0"/>
              <a:t>pipeHandle</a:t>
            </a:r>
            <a:endParaRPr lang="en-US" i="1" dirty="0" smtClean="0"/>
          </a:p>
          <a:p>
            <a:pPr>
              <a:buFont typeface="Wingdings" pitchFamily="2" charset="2"/>
              <a:buChar char="Ø"/>
            </a:pPr>
            <a:r>
              <a:rPr lang="en-US" b="1" i="1" dirty="0" smtClean="0"/>
              <a:t>Type- </a:t>
            </a:r>
            <a:r>
              <a:rPr lang="en-US" i="1" dirty="0" smtClean="0"/>
              <a:t>associated type returned, PIPE_SERVER_END determine which end of the pipe handle references, PIPE_TYPE_MESSAGE- determine the mode of the pipe(</a:t>
            </a:r>
            <a:r>
              <a:rPr lang="en-US" i="1" dirty="0" err="1" smtClean="0"/>
              <a:t>msg</a:t>
            </a:r>
            <a:r>
              <a:rPr lang="en-US" i="1" dirty="0" smtClean="0"/>
              <a:t> or byte).</a:t>
            </a:r>
          </a:p>
          <a:p>
            <a:pPr>
              <a:buFont typeface="Wingdings" pitchFamily="2" charset="2"/>
              <a:buChar char="Ø"/>
            </a:pPr>
            <a:r>
              <a:rPr lang="en-US" i="1" dirty="0" err="1" smtClean="0"/>
              <a:t>inputBufferSize</a:t>
            </a:r>
            <a:r>
              <a:rPr lang="en-US" i="1" dirty="0" smtClean="0"/>
              <a:t>, </a:t>
            </a:r>
            <a:r>
              <a:rPr lang="en-US" i="1" dirty="0" err="1" smtClean="0"/>
              <a:t>OutputBufferSize</a:t>
            </a:r>
            <a:r>
              <a:rPr lang="en-US" i="1" dirty="0" smtClean="0"/>
              <a:t>-Size of internal buffers</a:t>
            </a:r>
          </a:p>
          <a:p>
            <a:pPr lvl="0">
              <a:buFont typeface="Wingdings" pitchFamily="2" charset="2"/>
              <a:buChar char="Ø"/>
            </a:pPr>
            <a:r>
              <a:rPr lang="en-US" i="1" dirty="0" err="1" smtClean="0"/>
              <a:t>maxInstances</a:t>
            </a:r>
            <a:r>
              <a:rPr lang="en-US" i="1" dirty="0" smtClean="0"/>
              <a:t>-Maximum number of instances</a:t>
            </a:r>
            <a:endParaRPr lang="en-IN" dirty="0" smtClean="0"/>
          </a:p>
          <a:p>
            <a:endParaRPr lang="en-IN"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i="1" dirty="0" err="1" smtClean="0">
                <a:solidFill>
                  <a:srgbClr val="FF0000"/>
                </a:solidFill>
              </a:rPr>
              <a:t>SetNamedPipeHandleState</a:t>
            </a:r>
            <a:r>
              <a:rPr lang="en-US" i="1" dirty="0" smtClean="0">
                <a:solidFill>
                  <a:srgbClr val="FF0000"/>
                </a:solidFill>
              </a:rPr>
              <a:t>(</a:t>
            </a:r>
            <a:r>
              <a:rPr lang="en-US" i="1" dirty="0" err="1" smtClean="0">
                <a:solidFill>
                  <a:srgbClr val="FF0000"/>
                </a:solidFill>
              </a:rPr>
              <a:t>pipeHandle</a:t>
            </a:r>
            <a:r>
              <a:rPr lang="en-US" i="1" dirty="0" smtClean="0">
                <a:solidFill>
                  <a:srgbClr val="FF0000"/>
                </a:solidFill>
              </a:rPr>
              <a:t>, &amp;mode, &amp;</a:t>
            </a:r>
            <a:r>
              <a:rPr lang="en-US" i="1" dirty="0" err="1" smtClean="0">
                <a:solidFill>
                  <a:srgbClr val="FF0000"/>
                </a:solidFill>
              </a:rPr>
              <a:t>maxBytes</a:t>
            </a:r>
            <a:r>
              <a:rPr lang="en-US" i="1" dirty="0" smtClean="0">
                <a:solidFill>
                  <a:srgbClr val="FF0000"/>
                </a:solidFill>
              </a:rPr>
              <a:t>, &amp;</a:t>
            </a:r>
            <a:r>
              <a:rPr lang="en-US" i="1" dirty="0" err="1" smtClean="0">
                <a:solidFill>
                  <a:srgbClr val="FF0000"/>
                </a:solidFill>
              </a:rPr>
              <a:t>maxTime</a:t>
            </a:r>
            <a:r>
              <a:rPr lang="en-US" i="1" dirty="0" smtClean="0">
                <a:solidFill>
                  <a:srgbClr val="FF0000"/>
                </a:solidFill>
              </a:rPr>
              <a:t>)-</a:t>
            </a:r>
            <a:r>
              <a:rPr lang="en-US" i="1" dirty="0" smtClean="0"/>
              <a:t>this function allows the application developer to change the state information associated with </a:t>
            </a:r>
            <a:r>
              <a:rPr lang="en-US" i="1" dirty="0" err="1" smtClean="0"/>
              <a:t>pipeHandle</a:t>
            </a:r>
            <a:endParaRPr lang="en-US" i="1" dirty="0" smtClean="0"/>
          </a:p>
          <a:p>
            <a:pPr>
              <a:buFont typeface="Wingdings" pitchFamily="2" charset="2"/>
              <a:buChar char="Ø"/>
            </a:pPr>
            <a:r>
              <a:rPr lang="en-US" i="1" dirty="0" smtClean="0"/>
              <a:t>Mode: options such as message or byte mode</a:t>
            </a:r>
          </a:p>
          <a:p>
            <a:pPr>
              <a:buFont typeface="Wingdings" pitchFamily="2" charset="2"/>
              <a:buChar char="Ø"/>
            </a:pPr>
            <a:r>
              <a:rPr lang="en-US" i="1" dirty="0" err="1" smtClean="0"/>
              <a:t>MaxBytes</a:t>
            </a:r>
            <a:r>
              <a:rPr lang="en-US" i="1" dirty="0" smtClean="0"/>
              <a:t> and </a:t>
            </a:r>
            <a:r>
              <a:rPr lang="en-US" i="1" dirty="0" err="1" smtClean="0"/>
              <a:t>maxTime</a:t>
            </a:r>
            <a:r>
              <a:rPr lang="en-US" i="1" dirty="0" smtClean="0"/>
              <a:t>  - to control when the local buffer is flushed to the server.</a:t>
            </a:r>
            <a:endParaRPr lang="en-IN"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Queues or messages for IPC</a:t>
            </a:r>
            <a:endParaRPr lang="en-IN" dirty="0"/>
          </a:p>
        </p:txBody>
      </p:sp>
      <p:sp>
        <p:nvSpPr>
          <p:cNvPr id="3" name="Content Placeholder 2"/>
          <p:cNvSpPr>
            <a:spLocks noGrp="1"/>
          </p:cNvSpPr>
          <p:nvPr>
            <p:ph idx="1"/>
          </p:nvPr>
        </p:nvSpPr>
        <p:spPr/>
        <p:txBody>
          <a:bodyPr>
            <a:normAutofit fontScale="92500" lnSpcReduction="10000"/>
          </a:bodyPr>
          <a:lstStyle/>
          <a:p>
            <a:pPr>
              <a:buNone/>
            </a:pPr>
            <a:endParaRPr lang="en-IN" dirty="0" smtClean="0"/>
          </a:p>
          <a:p>
            <a:r>
              <a:rPr lang="en-US" dirty="0" smtClean="0"/>
              <a:t> Queues are advanced method of IPC</a:t>
            </a:r>
            <a:r>
              <a:rPr lang="en-US" b="1" i="1" dirty="0" smtClean="0"/>
              <a:t> </a:t>
            </a:r>
            <a:endParaRPr lang="en-IN" dirty="0" smtClean="0"/>
          </a:p>
          <a:p>
            <a:r>
              <a:rPr lang="en-US" b="1" i="1" dirty="0" smtClean="0"/>
              <a:t>UnixWare Interfaces for IPC</a:t>
            </a:r>
            <a:endParaRPr lang="en-IN" dirty="0" smtClean="0"/>
          </a:p>
          <a:p>
            <a:r>
              <a:rPr lang="en-US" dirty="0" smtClean="0"/>
              <a:t>Unix provides a three main methods of interfaces for allowing IPC to take place between related and unrelated processes</a:t>
            </a:r>
            <a:endParaRPr lang="en-IN" dirty="0" smtClean="0"/>
          </a:p>
          <a:p>
            <a:pPr>
              <a:buFont typeface="Wingdings" pitchFamily="2" charset="2"/>
              <a:buChar char="Ø"/>
            </a:pPr>
            <a:r>
              <a:rPr lang="en-US" dirty="0" smtClean="0"/>
              <a:t>Semaphores</a:t>
            </a:r>
            <a:endParaRPr lang="en-IN" dirty="0" smtClean="0"/>
          </a:p>
          <a:p>
            <a:pPr>
              <a:buFont typeface="Wingdings" pitchFamily="2" charset="2"/>
              <a:buChar char="Ø"/>
            </a:pPr>
            <a:r>
              <a:rPr lang="en-US" dirty="0" smtClean="0"/>
              <a:t>Shared memory</a:t>
            </a:r>
            <a:endParaRPr lang="en-IN" dirty="0" smtClean="0"/>
          </a:p>
          <a:p>
            <a:pPr>
              <a:buFont typeface="Wingdings" pitchFamily="2" charset="2"/>
              <a:buChar char="Ø"/>
            </a:pPr>
            <a:r>
              <a:rPr lang="en-US" dirty="0" smtClean="0"/>
              <a:t>Messages</a:t>
            </a:r>
            <a:endParaRPr lang="en-IN" dirty="0" smtClean="0"/>
          </a:p>
          <a:p>
            <a:endParaRPr lang="en-IN"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2050" name="Picture 2"/>
          <p:cNvPicPr>
            <a:picLocks noGrp="1" noChangeAspect="1" noChangeArrowheads="1"/>
          </p:cNvPicPr>
          <p:nvPr>
            <p:ph idx="1"/>
          </p:nvPr>
        </p:nvPicPr>
        <p:blipFill>
          <a:blip r:embed="rId2"/>
          <a:srcRect/>
          <a:stretch>
            <a:fillRect/>
          </a:stretch>
        </p:blipFill>
        <p:spPr bwMode="auto">
          <a:xfrm>
            <a:off x="2090737" y="1977231"/>
            <a:ext cx="4962525" cy="3771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UnixWare message APIs</a:t>
            </a:r>
            <a:r>
              <a:rPr lang="en-IN" sz="4000" dirty="0" smtClean="0"/>
              <a:t/>
            </a:r>
            <a:br>
              <a:rPr lang="en-IN" sz="4000" dirty="0" smtClean="0"/>
            </a:br>
            <a:endParaRPr lang="en-IN" dirty="0"/>
          </a:p>
        </p:txBody>
      </p:sp>
      <p:sp>
        <p:nvSpPr>
          <p:cNvPr id="3" name="Content Placeholder 2"/>
          <p:cNvSpPr>
            <a:spLocks noGrp="1"/>
          </p:cNvSpPr>
          <p:nvPr>
            <p:ph idx="1"/>
          </p:nvPr>
        </p:nvSpPr>
        <p:spPr/>
        <p:txBody>
          <a:bodyPr>
            <a:normAutofit fontScale="92500" lnSpcReduction="10000"/>
          </a:bodyPr>
          <a:lstStyle/>
          <a:p>
            <a:pPr lvl="1"/>
            <a:r>
              <a:rPr lang="en-US" sz="3800" b="1" dirty="0" err="1" smtClean="0">
                <a:solidFill>
                  <a:srgbClr val="FF0000"/>
                </a:solidFill>
              </a:rPr>
              <a:t>msgget</a:t>
            </a:r>
            <a:r>
              <a:rPr lang="en-US" sz="3800" b="1" dirty="0" smtClean="0">
                <a:solidFill>
                  <a:srgbClr val="FF0000"/>
                </a:solidFill>
              </a:rPr>
              <a:t>(</a:t>
            </a:r>
            <a:r>
              <a:rPr lang="en-US" sz="3800" b="1" dirty="0" err="1" smtClean="0">
                <a:solidFill>
                  <a:srgbClr val="FF0000"/>
                </a:solidFill>
              </a:rPr>
              <a:t>key,flags</a:t>
            </a:r>
            <a:r>
              <a:rPr lang="en-US" sz="3800" b="1" dirty="0" smtClean="0">
                <a:solidFill>
                  <a:srgbClr val="FF0000"/>
                </a:solidFill>
              </a:rPr>
              <a:t>)-</a:t>
            </a:r>
            <a:r>
              <a:rPr lang="en-US" sz="3800" dirty="0" smtClean="0"/>
              <a:t>used to create a new  message queue.</a:t>
            </a:r>
            <a:endParaRPr lang="en-IN" sz="3800" dirty="0" smtClean="0"/>
          </a:p>
          <a:p>
            <a:pPr lvl="1">
              <a:buFont typeface="Wingdings" pitchFamily="2" charset="2"/>
              <a:buChar char="Ø"/>
            </a:pPr>
            <a:r>
              <a:rPr lang="en-US" dirty="0" smtClean="0"/>
              <a:t>Key can be IPC_PRIVATE  or a unique number</a:t>
            </a:r>
            <a:endParaRPr lang="en-IN" sz="2400" dirty="0" smtClean="0"/>
          </a:p>
          <a:p>
            <a:pPr lvl="1">
              <a:buFont typeface="Wingdings" pitchFamily="2" charset="2"/>
              <a:buChar char="Ø"/>
            </a:pPr>
            <a:r>
              <a:rPr lang="en-US" dirty="0" smtClean="0"/>
              <a:t>Flag specifies the operation permissions </a:t>
            </a:r>
            <a:endParaRPr lang="en-IN" sz="2800" dirty="0" smtClean="0"/>
          </a:p>
          <a:p>
            <a:pPr lvl="1"/>
            <a:r>
              <a:rPr lang="en-US" b="1" dirty="0" err="1" smtClean="0">
                <a:solidFill>
                  <a:srgbClr val="FF0000"/>
                </a:solidFill>
              </a:rPr>
              <a:t>msgsnd</a:t>
            </a:r>
            <a:r>
              <a:rPr lang="en-US" b="1" dirty="0" smtClean="0">
                <a:solidFill>
                  <a:srgbClr val="FF0000"/>
                </a:solidFill>
              </a:rPr>
              <a:t>(</a:t>
            </a:r>
            <a:r>
              <a:rPr lang="en-US" b="1" dirty="0" err="1" smtClean="0">
                <a:solidFill>
                  <a:srgbClr val="FF0000"/>
                </a:solidFill>
              </a:rPr>
              <a:t>qID,data,size,flags</a:t>
            </a:r>
            <a:r>
              <a:rPr lang="en-US" b="1" dirty="0" smtClean="0">
                <a:solidFill>
                  <a:srgbClr val="FF0000"/>
                </a:solidFill>
              </a:rPr>
              <a:t>)-</a:t>
            </a:r>
            <a:r>
              <a:rPr lang="en-US" dirty="0" smtClean="0"/>
              <a:t>used to place data into message queue specified by </a:t>
            </a:r>
            <a:r>
              <a:rPr lang="en-US" dirty="0" err="1" smtClean="0"/>
              <a:t>qID</a:t>
            </a:r>
            <a:endParaRPr lang="en-IN" sz="2400" dirty="0" smtClean="0"/>
          </a:p>
          <a:p>
            <a:pPr lvl="1">
              <a:buFont typeface="Wingdings" pitchFamily="2" charset="2"/>
              <a:buChar char="Ø"/>
            </a:pPr>
            <a:r>
              <a:rPr lang="en-US" dirty="0" err="1" smtClean="0"/>
              <a:t>qID</a:t>
            </a:r>
            <a:r>
              <a:rPr lang="en-US" dirty="0" smtClean="0"/>
              <a:t>-specifies the queue ID</a:t>
            </a:r>
            <a:endParaRPr lang="en-IN" sz="2400" dirty="0" smtClean="0"/>
          </a:p>
          <a:p>
            <a:pPr lvl="1">
              <a:buFont typeface="Wingdings" pitchFamily="2" charset="2"/>
              <a:buChar char="Ø"/>
            </a:pPr>
            <a:r>
              <a:rPr lang="en-US" dirty="0" smtClean="0"/>
              <a:t>Data-pointer  to data</a:t>
            </a:r>
            <a:endParaRPr lang="en-IN" sz="2400" dirty="0" smtClean="0"/>
          </a:p>
          <a:p>
            <a:pPr lvl="1">
              <a:buFont typeface="Wingdings" pitchFamily="2" charset="2"/>
              <a:buChar char="Ø"/>
            </a:pPr>
            <a:r>
              <a:rPr lang="en-US" dirty="0" smtClean="0"/>
              <a:t>Size-size of the data</a:t>
            </a:r>
            <a:endParaRPr lang="en-IN" sz="2400" dirty="0" smtClean="0"/>
          </a:p>
          <a:p>
            <a:pPr lvl="1">
              <a:buFont typeface="Wingdings" pitchFamily="2" charset="2"/>
              <a:buChar char="Ø"/>
            </a:pPr>
            <a:r>
              <a:rPr lang="en-US" dirty="0" smtClean="0"/>
              <a:t>Flag- control operational mode</a:t>
            </a:r>
            <a:endParaRPr lang="en-IN" sz="2400" dirty="0" smtClean="0"/>
          </a:p>
          <a:p>
            <a:endParaRPr lang="en-IN"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85000" lnSpcReduction="20000"/>
          </a:bodyPr>
          <a:lstStyle/>
          <a:p>
            <a:pPr lvl="1"/>
            <a:r>
              <a:rPr lang="en-US" b="1" dirty="0" err="1" smtClean="0">
                <a:solidFill>
                  <a:srgbClr val="FF0000"/>
                </a:solidFill>
              </a:rPr>
              <a:t>msgrcv</a:t>
            </a:r>
            <a:r>
              <a:rPr lang="en-US" b="1" dirty="0" smtClean="0">
                <a:solidFill>
                  <a:srgbClr val="FF0000"/>
                </a:solidFill>
              </a:rPr>
              <a:t>(</a:t>
            </a:r>
            <a:r>
              <a:rPr lang="en-US" b="1" dirty="0" err="1" smtClean="0">
                <a:solidFill>
                  <a:srgbClr val="FF0000"/>
                </a:solidFill>
              </a:rPr>
              <a:t>qID,data,size,flags</a:t>
            </a:r>
            <a:r>
              <a:rPr lang="en-US" b="1" dirty="0" smtClean="0">
                <a:solidFill>
                  <a:srgbClr val="FF0000"/>
                </a:solidFill>
              </a:rPr>
              <a:t>)-</a:t>
            </a:r>
            <a:r>
              <a:rPr lang="en-US" dirty="0" smtClean="0"/>
              <a:t>retrieve messages from queue</a:t>
            </a:r>
            <a:endParaRPr lang="en-IN" sz="2400" dirty="0" smtClean="0"/>
          </a:p>
          <a:p>
            <a:pPr lvl="1"/>
            <a:r>
              <a:rPr lang="en-US" dirty="0" smtClean="0"/>
              <a:t>Message is returned in the data area not to exceed maximum size field</a:t>
            </a:r>
          </a:p>
          <a:p>
            <a:pPr lvl="1"/>
            <a:r>
              <a:rPr lang="en-US" dirty="0" smtClean="0"/>
              <a:t>Type parameter is used to control which element is accessed.</a:t>
            </a:r>
          </a:p>
          <a:p>
            <a:pPr lvl="1"/>
            <a:r>
              <a:rPr lang="en-US" b="1" dirty="0" err="1" smtClean="0">
                <a:solidFill>
                  <a:srgbClr val="FF0000"/>
                </a:solidFill>
              </a:rPr>
              <a:t>msgctl</a:t>
            </a:r>
            <a:r>
              <a:rPr lang="en-US" b="1" dirty="0" smtClean="0">
                <a:solidFill>
                  <a:srgbClr val="FF0000"/>
                </a:solidFill>
              </a:rPr>
              <a:t>(</a:t>
            </a:r>
            <a:r>
              <a:rPr lang="en-US" b="1" dirty="0" err="1" smtClean="0">
                <a:solidFill>
                  <a:srgbClr val="FF0000"/>
                </a:solidFill>
              </a:rPr>
              <a:t>qID,command,msgIDBuf</a:t>
            </a:r>
            <a:r>
              <a:rPr lang="en-US" b="1" dirty="0" smtClean="0">
                <a:solidFill>
                  <a:srgbClr val="FF0000"/>
                </a:solidFill>
              </a:rPr>
              <a:t>)</a:t>
            </a:r>
            <a:r>
              <a:rPr lang="en-US" dirty="0" smtClean="0"/>
              <a:t>-performs various control operations on </a:t>
            </a:r>
            <a:r>
              <a:rPr lang="en-US" dirty="0" err="1" smtClean="0"/>
              <a:t>msgqueue</a:t>
            </a:r>
            <a:r>
              <a:rPr lang="en-US" dirty="0" smtClean="0"/>
              <a:t>.</a:t>
            </a:r>
            <a:endParaRPr lang="en-IN" sz="2400" dirty="0" smtClean="0"/>
          </a:p>
          <a:p>
            <a:r>
              <a:rPr lang="en-US" dirty="0" smtClean="0"/>
              <a:t>Commands can be</a:t>
            </a:r>
            <a:endParaRPr lang="en-IN" sz="2800" dirty="0" smtClean="0"/>
          </a:p>
          <a:p>
            <a:pPr lvl="0">
              <a:buFont typeface="Wingdings" pitchFamily="2" charset="2"/>
              <a:buChar char="Ø"/>
            </a:pPr>
            <a:r>
              <a:rPr lang="en-US" dirty="0" smtClean="0"/>
              <a:t>IPC_STAT-to query the UnixWare about state of </a:t>
            </a:r>
            <a:r>
              <a:rPr lang="en-US" dirty="0" err="1" smtClean="0"/>
              <a:t>msgqueue</a:t>
            </a:r>
            <a:r>
              <a:rPr lang="en-US" dirty="0" smtClean="0"/>
              <a:t> </a:t>
            </a:r>
            <a:endParaRPr lang="en-IN" sz="2800" dirty="0" smtClean="0"/>
          </a:p>
          <a:p>
            <a:pPr lvl="0">
              <a:buFont typeface="Wingdings" pitchFamily="2" charset="2"/>
              <a:buChar char="Ø"/>
            </a:pPr>
            <a:r>
              <a:rPr lang="en-US" dirty="0" smtClean="0"/>
              <a:t>IPC_SET-set values in the queue</a:t>
            </a:r>
            <a:endParaRPr lang="en-IN" dirty="0" smtClean="0"/>
          </a:p>
          <a:p>
            <a:pPr lvl="0">
              <a:buFont typeface="Wingdings" pitchFamily="2" charset="2"/>
              <a:buChar char="Ø"/>
            </a:pPr>
            <a:r>
              <a:rPr lang="en-US" dirty="0" smtClean="0"/>
              <a:t>IPC_RMID-remove </a:t>
            </a:r>
            <a:r>
              <a:rPr lang="en-US" dirty="0" err="1" smtClean="0"/>
              <a:t>msg</a:t>
            </a:r>
            <a:r>
              <a:rPr lang="en-US" dirty="0" smtClean="0"/>
              <a:t> queue </a:t>
            </a:r>
            <a:endParaRPr lang="en-IN" dirty="0" smtClean="0"/>
          </a:p>
          <a:p>
            <a:endParaRPr lang="en-IN"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7500" lnSpcReduction="20000"/>
          </a:bodyPr>
          <a:lstStyle/>
          <a:p>
            <a:pPr>
              <a:buNone/>
            </a:pPr>
            <a:endParaRPr lang="en-IN" dirty="0" smtClean="0"/>
          </a:p>
          <a:p>
            <a:r>
              <a:rPr lang="en-US" sz="3300" b="1" i="1" dirty="0" smtClean="0">
                <a:latin typeface="Times New Roman" pitchFamily="18" charset="0"/>
                <a:cs typeface="Times New Roman" pitchFamily="18" charset="0"/>
              </a:rPr>
              <a:t>Windows NT interface for IPC</a:t>
            </a:r>
            <a:endParaRPr lang="en-IN" sz="3300" dirty="0" smtClean="0">
              <a:latin typeface="Times New Roman" pitchFamily="18" charset="0"/>
              <a:cs typeface="Times New Roman" pitchFamily="18" charset="0"/>
            </a:endParaRPr>
          </a:p>
          <a:p>
            <a:r>
              <a:rPr lang="en-US" sz="3800" dirty="0" err="1" smtClean="0">
                <a:latin typeface="Times New Roman" pitchFamily="18" charset="0"/>
                <a:cs typeface="Times New Roman" pitchFamily="18" charset="0"/>
              </a:rPr>
              <a:t>WindowsNT</a:t>
            </a:r>
            <a:r>
              <a:rPr lang="en-US" sz="3800" dirty="0" smtClean="0">
                <a:latin typeface="Times New Roman" pitchFamily="18" charset="0"/>
                <a:cs typeface="Times New Roman" pitchFamily="18" charset="0"/>
              </a:rPr>
              <a:t> provides interfaces for IPC through </a:t>
            </a:r>
            <a:r>
              <a:rPr lang="en-US" sz="3800" dirty="0" err="1" smtClean="0">
                <a:latin typeface="Times New Roman" pitchFamily="18" charset="0"/>
                <a:cs typeface="Times New Roman" pitchFamily="18" charset="0"/>
              </a:rPr>
              <a:t>mailslots</a:t>
            </a:r>
            <a:r>
              <a:rPr lang="en-US" sz="3800" dirty="0" smtClean="0">
                <a:latin typeface="Times New Roman" pitchFamily="18" charset="0"/>
                <a:cs typeface="Times New Roman" pitchFamily="18" charset="0"/>
              </a:rPr>
              <a:t>. </a:t>
            </a:r>
          </a:p>
          <a:p>
            <a:r>
              <a:rPr lang="en-US" sz="3800" dirty="0" err="1" smtClean="0">
                <a:latin typeface="Times New Roman" pitchFamily="18" charset="0"/>
                <a:cs typeface="Times New Roman" pitchFamily="18" charset="0"/>
              </a:rPr>
              <a:t>Mailslot</a:t>
            </a:r>
            <a:r>
              <a:rPr lang="en-US" sz="3800" dirty="0" smtClean="0">
                <a:latin typeface="Times New Roman" pitchFamily="18" charset="0"/>
                <a:cs typeface="Times New Roman" pitchFamily="18" charset="0"/>
              </a:rPr>
              <a:t> is a </a:t>
            </a:r>
            <a:r>
              <a:rPr lang="en-US" sz="3800" dirty="0" err="1" smtClean="0">
                <a:latin typeface="Times New Roman" pitchFamily="18" charset="0"/>
                <a:cs typeface="Times New Roman" pitchFamily="18" charset="0"/>
              </a:rPr>
              <a:t>oneway</a:t>
            </a:r>
            <a:r>
              <a:rPr lang="en-US" sz="3800" dirty="0" smtClean="0">
                <a:latin typeface="Times New Roman" pitchFamily="18" charset="0"/>
                <a:cs typeface="Times New Roman" pitchFamily="18" charset="0"/>
              </a:rPr>
              <a:t> IPC using </a:t>
            </a:r>
            <a:r>
              <a:rPr lang="en-US" sz="3800" dirty="0" err="1" smtClean="0">
                <a:latin typeface="Times New Roman" pitchFamily="18" charset="0"/>
                <a:cs typeface="Times New Roman" pitchFamily="18" charset="0"/>
              </a:rPr>
              <a:t>msg</a:t>
            </a:r>
            <a:r>
              <a:rPr lang="en-US" sz="3800" dirty="0" smtClean="0">
                <a:latin typeface="Times New Roman" pitchFamily="18" charset="0"/>
                <a:cs typeface="Times New Roman" pitchFamily="18" charset="0"/>
              </a:rPr>
              <a:t> as a communication mechanism. Server creates a </a:t>
            </a:r>
            <a:r>
              <a:rPr lang="en-US" sz="3800" dirty="0" err="1" smtClean="0">
                <a:latin typeface="Times New Roman" pitchFamily="18" charset="0"/>
                <a:cs typeface="Times New Roman" pitchFamily="18" charset="0"/>
              </a:rPr>
              <a:t>mailslot</a:t>
            </a:r>
            <a:r>
              <a:rPr lang="en-US" sz="3800" dirty="0" smtClean="0">
                <a:latin typeface="Times New Roman" pitchFamily="18" charset="0"/>
                <a:cs typeface="Times New Roman" pitchFamily="18" charset="0"/>
              </a:rPr>
              <a:t> to be accessed by client station.</a:t>
            </a:r>
          </a:p>
          <a:p>
            <a:r>
              <a:rPr lang="en-US" sz="3800" dirty="0" smtClean="0">
                <a:latin typeface="Times New Roman" pitchFamily="18" charset="0"/>
                <a:cs typeface="Times New Roman" pitchFamily="18" charset="0"/>
              </a:rPr>
              <a:t> Client station request access to </a:t>
            </a:r>
            <a:r>
              <a:rPr lang="en-US" sz="3800" dirty="0" err="1" smtClean="0">
                <a:latin typeface="Times New Roman" pitchFamily="18" charset="0"/>
                <a:cs typeface="Times New Roman" pitchFamily="18" charset="0"/>
              </a:rPr>
              <a:t>mailslots</a:t>
            </a:r>
            <a:r>
              <a:rPr lang="en-US" sz="3800" dirty="0" smtClean="0">
                <a:latin typeface="Times New Roman" pitchFamily="18" charset="0"/>
                <a:cs typeface="Times New Roman" pitchFamily="18" charset="0"/>
              </a:rPr>
              <a:t> writes </a:t>
            </a:r>
            <a:r>
              <a:rPr lang="en-US" sz="3800" dirty="0" err="1" smtClean="0">
                <a:latin typeface="Times New Roman" pitchFamily="18" charset="0"/>
                <a:cs typeface="Times New Roman" pitchFamily="18" charset="0"/>
              </a:rPr>
              <a:t>msg</a:t>
            </a:r>
            <a:r>
              <a:rPr lang="en-US" sz="3800" dirty="0" smtClean="0">
                <a:latin typeface="Times New Roman" pitchFamily="18" charset="0"/>
                <a:cs typeface="Times New Roman" pitchFamily="18" charset="0"/>
              </a:rPr>
              <a:t> to server and continues. Server reads the data from </a:t>
            </a:r>
            <a:r>
              <a:rPr lang="en-US" sz="3800" dirty="0" err="1" smtClean="0">
                <a:latin typeface="Times New Roman" pitchFamily="18" charset="0"/>
                <a:cs typeface="Times New Roman" pitchFamily="18" charset="0"/>
              </a:rPr>
              <a:t>mailslot</a:t>
            </a:r>
            <a:r>
              <a:rPr lang="en-US" sz="3800" dirty="0" smtClean="0">
                <a:latin typeface="Times New Roman" pitchFamily="18" charset="0"/>
                <a:cs typeface="Times New Roman" pitchFamily="18" charset="0"/>
              </a:rPr>
              <a:t>  </a:t>
            </a:r>
          </a:p>
          <a:p>
            <a:r>
              <a:rPr lang="en-IN" sz="3800" dirty="0" err="1" smtClean="0">
                <a:latin typeface="Times New Roman" pitchFamily="18" charset="0"/>
                <a:cs typeface="Times New Roman" pitchFamily="18" charset="0"/>
              </a:rPr>
              <a:t>mailslots</a:t>
            </a:r>
            <a:r>
              <a:rPr lang="en-IN" sz="3800" dirty="0" smtClean="0">
                <a:latin typeface="Times New Roman" pitchFamily="18" charset="0"/>
                <a:cs typeface="Times New Roman" pitchFamily="18" charset="0"/>
              </a:rPr>
              <a:t> broadcast messages using </a:t>
            </a:r>
            <a:r>
              <a:rPr lang="en-IN" sz="3800" dirty="0" err="1" smtClean="0">
                <a:latin typeface="Times New Roman" pitchFamily="18" charset="0"/>
                <a:cs typeface="Times New Roman" pitchFamily="18" charset="0"/>
              </a:rPr>
              <a:t>datagrams</a:t>
            </a:r>
            <a:r>
              <a:rPr lang="en-IN" sz="3800" dirty="0" smtClean="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10000"/>
          </a:bodyPr>
          <a:lstStyle/>
          <a:p>
            <a:r>
              <a:rPr lang="en-US" b="1" i="1" dirty="0" err="1" smtClean="0">
                <a:latin typeface="Times New Roman" pitchFamily="18" charset="0"/>
                <a:cs typeface="Times New Roman" pitchFamily="18" charset="0"/>
              </a:rPr>
              <a:t>Mailslot</a:t>
            </a:r>
            <a:r>
              <a:rPr lang="en-US" b="1" i="1" dirty="0" smtClean="0">
                <a:latin typeface="Times New Roman" pitchFamily="18" charset="0"/>
                <a:cs typeface="Times New Roman" pitchFamily="18" charset="0"/>
              </a:rPr>
              <a:t> APIs</a:t>
            </a:r>
            <a:endParaRPr lang="en-IN" dirty="0" smtClean="0">
              <a:latin typeface="Times New Roman" pitchFamily="18" charset="0"/>
              <a:cs typeface="Times New Roman" pitchFamily="18" charset="0"/>
            </a:endParaRPr>
          </a:p>
          <a:p>
            <a:pPr lvl="0"/>
            <a:r>
              <a:rPr lang="en-US" b="1" i="1" dirty="0" err="1" smtClean="0">
                <a:solidFill>
                  <a:srgbClr val="FF0000"/>
                </a:solidFill>
                <a:latin typeface="Times New Roman" pitchFamily="18" charset="0"/>
                <a:cs typeface="Times New Roman" pitchFamily="18" charset="0"/>
              </a:rPr>
              <a:t>CreateMailslot</a:t>
            </a:r>
            <a:r>
              <a:rPr lang="en-US" b="1" i="1" dirty="0" smtClean="0">
                <a:solidFill>
                  <a:srgbClr val="FF0000"/>
                </a:solidFill>
                <a:latin typeface="Times New Roman" pitchFamily="18" charset="0"/>
                <a:cs typeface="Times New Roman" pitchFamily="18" charset="0"/>
              </a:rPr>
              <a:t>(</a:t>
            </a:r>
            <a:r>
              <a:rPr lang="en-US" b="1" i="1" dirty="0" err="1" smtClean="0">
                <a:solidFill>
                  <a:srgbClr val="FF0000"/>
                </a:solidFill>
                <a:latin typeface="Times New Roman" pitchFamily="18" charset="0"/>
                <a:cs typeface="Times New Roman" pitchFamily="18" charset="0"/>
              </a:rPr>
              <a:t>name,maxMsgSize,timeout,security</a:t>
            </a:r>
            <a:r>
              <a:rPr lang="en-US" b="1" i="1" dirty="0" smtClean="0">
                <a:solidFill>
                  <a:srgbClr val="FF0000"/>
                </a:solidFill>
                <a:latin typeface="Times New Roman" pitchFamily="18" charset="0"/>
                <a:cs typeface="Times New Roman" pitchFamily="18" charset="0"/>
              </a:rPr>
              <a:t>)-</a:t>
            </a:r>
            <a:r>
              <a:rPr lang="en-US" dirty="0" smtClean="0">
                <a:solidFill>
                  <a:srgbClr val="FF0000"/>
                </a:solidFill>
                <a:latin typeface="Times New Roman" pitchFamily="18" charset="0"/>
                <a:cs typeface="Times New Roman" pitchFamily="18" charset="0"/>
              </a:rPr>
              <a:t> </a:t>
            </a:r>
            <a:r>
              <a:rPr lang="en-US" dirty="0" smtClean="0">
                <a:latin typeface="Times New Roman" pitchFamily="18" charset="0"/>
                <a:cs typeface="Times New Roman" pitchFamily="18" charset="0"/>
              </a:rPr>
              <a:t>create a </a:t>
            </a:r>
            <a:r>
              <a:rPr lang="en-US" dirty="0" err="1" smtClean="0">
                <a:latin typeface="Times New Roman" pitchFamily="18" charset="0"/>
                <a:cs typeface="Times New Roman" pitchFamily="18" charset="0"/>
              </a:rPr>
              <a:t>mailslot</a:t>
            </a:r>
            <a:r>
              <a:rPr lang="en-US" dirty="0" smtClean="0">
                <a:latin typeface="Times New Roman" pitchFamily="18" charset="0"/>
                <a:cs typeface="Times New Roman" pitchFamily="18" charset="0"/>
              </a:rPr>
              <a:t>  called name on server.</a:t>
            </a:r>
            <a:endParaRPr lang="en-IN" dirty="0" smtClean="0">
              <a:latin typeface="Times New Roman" pitchFamily="18" charset="0"/>
              <a:cs typeface="Times New Roman" pitchFamily="18" charset="0"/>
            </a:endParaRPr>
          </a:p>
          <a:p>
            <a:pPr lvl="0">
              <a:buFont typeface="Wingdings" pitchFamily="2" charset="2"/>
              <a:buChar char="Ø"/>
            </a:pPr>
            <a:r>
              <a:rPr lang="en-US" dirty="0" smtClean="0">
                <a:latin typeface="Times New Roman" pitchFamily="18" charset="0"/>
                <a:cs typeface="Times New Roman" pitchFamily="18" charset="0"/>
              </a:rPr>
              <a:t>Name-</a:t>
            </a:r>
            <a:r>
              <a:rPr lang="en-US" dirty="0" err="1" smtClean="0">
                <a:latin typeface="Times New Roman" pitchFamily="18" charset="0"/>
                <a:cs typeface="Times New Roman" pitchFamily="18" charset="0"/>
              </a:rPr>
              <a:t>mailslotname</a:t>
            </a:r>
            <a:r>
              <a:rPr lang="en-US" dirty="0" smtClean="0">
                <a:latin typeface="Times New Roman" pitchFamily="18" charset="0"/>
                <a:cs typeface="Times New Roman" pitchFamily="18" charset="0"/>
              </a:rPr>
              <a:t> </a:t>
            </a:r>
            <a:endParaRPr lang="en-IN" dirty="0" smtClean="0">
              <a:latin typeface="Times New Roman" pitchFamily="18" charset="0"/>
              <a:cs typeface="Times New Roman" pitchFamily="18" charset="0"/>
            </a:endParaRPr>
          </a:p>
          <a:p>
            <a:pPr lvl="0">
              <a:buFont typeface="Wingdings" pitchFamily="2" charset="2"/>
              <a:buChar char="Ø"/>
            </a:pPr>
            <a:r>
              <a:rPr lang="en-US" dirty="0" err="1" smtClean="0">
                <a:latin typeface="Times New Roman" pitchFamily="18" charset="0"/>
                <a:cs typeface="Times New Roman" pitchFamily="18" charset="0"/>
              </a:rPr>
              <a:t>maxMsgSize</a:t>
            </a:r>
            <a:r>
              <a:rPr lang="en-US" dirty="0" smtClean="0">
                <a:latin typeface="Times New Roman" pitchFamily="18" charset="0"/>
                <a:cs typeface="Times New Roman" pitchFamily="18" charset="0"/>
              </a:rPr>
              <a:t>-size of </a:t>
            </a:r>
            <a:r>
              <a:rPr lang="en-US" dirty="0" err="1" smtClean="0">
                <a:latin typeface="Times New Roman" pitchFamily="18" charset="0"/>
                <a:cs typeface="Times New Roman" pitchFamily="18" charset="0"/>
              </a:rPr>
              <a:t>msg</a:t>
            </a:r>
            <a:r>
              <a:rPr lang="en-US" dirty="0" smtClean="0">
                <a:latin typeface="Times New Roman" pitchFamily="18" charset="0"/>
                <a:cs typeface="Times New Roman" pitchFamily="18" charset="0"/>
              </a:rPr>
              <a:t> written to </a:t>
            </a:r>
            <a:r>
              <a:rPr lang="en-US" dirty="0" err="1" smtClean="0">
                <a:latin typeface="Times New Roman" pitchFamily="18" charset="0"/>
                <a:cs typeface="Times New Roman" pitchFamily="18" charset="0"/>
              </a:rPr>
              <a:t>mailslot</a:t>
            </a:r>
            <a:r>
              <a:rPr lang="en-US" dirty="0" smtClean="0">
                <a:latin typeface="Times New Roman" pitchFamily="18" charset="0"/>
                <a:cs typeface="Times New Roman" pitchFamily="18" charset="0"/>
              </a:rPr>
              <a:t> </a:t>
            </a:r>
            <a:endParaRPr lang="en-IN" dirty="0" smtClean="0">
              <a:latin typeface="Times New Roman" pitchFamily="18" charset="0"/>
              <a:cs typeface="Times New Roman" pitchFamily="18" charset="0"/>
            </a:endParaRPr>
          </a:p>
          <a:p>
            <a:pPr lvl="0">
              <a:buFont typeface="Wingdings" pitchFamily="2" charset="2"/>
              <a:buChar char="Ø"/>
            </a:pPr>
            <a:r>
              <a:rPr lang="en-US" dirty="0" smtClean="0">
                <a:latin typeface="Times New Roman" pitchFamily="18" charset="0"/>
                <a:cs typeface="Times New Roman" pitchFamily="18" charset="0"/>
              </a:rPr>
              <a:t>Timeout  may 0 to return immediately or MAILSLOT_WAIT_FOREVER for indefinite block wait</a:t>
            </a:r>
            <a:endParaRPr lang="en-IN" dirty="0" smtClean="0">
              <a:latin typeface="Times New Roman" pitchFamily="18" charset="0"/>
              <a:cs typeface="Times New Roman" pitchFamily="18" charset="0"/>
            </a:endParaRPr>
          </a:p>
          <a:p>
            <a:pPr lvl="0">
              <a:buFont typeface="Wingdings" pitchFamily="2" charset="2"/>
              <a:buChar char="Ø"/>
            </a:pPr>
            <a:r>
              <a:rPr lang="en-US" dirty="0" smtClean="0">
                <a:latin typeface="Times New Roman" pitchFamily="18" charset="0"/>
                <a:cs typeface="Times New Roman" pitchFamily="18" charset="0"/>
              </a:rPr>
              <a:t>Security- access privileges</a:t>
            </a:r>
            <a:endParaRPr lang="en-IN" dirty="0" smtClean="0">
              <a:latin typeface="Times New Roman" pitchFamily="18" charset="0"/>
              <a:cs typeface="Times New Roman" pitchFamily="18" charset="0"/>
            </a:endParaRPr>
          </a:p>
          <a:p>
            <a:endParaRPr lang="en-IN" dirty="0" smtClean="0">
              <a:latin typeface="Times New Roman" pitchFamily="18" charset="0"/>
              <a:cs typeface="Times New Roman" pitchFamily="18" charset="0"/>
            </a:endParaRPr>
          </a:p>
          <a:p>
            <a:endParaRPr lang="en-IN"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lvl="0"/>
            <a:r>
              <a:rPr lang="en-US" b="1" i="1" dirty="0" err="1" smtClean="0">
                <a:solidFill>
                  <a:srgbClr val="FF0000"/>
                </a:solidFill>
                <a:latin typeface="Times New Roman" pitchFamily="18" charset="0"/>
                <a:cs typeface="Times New Roman" pitchFamily="18" charset="0"/>
              </a:rPr>
              <a:t>GetMailSlotInfo</a:t>
            </a:r>
            <a:r>
              <a:rPr lang="en-US" b="1" i="1" dirty="0" smtClean="0">
                <a:solidFill>
                  <a:srgbClr val="FF0000"/>
                </a:solidFill>
                <a:latin typeface="Times New Roman" pitchFamily="18" charset="0"/>
                <a:cs typeface="Times New Roman" pitchFamily="18" charset="0"/>
              </a:rPr>
              <a:t>(</a:t>
            </a:r>
            <a:r>
              <a:rPr lang="en-US" b="1" i="1" dirty="0" err="1" smtClean="0">
                <a:solidFill>
                  <a:srgbClr val="FF0000"/>
                </a:solidFill>
                <a:latin typeface="Times New Roman" pitchFamily="18" charset="0"/>
                <a:cs typeface="Times New Roman" pitchFamily="18" charset="0"/>
              </a:rPr>
              <a:t>mailslotHandle,&amp;maxMsgSize,&amp;nextMsgSize,&amp;numMessages,&amp;timeout</a:t>
            </a:r>
            <a:r>
              <a:rPr lang="en-US" b="1" i="1" dirty="0" smtClean="0">
                <a:solidFill>
                  <a:srgbClr val="FF0000"/>
                </a:solidFill>
                <a:latin typeface="Times New Roman" pitchFamily="18" charset="0"/>
                <a:cs typeface="Times New Roman" pitchFamily="18" charset="0"/>
              </a:rPr>
              <a:t>)</a:t>
            </a:r>
            <a:r>
              <a:rPr lang="en-US" dirty="0" smtClean="0">
                <a:solidFill>
                  <a:srgbClr val="FF0000"/>
                </a:solidFill>
                <a:latin typeface="Times New Roman" pitchFamily="18" charset="0"/>
                <a:cs typeface="Times New Roman" pitchFamily="18" charset="0"/>
              </a:rPr>
              <a:t>-</a:t>
            </a:r>
            <a:r>
              <a:rPr lang="en-US" dirty="0" smtClean="0">
                <a:latin typeface="Times New Roman" pitchFamily="18" charset="0"/>
                <a:cs typeface="Times New Roman" pitchFamily="18" charset="0"/>
              </a:rPr>
              <a:t>used to query the information about </a:t>
            </a:r>
            <a:r>
              <a:rPr lang="en-US" dirty="0" err="1" smtClean="0">
                <a:latin typeface="Times New Roman" pitchFamily="18" charset="0"/>
                <a:cs typeface="Times New Roman" pitchFamily="18" charset="0"/>
              </a:rPr>
              <a:t>mailslot</a:t>
            </a:r>
            <a:r>
              <a:rPr lang="en-US" dirty="0" smtClean="0">
                <a:latin typeface="Times New Roman" pitchFamily="18" charset="0"/>
                <a:cs typeface="Times New Roman" pitchFamily="18" charset="0"/>
              </a:rPr>
              <a:t> .</a:t>
            </a:r>
            <a:endParaRPr lang="en-IN" dirty="0" smtClean="0">
              <a:latin typeface="Times New Roman" pitchFamily="18" charset="0"/>
              <a:cs typeface="Times New Roman" pitchFamily="18" charset="0"/>
            </a:endParaRPr>
          </a:p>
          <a:p>
            <a:pPr lvl="0"/>
            <a:r>
              <a:rPr lang="en-US" b="1" i="1" dirty="0" err="1" smtClean="0">
                <a:solidFill>
                  <a:srgbClr val="FF0000"/>
                </a:solidFill>
                <a:latin typeface="Times New Roman" pitchFamily="18" charset="0"/>
                <a:cs typeface="Times New Roman" pitchFamily="18" charset="0"/>
              </a:rPr>
              <a:t>SetMailSlotInfo</a:t>
            </a:r>
            <a:r>
              <a:rPr lang="en-US" b="1" i="1" dirty="0" smtClean="0">
                <a:solidFill>
                  <a:srgbClr val="FF0000"/>
                </a:solidFill>
                <a:latin typeface="Times New Roman" pitchFamily="18" charset="0"/>
                <a:cs typeface="Times New Roman" pitchFamily="18" charset="0"/>
              </a:rPr>
              <a:t>(</a:t>
            </a:r>
            <a:r>
              <a:rPr lang="en-US" b="1" i="1" dirty="0" err="1" smtClean="0">
                <a:solidFill>
                  <a:srgbClr val="FF0000"/>
                </a:solidFill>
                <a:latin typeface="Times New Roman" pitchFamily="18" charset="0"/>
                <a:cs typeface="Times New Roman" pitchFamily="18" charset="0"/>
              </a:rPr>
              <a:t>mailslotHandle,timeout</a:t>
            </a:r>
            <a:r>
              <a:rPr lang="en-US" b="1" i="1" dirty="0" smtClean="0">
                <a:solidFill>
                  <a:srgbClr val="FF0000"/>
                </a:solidFill>
                <a:latin typeface="Times New Roman" pitchFamily="18" charset="0"/>
                <a:cs typeface="Times New Roman" pitchFamily="18" charset="0"/>
              </a:rPr>
              <a:t>)-</a:t>
            </a:r>
            <a:r>
              <a:rPr lang="en-US" dirty="0" smtClean="0">
                <a:solidFill>
                  <a:srgbClr val="FF0000"/>
                </a:solidFill>
                <a:latin typeface="Times New Roman" pitchFamily="18" charset="0"/>
                <a:cs typeface="Times New Roman" pitchFamily="18" charset="0"/>
              </a:rPr>
              <a:t> </a:t>
            </a:r>
            <a:r>
              <a:rPr lang="en-US" dirty="0" smtClean="0">
                <a:latin typeface="Times New Roman" pitchFamily="18" charset="0"/>
                <a:cs typeface="Times New Roman" pitchFamily="18" charset="0"/>
              </a:rPr>
              <a:t>allows the application developer to specify the read timeout value to be associated with </a:t>
            </a:r>
            <a:r>
              <a:rPr lang="en-US" dirty="0" err="1" smtClean="0">
                <a:latin typeface="Times New Roman" pitchFamily="18" charset="0"/>
                <a:cs typeface="Times New Roman" pitchFamily="18" charset="0"/>
              </a:rPr>
              <a:t>mailslotHandle</a:t>
            </a:r>
            <a:r>
              <a:rPr lang="en-US" dirty="0" smtClean="0">
                <a:latin typeface="Times New Roman" pitchFamily="18" charset="0"/>
                <a:cs typeface="Times New Roman" pitchFamily="18" charset="0"/>
              </a:rPr>
              <a:t>.</a:t>
            </a:r>
            <a:endParaRPr lang="en-IN" dirty="0" smtClean="0">
              <a:latin typeface="Times New Roman" pitchFamily="18" charset="0"/>
              <a:cs typeface="Times New Roman" pitchFamily="18" charset="0"/>
            </a:endParaRPr>
          </a:p>
          <a:p>
            <a:endParaRPr lang="en-IN"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Architecting Portable Application Code</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Portability may be defined as  the amount of work necessary to recode an existing application to run on different platform.</a:t>
            </a:r>
          </a:p>
          <a:p>
            <a:r>
              <a:rPr lang="en-US" dirty="0" smtClean="0"/>
              <a:t>When properly architected , any piece of application code can be made more portable .</a:t>
            </a:r>
          </a:p>
          <a:p>
            <a:r>
              <a:rPr lang="en-US" dirty="0" smtClean="0"/>
              <a:t>Portability and interoperability are not limited to object oriented design or development.</a:t>
            </a:r>
          </a:p>
          <a:p>
            <a:r>
              <a:rPr lang="en-US" dirty="0" smtClean="0"/>
              <a:t>Procedural –based programming , combined with comprehensive design and little foresight , can be an ideal environment for writing multi platform application programs.</a:t>
            </a:r>
            <a:endParaRPr lang="en-IN"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 oriented Vs Procedural based design</a:t>
            </a:r>
            <a:endParaRPr lang="en-IN" dirty="0"/>
          </a:p>
        </p:txBody>
      </p:sp>
      <p:sp>
        <p:nvSpPr>
          <p:cNvPr id="3" name="Content Placeholder 2"/>
          <p:cNvSpPr>
            <a:spLocks noGrp="1"/>
          </p:cNvSpPr>
          <p:nvPr>
            <p:ph idx="1"/>
          </p:nvPr>
        </p:nvSpPr>
        <p:spPr/>
        <p:txBody>
          <a:bodyPr/>
          <a:lstStyle/>
          <a:p>
            <a:r>
              <a:rPr lang="en-US" dirty="0" smtClean="0"/>
              <a:t>Both C and C++ allow the developer to reduce the amount of system -dependent code, but the mechanisms used to create the applications are very different.</a:t>
            </a:r>
          </a:p>
          <a:p>
            <a:r>
              <a:rPr lang="en-US" dirty="0" smtClean="0"/>
              <a:t>Neither object oriented nor procedural –based design offers an advantage over the other in application portability.</a:t>
            </a:r>
          </a:p>
          <a:p>
            <a:endParaRPr lang="en-IN"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While object oriented design is more natural for programming portable applications , procedural based implementations can be very successful as well.</a:t>
            </a:r>
          </a:p>
          <a:p>
            <a:r>
              <a:rPr lang="en-US" dirty="0" smtClean="0"/>
              <a:t>Procedural developers are required to architect their own mechanisms for modular applications , whereas object oriented schemes enforce this modularity by design.</a:t>
            </a:r>
          </a:p>
          <a:p>
            <a:endParaRPr lang="en-IN"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Procedural design using C</a:t>
            </a:r>
            <a:endParaRPr lang="en-IN" dirty="0"/>
          </a:p>
        </p:txBody>
      </p:sp>
      <p:sp>
        <p:nvSpPr>
          <p:cNvPr id="3" name="Content Placeholder 2"/>
          <p:cNvSpPr>
            <a:spLocks noGrp="1"/>
          </p:cNvSpPr>
          <p:nvPr>
            <p:ph idx="1"/>
          </p:nvPr>
        </p:nvSpPr>
        <p:spPr/>
        <p:txBody>
          <a:bodyPr/>
          <a:lstStyle/>
          <a:p>
            <a:r>
              <a:rPr lang="en-US" dirty="0" smtClean="0"/>
              <a:t>The C language , For instance makes it easier for the  application developer to produce portable application code.</a:t>
            </a:r>
          </a:p>
          <a:p>
            <a:endParaRPr lang="en-IN"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standard functions implemented  on all platform</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This task is  made easier by utilizing standard functions that exist on diverse platforms .</a:t>
            </a:r>
          </a:p>
          <a:p>
            <a:r>
              <a:rPr lang="en-US" dirty="0" smtClean="0"/>
              <a:t>Many standards exist for the open adoption by any platform and this adoption benefits developers coding to such interfaces.</a:t>
            </a:r>
          </a:p>
          <a:p>
            <a:r>
              <a:rPr lang="en-US" dirty="0" err="1" smtClean="0"/>
              <a:t>Eg</a:t>
            </a:r>
            <a:r>
              <a:rPr lang="en-US" dirty="0" smtClean="0"/>
              <a:t>: </a:t>
            </a:r>
            <a:r>
              <a:rPr lang="en-US" dirty="0" err="1" smtClean="0"/>
              <a:t>malloc</a:t>
            </a:r>
            <a:r>
              <a:rPr lang="en-US" dirty="0" smtClean="0"/>
              <a:t>() is an ANSI standard C function call that most every platform supports.</a:t>
            </a:r>
          </a:p>
          <a:p>
            <a:r>
              <a:rPr lang="en-US" dirty="0" smtClean="0"/>
              <a:t>If an application developer uses </a:t>
            </a:r>
            <a:r>
              <a:rPr lang="en-US" dirty="0" err="1" smtClean="0"/>
              <a:t>malloc</a:t>
            </a:r>
            <a:r>
              <a:rPr lang="en-US" dirty="0" smtClean="0"/>
              <a:t>() instead of native memory allocation functions, less code has to be modified when moving from one platform to next.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1026" name="Picture 2"/>
          <p:cNvPicPr>
            <a:picLocks noGrp="1" noChangeAspect="1" noChangeArrowheads="1"/>
          </p:cNvPicPr>
          <p:nvPr>
            <p:ph idx="1"/>
          </p:nvPr>
        </p:nvPicPr>
        <p:blipFill>
          <a:blip r:embed="rId2"/>
          <a:srcRect/>
          <a:stretch>
            <a:fillRect/>
          </a:stretch>
        </p:blipFill>
        <p:spPr bwMode="auto">
          <a:xfrm>
            <a:off x="2057400" y="1734344"/>
            <a:ext cx="5029200" cy="4257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Reducing dependencies on data structures and types</a:t>
            </a:r>
            <a:endParaRPr lang="en-IN" dirty="0"/>
          </a:p>
        </p:txBody>
      </p:sp>
      <p:sp>
        <p:nvSpPr>
          <p:cNvPr id="3" name="Content Placeholder 2"/>
          <p:cNvSpPr>
            <a:spLocks noGrp="1"/>
          </p:cNvSpPr>
          <p:nvPr>
            <p:ph idx="1"/>
          </p:nvPr>
        </p:nvSpPr>
        <p:spPr/>
        <p:txBody>
          <a:bodyPr/>
          <a:lstStyle/>
          <a:p>
            <a:r>
              <a:rPr lang="en-US" dirty="0" smtClean="0"/>
              <a:t>Many system dependent functions contain and utilize system dependent data structures.</a:t>
            </a:r>
          </a:p>
          <a:p>
            <a:r>
              <a:rPr lang="en-US" dirty="0" smtClean="0"/>
              <a:t>The application developer must provide a mechanism for dealing with this structures.</a:t>
            </a:r>
            <a:br>
              <a:rPr lang="en-US" dirty="0" smtClean="0"/>
            </a:br>
            <a:endParaRPr lang="en-IN"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Layering</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Software layering is a concept of providing layers or levels of application source code between higher level services and lower  level dependent system services.</a:t>
            </a:r>
          </a:p>
          <a:p>
            <a:r>
              <a:rPr lang="en-US" dirty="0" smtClean="0"/>
              <a:t>Higher level services would include functions such as libraries of video, communications, or database functions .</a:t>
            </a:r>
          </a:p>
          <a:p>
            <a:r>
              <a:rPr lang="en-US" dirty="0" smtClean="0"/>
              <a:t>Lower level dependent system services would include such functions as operating system specific function calls , direct hardware interface (drivers) and low level communications interface.</a:t>
            </a:r>
            <a:endParaRPr lang="en-IN"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In software layering , as with protocol layering , levels are defined to provide two specific functions.</a:t>
            </a:r>
          </a:p>
          <a:p>
            <a:r>
              <a:rPr lang="en-US" dirty="0" smtClean="0"/>
              <a:t>To remove underlying dependencies</a:t>
            </a:r>
          </a:p>
          <a:p>
            <a:r>
              <a:rPr lang="en-US" dirty="0" smtClean="0"/>
              <a:t>To combine and define application code to add functionality or services.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Removing underlying dependencies</a:t>
            </a:r>
            <a:endParaRPr lang="en-IN" dirty="0"/>
          </a:p>
        </p:txBody>
      </p:sp>
      <p:sp>
        <p:nvSpPr>
          <p:cNvPr id="3" name="Content Placeholder 2"/>
          <p:cNvSpPr>
            <a:spLocks noGrp="1"/>
          </p:cNvSpPr>
          <p:nvPr>
            <p:ph idx="1"/>
          </p:nvPr>
        </p:nvSpPr>
        <p:spPr/>
        <p:txBody>
          <a:bodyPr/>
          <a:lstStyle/>
          <a:p>
            <a:r>
              <a:rPr lang="en-US" dirty="0" smtClean="0"/>
              <a:t>Applications developed using the software layering model inherently remove underlying dependencies from the majority of application code.</a:t>
            </a:r>
          </a:p>
          <a:p>
            <a:r>
              <a:rPr lang="en-US" dirty="0" smtClean="0"/>
              <a:t>It has been determined that layering can provide full application functionality with minimal performance overhead.</a:t>
            </a:r>
            <a:endParaRPr lang="en-IN"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Minimizing coding impact through software layering</a:t>
            </a:r>
            <a:endParaRPr lang="en-IN" dirty="0"/>
          </a:p>
        </p:txBody>
      </p:sp>
      <p:pic>
        <p:nvPicPr>
          <p:cNvPr id="4" name="Picture 2"/>
          <p:cNvPicPr>
            <a:picLocks noGrp="1" noChangeAspect="1" noChangeArrowheads="1"/>
          </p:cNvPicPr>
          <p:nvPr>
            <p:ph idx="1"/>
          </p:nvPr>
        </p:nvPicPr>
        <p:blipFill>
          <a:blip r:embed="rId2"/>
          <a:srcRect/>
          <a:stretch>
            <a:fillRect/>
          </a:stretch>
        </p:blipFill>
        <p:spPr bwMode="auto">
          <a:xfrm>
            <a:off x="838200" y="1600200"/>
            <a:ext cx="6934200" cy="487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a:bodyPr>
          <a:lstStyle/>
          <a:p>
            <a:r>
              <a:rPr lang="en-US" dirty="0" smtClean="0"/>
              <a:t>Application migration effort is directly correlated to proper architecture.</a:t>
            </a:r>
          </a:p>
          <a:p>
            <a:r>
              <a:rPr lang="en-US" dirty="0" smtClean="0"/>
              <a:t>Figure removes the dependencies on underlying layers of code by providing an interface between majority of application code.</a:t>
            </a:r>
          </a:p>
          <a:p>
            <a:r>
              <a:rPr lang="en-US" dirty="0" smtClean="0"/>
              <a:t>This layer makes decreased porting time between operating systems because it reduces the amount of code changes necessary and it isolates the areas of code to be ported.</a:t>
            </a:r>
          </a:p>
          <a:p>
            <a:endParaRPr lang="en-IN"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oriented design using C++</a:t>
            </a:r>
            <a:endParaRPr lang="en-IN" dirty="0"/>
          </a:p>
        </p:txBody>
      </p:sp>
      <p:sp>
        <p:nvSpPr>
          <p:cNvPr id="3" name="Content Placeholder 2"/>
          <p:cNvSpPr>
            <a:spLocks noGrp="1"/>
          </p:cNvSpPr>
          <p:nvPr>
            <p:ph idx="1"/>
          </p:nvPr>
        </p:nvSpPr>
        <p:spPr/>
        <p:txBody>
          <a:bodyPr/>
          <a:lstStyle/>
          <a:p>
            <a:r>
              <a:rPr lang="en-US" dirty="0" smtClean="0"/>
              <a:t>What is an object</a:t>
            </a:r>
          </a:p>
          <a:p>
            <a:r>
              <a:rPr lang="en-US" dirty="0" smtClean="0"/>
              <a:t>Many concepts of C++ and object oriented technology can greatly ease the development of portable applications.</a:t>
            </a:r>
          </a:p>
          <a:p>
            <a:r>
              <a:rPr lang="en-US" dirty="0" smtClean="0"/>
              <a:t>Object is an abstract term referring to the existence of application functions and data within a self contained module.</a:t>
            </a:r>
          </a:p>
          <a:p>
            <a:endParaRPr lang="en-IN"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What is encapsulation</a:t>
            </a:r>
          </a:p>
          <a:p>
            <a:r>
              <a:rPr lang="en-US" dirty="0" smtClean="0"/>
              <a:t> Combing of data  and its operations is referred to as encapsulation.</a:t>
            </a:r>
          </a:p>
          <a:p>
            <a:r>
              <a:rPr lang="en-US" dirty="0" smtClean="0"/>
              <a:t>Encapsulation allows the application developer to combine certain application functions , data structures and variables they reference into a self contained module.</a:t>
            </a:r>
            <a:endParaRPr lang="en-IN"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Objects and their classes</a:t>
            </a:r>
            <a:endParaRPr lang="en-IN" dirty="0"/>
          </a:p>
        </p:txBody>
      </p:sp>
      <p:sp>
        <p:nvSpPr>
          <p:cNvPr id="3" name="Content Placeholder 2"/>
          <p:cNvSpPr>
            <a:spLocks noGrp="1"/>
          </p:cNvSpPr>
          <p:nvPr>
            <p:ph idx="1"/>
          </p:nvPr>
        </p:nvSpPr>
        <p:spPr/>
        <p:txBody>
          <a:bodyPr/>
          <a:lstStyle/>
          <a:p>
            <a:r>
              <a:rPr lang="en-US" dirty="0" smtClean="0"/>
              <a:t>Conceptually an object is accessed by passing it a message.</a:t>
            </a:r>
          </a:p>
          <a:p>
            <a:r>
              <a:rPr lang="en-US" dirty="0" smtClean="0"/>
              <a:t>The message consists of the name of the function to  execute and optional parameters.</a:t>
            </a:r>
          </a:p>
          <a:p>
            <a:r>
              <a:rPr lang="en-US" dirty="0" smtClean="0"/>
              <a:t>The name passed is referred to as a method.</a:t>
            </a:r>
          </a:p>
          <a:p>
            <a:endParaRPr lang="en-IN"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class</a:t>
            </a:r>
            <a:endParaRPr lang="en-IN" dirty="0"/>
          </a:p>
        </p:txBody>
      </p:sp>
      <p:sp>
        <p:nvSpPr>
          <p:cNvPr id="3" name="Content Placeholder 2"/>
          <p:cNvSpPr>
            <a:spLocks noGrp="1"/>
          </p:cNvSpPr>
          <p:nvPr>
            <p:ph idx="1"/>
          </p:nvPr>
        </p:nvSpPr>
        <p:spPr/>
        <p:txBody>
          <a:bodyPr/>
          <a:lstStyle/>
          <a:p>
            <a:r>
              <a:rPr lang="en-US" dirty="0" smtClean="0"/>
              <a:t>Class is a programmer defined type.</a:t>
            </a:r>
          </a:p>
          <a:p>
            <a:r>
              <a:rPr lang="en-US" dirty="0" smtClean="0"/>
              <a:t>Class consists of data and member functions that act on data.</a:t>
            </a:r>
          </a:p>
          <a:p>
            <a:r>
              <a:rPr lang="en-US" dirty="0" smtClean="0"/>
              <a:t>The class based implementation in C++ is used as a shielding mechanism from application dependencies.</a:t>
            </a:r>
            <a:endParaRPr lang="en-I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communication</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IBM Mainframe </a:t>
            </a:r>
          </a:p>
          <a:p>
            <a:r>
              <a:rPr lang="en-US" dirty="0" smtClean="0"/>
              <a:t>LAN</a:t>
            </a:r>
          </a:p>
          <a:p>
            <a:r>
              <a:rPr lang="en-US" dirty="0" smtClean="0"/>
              <a:t>WAN</a:t>
            </a:r>
          </a:p>
          <a:p>
            <a:pPr>
              <a:buNone/>
            </a:pPr>
            <a:r>
              <a:rPr lang="en-US" b="1" dirty="0" smtClean="0"/>
              <a:t>The language of communication</a:t>
            </a:r>
          </a:p>
          <a:p>
            <a:pPr algn="just">
              <a:buNone/>
            </a:pPr>
            <a:r>
              <a:rPr lang="en-US" dirty="0" smtClean="0"/>
              <a:t>     If two partners establish a physical communications link but have no way of knowing what data or format the other partner is sending , the communication is useless. </a:t>
            </a:r>
            <a:r>
              <a:rPr lang="en-IN" dirty="0" smtClean="0"/>
              <a:t>Protocols are designed to solve this problem by establishing a language as a set of rules that both parties understand.</a:t>
            </a:r>
            <a:endParaRPr lang="en-US"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concepts</a:t>
            </a:r>
            <a:endParaRPr lang="en-IN" dirty="0"/>
          </a:p>
        </p:txBody>
      </p:sp>
      <p:sp>
        <p:nvSpPr>
          <p:cNvPr id="3" name="Content Placeholder 2"/>
          <p:cNvSpPr>
            <a:spLocks noGrp="1"/>
          </p:cNvSpPr>
          <p:nvPr>
            <p:ph idx="1"/>
          </p:nvPr>
        </p:nvSpPr>
        <p:spPr/>
        <p:txBody>
          <a:bodyPr>
            <a:normAutofit fontScale="92500"/>
          </a:bodyPr>
          <a:lstStyle/>
          <a:p>
            <a:r>
              <a:rPr lang="en-US" dirty="0" smtClean="0"/>
              <a:t>Handling member variables declared as private</a:t>
            </a:r>
          </a:p>
          <a:p>
            <a:r>
              <a:rPr lang="en-US" dirty="0" smtClean="0"/>
              <a:t>C++ mechanisms for controlling classes</a:t>
            </a:r>
          </a:p>
          <a:p>
            <a:pPr>
              <a:buNone/>
            </a:pPr>
            <a:r>
              <a:rPr lang="en-US" dirty="0" smtClean="0"/>
              <a:t>	In C++ , a programmer may define a class that inherits all the functionality and data of another class. This mechanism is known as inheritance.</a:t>
            </a:r>
          </a:p>
          <a:p>
            <a:r>
              <a:rPr lang="en-US" dirty="0" smtClean="0"/>
              <a:t>Overriding</a:t>
            </a:r>
          </a:p>
          <a:p>
            <a:pPr>
              <a:buNone/>
            </a:pPr>
            <a:r>
              <a:rPr lang="en-US" dirty="0" smtClean="0"/>
              <a:t>    The ability of a sub class to provide a function with the same name as one of its parent class.</a:t>
            </a:r>
            <a:endParaRPr lang="en-I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a:bodyPr>
          <a:lstStyle/>
          <a:p>
            <a:pPr>
              <a:buNone/>
            </a:pPr>
            <a:r>
              <a:rPr lang="en-US" b="1" dirty="0" smtClean="0"/>
              <a:t>    Functional Characteristics of Network Communication</a:t>
            </a:r>
            <a:endParaRPr lang="en-IN" dirty="0" smtClean="0"/>
          </a:p>
          <a:p>
            <a:pPr algn="just"/>
            <a:r>
              <a:rPr lang="en-US" dirty="0" smtClean="0"/>
              <a:t>	Network communication is meant to facilitate data transmission between any number of stations or nodes.</a:t>
            </a:r>
          </a:p>
          <a:p>
            <a:pPr algn="just"/>
            <a:r>
              <a:rPr lang="en-US" dirty="0" smtClean="0"/>
              <a:t> Certain functional characteristics like protocols, addressing and programming interface are common to network communications.</a:t>
            </a:r>
            <a:endParaRPr lang="en-IN" dirty="0" smtClean="0"/>
          </a:p>
          <a:p>
            <a:pPr>
              <a:buNone/>
            </a:pPr>
            <a:r>
              <a:rPr lang="en-US" b="1" i="1" dirty="0" smtClean="0"/>
              <a:t> </a:t>
            </a:r>
            <a:endParaRPr lang="en-IN" dirty="0" smtClean="0"/>
          </a:p>
          <a:p>
            <a:endParaRPr lang="en-I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Due to the complex and expanding nature of communications protocols , there has been a great need for standardization.</a:t>
            </a:r>
          </a:p>
          <a:p>
            <a:r>
              <a:rPr lang="en-US" dirty="0" smtClean="0"/>
              <a:t>International Standards Organization (ISO) has developed a standard layered model for communications called Open System Interconnection (OSI).</a:t>
            </a:r>
            <a:endParaRPr lang="en-IN" dirty="0" smtClean="0"/>
          </a:p>
          <a:p>
            <a:pPr>
              <a:buNone/>
            </a:pPr>
            <a:endParaRPr lang="en-I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OSI layered architecture model</a:t>
            </a:r>
            <a:endParaRPr lang="en-IN" dirty="0"/>
          </a:p>
        </p:txBody>
      </p:sp>
      <p:pic>
        <p:nvPicPr>
          <p:cNvPr id="3074" name="Picture 2"/>
          <p:cNvPicPr>
            <a:picLocks noGrp="1" noChangeAspect="1" noChangeArrowheads="1"/>
          </p:cNvPicPr>
          <p:nvPr>
            <p:ph idx="1"/>
          </p:nvPr>
        </p:nvPicPr>
        <p:blipFill>
          <a:blip r:embed="rId2"/>
          <a:srcRect/>
          <a:stretch>
            <a:fillRect/>
          </a:stretch>
        </p:blipFill>
        <p:spPr bwMode="auto">
          <a:xfrm>
            <a:off x="2583606" y="1600200"/>
            <a:ext cx="4502994" cy="487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1529</TotalTime>
  <Words>2706</Words>
  <Application>Microsoft Office PowerPoint</Application>
  <PresentationFormat>On-screen Show (4:3)</PresentationFormat>
  <Paragraphs>247</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Communication</vt:lpstr>
      <vt:lpstr>Slide 2</vt:lpstr>
      <vt:lpstr>Slide 3</vt:lpstr>
      <vt:lpstr>Slide 4</vt:lpstr>
      <vt:lpstr>Slide 5</vt:lpstr>
      <vt:lpstr>Network communication</vt:lpstr>
      <vt:lpstr>Slide 7</vt:lpstr>
      <vt:lpstr>Slide 8</vt:lpstr>
      <vt:lpstr>OSI layered architecture model</vt:lpstr>
      <vt:lpstr>Slide 10</vt:lpstr>
      <vt:lpstr>Application Layer </vt:lpstr>
      <vt:lpstr>Presentation Layer</vt:lpstr>
      <vt:lpstr>Session Layer</vt:lpstr>
      <vt:lpstr>Transport Layer</vt:lpstr>
      <vt:lpstr>Network Layer</vt:lpstr>
      <vt:lpstr>Data Link Layer</vt:lpstr>
      <vt:lpstr>Physical Layer</vt:lpstr>
      <vt:lpstr>Network Protocols </vt:lpstr>
      <vt:lpstr>Structure of a network protocol</vt:lpstr>
      <vt:lpstr>Slide 20</vt:lpstr>
      <vt:lpstr>Encapsulation of layered protocols</vt:lpstr>
      <vt:lpstr>Slide 22</vt:lpstr>
      <vt:lpstr>Slide 23</vt:lpstr>
      <vt:lpstr>Addresses: Physical and Logical </vt:lpstr>
      <vt:lpstr>Physical addresses </vt:lpstr>
      <vt:lpstr>Logical addresses </vt:lpstr>
      <vt:lpstr> Programmatic Interfaces: Blocking and Non Blocking </vt:lpstr>
      <vt:lpstr>Inter Process Communication</vt:lpstr>
      <vt:lpstr>IPC mechanisms </vt:lpstr>
      <vt:lpstr>Slide 30</vt:lpstr>
      <vt:lpstr>UnixWare  Support for Pipes  </vt:lpstr>
      <vt:lpstr>WINDOWS NT SUPPORT FOR PIPES </vt:lpstr>
      <vt:lpstr>Slide 33</vt:lpstr>
      <vt:lpstr>Slide 34</vt:lpstr>
      <vt:lpstr>Slide 35</vt:lpstr>
      <vt:lpstr>Slide 36</vt:lpstr>
      <vt:lpstr>Slide 37</vt:lpstr>
      <vt:lpstr>Slide 38</vt:lpstr>
      <vt:lpstr>Queues or messages for IPC</vt:lpstr>
      <vt:lpstr>UnixWare message APIs </vt:lpstr>
      <vt:lpstr>Slide 41</vt:lpstr>
      <vt:lpstr>Slide 42</vt:lpstr>
      <vt:lpstr>Slide 43</vt:lpstr>
      <vt:lpstr>Slide 44</vt:lpstr>
      <vt:lpstr>Architecting Portable Application Code</vt:lpstr>
      <vt:lpstr>Object oriented Vs Procedural based design</vt:lpstr>
      <vt:lpstr>Slide 47</vt:lpstr>
      <vt:lpstr>Procedural design using C</vt:lpstr>
      <vt:lpstr>Using standard functions implemented  on all platform</vt:lpstr>
      <vt:lpstr>Reducing dependencies on data structures and types</vt:lpstr>
      <vt:lpstr>Software Layering</vt:lpstr>
      <vt:lpstr>Slide 52</vt:lpstr>
      <vt:lpstr>Removing underlying dependencies</vt:lpstr>
      <vt:lpstr>Minimizing coding impact through software layering</vt:lpstr>
      <vt:lpstr>Slide 55</vt:lpstr>
      <vt:lpstr>Object oriented design using C++</vt:lpstr>
      <vt:lpstr>Slide 57</vt:lpstr>
      <vt:lpstr>Objects and their classes</vt:lpstr>
      <vt:lpstr>What is a class</vt:lpstr>
      <vt:lpstr>Advanced concepts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dc:title>
  <dc:creator>Alphy</dc:creator>
  <cp:lastModifiedBy>Alphy</cp:lastModifiedBy>
  <cp:revision>112</cp:revision>
  <dcterms:created xsi:type="dcterms:W3CDTF">2006-08-16T00:00:00Z</dcterms:created>
  <dcterms:modified xsi:type="dcterms:W3CDTF">2015-11-09T07:54:02Z</dcterms:modified>
</cp:coreProperties>
</file>