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72" r:id="rId8"/>
    <p:sldId id="262" r:id="rId9"/>
    <p:sldId id="264" r:id="rId10"/>
    <p:sldId id="273" r:id="rId11"/>
    <p:sldId id="265" r:id="rId12"/>
    <p:sldId id="263" r:id="rId13"/>
    <p:sldId id="274" r:id="rId14"/>
    <p:sldId id="266" r:id="rId15"/>
    <p:sldId id="267" r:id="rId16"/>
    <p:sldId id="268" r:id="rId17"/>
    <p:sldId id="269" r:id="rId18"/>
    <p:sldId id="270" r:id="rId19"/>
    <p:sldId id="281" r:id="rId20"/>
    <p:sldId id="282" r:id="rId21"/>
    <p:sldId id="283" r:id="rId22"/>
    <p:sldId id="284" r:id="rId23"/>
    <p:sldId id="285" r:id="rId24"/>
    <p:sldId id="290" r:id="rId25"/>
    <p:sldId id="286" r:id="rId26"/>
    <p:sldId id="287" r:id="rId27"/>
    <p:sldId id="288" r:id="rId28"/>
    <p:sldId id="289" r:id="rId29"/>
    <p:sldId id="301" r:id="rId30"/>
    <p:sldId id="302" r:id="rId31"/>
    <p:sldId id="303" r:id="rId32"/>
    <p:sldId id="304" r:id="rId33"/>
    <p:sldId id="305" r:id="rId34"/>
    <p:sldId id="312" r:id="rId35"/>
    <p:sldId id="307" r:id="rId36"/>
    <p:sldId id="308" r:id="rId37"/>
    <p:sldId id="309" r:id="rId38"/>
    <p:sldId id="311" r:id="rId39"/>
    <p:sldId id="313" r:id="rId40"/>
    <p:sldId id="314" r:id="rId41"/>
    <p:sldId id="315" r:id="rId42"/>
    <p:sldId id="322" r:id="rId43"/>
    <p:sldId id="316" r:id="rId44"/>
    <p:sldId id="323" r:id="rId45"/>
    <p:sldId id="317" r:id="rId46"/>
    <p:sldId id="318" r:id="rId47"/>
    <p:sldId id="319" r:id="rId48"/>
    <p:sldId id="320" r:id="rId49"/>
    <p:sldId id="321" r:id="rId50"/>
    <p:sldId id="324" r:id="rId51"/>
    <p:sldId id="325" r:id="rId52"/>
    <p:sldId id="333" r:id="rId53"/>
    <p:sldId id="326" r:id="rId54"/>
    <p:sldId id="327" r:id="rId55"/>
    <p:sldId id="328" r:id="rId56"/>
    <p:sldId id="329" r:id="rId57"/>
    <p:sldId id="330" r:id="rId58"/>
    <p:sldId id="334" r:id="rId59"/>
    <p:sldId id="331" r:id="rId60"/>
    <p:sldId id="332"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10/30/2015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Scheduling  and Synchronization</a:t>
            </a:r>
            <a:endParaRPr lang="en-IN" dirty="0"/>
          </a:p>
        </p:txBody>
      </p:sp>
      <p:sp>
        <p:nvSpPr>
          <p:cNvPr id="3" name="Subtitle 2"/>
          <p:cNvSpPr>
            <a:spLocks noGrp="1"/>
          </p:cNvSpPr>
          <p:nvPr>
            <p:ph type="subTitle" idx="1"/>
          </p:nvPr>
        </p:nvSpPr>
        <p:spPr/>
        <p:txBody>
          <a:bodyPr/>
          <a:lstStyle/>
          <a:p>
            <a:r>
              <a:rPr lang="en-US" dirty="0" smtClean="0"/>
              <a:t>Module 4</a:t>
            </a:r>
            <a:endParaRPr lang="en-I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Generally light weight scheduling mechanism is provided to offer quick and efficient services, or a full-featured “ heavy –weight” scheduler is implemented to provide more control and flexibility of processor utilization.</a:t>
            </a:r>
          </a:p>
          <a:p>
            <a:pPr>
              <a:buNone/>
            </a:pPr>
            <a:endParaRPr lang="en-IN"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Minimizing response time</a:t>
            </a:r>
            <a:endParaRPr lang="en-IN" dirty="0"/>
          </a:p>
        </p:txBody>
      </p:sp>
      <p:sp>
        <p:nvSpPr>
          <p:cNvPr id="3" name="Content Placeholder 2"/>
          <p:cNvSpPr>
            <a:spLocks noGrp="1"/>
          </p:cNvSpPr>
          <p:nvPr>
            <p:ph idx="1"/>
          </p:nvPr>
        </p:nvSpPr>
        <p:spPr/>
        <p:txBody>
          <a:bodyPr>
            <a:normAutofit fontScale="85000" lnSpcReduction="20000"/>
          </a:bodyPr>
          <a:lstStyle/>
          <a:p>
            <a:endParaRPr lang="en-US" dirty="0" smtClean="0"/>
          </a:p>
          <a:p>
            <a:r>
              <a:rPr lang="en-IN" dirty="0" smtClean="0"/>
              <a:t>Response time is the total amount of time it takes to respond to a request for service. </a:t>
            </a:r>
          </a:p>
          <a:p>
            <a:r>
              <a:rPr lang="en-IN" dirty="0" smtClean="0"/>
              <a:t>That service can be anything from a memory fetch, to a disk IO, to a complex database query. </a:t>
            </a:r>
          </a:p>
          <a:p>
            <a:r>
              <a:rPr lang="en-IN" dirty="0" smtClean="0"/>
              <a:t>Ignoring transmission time for a moment, the response time is the sum of the execution time and wait time.</a:t>
            </a:r>
            <a:endParaRPr lang="en-US" dirty="0" smtClean="0"/>
          </a:p>
          <a:p>
            <a:r>
              <a:rPr lang="en-US" dirty="0" smtClean="0"/>
              <a:t>Minimizing response time to the user is an extremely high priority for a scheduler.</a:t>
            </a:r>
          </a:p>
          <a:p>
            <a:r>
              <a:rPr lang="en-US" dirty="0" smtClean="0"/>
              <a:t>To provide suitable response time ,pre-emption and priorities must be implemented.</a:t>
            </a:r>
          </a:p>
          <a:p>
            <a:pPr>
              <a:buNone/>
            </a:pPr>
            <a:endParaRPr lang="en-IN"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Sharing the processor fairly</a:t>
            </a:r>
            <a:endParaRPr lang="en-IN" dirty="0"/>
          </a:p>
        </p:txBody>
      </p:sp>
      <p:sp>
        <p:nvSpPr>
          <p:cNvPr id="3" name="Content Placeholder 2"/>
          <p:cNvSpPr>
            <a:spLocks noGrp="1"/>
          </p:cNvSpPr>
          <p:nvPr>
            <p:ph idx="1"/>
          </p:nvPr>
        </p:nvSpPr>
        <p:spPr/>
        <p:txBody>
          <a:bodyPr>
            <a:normAutofit fontScale="92500"/>
          </a:bodyPr>
          <a:lstStyle/>
          <a:p>
            <a:r>
              <a:rPr lang="en-US" dirty="0" smtClean="0">
                <a:solidFill>
                  <a:srgbClr val="FF0000"/>
                </a:solidFill>
              </a:rPr>
              <a:t>Novell NetWare 3 and 4 </a:t>
            </a:r>
            <a:r>
              <a:rPr lang="en-US" dirty="0" smtClean="0"/>
              <a:t> provide a highly optimized, light weight scheduling mechanism.</a:t>
            </a:r>
          </a:p>
          <a:p>
            <a:r>
              <a:rPr lang="en-US" dirty="0" smtClean="0"/>
              <a:t>Tasks are scheduled in a round robin , non pre-emptive manner and are  not assigned priorities.</a:t>
            </a:r>
          </a:p>
          <a:p>
            <a:r>
              <a:rPr lang="en-US" dirty="0" smtClean="0">
                <a:solidFill>
                  <a:srgbClr val="FF0000"/>
                </a:solidFill>
              </a:rPr>
              <a:t>Novell UnixWare </a:t>
            </a:r>
            <a:r>
              <a:rPr lang="en-US" dirty="0" smtClean="0"/>
              <a:t>uses a configurable, priority based time slicing scheduler.</a:t>
            </a:r>
          </a:p>
          <a:p>
            <a:r>
              <a:rPr lang="en-US" dirty="0" smtClean="0"/>
              <a:t>Each task has an associated priority class and level. Tasks such as Real time tasks have a higher priority and are scheduled more frequently.</a:t>
            </a:r>
          </a:p>
          <a:p>
            <a:pPr>
              <a:buNone/>
            </a:pPr>
            <a:endParaRPr lang="en-US" dirty="0" smtClean="0"/>
          </a:p>
          <a:p>
            <a:pPr>
              <a:buNone/>
            </a:pPr>
            <a:endParaRPr lang="en-US" dirty="0" smtClean="0"/>
          </a:p>
          <a:p>
            <a:pPr>
              <a:buNone/>
            </a:pPr>
            <a:endParaRPr lang="en-IN"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20000"/>
          </a:bodyPr>
          <a:lstStyle/>
          <a:p>
            <a:r>
              <a:rPr lang="en-US" dirty="0" smtClean="0">
                <a:solidFill>
                  <a:srgbClr val="FF0000"/>
                </a:solidFill>
              </a:rPr>
              <a:t>Microsoft NT </a:t>
            </a:r>
            <a:r>
              <a:rPr lang="en-US" dirty="0" smtClean="0"/>
              <a:t>is also implemented with a prioritized time slicing scheduler.</a:t>
            </a:r>
          </a:p>
          <a:p>
            <a:r>
              <a:rPr lang="en-US" dirty="0" smtClean="0"/>
              <a:t>Tasks are scheduled in a round robin pre-emptive manner.</a:t>
            </a:r>
          </a:p>
          <a:p>
            <a:r>
              <a:rPr lang="en-US" dirty="0" smtClean="0"/>
              <a:t>Each time slice is about 20 milliseconds in duration.</a:t>
            </a:r>
          </a:p>
          <a:p>
            <a:r>
              <a:rPr lang="en-US" dirty="0" smtClean="0">
                <a:solidFill>
                  <a:srgbClr val="FF0000"/>
                </a:solidFill>
              </a:rPr>
              <a:t>IBM OS/2 </a:t>
            </a:r>
            <a:r>
              <a:rPr lang="en-US" dirty="0" smtClean="0"/>
              <a:t>schedules in a priority based , time slicing fashion.</a:t>
            </a:r>
          </a:p>
          <a:p>
            <a:r>
              <a:rPr lang="en-US" dirty="0" smtClean="0"/>
              <a:t>Tasks are scheduled in a round robin mechanism using pre-emption  to  share the processor fairly.</a:t>
            </a:r>
          </a:p>
          <a:p>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efficient use of processor</a:t>
            </a:r>
            <a:endParaRPr lang="en-IN" dirty="0"/>
          </a:p>
        </p:txBody>
      </p:sp>
      <p:sp>
        <p:nvSpPr>
          <p:cNvPr id="3" name="Content Placeholder 2"/>
          <p:cNvSpPr>
            <a:spLocks noGrp="1"/>
          </p:cNvSpPr>
          <p:nvPr>
            <p:ph idx="1"/>
          </p:nvPr>
        </p:nvSpPr>
        <p:spPr/>
        <p:txBody>
          <a:bodyPr/>
          <a:lstStyle/>
          <a:p>
            <a:r>
              <a:rPr lang="en-US" dirty="0" smtClean="0"/>
              <a:t>UnixWare , Windows NT and OS/2 are most efficient when scheduling for efficient use of the processor by users and programs.</a:t>
            </a:r>
          </a:p>
          <a:p>
            <a:r>
              <a:rPr lang="en-US" dirty="0" smtClean="0"/>
              <a:t>NetWare is optimized for server based applications and does not adjust tasks’ behavior based on user input.</a:t>
            </a:r>
            <a:endParaRPr lang="en-IN"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Processing Queues</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One of the most important jobs of the scheduler is to maintain circular queues of available tasks.</a:t>
            </a:r>
          </a:p>
          <a:p>
            <a:r>
              <a:rPr lang="en-US" dirty="0" smtClean="0"/>
              <a:t>Conceptually a scheduler consists of three queues.</a:t>
            </a:r>
          </a:p>
          <a:p>
            <a:pPr>
              <a:buFont typeface="Wingdings" pitchFamily="2" charset="2"/>
              <a:buChar char="Ø"/>
            </a:pPr>
            <a:r>
              <a:rPr lang="en-US" dirty="0" smtClean="0"/>
              <a:t>Ready to run</a:t>
            </a:r>
          </a:p>
          <a:p>
            <a:pPr>
              <a:buFont typeface="Wingdings" pitchFamily="2" charset="2"/>
              <a:buChar char="Ø"/>
            </a:pPr>
            <a:r>
              <a:rPr lang="en-US" dirty="0" smtClean="0"/>
              <a:t>Waiting for I/O</a:t>
            </a:r>
          </a:p>
          <a:p>
            <a:pPr>
              <a:buFont typeface="Wingdings" pitchFamily="2" charset="2"/>
              <a:buChar char="Ø"/>
            </a:pPr>
            <a:r>
              <a:rPr lang="en-US" dirty="0" smtClean="0"/>
              <a:t>Idle</a:t>
            </a:r>
          </a:p>
          <a:p>
            <a:r>
              <a:rPr lang="en-US" dirty="0" smtClean="0"/>
              <a:t>The job of the scheduling mechanism to monitor the states of all tasks in the system and keep them on appropriate queues.</a:t>
            </a:r>
            <a:endParaRPr lang="en-IN"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Ready-to-run tasks</a:t>
            </a:r>
            <a:endParaRPr lang="en-IN" dirty="0"/>
          </a:p>
        </p:txBody>
      </p:sp>
      <p:sp>
        <p:nvSpPr>
          <p:cNvPr id="3" name="Content Placeholder 2"/>
          <p:cNvSpPr>
            <a:spLocks noGrp="1"/>
          </p:cNvSpPr>
          <p:nvPr>
            <p:ph idx="1"/>
          </p:nvPr>
        </p:nvSpPr>
        <p:spPr/>
        <p:txBody>
          <a:bodyPr>
            <a:normAutofit fontScale="85000" lnSpcReduction="20000"/>
          </a:bodyPr>
          <a:lstStyle/>
          <a:p>
            <a:r>
              <a:rPr lang="en-US" dirty="0" smtClean="0"/>
              <a:t>The list containing active , awaiting processes is called the Run queue.</a:t>
            </a:r>
          </a:p>
          <a:p>
            <a:r>
              <a:rPr lang="en-US" dirty="0" smtClean="0"/>
              <a:t>This queue can be a round robin queue managed easily with a FIFO list.</a:t>
            </a:r>
          </a:p>
          <a:p>
            <a:r>
              <a:rPr lang="en-US" dirty="0" smtClean="0"/>
              <a:t>The scheduler is responsible for placing tasks in need of CPU execution time on this list.</a:t>
            </a:r>
          </a:p>
          <a:p>
            <a:r>
              <a:rPr lang="en-US" dirty="0" smtClean="0"/>
              <a:t>Tasks will be given control of the CPU and, upon relinquishing control, will generally return to bottom of the queue.</a:t>
            </a:r>
          </a:p>
          <a:p>
            <a:r>
              <a:rPr lang="en-US" dirty="0" smtClean="0"/>
              <a:t>With priority based implementations , however tasks may be returned or selected to the top, middle or bottom of the run queue.</a:t>
            </a:r>
          </a:p>
          <a:p>
            <a:pPr>
              <a:buNone/>
            </a:pPr>
            <a:endParaRPr lang="en-IN"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Tasks waiting for I/O operations</a:t>
            </a:r>
            <a:endParaRPr lang="en-IN" dirty="0"/>
          </a:p>
        </p:txBody>
      </p:sp>
      <p:sp>
        <p:nvSpPr>
          <p:cNvPr id="3" name="Content Placeholder 2"/>
          <p:cNvSpPr>
            <a:spLocks noGrp="1"/>
          </p:cNvSpPr>
          <p:nvPr>
            <p:ph idx="1"/>
          </p:nvPr>
        </p:nvSpPr>
        <p:spPr/>
        <p:txBody>
          <a:bodyPr>
            <a:normAutofit lnSpcReduction="10000"/>
          </a:bodyPr>
          <a:lstStyle/>
          <a:p>
            <a:r>
              <a:rPr lang="en-US" dirty="0" smtClean="0"/>
              <a:t>In single tasking systems , the CPU sits idle during I/O operations .</a:t>
            </a:r>
          </a:p>
          <a:p>
            <a:r>
              <a:rPr lang="en-US" dirty="0" smtClean="0"/>
              <a:t>In multi-tasking systems , other tasks are scheduled to use the processor when one executing waits for an I/O request.</a:t>
            </a:r>
          </a:p>
          <a:p>
            <a:r>
              <a:rPr lang="en-US" dirty="0" smtClean="0"/>
              <a:t>Scheduler controls this execution by placing  the task waiting for I/O onto an I/O queue and running next available task from the run queue.</a:t>
            </a:r>
          </a:p>
          <a:p>
            <a:endParaRPr lang="en-IN"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Idle tasks</a:t>
            </a:r>
            <a:endParaRPr lang="en-IN" dirty="0"/>
          </a:p>
        </p:txBody>
      </p:sp>
      <p:sp>
        <p:nvSpPr>
          <p:cNvPr id="3" name="Content Placeholder 2"/>
          <p:cNvSpPr>
            <a:spLocks noGrp="1"/>
          </p:cNvSpPr>
          <p:nvPr>
            <p:ph idx="1"/>
          </p:nvPr>
        </p:nvSpPr>
        <p:spPr/>
        <p:txBody>
          <a:bodyPr>
            <a:normAutofit fontScale="77500" lnSpcReduction="20000"/>
          </a:bodyPr>
          <a:lstStyle/>
          <a:p>
            <a:r>
              <a:rPr lang="en-US" dirty="0" smtClean="0"/>
              <a:t>The wait for Idle queue acts very similarly  to the I/O queues.</a:t>
            </a:r>
          </a:p>
          <a:p>
            <a:r>
              <a:rPr lang="en-US" dirty="0" smtClean="0"/>
              <a:t>Wait queues are used to schedule idle tasks that are not ready to run and are not waiting for I/O.</a:t>
            </a:r>
          </a:p>
          <a:p>
            <a:r>
              <a:rPr lang="en-US" dirty="0" smtClean="0"/>
              <a:t>Semaphores, Sleep() or delay () functions and thread suspension via </a:t>
            </a:r>
            <a:r>
              <a:rPr lang="en-US" dirty="0" err="1" smtClean="0"/>
              <a:t>SuspendThread</a:t>
            </a:r>
            <a:r>
              <a:rPr lang="en-US" dirty="0" smtClean="0"/>
              <a:t>() will cause the currently running process to be placed on a wait queue.</a:t>
            </a:r>
          </a:p>
          <a:p>
            <a:r>
              <a:rPr lang="en-US" dirty="0" smtClean="0"/>
              <a:t>When an event occurs that removes the blocked thread from suspension , the scheduler will place that task back on Run queue.</a:t>
            </a:r>
          </a:p>
          <a:p>
            <a:r>
              <a:rPr lang="en-US" dirty="0" smtClean="0"/>
              <a:t>Signaling a semaphore , expiration of elapsed time and explicit  resume thread function will all  cause the respective rescheduling of tasks.</a:t>
            </a:r>
            <a:endParaRPr lang="en-IN"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Scheduling tasks with Novell NetWare</a:t>
            </a:r>
            <a:endParaRPr lang="en-IN" dirty="0"/>
          </a:p>
        </p:txBody>
      </p:sp>
      <p:sp>
        <p:nvSpPr>
          <p:cNvPr id="3" name="Content Placeholder 2"/>
          <p:cNvSpPr>
            <a:spLocks noGrp="1"/>
          </p:cNvSpPr>
          <p:nvPr>
            <p:ph idx="1"/>
          </p:nvPr>
        </p:nvSpPr>
        <p:spPr/>
        <p:txBody>
          <a:bodyPr/>
          <a:lstStyle/>
          <a:p>
            <a:r>
              <a:rPr lang="en-US" dirty="0" smtClean="0"/>
              <a:t>Novell NetWare 3 uses a strictly round robin fashion.</a:t>
            </a:r>
          </a:p>
          <a:p>
            <a:r>
              <a:rPr lang="en-US" dirty="0" smtClean="0"/>
              <a:t>When one task is finished using the CPU , the next thread to be scheduled is the first thread on the run queue.</a:t>
            </a:r>
          </a:p>
          <a:p>
            <a:r>
              <a:rPr lang="en-US" dirty="0" smtClean="0"/>
              <a:t>This mechanism allows the priorities of all threads are equal including NetWare threads.</a:t>
            </a:r>
          </a:p>
          <a:p>
            <a:pPr>
              <a:buNone/>
            </a:pPr>
            <a:endParaRPr lang="en-IN"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Scheduling</a:t>
            </a:r>
            <a:endParaRPr lang="en-IN" dirty="0"/>
          </a:p>
        </p:txBody>
      </p:sp>
      <p:sp>
        <p:nvSpPr>
          <p:cNvPr id="3" name="Content Placeholder 2"/>
          <p:cNvSpPr>
            <a:spLocks noGrp="1"/>
          </p:cNvSpPr>
          <p:nvPr>
            <p:ph idx="1"/>
          </p:nvPr>
        </p:nvSpPr>
        <p:spPr/>
        <p:txBody>
          <a:bodyPr/>
          <a:lstStyle/>
          <a:p>
            <a:r>
              <a:rPr lang="en-US" dirty="0" smtClean="0"/>
              <a:t>Scheduling is simply the operating system mechanism that arbitrates the CPU resource between running tasks.</a:t>
            </a:r>
          </a:p>
          <a:p>
            <a:r>
              <a:rPr lang="en-US" dirty="0" smtClean="0"/>
              <a:t>Task denotes an entity (process or thread ) that can be scheduled.</a:t>
            </a:r>
          </a:p>
          <a:p>
            <a:r>
              <a:rPr lang="en-US" dirty="0" smtClean="0"/>
              <a:t>There are many different algorithms for scheduling the CPU resource.</a:t>
            </a:r>
            <a:endParaRPr lang="en-IN"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NetWare’s scheduling algorithm</a:t>
            </a:r>
            <a:endParaRPr lang="en-IN" dirty="0"/>
          </a:p>
        </p:txBody>
      </p:sp>
      <p:sp>
        <p:nvSpPr>
          <p:cNvPr id="3" name="Content Placeholder 2"/>
          <p:cNvSpPr>
            <a:spLocks noGrp="1"/>
          </p:cNvSpPr>
          <p:nvPr>
            <p:ph idx="1"/>
          </p:nvPr>
        </p:nvSpPr>
        <p:spPr/>
        <p:txBody>
          <a:bodyPr/>
          <a:lstStyle/>
          <a:p>
            <a:r>
              <a:rPr lang="en-US" dirty="0" smtClean="0"/>
              <a:t>A strictly  non pre-emptive scheduler is very efficient.</a:t>
            </a:r>
          </a:p>
          <a:p>
            <a:r>
              <a:rPr lang="en-US" dirty="0" smtClean="0"/>
              <a:t>This efficiency allows applications running under NetWare to perform much better than other traditional OS.</a:t>
            </a:r>
          </a:p>
          <a:p>
            <a:r>
              <a:rPr lang="en-US" dirty="0" smtClean="0"/>
              <a:t>With NetWare 4 , Novell has architected an optimized  method of achieving priorities within NLM.</a:t>
            </a:r>
          </a:p>
          <a:p>
            <a:pPr>
              <a:buNone/>
            </a:pPr>
            <a:endParaRPr lang="en-IN"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 to Do” for scheduling high priority task</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NetWare 4 introduces the concept of “work to do”.</a:t>
            </a:r>
          </a:p>
          <a:p>
            <a:r>
              <a:rPr lang="en-US" dirty="0" smtClean="0"/>
              <a:t>Work to do is a paradigm for scheduling high priority tasks in an extremely efficient  manner.</a:t>
            </a:r>
          </a:p>
          <a:p>
            <a:r>
              <a:rPr lang="en-US" dirty="0" smtClean="0"/>
              <a:t>Work to do is simply defined as an application function that receives higher priority than regular threads.  </a:t>
            </a:r>
          </a:p>
          <a:p>
            <a:r>
              <a:rPr lang="en-US" dirty="0" smtClean="0"/>
              <a:t>NetWare 4 allows the developer to schedule functions  that should be executed with high priority using work- to- do mechanism.</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Execution is accomplished with a work to do list and a pool of available threads.</a:t>
            </a:r>
          </a:p>
          <a:p>
            <a:r>
              <a:rPr lang="en-US" dirty="0" smtClean="0"/>
              <a:t>An application developer may request a function to be placed on the work to do list by calling the </a:t>
            </a:r>
            <a:r>
              <a:rPr lang="en-US" dirty="0" err="1" smtClean="0"/>
              <a:t>ScheduleWorkToDo</a:t>
            </a:r>
            <a:r>
              <a:rPr lang="en-US" dirty="0" smtClean="0"/>
              <a:t>() function.</a:t>
            </a:r>
          </a:p>
          <a:p>
            <a:r>
              <a:rPr lang="en-US" dirty="0" smtClean="0"/>
              <a:t>The OS will then run all available work to do items in the list before scheduling regular threads.</a:t>
            </a:r>
            <a:endParaRPr lang="en-IN"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10000"/>
          </a:bodyPr>
          <a:lstStyle/>
          <a:p>
            <a:r>
              <a:rPr lang="en-US" dirty="0" smtClean="0"/>
              <a:t>NetWare 4 scheduler contains priority scheme as follows, with six queues from highest to lowest priority.</a:t>
            </a:r>
          </a:p>
          <a:p>
            <a:pPr>
              <a:buFont typeface="Wingdings" pitchFamily="2" charset="2"/>
              <a:buChar char="Ø"/>
            </a:pPr>
            <a:r>
              <a:rPr lang="en-US" dirty="0" smtClean="0"/>
              <a:t>Interrupts</a:t>
            </a:r>
          </a:p>
          <a:p>
            <a:pPr>
              <a:buFont typeface="Wingdings" pitchFamily="2" charset="2"/>
              <a:buChar char="Ø"/>
            </a:pPr>
            <a:r>
              <a:rPr lang="en-US" dirty="0" smtClean="0"/>
              <a:t>Work</a:t>
            </a:r>
          </a:p>
          <a:p>
            <a:pPr>
              <a:buFont typeface="Wingdings" pitchFamily="2" charset="2"/>
              <a:buChar char="Ø"/>
            </a:pPr>
            <a:r>
              <a:rPr lang="en-US" dirty="0" smtClean="0"/>
              <a:t>Threads</a:t>
            </a:r>
          </a:p>
          <a:p>
            <a:pPr>
              <a:buFont typeface="Wingdings" pitchFamily="2" charset="2"/>
              <a:buChar char="Ø"/>
            </a:pPr>
            <a:r>
              <a:rPr lang="en-US" dirty="0" smtClean="0"/>
              <a:t>Temporarily handicapped threads</a:t>
            </a:r>
          </a:p>
          <a:p>
            <a:pPr>
              <a:buFont typeface="Wingdings" pitchFamily="2" charset="2"/>
              <a:buChar char="Ø"/>
            </a:pPr>
            <a:r>
              <a:rPr lang="en-US" dirty="0" smtClean="0"/>
              <a:t>Permanently handicapped threads</a:t>
            </a:r>
          </a:p>
          <a:p>
            <a:pPr>
              <a:buFont typeface="Wingdings" pitchFamily="2" charset="2"/>
              <a:buChar char="Ø"/>
            </a:pPr>
            <a:r>
              <a:rPr lang="en-US" dirty="0" smtClean="0"/>
              <a:t>Low priority threads</a:t>
            </a:r>
          </a:p>
          <a:p>
            <a:endParaRPr lang="en-IN"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Handicapping threads</a:t>
            </a:r>
            <a:endParaRPr lang="en-IN" dirty="0"/>
          </a:p>
        </p:txBody>
      </p:sp>
      <p:sp>
        <p:nvSpPr>
          <p:cNvPr id="3" name="Content Placeholder 2"/>
          <p:cNvSpPr>
            <a:spLocks noGrp="1"/>
          </p:cNvSpPr>
          <p:nvPr>
            <p:ph idx="1"/>
          </p:nvPr>
        </p:nvSpPr>
        <p:spPr/>
        <p:txBody>
          <a:bodyPr>
            <a:normAutofit lnSpcReduction="10000"/>
          </a:bodyPr>
          <a:lstStyle/>
          <a:p>
            <a:r>
              <a:rPr lang="en-IN" dirty="0" smtClean="0"/>
              <a:t> If a particular NLM does not yield often enough, the OS places a handicap in the NLM thread’s process control block (PCB), which prevents the thread from being rescheduled immediately.</a:t>
            </a:r>
          </a:p>
          <a:p>
            <a:r>
              <a:rPr lang="en-IN" dirty="0" smtClean="0"/>
              <a:t> For example, it the OS places a handicap of 100 on a thread, 100 other pieces of work or threads run and yield before the handicapped thread is rescheduled in the </a:t>
            </a:r>
            <a:r>
              <a:rPr lang="en-IN" dirty="0" err="1" smtClean="0"/>
              <a:t>RunList</a:t>
            </a:r>
            <a:r>
              <a:rPr lang="en-IN" dirty="0" smtClean="0"/>
              <a:t> Queue.</a:t>
            </a:r>
            <a:endParaRPr lang="en-IN"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Interrupts and worker threads</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Interrupts have the highest priority in Netware 4 system and are always scheduled first.</a:t>
            </a:r>
          </a:p>
          <a:p>
            <a:r>
              <a:rPr lang="en-US" dirty="0" smtClean="0"/>
              <a:t>Work is the next highest priority in the system.</a:t>
            </a:r>
          </a:p>
          <a:p>
            <a:r>
              <a:rPr lang="en-US" dirty="0" smtClean="0"/>
              <a:t>This thread will be run as soon as the work is detected.</a:t>
            </a:r>
          </a:p>
          <a:p>
            <a:r>
              <a:rPr lang="en-US" dirty="0" smtClean="0"/>
              <a:t>The work components that do not relinquish control are scheduled successively.</a:t>
            </a:r>
          </a:p>
          <a:p>
            <a:r>
              <a:rPr lang="en-US" dirty="0" smtClean="0"/>
              <a:t>Worker thread is used to call the functions on the work to do list and provide  a stack for their execution.</a:t>
            </a:r>
          </a:p>
          <a:p>
            <a:pPr>
              <a:buNone/>
            </a:pPr>
            <a:endParaRPr lang="en-US" dirty="0" smtClean="0"/>
          </a:p>
          <a:p>
            <a:pPr>
              <a:buNone/>
            </a:pPr>
            <a:endParaRPr lang="en-IN"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Threads and temporarily handicapped threads</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Next level of priority are threads.</a:t>
            </a:r>
          </a:p>
          <a:p>
            <a:r>
              <a:rPr lang="en-US" dirty="0" smtClean="0"/>
              <a:t>These threads are normal units of execution within NetWare and are started with the </a:t>
            </a:r>
            <a:r>
              <a:rPr lang="en-US" dirty="0" err="1" smtClean="0"/>
              <a:t>BeginThread</a:t>
            </a:r>
            <a:r>
              <a:rPr lang="en-US" dirty="0" smtClean="0"/>
              <a:t>() or </a:t>
            </a:r>
            <a:r>
              <a:rPr lang="en-US" dirty="0" err="1" smtClean="0"/>
              <a:t>BeginThreadGroup</a:t>
            </a:r>
            <a:r>
              <a:rPr lang="en-US" dirty="0" smtClean="0"/>
              <a:t>() command.</a:t>
            </a:r>
          </a:p>
          <a:p>
            <a:r>
              <a:rPr lang="en-US" dirty="0" smtClean="0"/>
              <a:t>The handicap is a numerical value that represents the number  of times the NetWare will reschedule other threads before rescheduling the offending thread.</a:t>
            </a:r>
          </a:p>
          <a:p>
            <a:r>
              <a:rPr lang="en-US" dirty="0" smtClean="0"/>
              <a:t>Temporarily handicapping threads a developer control that can be used as a replacement for spin or busy waiting conditions.</a:t>
            </a:r>
            <a:endParaRPr lang="en-IN"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10000"/>
          </a:bodyPr>
          <a:lstStyle/>
          <a:p>
            <a:r>
              <a:rPr lang="en-US" dirty="0" smtClean="0"/>
              <a:t>Busy wait is an inefficient mechanism because the CPU is continually executing instructions while waiting for condition to become true.</a:t>
            </a:r>
          </a:p>
          <a:p>
            <a:r>
              <a:rPr lang="en-US" dirty="0" smtClean="0"/>
              <a:t>Busy wait may be handled by one of the four mechanisms</a:t>
            </a:r>
          </a:p>
          <a:p>
            <a:r>
              <a:rPr lang="en-US" dirty="0" smtClean="0"/>
              <a:t>An explicit </a:t>
            </a:r>
            <a:r>
              <a:rPr lang="en-US" dirty="0" err="1" smtClean="0"/>
              <a:t>ThreadSwitch</a:t>
            </a:r>
            <a:r>
              <a:rPr lang="en-US" dirty="0" smtClean="0"/>
              <a:t>()</a:t>
            </a:r>
          </a:p>
          <a:p>
            <a:r>
              <a:rPr lang="en-US" dirty="0" smtClean="0"/>
              <a:t>The Delay() function call</a:t>
            </a:r>
          </a:p>
          <a:p>
            <a:r>
              <a:rPr lang="en-US" dirty="0" smtClean="0"/>
              <a:t>Waiting on a semaphore</a:t>
            </a:r>
          </a:p>
          <a:p>
            <a:r>
              <a:rPr lang="en-US" dirty="0" smtClean="0"/>
              <a:t>By temporarily handicapping the thread.</a:t>
            </a:r>
            <a:endParaRPr lang="en-IN"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Permanently handicapped and low priority threads</a:t>
            </a:r>
            <a:endParaRPr lang="en-IN" dirty="0"/>
          </a:p>
        </p:txBody>
      </p:sp>
      <p:sp>
        <p:nvSpPr>
          <p:cNvPr id="3" name="Content Placeholder 2"/>
          <p:cNvSpPr>
            <a:spLocks noGrp="1"/>
          </p:cNvSpPr>
          <p:nvPr>
            <p:ph idx="1"/>
          </p:nvPr>
        </p:nvSpPr>
        <p:spPr/>
        <p:txBody>
          <a:bodyPr/>
          <a:lstStyle/>
          <a:p>
            <a:r>
              <a:rPr lang="en-US" dirty="0" smtClean="0"/>
              <a:t>Permanently handicapping a thread may be used as a mechanism to control efficient and fair use of the processor.</a:t>
            </a:r>
          </a:p>
          <a:p>
            <a:r>
              <a:rPr lang="en-US" dirty="0" smtClean="0"/>
              <a:t>Low priority threads allow the programmer to designate threads to run only when nothing else is running in the system.</a:t>
            </a:r>
          </a:p>
          <a:p>
            <a:r>
              <a:rPr lang="en-US" dirty="0" smtClean="0"/>
              <a:t>This is accomplished via </a:t>
            </a:r>
            <a:r>
              <a:rPr lang="en-US" dirty="0" err="1" smtClean="0"/>
              <a:t>ThreadSwitchLowPriority</a:t>
            </a:r>
            <a:r>
              <a:rPr lang="en-US" smtClean="0"/>
              <a:t>() function call.</a:t>
            </a:r>
            <a:endParaRPr lang="en-US" dirty="0" smtClean="0"/>
          </a:p>
          <a:p>
            <a:endParaRPr lang="en-IN"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Scheduling Tasks with Novell UnixWare</a:t>
            </a:r>
            <a:endParaRPr lang="en-IN" dirty="0"/>
          </a:p>
        </p:txBody>
      </p:sp>
      <p:sp>
        <p:nvSpPr>
          <p:cNvPr id="3" name="Content Placeholder 2"/>
          <p:cNvSpPr>
            <a:spLocks noGrp="1"/>
          </p:cNvSpPr>
          <p:nvPr>
            <p:ph idx="1"/>
          </p:nvPr>
        </p:nvSpPr>
        <p:spPr/>
        <p:txBody>
          <a:bodyPr/>
          <a:lstStyle/>
          <a:p>
            <a:r>
              <a:rPr lang="en-US" dirty="0" smtClean="0"/>
              <a:t>Novell UnixWare selects tasks to run in a time sliced , prioritized and round robin fashion.</a:t>
            </a:r>
          </a:p>
          <a:p>
            <a:r>
              <a:rPr lang="en-US" dirty="0" smtClean="0"/>
              <a:t>There are three priority classes in the UnixWare scheduler.</a:t>
            </a:r>
          </a:p>
          <a:p>
            <a:pPr>
              <a:buFont typeface="Wingdings" pitchFamily="2" charset="2"/>
              <a:buChar char="Ø"/>
            </a:pPr>
            <a:r>
              <a:rPr lang="en-US" dirty="0" smtClean="0"/>
              <a:t>Real-time</a:t>
            </a:r>
          </a:p>
          <a:p>
            <a:pPr>
              <a:buFont typeface="Wingdings" pitchFamily="2" charset="2"/>
              <a:buChar char="Ø"/>
            </a:pPr>
            <a:r>
              <a:rPr lang="en-US" dirty="0" smtClean="0"/>
              <a:t>System</a:t>
            </a:r>
          </a:p>
          <a:p>
            <a:pPr>
              <a:buFont typeface="Wingdings" pitchFamily="2" charset="2"/>
              <a:buChar char="Ø"/>
            </a:pPr>
            <a:r>
              <a:rPr lang="en-US" dirty="0" smtClean="0"/>
              <a:t>Time sharing</a:t>
            </a:r>
            <a:endParaRPr lang="en-IN"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Scheduling Implementations</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Each of our platform provides a native round robin scheduling mechanism.</a:t>
            </a:r>
          </a:p>
          <a:p>
            <a:r>
              <a:rPr lang="en-US" dirty="0" smtClean="0"/>
              <a:t>In a round-robin scheduler , task are scheduled in a circular fashion.</a:t>
            </a:r>
          </a:p>
          <a:p>
            <a:r>
              <a:rPr lang="en-US" dirty="0" smtClean="0"/>
              <a:t>Generally the CPU is allocated to one task , and when that task relinquishes control of the processor , next available task is scheduled.</a:t>
            </a:r>
          </a:p>
          <a:p>
            <a:r>
              <a:rPr lang="en-US" dirty="0" smtClean="0"/>
              <a:t>The main changes in scheduling between OS occur in the enforcement of per –task execution time and means of selecting the next available task to execute.</a:t>
            </a:r>
          </a:p>
          <a:p>
            <a:pPr>
              <a:buNone/>
            </a:pPr>
            <a:endParaRPr lang="en-IN"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10000"/>
          </a:bodyPr>
          <a:lstStyle/>
          <a:p>
            <a:r>
              <a:rPr lang="en-US" dirty="0" smtClean="0"/>
              <a:t>Real time (RT) class tasks are user processes with highest priority with in the system.</a:t>
            </a:r>
          </a:p>
          <a:p>
            <a:r>
              <a:rPr lang="en-US" dirty="0" smtClean="0"/>
              <a:t>The system class only contains UnixWare kernel processes and prohibits user processes from being added to it.</a:t>
            </a:r>
          </a:p>
          <a:p>
            <a:r>
              <a:rPr lang="en-US" dirty="0" smtClean="0"/>
              <a:t>The Time sharing class is normal , regular mode and contains all user processes not specifically made Real Time.</a:t>
            </a:r>
          </a:p>
          <a:p>
            <a:r>
              <a:rPr lang="en-US" dirty="0" smtClean="0"/>
              <a:t>Processes in this class usually run  when there are no RT or system processes.</a:t>
            </a:r>
            <a:endParaRPr lang="en-IN"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Priority levels within the classes</a:t>
            </a:r>
            <a:endParaRPr lang="en-IN" dirty="0"/>
          </a:p>
        </p:txBody>
      </p:sp>
      <p:sp>
        <p:nvSpPr>
          <p:cNvPr id="3" name="Content Placeholder 2"/>
          <p:cNvSpPr>
            <a:spLocks noGrp="1"/>
          </p:cNvSpPr>
          <p:nvPr>
            <p:ph idx="1"/>
          </p:nvPr>
        </p:nvSpPr>
        <p:spPr/>
        <p:txBody>
          <a:bodyPr>
            <a:normAutofit lnSpcReduction="10000"/>
          </a:bodyPr>
          <a:lstStyle/>
          <a:p>
            <a:r>
              <a:rPr lang="en-US" dirty="0" smtClean="0"/>
              <a:t>Each priority class contains its own priority levels.</a:t>
            </a:r>
          </a:p>
          <a:p>
            <a:r>
              <a:rPr lang="en-US" dirty="0" smtClean="0"/>
              <a:t>The Real Time priorities range from 0 to a configurable maximum of 59.</a:t>
            </a:r>
          </a:p>
          <a:p>
            <a:r>
              <a:rPr lang="en-US" dirty="0" smtClean="0"/>
              <a:t>System priorities are controlled by kernel and may not be altered.</a:t>
            </a:r>
          </a:p>
          <a:p>
            <a:r>
              <a:rPr lang="en-US" dirty="0" smtClean="0"/>
              <a:t>Time sharing priorities range between positive and negative from a system configurable maximum of –max through max.</a:t>
            </a:r>
            <a:endParaRPr lang="en-IN"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Global priority scheme for selecting tasks</a:t>
            </a:r>
            <a:endParaRPr lang="en-IN" dirty="0"/>
          </a:p>
        </p:txBody>
      </p:sp>
      <p:sp>
        <p:nvSpPr>
          <p:cNvPr id="3" name="Content Placeholder 2"/>
          <p:cNvSpPr>
            <a:spLocks noGrp="1"/>
          </p:cNvSpPr>
          <p:nvPr>
            <p:ph idx="1"/>
          </p:nvPr>
        </p:nvSpPr>
        <p:spPr/>
        <p:txBody>
          <a:bodyPr/>
          <a:lstStyle/>
          <a:p>
            <a:r>
              <a:rPr lang="en-US" dirty="0" smtClean="0"/>
              <a:t>Global priority scheme is computed by the system to determine the order of tasks to be executed.</a:t>
            </a:r>
          </a:p>
          <a:p>
            <a:r>
              <a:rPr lang="en-US" dirty="0" smtClean="0"/>
              <a:t>Real Time tasks will always have the highest global priority and will always run before anything else in the system.</a:t>
            </a:r>
          </a:p>
          <a:p>
            <a:r>
              <a:rPr lang="en-US" dirty="0" smtClean="0"/>
              <a:t>System processes may be adjusted accordingly on the global priority scale.</a:t>
            </a:r>
            <a:endParaRPr lang="en-IN"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Scheduling tasks with Microsoft Windows NT</a:t>
            </a:r>
            <a:endParaRPr lang="en-IN" dirty="0"/>
          </a:p>
        </p:txBody>
      </p:sp>
      <p:sp>
        <p:nvSpPr>
          <p:cNvPr id="3" name="Content Placeholder 2"/>
          <p:cNvSpPr>
            <a:spLocks noGrp="1"/>
          </p:cNvSpPr>
          <p:nvPr>
            <p:ph idx="1"/>
          </p:nvPr>
        </p:nvSpPr>
        <p:spPr/>
        <p:txBody>
          <a:bodyPr>
            <a:normAutofit fontScale="85000" lnSpcReduction="10000"/>
          </a:bodyPr>
          <a:lstStyle/>
          <a:p>
            <a:r>
              <a:rPr lang="en-US" dirty="0" smtClean="0"/>
              <a:t>NT uses a time slicing , priority based scheduling mechanism.</a:t>
            </a:r>
          </a:p>
          <a:p>
            <a:r>
              <a:rPr lang="en-US" dirty="0" smtClean="0"/>
              <a:t>NT scheduler is specifically tuned to respond to user requests –keyboard or mouse movements.</a:t>
            </a:r>
          </a:p>
          <a:p>
            <a:r>
              <a:rPr lang="en-US" dirty="0" smtClean="0"/>
              <a:t>There are four priority classes in Windows NT</a:t>
            </a:r>
          </a:p>
          <a:p>
            <a:pPr>
              <a:buFont typeface="Wingdings" pitchFamily="2" charset="2"/>
              <a:buChar char="Ø"/>
            </a:pPr>
            <a:r>
              <a:rPr lang="en-US" dirty="0" smtClean="0"/>
              <a:t>Real Time</a:t>
            </a:r>
          </a:p>
          <a:p>
            <a:pPr>
              <a:buFont typeface="Wingdings" pitchFamily="2" charset="2"/>
              <a:buChar char="Ø"/>
            </a:pPr>
            <a:r>
              <a:rPr lang="en-US" dirty="0" smtClean="0"/>
              <a:t>High</a:t>
            </a:r>
          </a:p>
          <a:p>
            <a:pPr>
              <a:buFont typeface="Wingdings" pitchFamily="2" charset="2"/>
              <a:buChar char="Ø"/>
            </a:pPr>
            <a:r>
              <a:rPr lang="en-US" dirty="0" smtClean="0"/>
              <a:t>Normal Idle</a:t>
            </a:r>
          </a:p>
          <a:p>
            <a:pPr>
              <a:buFont typeface="Wingdings" pitchFamily="2" charset="2"/>
              <a:buChar char="Ø"/>
            </a:pPr>
            <a:r>
              <a:rPr lang="en-US" dirty="0" smtClean="0"/>
              <a:t>Each class contains five priority levels ranging from -2 to 2 and may be changed by the application program.</a:t>
            </a:r>
            <a:endParaRPr lang="en-IN"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task priority</a:t>
            </a:r>
            <a:endParaRPr lang="en-IN" dirty="0"/>
          </a:p>
        </p:txBody>
      </p:sp>
      <p:sp>
        <p:nvSpPr>
          <p:cNvPr id="3" name="Content Placeholder 2"/>
          <p:cNvSpPr>
            <a:spLocks noGrp="1"/>
          </p:cNvSpPr>
          <p:nvPr>
            <p:ph idx="1"/>
          </p:nvPr>
        </p:nvSpPr>
        <p:spPr/>
        <p:txBody>
          <a:bodyPr>
            <a:normAutofit fontScale="92500"/>
          </a:bodyPr>
          <a:lstStyle/>
          <a:p>
            <a:r>
              <a:rPr lang="en-US" dirty="0" smtClean="0"/>
              <a:t>Windows NT also provides a mechanism for increasing responsiveness of threads and processes.</a:t>
            </a:r>
          </a:p>
          <a:p>
            <a:r>
              <a:rPr lang="en-US" dirty="0" smtClean="0"/>
              <a:t>Threads or processes may receive dynamic boosts in priority whenever window receives an input , or upon completion of a wait condition.</a:t>
            </a:r>
          </a:p>
          <a:p>
            <a:r>
              <a:rPr lang="en-US" dirty="0" smtClean="0"/>
              <a:t>Pre-emption under Windows NT is based on the number of time </a:t>
            </a:r>
            <a:r>
              <a:rPr lang="en-US" smtClean="0"/>
              <a:t>slices allotted </a:t>
            </a:r>
            <a:r>
              <a:rPr lang="en-US" dirty="0" smtClean="0"/>
              <a:t>to a particular task; default configuration uses around 20 </a:t>
            </a:r>
            <a:r>
              <a:rPr lang="en-US" dirty="0" err="1" smtClean="0"/>
              <a:t>ms.</a:t>
            </a:r>
            <a:endParaRPr lang="en-IN"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Scheduling tasks with IBM OS/2</a:t>
            </a:r>
            <a:endParaRPr lang="en-IN" dirty="0"/>
          </a:p>
        </p:txBody>
      </p:sp>
      <p:sp>
        <p:nvSpPr>
          <p:cNvPr id="3" name="Content Placeholder 2"/>
          <p:cNvSpPr>
            <a:spLocks noGrp="1"/>
          </p:cNvSpPr>
          <p:nvPr>
            <p:ph idx="1"/>
          </p:nvPr>
        </p:nvSpPr>
        <p:spPr/>
        <p:txBody>
          <a:bodyPr>
            <a:normAutofit lnSpcReduction="10000"/>
          </a:bodyPr>
          <a:lstStyle/>
          <a:p>
            <a:r>
              <a:rPr lang="en-US" dirty="0" smtClean="0"/>
              <a:t>OS/2 is also pre-emptive, time sliced scheduler.</a:t>
            </a:r>
          </a:p>
          <a:p>
            <a:r>
              <a:rPr lang="en-US" dirty="0" smtClean="0"/>
              <a:t>With OS/2 minimum time slice is 32 ms</a:t>
            </a:r>
          </a:p>
          <a:p>
            <a:r>
              <a:rPr lang="en-US" dirty="0" smtClean="0"/>
              <a:t>OS/2 maintains four level priority scheme</a:t>
            </a:r>
          </a:p>
          <a:p>
            <a:pPr>
              <a:buFont typeface="Wingdings" pitchFamily="2" charset="2"/>
              <a:buChar char="Ø"/>
            </a:pPr>
            <a:r>
              <a:rPr lang="en-US" dirty="0" smtClean="0"/>
              <a:t>Time Critical</a:t>
            </a:r>
          </a:p>
          <a:p>
            <a:pPr>
              <a:buFont typeface="Wingdings" pitchFamily="2" charset="2"/>
              <a:buChar char="Ø"/>
            </a:pPr>
            <a:r>
              <a:rPr lang="en-US" dirty="0" smtClean="0"/>
              <a:t>Fixed High</a:t>
            </a:r>
          </a:p>
          <a:p>
            <a:pPr>
              <a:buFont typeface="Wingdings" pitchFamily="2" charset="2"/>
              <a:buChar char="Ø"/>
            </a:pPr>
            <a:r>
              <a:rPr lang="en-US" dirty="0" smtClean="0"/>
              <a:t>Regular</a:t>
            </a:r>
          </a:p>
          <a:p>
            <a:pPr>
              <a:buFont typeface="Wingdings" pitchFamily="2" charset="2"/>
              <a:buChar char="Ø"/>
            </a:pPr>
            <a:r>
              <a:rPr lang="en-US" dirty="0" smtClean="0"/>
              <a:t>Idle Time</a:t>
            </a:r>
            <a:endParaRPr lang="en-IN"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Priorities within classes</a:t>
            </a:r>
            <a:endParaRPr lang="en-IN" dirty="0"/>
          </a:p>
        </p:txBody>
      </p:sp>
      <p:sp>
        <p:nvSpPr>
          <p:cNvPr id="3" name="Content Placeholder 2"/>
          <p:cNvSpPr>
            <a:spLocks noGrp="1"/>
          </p:cNvSpPr>
          <p:nvPr>
            <p:ph idx="1"/>
          </p:nvPr>
        </p:nvSpPr>
        <p:spPr/>
        <p:txBody>
          <a:bodyPr>
            <a:normAutofit fontScale="85000" lnSpcReduction="10000"/>
          </a:bodyPr>
          <a:lstStyle/>
          <a:p>
            <a:r>
              <a:rPr lang="en-US" dirty="0" smtClean="0"/>
              <a:t>Each class has 32 associated  priority levels</a:t>
            </a:r>
            <a:r>
              <a:rPr lang="en-IN" dirty="0" smtClean="0"/>
              <a:t> ranging from 0 to 31.</a:t>
            </a:r>
          </a:p>
          <a:p>
            <a:r>
              <a:rPr lang="en-IN" dirty="0" smtClean="0"/>
              <a:t>Time critical threads are scheduled first and are allotted the processor based on their priority level.</a:t>
            </a:r>
          </a:p>
          <a:p>
            <a:r>
              <a:rPr lang="en-IN" dirty="0" smtClean="0"/>
              <a:t>When there are no Time critical threads to run , Fixed High threads are scheduled.</a:t>
            </a:r>
          </a:p>
          <a:p>
            <a:r>
              <a:rPr lang="en-IN" dirty="0" smtClean="0"/>
              <a:t>These threads are also scheduled in order of their priority from 0 to 31.</a:t>
            </a:r>
          </a:p>
          <a:p>
            <a:r>
              <a:rPr lang="en-IN" dirty="0" smtClean="0"/>
              <a:t>Regular threads are run next , with threads having input focus run before background threads. </a:t>
            </a:r>
            <a:endParaRPr 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switching</a:t>
            </a:r>
            <a:endParaRPr lang="en-IN" dirty="0"/>
          </a:p>
        </p:txBody>
      </p:sp>
      <p:sp>
        <p:nvSpPr>
          <p:cNvPr id="3" name="Content Placeholder 2"/>
          <p:cNvSpPr>
            <a:spLocks noGrp="1"/>
          </p:cNvSpPr>
          <p:nvPr>
            <p:ph idx="1"/>
          </p:nvPr>
        </p:nvSpPr>
        <p:spPr>
          <a:xfrm>
            <a:off x="457200" y="1371600"/>
            <a:ext cx="8229600" cy="4525963"/>
          </a:xfrm>
        </p:spPr>
        <p:txBody>
          <a:bodyPr>
            <a:normAutofit fontScale="92500" lnSpcReduction="20000"/>
          </a:bodyPr>
          <a:lstStyle/>
          <a:p>
            <a:r>
              <a:rPr lang="en-US" dirty="0" smtClean="0"/>
              <a:t>A context or task switch is an essential operation for an operating system scheduler.</a:t>
            </a:r>
          </a:p>
          <a:p>
            <a:r>
              <a:rPr lang="en-US" dirty="0" smtClean="0"/>
              <a:t>The task switch is defined as the work necessary to switch control of the processor from one task to another.</a:t>
            </a:r>
          </a:p>
          <a:p>
            <a:r>
              <a:rPr lang="en-US" dirty="0" smtClean="0"/>
              <a:t>During a context switch, the operating system performs many or all phases of a scheduling algorithm.</a:t>
            </a:r>
          </a:p>
          <a:p>
            <a:r>
              <a:rPr lang="en-US" dirty="0" smtClean="0"/>
              <a:t>Depending upon the system, it may be necessary to pre-empt , search queues, prioritize threads and switch control of the processor to a new task.</a:t>
            </a:r>
          </a:p>
          <a:p>
            <a:endParaRPr lang="en-US" dirty="0" smtClean="0"/>
          </a:p>
          <a:p>
            <a:endParaRPr lang="en-US" dirty="0" smtClean="0"/>
          </a:p>
          <a:p>
            <a:endParaRPr lang="en-IN"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Pseudo code for task switch operation</a:t>
            </a:r>
            <a:endParaRPr lang="en-IN" dirty="0"/>
          </a:p>
        </p:txBody>
      </p:sp>
      <p:sp>
        <p:nvSpPr>
          <p:cNvPr id="3" name="Content Placeholder 2"/>
          <p:cNvSpPr>
            <a:spLocks noGrp="1"/>
          </p:cNvSpPr>
          <p:nvPr>
            <p:ph idx="1"/>
          </p:nvPr>
        </p:nvSpPr>
        <p:spPr/>
        <p:txBody>
          <a:bodyPr>
            <a:normAutofit fontScale="85000" lnSpcReduction="20000"/>
          </a:bodyPr>
          <a:lstStyle/>
          <a:p>
            <a:pPr>
              <a:buNone/>
            </a:pPr>
            <a:r>
              <a:rPr lang="en-US" dirty="0" err="1" smtClean="0"/>
              <a:t>TaskSwitch</a:t>
            </a:r>
            <a:r>
              <a:rPr lang="en-US" dirty="0" smtClean="0"/>
              <a:t>()</a:t>
            </a:r>
          </a:p>
          <a:p>
            <a:pPr>
              <a:buNone/>
            </a:pPr>
            <a:r>
              <a:rPr lang="en-US" dirty="0" smtClean="0"/>
              <a:t>{</a:t>
            </a:r>
          </a:p>
          <a:p>
            <a:pPr>
              <a:buNone/>
            </a:pPr>
            <a:r>
              <a:rPr lang="en-US" dirty="0" err="1" smtClean="0"/>
              <a:t>DisableInterrupts</a:t>
            </a:r>
            <a:r>
              <a:rPr lang="en-US" dirty="0" smtClean="0"/>
              <a:t>()</a:t>
            </a:r>
          </a:p>
          <a:p>
            <a:pPr>
              <a:buNone/>
            </a:pPr>
            <a:r>
              <a:rPr lang="en-US" dirty="0" err="1" smtClean="0"/>
              <a:t>SaveContext</a:t>
            </a:r>
            <a:r>
              <a:rPr lang="en-US" dirty="0" smtClean="0"/>
              <a:t>(</a:t>
            </a:r>
            <a:r>
              <a:rPr lang="en-US" dirty="0" err="1" smtClean="0"/>
              <a:t>currentTask</a:t>
            </a:r>
            <a:r>
              <a:rPr lang="en-US" dirty="0" smtClean="0"/>
              <a:t>)</a:t>
            </a:r>
          </a:p>
          <a:p>
            <a:pPr>
              <a:buNone/>
            </a:pPr>
            <a:r>
              <a:rPr lang="en-US" dirty="0" err="1" smtClean="0"/>
              <a:t>selectedTask</a:t>
            </a:r>
            <a:r>
              <a:rPr lang="en-US" dirty="0" smtClean="0"/>
              <a:t>=</a:t>
            </a:r>
            <a:r>
              <a:rPr lang="en-US" dirty="0" err="1" smtClean="0"/>
              <a:t>SelectNextRunnable</a:t>
            </a:r>
            <a:r>
              <a:rPr lang="en-US" dirty="0" smtClean="0"/>
              <a:t>(</a:t>
            </a:r>
            <a:r>
              <a:rPr lang="en-US" dirty="0" err="1" smtClean="0"/>
              <a:t>RunList</a:t>
            </a:r>
            <a:r>
              <a:rPr lang="en-US" dirty="0" smtClean="0"/>
              <a:t>)</a:t>
            </a:r>
          </a:p>
          <a:p>
            <a:pPr>
              <a:buNone/>
            </a:pPr>
            <a:r>
              <a:rPr lang="en-US" dirty="0" err="1" smtClean="0"/>
              <a:t>RemoveSelected</a:t>
            </a:r>
            <a:r>
              <a:rPr lang="en-US" dirty="0" smtClean="0"/>
              <a:t>(</a:t>
            </a:r>
            <a:r>
              <a:rPr lang="en-US" dirty="0" err="1" smtClean="0"/>
              <a:t>RunList,selectedTask</a:t>
            </a:r>
            <a:r>
              <a:rPr lang="en-US" dirty="0" smtClean="0"/>
              <a:t>)</a:t>
            </a:r>
          </a:p>
          <a:p>
            <a:pPr>
              <a:buNone/>
            </a:pPr>
            <a:r>
              <a:rPr lang="en-US" dirty="0" err="1" smtClean="0"/>
              <a:t>RestoreContext</a:t>
            </a:r>
            <a:r>
              <a:rPr lang="en-US" dirty="0" smtClean="0"/>
              <a:t>(</a:t>
            </a:r>
            <a:r>
              <a:rPr lang="en-US" dirty="0" err="1" smtClean="0"/>
              <a:t>selectedTask</a:t>
            </a:r>
            <a:r>
              <a:rPr lang="en-US" dirty="0" smtClean="0"/>
              <a:t>)</a:t>
            </a:r>
          </a:p>
          <a:p>
            <a:pPr>
              <a:buNone/>
            </a:pPr>
            <a:r>
              <a:rPr lang="en-US" dirty="0" err="1" smtClean="0"/>
              <a:t>EnableInterrupt</a:t>
            </a:r>
            <a:r>
              <a:rPr lang="en-US" dirty="0" smtClean="0"/>
              <a:t>()</a:t>
            </a:r>
          </a:p>
          <a:p>
            <a:pPr>
              <a:buNone/>
            </a:pPr>
            <a:r>
              <a:rPr lang="en-US" dirty="0" err="1" smtClean="0"/>
              <a:t>StartExecution</a:t>
            </a:r>
            <a:r>
              <a:rPr lang="en-US" dirty="0" smtClean="0"/>
              <a:t>()</a:t>
            </a:r>
          </a:p>
          <a:p>
            <a:pPr>
              <a:buNone/>
            </a:pPr>
            <a:r>
              <a:rPr lang="en-US" dirty="0" smtClean="0"/>
              <a:t>}</a:t>
            </a:r>
            <a:endParaRPr lang="en-IN"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Pre-emptive Vs Non pre-emptive systems</a:t>
            </a:r>
            <a:endParaRPr lang="en-IN" dirty="0"/>
          </a:p>
        </p:txBody>
      </p:sp>
      <p:sp>
        <p:nvSpPr>
          <p:cNvPr id="3" name="Content Placeholder 2"/>
          <p:cNvSpPr>
            <a:spLocks noGrp="1"/>
          </p:cNvSpPr>
          <p:nvPr>
            <p:ph idx="1"/>
          </p:nvPr>
        </p:nvSpPr>
        <p:spPr/>
        <p:txBody>
          <a:bodyPr>
            <a:normAutofit fontScale="70000" lnSpcReduction="20000"/>
          </a:bodyPr>
          <a:lstStyle/>
          <a:p>
            <a:r>
              <a:rPr lang="en-US" dirty="0" smtClean="0">
                <a:solidFill>
                  <a:srgbClr val="FF0000"/>
                </a:solidFill>
              </a:rPr>
              <a:t>How the processor is </a:t>
            </a:r>
            <a:r>
              <a:rPr lang="en-US" dirty="0" err="1" smtClean="0">
                <a:solidFill>
                  <a:srgbClr val="FF0000"/>
                </a:solidFill>
              </a:rPr>
              <a:t>controlle</a:t>
            </a:r>
            <a:r>
              <a:rPr lang="en-IN" dirty="0" smtClean="0">
                <a:solidFill>
                  <a:srgbClr val="FF0000"/>
                </a:solidFill>
              </a:rPr>
              <a:t>d in each system</a:t>
            </a:r>
          </a:p>
          <a:p>
            <a:endParaRPr lang="en-IN" dirty="0" smtClean="0">
              <a:solidFill>
                <a:srgbClr val="FF0000"/>
              </a:solidFill>
            </a:endParaRPr>
          </a:p>
          <a:p>
            <a:pPr>
              <a:buFont typeface="Wingdings" pitchFamily="2" charset="2"/>
              <a:buChar char="§"/>
            </a:pPr>
            <a:r>
              <a:rPr lang="en-US" dirty="0" smtClean="0"/>
              <a:t> Non pre emptive systems allow the task executing to either run to completion or voluntarily relinquish control of the processor.  </a:t>
            </a:r>
          </a:p>
          <a:p>
            <a:pPr>
              <a:buFont typeface="Wingdings" pitchFamily="2" charset="2"/>
              <a:buChar char="§"/>
            </a:pPr>
            <a:r>
              <a:rPr lang="en-US" dirty="0" smtClean="0"/>
              <a:t>In non-pre emptive systems , the current executing task has total control over the processor utilization and controlling.</a:t>
            </a:r>
          </a:p>
          <a:p>
            <a:pPr>
              <a:buFont typeface="Wingdings" pitchFamily="2" charset="2"/>
              <a:buChar char="§"/>
            </a:pPr>
            <a:r>
              <a:rPr lang="en-US" dirty="0" smtClean="0"/>
              <a:t> In a pre-emptive system, control is maintained by the scheduling mechanism , as processor may be taken away from any task at any time.</a:t>
            </a:r>
          </a:p>
          <a:p>
            <a:pPr>
              <a:buFont typeface="Wingdings" pitchFamily="2" charset="2"/>
              <a:buChar char="§"/>
            </a:pPr>
            <a:r>
              <a:rPr lang="en-US" dirty="0" smtClean="0"/>
              <a:t> pre-emptive systems therefore regulate the system usage more fairly.</a:t>
            </a:r>
          </a:p>
          <a:p>
            <a:pPr>
              <a:buFont typeface="Wingdings" pitchFamily="2" charset="2"/>
              <a:buChar char="§"/>
            </a:pPr>
            <a:r>
              <a:rPr lang="en-US" dirty="0" smtClean="0"/>
              <a:t>While pre -emption is necessary for a user operating system , it most definitely is not a requirement for a server operating system.</a:t>
            </a:r>
          </a:p>
          <a:p>
            <a:pPr>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Pre-emptive OS</a:t>
            </a:r>
            <a:endParaRPr lang="en-IN" dirty="0"/>
          </a:p>
        </p:txBody>
      </p:sp>
      <p:sp>
        <p:nvSpPr>
          <p:cNvPr id="3" name="Content Placeholder 2"/>
          <p:cNvSpPr>
            <a:spLocks noGrp="1"/>
          </p:cNvSpPr>
          <p:nvPr>
            <p:ph idx="1"/>
          </p:nvPr>
        </p:nvSpPr>
        <p:spPr/>
        <p:txBody>
          <a:bodyPr>
            <a:normAutofit lnSpcReduction="10000"/>
          </a:bodyPr>
          <a:lstStyle/>
          <a:p>
            <a:r>
              <a:rPr lang="en-US" dirty="0" smtClean="0"/>
              <a:t>An operating system is said to be pre-emptive if it is allowed to interrupt an executing task and replace it with another ready to run task.</a:t>
            </a:r>
          </a:p>
          <a:p>
            <a:r>
              <a:rPr lang="en-US" dirty="0" smtClean="0"/>
              <a:t>A time slicing system is an example of a pre-emptive scheduling mechanism.</a:t>
            </a:r>
          </a:p>
          <a:p>
            <a:r>
              <a:rPr lang="en-US" dirty="0" smtClean="0"/>
              <a:t>In such a system each task is given a time allotment for using CPU resource.</a:t>
            </a:r>
          </a:p>
          <a:p>
            <a:r>
              <a:rPr lang="en-US" dirty="0" smtClean="0"/>
              <a:t>If a task executes up to the time allotment , it is forced to relinquish control of the processor.</a:t>
            </a:r>
          </a:p>
          <a:p>
            <a:pPr>
              <a:buNone/>
            </a:pPr>
            <a:endParaRPr lang="en-IN"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solidFill>
                  <a:srgbClr val="FF0000"/>
                </a:solidFill>
              </a:rPr>
              <a:t>Application code and scheduling mechanism</a:t>
            </a:r>
          </a:p>
          <a:p>
            <a:pPr>
              <a:buFont typeface="Wingdings" pitchFamily="2" charset="2"/>
              <a:buChar char="§"/>
            </a:pPr>
            <a:r>
              <a:rPr lang="en-US" dirty="0" smtClean="0"/>
              <a:t>  It is very important for application code to be aware of the underlying dependencies of the scheduling mechanisms.</a:t>
            </a:r>
          </a:p>
          <a:p>
            <a:pPr>
              <a:buFont typeface="Wingdings" pitchFamily="2" charset="2"/>
              <a:buChar char="§"/>
            </a:pPr>
            <a:r>
              <a:rPr lang="en-US" dirty="0" smtClean="0"/>
              <a:t>Each system(pre-emptive or non pre-emptive )places special responsibilities on the application developer to program accordingly.</a:t>
            </a:r>
          </a:p>
          <a:p>
            <a:pPr>
              <a:buFont typeface="Wingdings" pitchFamily="2" charset="2"/>
              <a:buChar char="§"/>
            </a:pPr>
            <a:r>
              <a:rPr lang="en-US" dirty="0" smtClean="0"/>
              <a:t>  Mutual exclusion and serialization of the resources change depending on the target environment.</a:t>
            </a:r>
            <a:endParaRPr lang="en-IN"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Adjusting the application code to OS Nuances</a:t>
            </a:r>
            <a:endParaRPr lang="en-IN" dirty="0"/>
          </a:p>
        </p:txBody>
      </p:sp>
      <p:sp>
        <p:nvSpPr>
          <p:cNvPr id="3" name="Content Placeholder 2"/>
          <p:cNvSpPr>
            <a:spLocks noGrp="1"/>
          </p:cNvSpPr>
          <p:nvPr>
            <p:ph idx="1"/>
          </p:nvPr>
        </p:nvSpPr>
        <p:spPr/>
        <p:txBody>
          <a:bodyPr/>
          <a:lstStyle/>
          <a:p>
            <a:r>
              <a:rPr lang="en-US" dirty="0" smtClean="0"/>
              <a:t>Server application developers should always be aware of the underlying characteristics of the operating system on which their application run.</a:t>
            </a:r>
          </a:p>
          <a:p>
            <a:r>
              <a:rPr lang="en-US" dirty="0" smtClean="0"/>
              <a:t>It is the responsibility of the developer to know the operating system nuances (small differences in characteristics) and adjust application code accordingly.</a:t>
            </a:r>
          </a:p>
          <a:p>
            <a:endParaRPr lang="en-IN"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normAutofit fontScale="25000" lnSpcReduction="20000"/>
          </a:bodyPr>
          <a:lstStyle/>
          <a:p>
            <a:r>
              <a:rPr lang="en-US" sz="11200" dirty="0" smtClean="0">
                <a:solidFill>
                  <a:srgbClr val="FF0000"/>
                </a:solidFill>
              </a:rPr>
              <a:t>Complying with processor sharing guidelines</a:t>
            </a:r>
          </a:p>
          <a:p>
            <a:pPr>
              <a:buNone/>
            </a:pPr>
            <a:endParaRPr lang="en-US" sz="11200" dirty="0" smtClean="0">
              <a:solidFill>
                <a:srgbClr val="FF0000"/>
              </a:solidFill>
            </a:endParaRPr>
          </a:p>
          <a:p>
            <a:pPr>
              <a:buFont typeface="Wingdings" pitchFamily="2" charset="2"/>
              <a:buChar char="§"/>
            </a:pPr>
            <a:r>
              <a:rPr lang="en-US" sz="11200" dirty="0" smtClean="0"/>
              <a:t>  The most serious draw-back of a non pre-emptive implementation is that any task may monopolize the processor.</a:t>
            </a:r>
          </a:p>
          <a:p>
            <a:pPr>
              <a:buNone/>
            </a:pPr>
            <a:endParaRPr lang="en-US" sz="11200" dirty="0" smtClean="0"/>
          </a:p>
          <a:p>
            <a:pPr>
              <a:buFont typeface="Wingdings" pitchFamily="2" charset="2"/>
              <a:buChar char="§"/>
            </a:pPr>
            <a:r>
              <a:rPr lang="en-US" sz="11200" dirty="0" smtClean="0"/>
              <a:t> In such systems , it is imperative that the application developer comply with suggested guidelines as to the sharing of processor.</a:t>
            </a:r>
          </a:p>
          <a:p>
            <a:pPr>
              <a:buFont typeface="Wingdings" pitchFamily="2" charset="2"/>
              <a:buChar char="§"/>
            </a:pPr>
            <a:r>
              <a:rPr lang="en-US" sz="11200" dirty="0" smtClean="0"/>
              <a:t>For instance , to be tested and approved , each thread should not run longer than 10 ms</a:t>
            </a:r>
          </a:p>
          <a:p>
            <a:pPr>
              <a:buNone/>
            </a:pPr>
            <a:endParaRPr lang="en-US" sz="11200" dirty="0" smtClean="0"/>
          </a:p>
          <a:p>
            <a:pPr>
              <a:buNone/>
            </a:pPr>
            <a:endParaRPr lang="en-US" sz="11200" dirty="0" smtClean="0"/>
          </a:p>
          <a:p>
            <a:pPr>
              <a:buNone/>
            </a:pPr>
            <a:r>
              <a:rPr lang="en-US" sz="11200" dirty="0" smtClean="0"/>
              <a:t>     </a:t>
            </a:r>
          </a:p>
          <a:p>
            <a:pPr>
              <a:buNone/>
            </a:pPr>
            <a:endParaRPr lang="en-IN" dirty="0">
              <a:solidFill>
                <a:srgbClr val="FF000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Critical sections :Updating and Accessing shared data</a:t>
            </a:r>
            <a:endParaRPr lang="en-IN" dirty="0"/>
          </a:p>
        </p:txBody>
      </p:sp>
      <p:sp>
        <p:nvSpPr>
          <p:cNvPr id="3" name="Content Placeholder 2"/>
          <p:cNvSpPr>
            <a:spLocks noGrp="1"/>
          </p:cNvSpPr>
          <p:nvPr>
            <p:ph idx="1"/>
          </p:nvPr>
        </p:nvSpPr>
        <p:spPr/>
        <p:txBody>
          <a:bodyPr>
            <a:normAutofit fontScale="92500" lnSpcReduction="20000"/>
          </a:bodyPr>
          <a:lstStyle/>
          <a:p>
            <a:pPr algn="just"/>
            <a:r>
              <a:rPr lang="en-US" dirty="0" smtClean="0"/>
              <a:t>The sections of code that perform operations on the shared data areas are known as  critical sections.</a:t>
            </a:r>
          </a:p>
          <a:p>
            <a:pPr algn="just"/>
            <a:r>
              <a:rPr lang="en-US" dirty="0" smtClean="0"/>
              <a:t>Critical sections require that only one task be executing in them at a time.</a:t>
            </a:r>
          </a:p>
          <a:p>
            <a:pPr algn="just"/>
            <a:r>
              <a:rPr lang="en-US" dirty="0" smtClean="0"/>
              <a:t>Being “granted access” means that the task has exclusive use of code and will be guaranteed that no other task may enter critical section.</a:t>
            </a:r>
          </a:p>
          <a:p>
            <a:pPr algn="just"/>
            <a:r>
              <a:rPr lang="en-US" dirty="0" smtClean="0"/>
              <a:t>It is therefore up to the task in the critical section to signal that it has finished its use of the region so that other task can enter.</a:t>
            </a:r>
            <a:endParaRPr lang="en-IN"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47500" lnSpcReduction="20000"/>
          </a:bodyPr>
          <a:lstStyle/>
          <a:p>
            <a:pPr>
              <a:buNone/>
            </a:pPr>
            <a:r>
              <a:rPr lang="en-US" dirty="0" smtClean="0"/>
              <a:t>LONG </a:t>
            </a:r>
            <a:r>
              <a:rPr lang="en-US" dirty="0" err="1" smtClean="0"/>
              <a:t>stockQuote</a:t>
            </a:r>
            <a:r>
              <a:rPr lang="en-US" dirty="0" smtClean="0"/>
              <a:t>;</a:t>
            </a:r>
          </a:p>
          <a:p>
            <a:pPr>
              <a:buNone/>
            </a:pPr>
            <a:r>
              <a:rPr lang="en-US" dirty="0" smtClean="0"/>
              <a:t>main()  {</a:t>
            </a:r>
          </a:p>
          <a:p>
            <a:pPr>
              <a:buNone/>
            </a:pPr>
            <a:r>
              <a:rPr lang="en-US" dirty="0" smtClean="0"/>
              <a:t>	Begin(Task A);</a:t>
            </a:r>
          </a:p>
          <a:p>
            <a:pPr>
              <a:buNone/>
            </a:pPr>
            <a:r>
              <a:rPr lang="en-US" dirty="0" smtClean="0"/>
              <a:t>	begin (Task B);</a:t>
            </a:r>
          </a:p>
          <a:p>
            <a:pPr>
              <a:buNone/>
            </a:pPr>
            <a:r>
              <a:rPr lang="en-US" dirty="0" smtClean="0"/>
              <a:t>}</a:t>
            </a:r>
          </a:p>
          <a:p>
            <a:pPr>
              <a:buNone/>
            </a:pPr>
            <a:r>
              <a:rPr lang="en-US" dirty="0" err="1" smtClean="0"/>
              <a:t>TaskA</a:t>
            </a:r>
            <a:r>
              <a:rPr lang="en-US" dirty="0" smtClean="0"/>
              <a:t>()</a:t>
            </a:r>
            <a:r>
              <a:rPr lang="en-IN" dirty="0" smtClean="0"/>
              <a:t> {</a:t>
            </a:r>
          </a:p>
          <a:p>
            <a:pPr>
              <a:buNone/>
            </a:pPr>
            <a:r>
              <a:rPr lang="en-US" dirty="0" smtClean="0"/>
              <a:t>	….</a:t>
            </a:r>
          </a:p>
          <a:p>
            <a:pPr>
              <a:buNone/>
            </a:pPr>
            <a:r>
              <a:rPr lang="en-US" dirty="0" smtClean="0"/>
              <a:t>	</a:t>
            </a:r>
            <a:r>
              <a:rPr lang="en-US" dirty="0" err="1" smtClean="0"/>
              <a:t>stockQuote</a:t>
            </a:r>
            <a:r>
              <a:rPr lang="en-US" dirty="0" smtClean="0"/>
              <a:t>= 29.875;</a:t>
            </a:r>
          </a:p>
          <a:p>
            <a:pPr>
              <a:buNone/>
            </a:pPr>
            <a:r>
              <a:rPr lang="en-US" dirty="0" smtClean="0"/>
              <a:t>	</a:t>
            </a:r>
            <a:r>
              <a:rPr lang="en-US" dirty="0" err="1" smtClean="0"/>
              <a:t>TotalValue</a:t>
            </a:r>
            <a:r>
              <a:rPr lang="en-US" dirty="0" smtClean="0"/>
              <a:t> = </a:t>
            </a:r>
            <a:r>
              <a:rPr lang="en-US" dirty="0" err="1" smtClean="0"/>
              <a:t>numShares</a:t>
            </a:r>
            <a:r>
              <a:rPr lang="en-US" dirty="0" smtClean="0"/>
              <a:t> * </a:t>
            </a:r>
            <a:r>
              <a:rPr lang="en-US" dirty="0" err="1" smtClean="0"/>
              <a:t>stockQuote</a:t>
            </a:r>
            <a:r>
              <a:rPr lang="en-US" dirty="0" smtClean="0"/>
              <a:t>;</a:t>
            </a:r>
          </a:p>
          <a:p>
            <a:pPr>
              <a:buNone/>
            </a:pPr>
            <a:r>
              <a:rPr lang="en-US" dirty="0" smtClean="0"/>
              <a:t>	………</a:t>
            </a:r>
          </a:p>
          <a:p>
            <a:pPr>
              <a:buNone/>
            </a:pPr>
            <a:r>
              <a:rPr lang="en-US" dirty="0" smtClean="0"/>
              <a:t>}</a:t>
            </a:r>
          </a:p>
          <a:p>
            <a:pPr>
              <a:buNone/>
            </a:pPr>
            <a:r>
              <a:rPr lang="en-US" dirty="0" err="1" smtClean="0"/>
              <a:t>TaskB</a:t>
            </a:r>
            <a:r>
              <a:rPr lang="en-US" dirty="0" smtClean="0"/>
              <a:t>()  {</a:t>
            </a:r>
          </a:p>
          <a:p>
            <a:pPr>
              <a:buNone/>
            </a:pPr>
            <a:r>
              <a:rPr lang="en-US" dirty="0" smtClean="0"/>
              <a:t>	….</a:t>
            </a:r>
          </a:p>
          <a:p>
            <a:pPr>
              <a:buNone/>
            </a:pPr>
            <a:r>
              <a:rPr lang="en-US" dirty="0" smtClean="0"/>
              <a:t>	</a:t>
            </a:r>
            <a:r>
              <a:rPr lang="en-US" dirty="0" err="1" smtClean="0"/>
              <a:t>stockQuote</a:t>
            </a:r>
            <a:r>
              <a:rPr lang="en-US" dirty="0" smtClean="0"/>
              <a:t> = 100.125;</a:t>
            </a:r>
          </a:p>
          <a:p>
            <a:pPr>
              <a:buNone/>
            </a:pPr>
            <a:r>
              <a:rPr lang="en-US" dirty="0" smtClean="0"/>
              <a:t>	</a:t>
            </a:r>
            <a:r>
              <a:rPr lang="en-US" dirty="0" err="1" smtClean="0"/>
              <a:t>Totalvalue</a:t>
            </a:r>
            <a:r>
              <a:rPr lang="en-US" dirty="0" smtClean="0"/>
              <a:t>  = </a:t>
            </a:r>
            <a:r>
              <a:rPr lang="en-US" dirty="0" err="1" smtClean="0"/>
              <a:t>numShares</a:t>
            </a:r>
            <a:r>
              <a:rPr lang="en-US" dirty="0" smtClean="0"/>
              <a:t> * </a:t>
            </a:r>
            <a:r>
              <a:rPr lang="en-US" dirty="0" err="1" smtClean="0"/>
              <a:t>stockQuote</a:t>
            </a:r>
            <a:r>
              <a:rPr lang="en-US" dirty="0" smtClean="0"/>
              <a:t>;</a:t>
            </a:r>
          </a:p>
          <a:p>
            <a:pPr>
              <a:buNone/>
            </a:pPr>
            <a:r>
              <a:rPr lang="en-US" dirty="0" smtClean="0"/>
              <a:t>	….</a:t>
            </a:r>
          </a:p>
          <a:p>
            <a:pPr>
              <a:buNone/>
            </a:pPr>
            <a:r>
              <a:rPr lang="en-US" dirty="0" smtClean="0"/>
              <a:t>}</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Mutual exclusion for granting one -task -at-a-time access</a:t>
            </a:r>
            <a:endParaRPr lang="en-IN" dirty="0"/>
          </a:p>
        </p:txBody>
      </p:sp>
      <p:sp>
        <p:nvSpPr>
          <p:cNvPr id="3" name="Content Placeholder 2"/>
          <p:cNvSpPr>
            <a:spLocks noGrp="1"/>
          </p:cNvSpPr>
          <p:nvPr>
            <p:ph idx="1"/>
          </p:nvPr>
        </p:nvSpPr>
        <p:spPr/>
        <p:txBody>
          <a:bodyPr>
            <a:normAutofit fontScale="92500"/>
          </a:bodyPr>
          <a:lstStyle/>
          <a:p>
            <a:pPr algn="just"/>
            <a:r>
              <a:rPr lang="en-US" dirty="0" smtClean="0"/>
              <a:t>Mutual exclusion is simply defined as program execution on a set of resources for which access must only be  granted to one task at a time.</a:t>
            </a:r>
          </a:p>
          <a:p>
            <a:pPr algn="just"/>
            <a:r>
              <a:rPr lang="en-US" dirty="0" smtClean="0"/>
              <a:t>Tasks are said to be mutually exclusive if they cannot execute the same operations concurrently.</a:t>
            </a:r>
          </a:p>
          <a:p>
            <a:pPr algn="just"/>
            <a:r>
              <a:rPr lang="en-US" dirty="0" smtClean="0"/>
              <a:t>Each task must have the ability to update a resource while excluding other tasks from manipulating the same resource.</a:t>
            </a:r>
            <a:endParaRPr lang="en-IN"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85000" lnSpcReduction="10000"/>
          </a:bodyPr>
          <a:lstStyle/>
          <a:p>
            <a:pPr algn="just"/>
            <a:r>
              <a:rPr lang="en-US" dirty="0" smtClean="0"/>
              <a:t>There are many ways to provide mutual exclusion , including locking variables and using semaphores.</a:t>
            </a:r>
          </a:p>
          <a:p>
            <a:pPr algn="just"/>
            <a:r>
              <a:rPr lang="en-US" dirty="0" smtClean="0"/>
              <a:t>If implemented properly , these mechanisms will provide serialized access to shared critical regions.</a:t>
            </a:r>
          </a:p>
          <a:p>
            <a:pPr algn="just"/>
            <a:r>
              <a:rPr lang="en-US" dirty="0" smtClean="0"/>
              <a:t>In a pre-emptive system, critical sections are much more prevalent and require more stringent use of the mutual exclusion mechanism.</a:t>
            </a:r>
          </a:p>
          <a:p>
            <a:pPr algn="just"/>
            <a:r>
              <a:rPr lang="en-US" dirty="0" smtClean="0"/>
              <a:t>In a non pre-emptive system , it is possible to know exactly when the executing thread will relinquish control of the processor and whether it is necessary to introduce critical section code.</a:t>
            </a:r>
            <a:endParaRPr lang="en-IN"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Fine- tuning and performance</a:t>
            </a:r>
            <a:endParaRPr lang="en-IN" dirty="0"/>
          </a:p>
        </p:txBody>
      </p:sp>
      <p:sp>
        <p:nvSpPr>
          <p:cNvPr id="3" name="Content Placeholder 2"/>
          <p:cNvSpPr>
            <a:spLocks noGrp="1"/>
          </p:cNvSpPr>
          <p:nvPr>
            <p:ph idx="1"/>
          </p:nvPr>
        </p:nvSpPr>
        <p:spPr/>
        <p:txBody>
          <a:bodyPr>
            <a:normAutofit fontScale="92500"/>
          </a:bodyPr>
          <a:lstStyle/>
          <a:p>
            <a:pPr algn="just"/>
            <a:r>
              <a:rPr lang="en-US" dirty="0" smtClean="0"/>
              <a:t>One of the primary goals of any operating system is to run applications as quickly as possible.</a:t>
            </a:r>
          </a:p>
          <a:p>
            <a:pPr algn="just"/>
            <a:r>
              <a:rPr lang="en-US" dirty="0" smtClean="0"/>
              <a:t>Each platform provides a unique mix of core performance , flexibility ,and tuning capabilities for all applications running in the system.</a:t>
            </a:r>
          </a:p>
          <a:p>
            <a:pPr algn="just"/>
            <a:r>
              <a:rPr lang="en-US" dirty="0" smtClean="0"/>
              <a:t>It is these facilities and their control that eventually determines the overall performance  of the system.</a:t>
            </a:r>
            <a:endParaRPr lang="en-IN"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Novell NetWare</a:t>
            </a:r>
            <a:endParaRPr lang="en-IN" dirty="0"/>
          </a:p>
        </p:txBody>
      </p:sp>
      <p:sp>
        <p:nvSpPr>
          <p:cNvPr id="3" name="Content Placeholder 2"/>
          <p:cNvSpPr>
            <a:spLocks noGrp="1"/>
          </p:cNvSpPr>
          <p:nvPr>
            <p:ph idx="1"/>
          </p:nvPr>
        </p:nvSpPr>
        <p:spPr/>
        <p:txBody>
          <a:bodyPr>
            <a:normAutofit fontScale="92500" lnSpcReduction="10000"/>
          </a:bodyPr>
          <a:lstStyle/>
          <a:p>
            <a:pPr algn="just"/>
            <a:r>
              <a:rPr lang="en-US" dirty="0" smtClean="0"/>
              <a:t>The NetWare scheduler is very light weight and executes as a bare minimum of the total CPU usage.</a:t>
            </a:r>
          </a:p>
          <a:p>
            <a:pPr algn="just"/>
            <a:r>
              <a:rPr lang="en-US" dirty="0" smtClean="0"/>
              <a:t>Efficient scheduling and switching mechanisms automatically give the application developer increased performance over more traditional operating systems.</a:t>
            </a:r>
          </a:p>
          <a:p>
            <a:pPr algn="just"/>
            <a:r>
              <a:rPr lang="en-US" dirty="0" smtClean="0"/>
              <a:t>NetWare 4 is redesigned not only to provide efficient scheduling mechanisms , but also to provide developer and system manger control.</a:t>
            </a:r>
            <a:endParaRPr lang="en-IN"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UnixWare , Windows NT and OS/2</a:t>
            </a:r>
            <a:endParaRPr lang="en-IN" dirty="0"/>
          </a:p>
        </p:txBody>
      </p:sp>
      <p:sp>
        <p:nvSpPr>
          <p:cNvPr id="3" name="Content Placeholder 2"/>
          <p:cNvSpPr>
            <a:spLocks noGrp="1"/>
          </p:cNvSpPr>
          <p:nvPr>
            <p:ph idx="1"/>
          </p:nvPr>
        </p:nvSpPr>
        <p:spPr/>
        <p:txBody>
          <a:bodyPr>
            <a:normAutofit fontScale="92500" lnSpcReduction="20000"/>
          </a:bodyPr>
          <a:lstStyle/>
          <a:p>
            <a:pPr algn="just"/>
            <a:r>
              <a:rPr lang="en-US" dirty="0" smtClean="0"/>
              <a:t>UnixWare , Windows NT and OS/2 use priorities and pre-emption as the primary mechanisms to tune systems for higher performance.</a:t>
            </a:r>
          </a:p>
          <a:p>
            <a:pPr algn="just"/>
            <a:r>
              <a:rPr lang="en-US" dirty="0" smtClean="0"/>
              <a:t>Each provides multiple classes of priority hierarchy and allows the control of priority changes within those classes.</a:t>
            </a:r>
          </a:p>
          <a:p>
            <a:pPr algn="just"/>
            <a:r>
              <a:rPr lang="en-US" dirty="0" smtClean="0"/>
              <a:t>UnixWare , NT and OS/2 have built-in features to dynamically adjust priorities and time–slice thresholds within the system.</a:t>
            </a:r>
          </a:p>
          <a:p>
            <a:pPr algn="just"/>
            <a:r>
              <a:rPr lang="en-US" dirty="0" smtClean="0"/>
              <a:t>Higher priority tasks will always receive control of the CPU if they are available for scheduling.</a:t>
            </a:r>
            <a:endParaRPr lang="en-I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 pre-emptive  OS</a:t>
            </a:r>
            <a:endParaRPr lang="en-IN" dirty="0"/>
          </a:p>
        </p:txBody>
      </p:sp>
      <p:sp>
        <p:nvSpPr>
          <p:cNvPr id="3" name="Content Placeholder 2"/>
          <p:cNvSpPr>
            <a:spLocks noGrp="1"/>
          </p:cNvSpPr>
          <p:nvPr>
            <p:ph idx="1"/>
          </p:nvPr>
        </p:nvSpPr>
        <p:spPr/>
        <p:txBody>
          <a:bodyPr/>
          <a:lstStyle/>
          <a:p>
            <a:r>
              <a:rPr lang="en-US" dirty="0" smtClean="0"/>
              <a:t>In a  non pre-emptive system, the task executing either runs to completion or voluntarily relinquishes control of the processor.</a:t>
            </a:r>
          </a:p>
          <a:p>
            <a:r>
              <a:rPr lang="en-US" dirty="0" smtClean="0"/>
              <a:t>Non-preemptive threads may relinquish control of the CPU either implicitly or explicitly.</a:t>
            </a:r>
            <a:endParaRPr lang="en-IN"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Synchronization</a:t>
            </a:r>
            <a:endParaRPr lang="en-IN" dirty="0"/>
          </a:p>
        </p:txBody>
      </p:sp>
      <p:sp>
        <p:nvSpPr>
          <p:cNvPr id="6" name="Subtitle 5"/>
          <p:cNvSpPr>
            <a:spLocks noGrp="1"/>
          </p:cNvSpPr>
          <p:nvPr>
            <p:ph type="subTitle" idx="1"/>
          </p:nvPr>
        </p:nvSpPr>
        <p:spPr/>
        <p:txBody>
          <a:bodyPr/>
          <a:lstStyle/>
          <a:p>
            <a:endParaRPr lang="en-IN"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Understanding and using Semaphores</a:t>
            </a:r>
            <a:endParaRPr lang="en-IN" dirty="0"/>
          </a:p>
        </p:txBody>
      </p:sp>
      <p:sp>
        <p:nvSpPr>
          <p:cNvPr id="3" name="Content Placeholder 2"/>
          <p:cNvSpPr>
            <a:spLocks noGrp="1"/>
          </p:cNvSpPr>
          <p:nvPr>
            <p:ph idx="1"/>
          </p:nvPr>
        </p:nvSpPr>
        <p:spPr/>
        <p:txBody>
          <a:bodyPr>
            <a:normAutofit fontScale="92500"/>
          </a:bodyPr>
          <a:lstStyle/>
          <a:p>
            <a:pPr algn="just"/>
            <a:r>
              <a:rPr lang="en-US" dirty="0" smtClean="0"/>
              <a:t>Semaphores are the most popular mechanism for co-</a:t>
            </a:r>
            <a:r>
              <a:rPr lang="en-US" dirty="0" err="1" smtClean="0"/>
              <a:t>ordinating</a:t>
            </a:r>
            <a:r>
              <a:rPr lang="en-US" dirty="0" smtClean="0"/>
              <a:t> access between tasks.</a:t>
            </a:r>
            <a:r>
              <a:rPr lang="en-IN" dirty="0" smtClean="0"/>
              <a:t> </a:t>
            </a:r>
          </a:p>
          <a:p>
            <a:pPr algn="just"/>
            <a:r>
              <a:rPr lang="en-IN" dirty="0" smtClean="0"/>
              <a:t> A semaphore is a variable or abstract data type that is used for controlling access, by multiple processes, to a common resource in a concurrent system such as a multiprogramming operating system.</a:t>
            </a:r>
            <a:endParaRPr lang="en-US" dirty="0" smtClean="0"/>
          </a:p>
          <a:p>
            <a:pPr algn="just"/>
            <a:r>
              <a:rPr lang="en-US" dirty="0" smtClean="0"/>
              <a:t>A semaphore and its functions are used to synchronize access of shared data or resources.</a:t>
            </a:r>
          </a:p>
          <a:p>
            <a:pPr>
              <a:buNone/>
            </a:pPr>
            <a:endParaRPr lang="en-US" dirty="0" smtClean="0"/>
          </a:p>
          <a:p>
            <a:endParaRPr lang="en-IN"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1026" name="Picture 2" descr="C:\Users\alphy\Desktop\Semaphore.png"/>
          <p:cNvPicPr>
            <a:picLocks noGrp="1" noChangeAspect="1" noChangeArrowheads="1"/>
          </p:cNvPicPr>
          <p:nvPr>
            <p:ph idx="1"/>
          </p:nvPr>
        </p:nvPicPr>
        <p:blipFill>
          <a:blip r:embed="rId2"/>
          <a:srcRect/>
          <a:stretch>
            <a:fillRect/>
          </a:stretch>
        </p:blipFill>
        <p:spPr bwMode="auto">
          <a:xfrm>
            <a:off x="990601" y="1524000"/>
            <a:ext cx="4876800" cy="4191000"/>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lnSpcReduction="10000"/>
          </a:bodyPr>
          <a:lstStyle/>
          <a:p>
            <a:pPr algn="just"/>
            <a:r>
              <a:rPr lang="en-US" dirty="0" smtClean="0"/>
              <a:t>Semaphores were introduced in 1965 by E.W </a:t>
            </a:r>
            <a:r>
              <a:rPr lang="en-US" dirty="0" err="1" smtClean="0"/>
              <a:t>Dijkstra</a:t>
            </a:r>
            <a:r>
              <a:rPr lang="en-US" dirty="0" smtClean="0"/>
              <a:t> .</a:t>
            </a:r>
          </a:p>
          <a:p>
            <a:pPr algn="just"/>
            <a:r>
              <a:rPr lang="en-US" dirty="0" err="1" smtClean="0"/>
              <a:t>Dijkstra</a:t>
            </a:r>
            <a:r>
              <a:rPr lang="en-US" dirty="0" smtClean="0"/>
              <a:t> suggested using a single variable to count each process requesting access to a shared region or resource.</a:t>
            </a:r>
          </a:p>
          <a:p>
            <a:pPr algn="just"/>
            <a:r>
              <a:rPr lang="en-US" dirty="0" smtClean="0"/>
              <a:t>A value less than zero indicates that processes are waiting for the shared resource or region.</a:t>
            </a:r>
          </a:p>
          <a:p>
            <a:pPr algn="just"/>
            <a:r>
              <a:rPr lang="en-US" dirty="0" smtClean="0"/>
              <a:t>A value greater than 0 indicates that resource is available.</a:t>
            </a:r>
            <a:endParaRPr lang="en-IN"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 and V() operations on semaphore</a:t>
            </a:r>
            <a:endParaRPr lang="en-IN" dirty="0"/>
          </a:p>
        </p:txBody>
      </p:sp>
      <p:sp>
        <p:nvSpPr>
          <p:cNvPr id="3" name="Content Placeholder 2"/>
          <p:cNvSpPr>
            <a:spLocks noGrp="1"/>
          </p:cNvSpPr>
          <p:nvPr>
            <p:ph idx="1"/>
          </p:nvPr>
        </p:nvSpPr>
        <p:spPr/>
        <p:txBody>
          <a:bodyPr>
            <a:normAutofit fontScale="85000" lnSpcReduction="10000"/>
          </a:bodyPr>
          <a:lstStyle/>
          <a:p>
            <a:pPr algn="just"/>
            <a:r>
              <a:rPr lang="en-US" dirty="0" smtClean="0"/>
              <a:t>The P() operation decrements semaphore value by 1 , while V() increments the semaphore value by 1.</a:t>
            </a:r>
          </a:p>
          <a:p>
            <a:pPr algn="just"/>
            <a:r>
              <a:rPr lang="en-US" dirty="0" smtClean="0"/>
              <a:t>If during a P() operation the semaphore value becomes negative , the calling process is blocked.</a:t>
            </a:r>
          </a:p>
          <a:p>
            <a:pPr algn="just"/>
            <a:r>
              <a:rPr lang="en-US" dirty="0" smtClean="0"/>
              <a:t>Processes that become blocked from P() operation are then queued for wakeup.</a:t>
            </a:r>
          </a:p>
          <a:p>
            <a:pPr algn="just"/>
            <a:r>
              <a:rPr lang="en-US" dirty="0" smtClean="0"/>
              <a:t>Any semaphore value with a value less than 0, signifies the processes are waiting.</a:t>
            </a:r>
          </a:p>
          <a:p>
            <a:pPr algn="just"/>
            <a:r>
              <a:rPr lang="en-US" dirty="0" smtClean="0"/>
              <a:t>If as a result of a P()  operation the semaphore value is still&gt;=0, the process is allowed  to access the region.</a:t>
            </a:r>
            <a:endParaRPr lang="en-IN"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normAutofit lnSpcReduction="10000"/>
          </a:bodyPr>
          <a:lstStyle/>
          <a:p>
            <a:r>
              <a:rPr lang="en-US" dirty="0" smtClean="0"/>
              <a:t>The V()  operation increments the semaphore value by 1 .</a:t>
            </a:r>
          </a:p>
          <a:p>
            <a:r>
              <a:rPr lang="en-US" dirty="0" smtClean="0"/>
              <a:t>If after the operation no processes are queued for wake up , execution continues.</a:t>
            </a:r>
          </a:p>
          <a:p>
            <a:r>
              <a:rPr lang="en-US" dirty="0" smtClean="0"/>
              <a:t>If the semaphore value remains &lt;=0, one process is taken from the waiting queue and rescheduled.</a:t>
            </a:r>
          </a:p>
          <a:p>
            <a:r>
              <a:rPr lang="en-US" dirty="0" smtClean="0"/>
              <a:t>The re-scheduling mechanism </a:t>
            </a:r>
            <a:r>
              <a:rPr lang="en-US" smtClean="0"/>
              <a:t>is system-dependent.</a:t>
            </a:r>
            <a:endParaRPr lang="en-IN"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47500" lnSpcReduction="20000"/>
          </a:bodyPr>
          <a:lstStyle/>
          <a:p>
            <a:pPr>
              <a:buNone/>
            </a:pPr>
            <a:r>
              <a:rPr lang="en-US" dirty="0" smtClean="0"/>
              <a:t>LONG </a:t>
            </a:r>
            <a:r>
              <a:rPr lang="en-US" dirty="0" err="1" smtClean="0"/>
              <a:t>stockQuote</a:t>
            </a:r>
            <a:r>
              <a:rPr lang="en-US" dirty="0" smtClean="0"/>
              <a:t> ;</a:t>
            </a:r>
          </a:p>
          <a:p>
            <a:pPr>
              <a:buNone/>
            </a:pPr>
            <a:r>
              <a:rPr lang="en-US" dirty="0" smtClean="0"/>
              <a:t>main()  {</a:t>
            </a:r>
          </a:p>
          <a:p>
            <a:pPr>
              <a:buNone/>
            </a:pPr>
            <a:r>
              <a:rPr lang="en-US" dirty="0" smtClean="0"/>
              <a:t>	Begin(Task A);</a:t>
            </a:r>
          </a:p>
          <a:p>
            <a:pPr>
              <a:buNone/>
            </a:pPr>
            <a:r>
              <a:rPr lang="en-US" dirty="0" smtClean="0"/>
              <a:t>	begin (Task B);</a:t>
            </a:r>
          </a:p>
          <a:p>
            <a:pPr>
              <a:buNone/>
            </a:pPr>
            <a:r>
              <a:rPr lang="en-US" dirty="0" smtClean="0"/>
              <a:t>}</a:t>
            </a:r>
          </a:p>
          <a:p>
            <a:pPr>
              <a:buNone/>
            </a:pPr>
            <a:r>
              <a:rPr lang="en-US" dirty="0" err="1" smtClean="0"/>
              <a:t>TaskA</a:t>
            </a:r>
            <a:r>
              <a:rPr lang="en-US" dirty="0" smtClean="0"/>
              <a:t>()</a:t>
            </a:r>
            <a:r>
              <a:rPr lang="en-IN" dirty="0" smtClean="0"/>
              <a:t> {</a:t>
            </a:r>
          </a:p>
          <a:p>
            <a:pPr>
              <a:buNone/>
            </a:pPr>
            <a:r>
              <a:rPr lang="en-US" dirty="0" smtClean="0"/>
              <a:t>	….</a:t>
            </a:r>
          </a:p>
          <a:p>
            <a:pPr>
              <a:buNone/>
            </a:pPr>
            <a:r>
              <a:rPr lang="en-US" dirty="0" smtClean="0"/>
              <a:t>	</a:t>
            </a:r>
            <a:r>
              <a:rPr lang="en-US" dirty="0" err="1" smtClean="0"/>
              <a:t>stockQuote</a:t>
            </a:r>
            <a:r>
              <a:rPr lang="en-US" dirty="0" smtClean="0"/>
              <a:t>= 29.875;</a:t>
            </a:r>
          </a:p>
          <a:p>
            <a:pPr>
              <a:buNone/>
            </a:pPr>
            <a:r>
              <a:rPr lang="en-US" dirty="0" smtClean="0"/>
              <a:t>	</a:t>
            </a:r>
            <a:r>
              <a:rPr lang="en-US" dirty="0" err="1" smtClean="0"/>
              <a:t>TotalValue</a:t>
            </a:r>
            <a:r>
              <a:rPr lang="en-US" dirty="0" smtClean="0"/>
              <a:t> = </a:t>
            </a:r>
            <a:r>
              <a:rPr lang="en-US" dirty="0" err="1" smtClean="0"/>
              <a:t>numShares</a:t>
            </a:r>
            <a:r>
              <a:rPr lang="en-US" dirty="0" smtClean="0"/>
              <a:t> * </a:t>
            </a:r>
            <a:r>
              <a:rPr lang="en-US" dirty="0" err="1" smtClean="0"/>
              <a:t>stockQuote</a:t>
            </a:r>
            <a:r>
              <a:rPr lang="en-US" dirty="0" smtClean="0"/>
              <a:t>;</a:t>
            </a:r>
          </a:p>
          <a:p>
            <a:pPr>
              <a:buNone/>
            </a:pPr>
            <a:r>
              <a:rPr lang="en-US" dirty="0" smtClean="0"/>
              <a:t>	………</a:t>
            </a:r>
          </a:p>
          <a:p>
            <a:pPr>
              <a:buNone/>
            </a:pPr>
            <a:r>
              <a:rPr lang="en-US" dirty="0" smtClean="0"/>
              <a:t>}</a:t>
            </a:r>
          </a:p>
          <a:p>
            <a:pPr>
              <a:buNone/>
            </a:pPr>
            <a:r>
              <a:rPr lang="en-US" dirty="0" err="1" smtClean="0"/>
              <a:t>TaskB</a:t>
            </a:r>
            <a:r>
              <a:rPr lang="en-US" dirty="0" smtClean="0"/>
              <a:t>()  {</a:t>
            </a:r>
          </a:p>
          <a:p>
            <a:pPr>
              <a:buNone/>
            </a:pPr>
            <a:r>
              <a:rPr lang="en-US" dirty="0" smtClean="0"/>
              <a:t>	….</a:t>
            </a:r>
          </a:p>
          <a:p>
            <a:pPr>
              <a:buNone/>
            </a:pPr>
            <a:r>
              <a:rPr lang="en-US" dirty="0" smtClean="0"/>
              <a:t>	</a:t>
            </a:r>
            <a:r>
              <a:rPr lang="en-US" dirty="0" err="1" smtClean="0"/>
              <a:t>stockQuote</a:t>
            </a:r>
            <a:r>
              <a:rPr lang="en-US" dirty="0" smtClean="0"/>
              <a:t> = 100.125;</a:t>
            </a:r>
          </a:p>
          <a:p>
            <a:pPr>
              <a:buNone/>
            </a:pPr>
            <a:r>
              <a:rPr lang="en-US" dirty="0" smtClean="0"/>
              <a:t>	</a:t>
            </a:r>
            <a:r>
              <a:rPr lang="en-US" dirty="0" err="1" smtClean="0"/>
              <a:t>Totalvalue</a:t>
            </a:r>
            <a:r>
              <a:rPr lang="en-US" dirty="0" smtClean="0"/>
              <a:t>  = </a:t>
            </a:r>
            <a:r>
              <a:rPr lang="en-US" dirty="0" err="1" smtClean="0"/>
              <a:t>numShares</a:t>
            </a:r>
            <a:r>
              <a:rPr lang="en-US" dirty="0" smtClean="0"/>
              <a:t> * </a:t>
            </a:r>
            <a:r>
              <a:rPr lang="en-US" dirty="0" err="1" smtClean="0"/>
              <a:t>stockQuote</a:t>
            </a:r>
            <a:r>
              <a:rPr lang="en-US" dirty="0" smtClean="0"/>
              <a:t>;</a:t>
            </a:r>
          </a:p>
          <a:p>
            <a:pPr>
              <a:buNone/>
            </a:pPr>
            <a:r>
              <a:rPr lang="en-US" dirty="0" smtClean="0"/>
              <a:t>	….</a:t>
            </a:r>
          </a:p>
          <a:p>
            <a:pPr>
              <a:buNone/>
            </a:pPr>
            <a:r>
              <a:rPr lang="en-US" dirty="0" smtClean="0"/>
              <a:t>}</a:t>
            </a:r>
          </a:p>
          <a:p>
            <a:endParaRPr lang="en-IN"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normAutofit fontScale="40000" lnSpcReduction="20000"/>
          </a:bodyPr>
          <a:lstStyle/>
          <a:p>
            <a:pPr>
              <a:buNone/>
            </a:pPr>
            <a:r>
              <a:rPr lang="en-US" dirty="0" smtClean="0"/>
              <a:t>LONG </a:t>
            </a:r>
            <a:r>
              <a:rPr lang="en-US" dirty="0" err="1" smtClean="0"/>
              <a:t>stockQuote</a:t>
            </a:r>
            <a:r>
              <a:rPr lang="en-US" dirty="0" smtClean="0"/>
              <a:t>  ,  </a:t>
            </a:r>
            <a:r>
              <a:rPr lang="en-US" dirty="0" err="1" smtClean="0"/>
              <a:t>totalValue</a:t>
            </a:r>
            <a:r>
              <a:rPr lang="en-US" dirty="0" smtClean="0"/>
              <a:t> ,</a:t>
            </a:r>
            <a:r>
              <a:rPr lang="en-US" dirty="0" err="1" smtClean="0"/>
              <a:t>numShares</a:t>
            </a:r>
            <a:r>
              <a:rPr lang="en-US" dirty="0" smtClean="0"/>
              <a:t>;</a:t>
            </a:r>
          </a:p>
          <a:p>
            <a:pPr>
              <a:buNone/>
            </a:pPr>
            <a:r>
              <a:rPr lang="en-US" dirty="0" smtClean="0"/>
              <a:t>semaphore </a:t>
            </a:r>
            <a:r>
              <a:rPr lang="en-US" dirty="0" err="1" smtClean="0"/>
              <a:t>mutex</a:t>
            </a:r>
            <a:r>
              <a:rPr lang="en-US" dirty="0" smtClean="0"/>
              <a:t>=1;</a:t>
            </a:r>
          </a:p>
          <a:p>
            <a:pPr>
              <a:buNone/>
            </a:pPr>
            <a:r>
              <a:rPr lang="en-US" dirty="0" smtClean="0"/>
              <a:t>main()  {</a:t>
            </a:r>
          </a:p>
          <a:p>
            <a:pPr>
              <a:buNone/>
            </a:pPr>
            <a:r>
              <a:rPr lang="en-US" dirty="0" smtClean="0"/>
              <a:t>	Begin(Task A);</a:t>
            </a:r>
          </a:p>
          <a:p>
            <a:pPr>
              <a:buNone/>
            </a:pPr>
            <a:r>
              <a:rPr lang="en-US" dirty="0" smtClean="0"/>
              <a:t>	Begin (Task B);</a:t>
            </a:r>
          </a:p>
          <a:p>
            <a:pPr>
              <a:buNone/>
            </a:pPr>
            <a:r>
              <a:rPr lang="en-US" dirty="0" smtClean="0"/>
              <a:t>}</a:t>
            </a:r>
          </a:p>
          <a:p>
            <a:pPr>
              <a:buNone/>
            </a:pPr>
            <a:r>
              <a:rPr lang="en-US" dirty="0" err="1" smtClean="0"/>
              <a:t>TaskA</a:t>
            </a:r>
            <a:r>
              <a:rPr lang="en-US" dirty="0" smtClean="0"/>
              <a:t>()</a:t>
            </a:r>
            <a:r>
              <a:rPr lang="en-IN" dirty="0" smtClean="0"/>
              <a:t> {</a:t>
            </a:r>
          </a:p>
          <a:p>
            <a:pPr>
              <a:buNone/>
            </a:pPr>
            <a:r>
              <a:rPr lang="en-US" dirty="0" smtClean="0"/>
              <a:t>	….</a:t>
            </a:r>
          </a:p>
          <a:p>
            <a:pPr>
              <a:buNone/>
            </a:pPr>
            <a:r>
              <a:rPr lang="en-US" dirty="0" smtClean="0"/>
              <a:t>          P(&amp;</a:t>
            </a:r>
            <a:r>
              <a:rPr lang="en-US" dirty="0" err="1" smtClean="0"/>
              <a:t>mutex</a:t>
            </a:r>
            <a:r>
              <a:rPr lang="en-US" dirty="0" smtClean="0"/>
              <a:t>) ;</a:t>
            </a:r>
          </a:p>
          <a:p>
            <a:pPr>
              <a:buNone/>
            </a:pPr>
            <a:r>
              <a:rPr lang="en-US" dirty="0" smtClean="0"/>
              <a:t>	</a:t>
            </a:r>
            <a:r>
              <a:rPr lang="en-US" dirty="0" err="1" smtClean="0"/>
              <a:t>stockQuote</a:t>
            </a:r>
            <a:r>
              <a:rPr lang="en-US" dirty="0" smtClean="0"/>
              <a:t>= 29.875;</a:t>
            </a:r>
          </a:p>
          <a:p>
            <a:pPr>
              <a:buNone/>
            </a:pPr>
            <a:r>
              <a:rPr lang="en-US" dirty="0" smtClean="0"/>
              <a:t>	</a:t>
            </a:r>
            <a:r>
              <a:rPr lang="en-US" dirty="0" err="1" smtClean="0"/>
              <a:t>TotalValue</a:t>
            </a:r>
            <a:r>
              <a:rPr lang="en-US" dirty="0" smtClean="0"/>
              <a:t> = </a:t>
            </a:r>
            <a:r>
              <a:rPr lang="en-US" dirty="0" err="1" smtClean="0"/>
              <a:t>numShares</a:t>
            </a:r>
            <a:r>
              <a:rPr lang="en-US" dirty="0" smtClean="0"/>
              <a:t> * </a:t>
            </a:r>
            <a:r>
              <a:rPr lang="en-US" dirty="0" err="1" smtClean="0"/>
              <a:t>stockQuote</a:t>
            </a:r>
            <a:r>
              <a:rPr lang="en-US" dirty="0" smtClean="0"/>
              <a:t>;</a:t>
            </a:r>
          </a:p>
          <a:p>
            <a:pPr>
              <a:buNone/>
            </a:pPr>
            <a:r>
              <a:rPr lang="en-US" dirty="0" smtClean="0"/>
              <a:t>          V(&amp;</a:t>
            </a:r>
            <a:r>
              <a:rPr lang="en-US" dirty="0" err="1" smtClean="0"/>
              <a:t>mutex</a:t>
            </a:r>
            <a:r>
              <a:rPr lang="en-US" dirty="0" smtClean="0"/>
              <a:t>) ;</a:t>
            </a:r>
          </a:p>
          <a:p>
            <a:pPr>
              <a:buNone/>
            </a:pPr>
            <a:r>
              <a:rPr lang="en-US" dirty="0" smtClean="0"/>
              <a:t>	………</a:t>
            </a:r>
          </a:p>
          <a:p>
            <a:pPr>
              <a:buNone/>
            </a:pPr>
            <a:r>
              <a:rPr lang="en-US" dirty="0" smtClean="0"/>
              <a:t>}</a:t>
            </a:r>
          </a:p>
          <a:p>
            <a:pPr>
              <a:buNone/>
            </a:pPr>
            <a:r>
              <a:rPr lang="en-US" dirty="0" err="1" smtClean="0"/>
              <a:t>TaskB</a:t>
            </a:r>
            <a:r>
              <a:rPr lang="en-US" dirty="0" smtClean="0"/>
              <a:t>()  {</a:t>
            </a:r>
          </a:p>
          <a:p>
            <a:pPr>
              <a:buNone/>
            </a:pPr>
            <a:r>
              <a:rPr lang="en-US" dirty="0" smtClean="0"/>
              <a:t>	….</a:t>
            </a:r>
          </a:p>
          <a:p>
            <a:pPr>
              <a:buNone/>
            </a:pPr>
            <a:r>
              <a:rPr lang="en-US" dirty="0" smtClean="0"/>
              <a:t>          P(&amp;</a:t>
            </a:r>
            <a:r>
              <a:rPr lang="en-US" dirty="0" err="1" smtClean="0"/>
              <a:t>mutex</a:t>
            </a:r>
            <a:r>
              <a:rPr lang="en-US" dirty="0" smtClean="0"/>
              <a:t>) ;</a:t>
            </a:r>
          </a:p>
          <a:p>
            <a:pPr>
              <a:buNone/>
            </a:pPr>
            <a:r>
              <a:rPr lang="en-US" dirty="0" smtClean="0"/>
              <a:t>	</a:t>
            </a:r>
            <a:r>
              <a:rPr lang="en-US" dirty="0" err="1" smtClean="0"/>
              <a:t>stockQuote</a:t>
            </a:r>
            <a:r>
              <a:rPr lang="en-US" dirty="0" smtClean="0"/>
              <a:t> = 100.125;</a:t>
            </a:r>
          </a:p>
          <a:p>
            <a:pPr>
              <a:buNone/>
            </a:pPr>
            <a:r>
              <a:rPr lang="en-US" dirty="0" smtClean="0"/>
              <a:t>	</a:t>
            </a:r>
            <a:r>
              <a:rPr lang="en-US" dirty="0" err="1" smtClean="0"/>
              <a:t>Totalvalue</a:t>
            </a:r>
            <a:r>
              <a:rPr lang="en-US" dirty="0" smtClean="0"/>
              <a:t>  = </a:t>
            </a:r>
            <a:r>
              <a:rPr lang="en-US" dirty="0" err="1" smtClean="0"/>
              <a:t>numShares</a:t>
            </a:r>
            <a:r>
              <a:rPr lang="en-US" dirty="0" smtClean="0"/>
              <a:t> * </a:t>
            </a:r>
            <a:r>
              <a:rPr lang="en-US" dirty="0" err="1" smtClean="0"/>
              <a:t>stockQuote</a:t>
            </a:r>
            <a:r>
              <a:rPr lang="en-US" dirty="0" smtClean="0"/>
              <a:t>;</a:t>
            </a:r>
          </a:p>
          <a:p>
            <a:pPr>
              <a:buNone/>
            </a:pPr>
            <a:r>
              <a:rPr lang="en-US" dirty="0" smtClean="0"/>
              <a:t>          V(&amp;</a:t>
            </a:r>
            <a:r>
              <a:rPr lang="en-US" dirty="0" err="1" smtClean="0"/>
              <a:t>mutex</a:t>
            </a:r>
            <a:r>
              <a:rPr lang="en-US" dirty="0" smtClean="0"/>
              <a:t>);</a:t>
            </a:r>
          </a:p>
          <a:p>
            <a:pPr>
              <a:buNone/>
            </a:pPr>
            <a:r>
              <a:rPr lang="en-US" dirty="0" smtClean="0"/>
              <a:t>	….</a:t>
            </a:r>
          </a:p>
          <a:p>
            <a:pPr>
              <a:buNone/>
            </a:pPr>
            <a:r>
              <a:rPr lang="en-US" dirty="0" smtClean="0"/>
              <a:t>}</a:t>
            </a:r>
          </a:p>
          <a:p>
            <a:endParaRPr lang="en-IN"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77500" lnSpcReduction="20000"/>
          </a:bodyPr>
          <a:lstStyle/>
          <a:p>
            <a:pPr algn="just"/>
            <a:r>
              <a:rPr lang="en-IN" dirty="0" smtClean="0"/>
              <a:t>A simple way to understand wait (P) and signal (V) operations is</a:t>
            </a:r>
          </a:p>
          <a:p>
            <a:pPr algn="just"/>
            <a:r>
              <a:rPr lang="en-IN" dirty="0" smtClean="0"/>
              <a:t>wait: If the value of semaphore variable is not negative, decrements it by 1. If the semaphore variable is now negative, the process executing wait is blocked until the value is greater or equal to 1. Otherwise, the process continues execution, having used a unit of the resource.</a:t>
            </a:r>
          </a:p>
          <a:p>
            <a:pPr algn="just"/>
            <a:r>
              <a:rPr lang="en-IN" dirty="0" smtClean="0"/>
              <a:t>signal: Increments the value of semaphore variable by 1. After the increment, if the pre-increment value was negative (meaning there are processes waiting for a resource), it transfers a blocked process from the semaphore's waiting queue to the ready queue.</a:t>
            </a:r>
          </a:p>
          <a:p>
            <a:endParaRPr lang="en-IN"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Semaphore Implementation</a:t>
            </a:r>
            <a:endParaRPr lang="en-IN" dirty="0"/>
          </a:p>
        </p:txBody>
      </p:sp>
      <p:sp>
        <p:nvSpPr>
          <p:cNvPr id="3" name="Content Placeholder 2"/>
          <p:cNvSpPr>
            <a:spLocks noGrp="1"/>
          </p:cNvSpPr>
          <p:nvPr>
            <p:ph idx="1"/>
          </p:nvPr>
        </p:nvSpPr>
        <p:spPr/>
        <p:txBody>
          <a:bodyPr>
            <a:normAutofit lnSpcReduction="10000"/>
          </a:bodyPr>
          <a:lstStyle/>
          <a:p>
            <a:r>
              <a:rPr lang="en-US" dirty="0" smtClean="0">
                <a:solidFill>
                  <a:srgbClr val="FF0000"/>
                </a:solidFill>
              </a:rPr>
              <a:t>Novell Netware</a:t>
            </a:r>
          </a:p>
          <a:p>
            <a:r>
              <a:rPr lang="en-US" dirty="0" smtClean="0"/>
              <a:t>      </a:t>
            </a:r>
            <a:r>
              <a:rPr lang="en-US" dirty="0" err="1" smtClean="0"/>
              <a:t>OpenLocalSemaphore</a:t>
            </a:r>
            <a:r>
              <a:rPr lang="en-US" dirty="0" smtClean="0"/>
              <a:t>(initial value)</a:t>
            </a:r>
          </a:p>
          <a:p>
            <a:r>
              <a:rPr lang="en-US" dirty="0" smtClean="0"/>
              <a:t>       </a:t>
            </a:r>
            <a:r>
              <a:rPr lang="en-US" dirty="0" err="1" smtClean="0"/>
              <a:t>WaitOnLocalSemaphore</a:t>
            </a:r>
            <a:r>
              <a:rPr lang="en-US" dirty="0" smtClean="0"/>
              <a:t>(handle)</a:t>
            </a:r>
          </a:p>
          <a:p>
            <a:r>
              <a:rPr lang="en-US" dirty="0" smtClean="0"/>
              <a:t>        </a:t>
            </a:r>
            <a:r>
              <a:rPr lang="en-US" dirty="0" err="1" smtClean="0"/>
              <a:t>SignalLocalSemaphore</a:t>
            </a:r>
            <a:r>
              <a:rPr lang="en-US" dirty="0" smtClean="0"/>
              <a:t>(handle)</a:t>
            </a:r>
          </a:p>
          <a:p>
            <a:r>
              <a:rPr lang="en-US" dirty="0" smtClean="0"/>
              <a:t>        </a:t>
            </a:r>
            <a:r>
              <a:rPr lang="en-US" dirty="0" err="1" smtClean="0"/>
              <a:t>CloseLocalSemaphore</a:t>
            </a:r>
            <a:r>
              <a:rPr lang="en-US" dirty="0" smtClean="0"/>
              <a:t>(handle)</a:t>
            </a:r>
          </a:p>
          <a:p>
            <a:r>
              <a:rPr lang="en-US" dirty="0" smtClean="0"/>
              <a:t>        </a:t>
            </a:r>
            <a:r>
              <a:rPr lang="en-US" dirty="0" err="1" smtClean="0"/>
              <a:t>ExamineLocalSemaphore</a:t>
            </a:r>
            <a:r>
              <a:rPr lang="en-US" dirty="0" smtClean="0"/>
              <a:t>(handle)</a:t>
            </a:r>
          </a:p>
          <a:p>
            <a:r>
              <a:rPr lang="en-US" dirty="0" smtClean="0"/>
              <a:t>        </a:t>
            </a:r>
            <a:r>
              <a:rPr lang="en-US" dirty="0" err="1" smtClean="0"/>
              <a:t>TimedWaitOnLocalSemaphore</a:t>
            </a:r>
            <a:r>
              <a:rPr lang="en-US" dirty="0" smtClean="0"/>
              <a:t>(handle, </a:t>
            </a:r>
            <a:r>
              <a:rPr lang="en-US" dirty="0" err="1" smtClean="0"/>
              <a:t>msTimeout</a:t>
            </a:r>
            <a:r>
              <a:rPr lang="en-US" dirty="0" smtClean="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which task executes</a:t>
            </a:r>
            <a:endParaRPr lang="en-IN" dirty="0"/>
          </a:p>
        </p:txBody>
      </p:sp>
      <p:sp>
        <p:nvSpPr>
          <p:cNvPr id="3" name="Content Placeholder 2"/>
          <p:cNvSpPr>
            <a:spLocks noGrp="1"/>
          </p:cNvSpPr>
          <p:nvPr>
            <p:ph idx="1"/>
          </p:nvPr>
        </p:nvSpPr>
        <p:spPr/>
        <p:txBody>
          <a:bodyPr>
            <a:normAutofit lnSpcReduction="10000"/>
          </a:bodyPr>
          <a:lstStyle/>
          <a:p>
            <a:r>
              <a:rPr lang="en-US" dirty="0" smtClean="0"/>
              <a:t>A scheduler is also responsible for selecting the next available task to execute.</a:t>
            </a:r>
          </a:p>
          <a:p>
            <a:r>
              <a:rPr lang="en-US" dirty="0" smtClean="0"/>
              <a:t>In a strict round robin scheme , this is simple and is done by selecting the next available task in the run queue.</a:t>
            </a:r>
          </a:p>
          <a:p>
            <a:r>
              <a:rPr lang="en-US" dirty="0" smtClean="0"/>
              <a:t>Many OS also use priority based implementations that allow certain tasks to receive the processor more frequently than others.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Semaphore Implementation</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solidFill>
                  <a:srgbClr val="FF0000"/>
                </a:solidFill>
              </a:rPr>
              <a:t>Windows NT</a:t>
            </a:r>
          </a:p>
          <a:p>
            <a:r>
              <a:rPr lang="en-US" dirty="0" err="1" smtClean="0"/>
              <a:t>CreateSemaphore</a:t>
            </a:r>
            <a:r>
              <a:rPr lang="en-US" dirty="0" smtClean="0"/>
              <a:t>(</a:t>
            </a:r>
            <a:r>
              <a:rPr lang="en-US" dirty="0" err="1" smtClean="0"/>
              <a:t>security,initialCount,max,semName</a:t>
            </a:r>
            <a:r>
              <a:rPr lang="en-US" dirty="0" smtClean="0"/>
              <a:t>)</a:t>
            </a:r>
          </a:p>
          <a:p>
            <a:r>
              <a:rPr lang="en-US" dirty="0" err="1" smtClean="0"/>
              <a:t>OpenSemaphore</a:t>
            </a:r>
            <a:r>
              <a:rPr lang="en-US" dirty="0" smtClean="0"/>
              <a:t>(</a:t>
            </a:r>
            <a:r>
              <a:rPr lang="en-US" dirty="0" err="1" smtClean="0"/>
              <a:t>desiredAccess</a:t>
            </a:r>
            <a:r>
              <a:rPr lang="en-US" dirty="0" smtClean="0"/>
              <a:t>, inherit,   </a:t>
            </a:r>
            <a:r>
              <a:rPr lang="en-US" dirty="0" err="1" smtClean="0"/>
              <a:t>semName</a:t>
            </a:r>
            <a:r>
              <a:rPr lang="en-US" dirty="0" smtClean="0"/>
              <a:t>)</a:t>
            </a:r>
          </a:p>
          <a:p>
            <a:r>
              <a:rPr lang="en-US" dirty="0" err="1" smtClean="0"/>
              <a:t>WaitForSingleObject</a:t>
            </a:r>
            <a:r>
              <a:rPr lang="en-US" dirty="0" smtClean="0"/>
              <a:t>(</a:t>
            </a:r>
            <a:r>
              <a:rPr lang="en-US" dirty="0" err="1" smtClean="0"/>
              <a:t>ObjectHandle</a:t>
            </a:r>
            <a:r>
              <a:rPr lang="en-US" dirty="0" smtClean="0"/>
              <a:t>, </a:t>
            </a:r>
            <a:r>
              <a:rPr lang="en-US" dirty="0" err="1" smtClean="0"/>
              <a:t>msTimeout</a:t>
            </a:r>
            <a:r>
              <a:rPr lang="en-US" dirty="0" smtClean="0"/>
              <a:t>)</a:t>
            </a:r>
          </a:p>
          <a:p>
            <a:r>
              <a:rPr lang="en-US" dirty="0" err="1" smtClean="0"/>
              <a:t>ReleaseSemaphore</a:t>
            </a:r>
            <a:r>
              <a:rPr lang="en-US" dirty="0" smtClean="0"/>
              <a:t>(</a:t>
            </a:r>
            <a:r>
              <a:rPr lang="en-US" dirty="0" err="1" smtClean="0"/>
              <a:t>semHandle,increment,&amp;prevCount</a:t>
            </a:r>
            <a:r>
              <a:rPr lang="en-US" dirty="0" smtClean="0"/>
              <a:t>)</a:t>
            </a:r>
          </a:p>
          <a:p>
            <a:r>
              <a:rPr lang="en-US" dirty="0" err="1" smtClean="0"/>
              <a:t>CloseHandle</a:t>
            </a:r>
            <a:r>
              <a:rPr lang="en-US" dirty="0" smtClean="0"/>
              <a:t>(</a:t>
            </a:r>
            <a:r>
              <a:rPr lang="en-US" dirty="0" err="1" smtClean="0"/>
              <a:t>objectHandle</a:t>
            </a:r>
            <a:r>
              <a:rPr lang="en-US" dirty="0" smtClean="0"/>
              <a:t>)</a:t>
            </a:r>
            <a:endParaRPr lang="en-I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A variety of scheduling implementations are offered by our operating system platforms.</a:t>
            </a:r>
          </a:p>
          <a:p>
            <a:r>
              <a:rPr lang="en-US" dirty="0" smtClean="0"/>
              <a:t>Novell UnixWare, IBM OS/2, and Microsoft Windows NT are all priority based, pre-emptive , time sliced operating systems.</a:t>
            </a:r>
          </a:p>
          <a:p>
            <a:r>
              <a:rPr lang="en-US" dirty="0" smtClean="0"/>
              <a:t>Novell NetWare  3 and 4 are non pre-emptive , round –robin scheduled OS.</a:t>
            </a:r>
            <a:endParaRPr lang="en-IN" dirty="0" smtClean="0"/>
          </a:p>
          <a:p>
            <a:endParaRPr lang="en-IN"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Scheduler Internals</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A scheduler is responsible for all phases of CPU resource distribution.</a:t>
            </a:r>
          </a:p>
          <a:p>
            <a:r>
              <a:rPr lang="en-US" dirty="0" smtClean="0"/>
              <a:t>Its duties include maintaining task queues, switching tasks or allocating the CPU , and optionally providing priority and /or pre-emption.</a:t>
            </a:r>
          </a:p>
          <a:p>
            <a:r>
              <a:rPr lang="en-US" dirty="0" smtClean="0"/>
              <a:t>A scheduler may execute many hundreds of times per second, so it should be both efficient and robust.</a:t>
            </a:r>
          </a:p>
          <a:p>
            <a:r>
              <a:rPr lang="en-US" dirty="0" smtClean="0"/>
              <a:t>Pre-emptive and priority based implementations tend to involve more scheduling overhead than light weight non pre-emptive OS.</a:t>
            </a:r>
          </a:p>
          <a:p>
            <a:pPr>
              <a:buNone/>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buNone/>
            </a:pPr>
            <a:r>
              <a:rPr lang="en-US" dirty="0" smtClean="0"/>
              <a:t>Schedulers have four basic goals.</a:t>
            </a:r>
          </a:p>
          <a:p>
            <a:r>
              <a:rPr lang="en-US" dirty="0" smtClean="0"/>
              <a:t>To minimize response time</a:t>
            </a:r>
          </a:p>
          <a:p>
            <a:r>
              <a:rPr lang="en-US" dirty="0" smtClean="0"/>
              <a:t>To share the processor among tasks fairly.</a:t>
            </a:r>
          </a:p>
          <a:p>
            <a:r>
              <a:rPr lang="en-US" dirty="0" smtClean="0"/>
              <a:t>To make efficient use of processor.</a:t>
            </a:r>
          </a:p>
          <a:p>
            <a:r>
              <a:rPr lang="en-US" dirty="0" smtClean="0"/>
              <a:t>To increase throughput.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1451</TotalTime>
  <Words>3250</Words>
  <Application>Microsoft Office PowerPoint</Application>
  <PresentationFormat>On-screen Show (4:3)</PresentationFormat>
  <Paragraphs>333</Paragraphs>
  <Slides>60</Slides>
  <Notes>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Theme</vt:lpstr>
      <vt:lpstr>Scheduling  and Synchronization</vt:lpstr>
      <vt:lpstr>Scheduling</vt:lpstr>
      <vt:lpstr>Scheduling Implementations</vt:lpstr>
      <vt:lpstr>Pre-emptive OS</vt:lpstr>
      <vt:lpstr>Non pre-emptive  OS</vt:lpstr>
      <vt:lpstr>Selecting which task executes</vt:lpstr>
      <vt:lpstr>Slide 7</vt:lpstr>
      <vt:lpstr>Scheduler Internals</vt:lpstr>
      <vt:lpstr>Slide 9</vt:lpstr>
      <vt:lpstr>Slide 10</vt:lpstr>
      <vt:lpstr>Minimizing response time</vt:lpstr>
      <vt:lpstr>Sharing the processor fairly</vt:lpstr>
      <vt:lpstr>Slide 13</vt:lpstr>
      <vt:lpstr>Making efficient use of processor</vt:lpstr>
      <vt:lpstr>Processing Queues</vt:lpstr>
      <vt:lpstr>Ready-to-run tasks</vt:lpstr>
      <vt:lpstr>Tasks waiting for I/O operations</vt:lpstr>
      <vt:lpstr>Idle tasks</vt:lpstr>
      <vt:lpstr>Scheduling tasks with Novell NetWare</vt:lpstr>
      <vt:lpstr>NetWare’s scheduling algorithm</vt:lpstr>
      <vt:lpstr>“Work to Do” for scheduling high priority task</vt:lpstr>
      <vt:lpstr>Slide 22</vt:lpstr>
      <vt:lpstr>Slide 23</vt:lpstr>
      <vt:lpstr>Handicapping threads</vt:lpstr>
      <vt:lpstr>Interrupts and worker threads</vt:lpstr>
      <vt:lpstr>Threads and temporarily handicapped threads</vt:lpstr>
      <vt:lpstr>Slide 27</vt:lpstr>
      <vt:lpstr>Permanently handicapped and low priority threads</vt:lpstr>
      <vt:lpstr>Scheduling Tasks with Novell UnixWare</vt:lpstr>
      <vt:lpstr>Slide 30</vt:lpstr>
      <vt:lpstr>Priority levels within the classes</vt:lpstr>
      <vt:lpstr>Global priority scheme for selecting tasks</vt:lpstr>
      <vt:lpstr>Scheduling tasks with Microsoft Windows NT</vt:lpstr>
      <vt:lpstr>Dynamic task priority</vt:lpstr>
      <vt:lpstr>Scheduling tasks with IBM OS/2</vt:lpstr>
      <vt:lpstr>Priorities within classes</vt:lpstr>
      <vt:lpstr>Context switching</vt:lpstr>
      <vt:lpstr>Pseudo code for task switch operation</vt:lpstr>
      <vt:lpstr>Pre-emptive Vs Non pre-emptive systems</vt:lpstr>
      <vt:lpstr>Slide 40</vt:lpstr>
      <vt:lpstr>Adjusting the application code to OS Nuances</vt:lpstr>
      <vt:lpstr>Slide 42</vt:lpstr>
      <vt:lpstr>Critical sections :Updating and Accessing shared data</vt:lpstr>
      <vt:lpstr>Slide 44</vt:lpstr>
      <vt:lpstr>Mutual exclusion for granting one -task -at-a-time access</vt:lpstr>
      <vt:lpstr>Slide 46</vt:lpstr>
      <vt:lpstr>Fine- tuning and performance</vt:lpstr>
      <vt:lpstr>Novell NetWare</vt:lpstr>
      <vt:lpstr>UnixWare , Windows NT and OS/2</vt:lpstr>
      <vt:lpstr>Synchronization</vt:lpstr>
      <vt:lpstr>Understanding and using Semaphores</vt:lpstr>
      <vt:lpstr>Slide 52</vt:lpstr>
      <vt:lpstr>Slide 53</vt:lpstr>
      <vt:lpstr>P() and V() operations on semaphore</vt:lpstr>
      <vt:lpstr>Slide 55</vt:lpstr>
      <vt:lpstr>Slide 56</vt:lpstr>
      <vt:lpstr>Slide 57</vt:lpstr>
      <vt:lpstr>Slide 58</vt:lpstr>
      <vt:lpstr>Semaphore Implementation</vt:lpstr>
      <vt:lpstr>Semaphore Implementation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Synchronization</dc:title>
  <dc:creator>Alphy</dc:creator>
  <cp:lastModifiedBy>Alphy</cp:lastModifiedBy>
  <cp:revision>102</cp:revision>
  <dcterms:created xsi:type="dcterms:W3CDTF">2006-08-16T00:00:00Z</dcterms:created>
  <dcterms:modified xsi:type="dcterms:W3CDTF">2015-10-30T04:14:25Z</dcterms:modified>
</cp:coreProperties>
</file>