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71" r:id="rId5"/>
    <p:sldId id="272" r:id="rId6"/>
    <p:sldId id="274" r:id="rId7"/>
    <p:sldId id="273" r:id="rId8"/>
    <p:sldId id="269" r:id="rId9"/>
    <p:sldId id="259" r:id="rId10"/>
    <p:sldId id="260" r:id="rId11"/>
    <p:sldId id="316" r:id="rId12"/>
    <p:sldId id="317" r:id="rId13"/>
    <p:sldId id="318" r:id="rId14"/>
    <p:sldId id="319" r:id="rId15"/>
    <p:sldId id="262" r:id="rId16"/>
    <p:sldId id="263" r:id="rId17"/>
    <p:sldId id="264" r:id="rId18"/>
    <p:sldId id="265" r:id="rId19"/>
    <p:sldId id="266" r:id="rId20"/>
    <p:sldId id="267" r:id="rId21"/>
    <p:sldId id="268" r:id="rId22"/>
    <p:sldId id="275" r:id="rId23"/>
    <p:sldId id="276" r:id="rId24"/>
    <p:sldId id="277" r:id="rId25"/>
    <p:sldId id="278" r:id="rId26"/>
    <p:sldId id="279" r:id="rId27"/>
    <p:sldId id="320" r:id="rId28"/>
    <p:sldId id="284" r:id="rId29"/>
    <p:sldId id="287" r:id="rId30"/>
    <p:sldId id="290" r:id="rId31"/>
    <p:sldId id="291" r:id="rId32"/>
    <p:sldId id="292" r:id="rId33"/>
    <p:sldId id="325" r:id="rId34"/>
    <p:sldId id="293" r:id="rId35"/>
    <p:sldId id="294" r:id="rId36"/>
    <p:sldId id="295" r:id="rId37"/>
    <p:sldId id="296" r:id="rId38"/>
    <p:sldId id="297" r:id="rId39"/>
    <p:sldId id="298" r:id="rId40"/>
    <p:sldId id="321" r:id="rId41"/>
    <p:sldId id="322" r:id="rId42"/>
    <p:sldId id="299" r:id="rId43"/>
    <p:sldId id="324" r:id="rId44"/>
    <p:sldId id="323" r:id="rId45"/>
    <p:sldId id="300" r:id="rId46"/>
    <p:sldId id="301" r:id="rId47"/>
    <p:sldId id="303" r:id="rId48"/>
    <p:sldId id="304" r:id="rId49"/>
    <p:sldId id="305" r:id="rId50"/>
    <p:sldId id="306" r:id="rId51"/>
    <p:sldId id="302" r:id="rId52"/>
    <p:sldId id="307" r:id="rId53"/>
    <p:sldId id="308" r:id="rId54"/>
    <p:sldId id="309" r:id="rId55"/>
    <p:sldId id="310"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 -TASKING </a:t>
            </a:r>
            <a:endParaRPr lang="en-IN" dirty="0"/>
          </a:p>
        </p:txBody>
      </p:sp>
      <p:sp>
        <p:nvSpPr>
          <p:cNvPr id="3" name="Subtitle 2"/>
          <p:cNvSpPr>
            <a:spLocks noGrp="1"/>
          </p:cNvSpPr>
          <p:nvPr>
            <p:ph type="subTitle" idx="1"/>
          </p:nvPr>
        </p:nvSpPr>
        <p:spPr/>
        <p:txBody>
          <a:bodyPr/>
          <a:lstStyle/>
          <a:p>
            <a:r>
              <a:rPr lang="en-US" dirty="0" smtClean="0"/>
              <a:t>MODULE 3</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Single-Tasking Vs Multi-Tasking systems</a:t>
            </a:r>
            <a:endParaRPr lang="en-IN" dirty="0"/>
          </a:p>
        </p:txBody>
      </p:sp>
      <p:sp>
        <p:nvSpPr>
          <p:cNvPr id="3" name="Content Placeholder 2"/>
          <p:cNvSpPr>
            <a:spLocks noGrp="1"/>
          </p:cNvSpPr>
          <p:nvPr>
            <p:ph idx="1"/>
          </p:nvPr>
        </p:nvSpPr>
        <p:spPr/>
        <p:txBody>
          <a:bodyPr>
            <a:normAutofit lnSpcReduction="10000"/>
          </a:bodyPr>
          <a:lstStyle/>
          <a:p>
            <a:r>
              <a:rPr lang="en-US" dirty="0" smtClean="0"/>
              <a:t>In a single tasking system , the two applications would run back to back .</a:t>
            </a:r>
          </a:p>
          <a:p>
            <a:r>
              <a:rPr lang="en-US" dirty="0" smtClean="0"/>
              <a:t>With multi-tasking systems, the application waiting for I/O would be placed on an I/O queue and the other program would begin using the CPU.</a:t>
            </a:r>
          </a:p>
          <a:p>
            <a:r>
              <a:rPr lang="en-US" dirty="0" smtClean="0"/>
              <a:t>This mechanism would continue until both jobs were completed , thus increasing the  overall capacity of the system.</a:t>
            </a:r>
            <a:endParaRPr lang="en-I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Single-user, single-task  </a:t>
            </a:r>
            <a:r>
              <a:rPr lang="en-US" dirty="0" smtClean="0"/>
              <a:t>OS</a:t>
            </a:r>
            <a:endParaRPr lang="en-IN" dirty="0"/>
          </a:p>
        </p:txBody>
      </p:sp>
      <p:sp>
        <p:nvSpPr>
          <p:cNvPr id="3" name="Content Placeholder 2"/>
          <p:cNvSpPr>
            <a:spLocks noGrp="1"/>
          </p:cNvSpPr>
          <p:nvPr>
            <p:ph idx="1"/>
          </p:nvPr>
        </p:nvSpPr>
        <p:spPr/>
        <p:txBody>
          <a:bodyPr/>
          <a:lstStyle/>
          <a:p>
            <a:r>
              <a:rPr lang="en-IN" dirty="0" smtClean="0"/>
              <a:t>As the name implies, this operating system is designed to manage the computer so that one user can effectively do one thing at a time. </a:t>
            </a:r>
          </a:p>
          <a:p>
            <a:r>
              <a:rPr lang="en-IN" dirty="0" smtClean="0"/>
              <a:t>The Palm OS for Palm handheld computers  and MS DOS are  good examples of a modern single-user, single-task operating system.</a:t>
            </a:r>
          </a:p>
          <a:p>
            <a:pPr>
              <a:buNone/>
            </a:pPr>
            <a:endParaRPr lang="en-I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r>
            <a:br>
              <a:rPr lang="en-IN" b="1" dirty="0" smtClean="0"/>
            </a:br>
            <a:r>
              <a:rPr lang="en-IN" dirty="0" smtClean="0"/>
              <a:t>Single-user, multi-tasking </a:t>
            </a:r>
            <a:br>
              <a:rPr lang="en-IN" dirty="0" smtClean="0"/>
            </a:b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This is the type of operating system most people use on their desktop and laptop computers today.</a:t>
            </a:r>
          </a:p>
          <a:p>
            <a:r>
              <a:rPr lang="en-IN" dirty="0" smtClean="0"/>
              <a:t> Microsoft's Windows and Apple's </a:t>
            </a:r>
            <a:r>
              <a:rPr lang="en-IN" dirty="0" err="1" smtClean="0"/>
              <a:t>MacOS</a:t>
            </a:r>
            <a:r>
              <a:rPr lang="en-IN" dirty="0" smtClean="0"/>
              <a:t> platforms are both examples of operating systems that will let a single user have several programs in operation at the same time. </a:t>
            </a:r>
          </a:p>
          <a:p>
            <a:r>
              <a:rPr lang="en-IN" dirty="0" smtClean="0"/>
              <a:t>For example, it's entirely possible for a Windows user to be writing a note in a word processor while downloading a file from the Internet while printing the text of an e-mail message.</a:t>
            </a:r>
          </a:p>
          <a:p>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Multi-user OS</a:t>
            </a:r>
            <a:endParaRPr lang="en-IN" dirty="0"/>
          </a:p>
        </p:txBody>
      </p:sp>
      <p:sp>
        <p:nvSpPr>
          <p:cNvPr id="3" name="Content Placeholder 2"/>
          <p:cNvSpPr>
            <a:spLocks noGrp="1"/>
          </p:cNvSpPr>
          <p:nvPr>
            <p:ph idx="1"/>
          </p:nvPr>
        </p:nvSpPr>
        <p:spPr/>
        <p:txBody>
          <a:bodyPr>
            <a:normAutofit fontScale="85000" lnSpcReduction="10000"/>
          </a:bodyPr>
          <a:lstStyle/>
          <a:p>
            <a:r>
              <a:rPr lang="en-IN" dirty="0" smtClean="0"/>
              <a:t>A multi-user operating system allows many different users to take advantage of the computer's resources simultaneously. </a:t>
            </a:r>
          </a:p>
          <a:p>
            <a:r>
              <a:rPr lang="en-IN" dirty="0" smtClean="0"/>
              <a:t>The operating system must make sure that the requirements of the various users are balanced, and that each of the programs they are using has sufficient and separate resources so that a problem with one user doesn't affect the entire community of users.</a:t>
            </a:r>
          </a:p>
          <a:p>
            <a:r>
              <a:rPr lang="en-IN" dirty="0" smtClean="0"/>
              <a:t> Unix, VMS and mainframe operating systems, such as </a:t>
            </a:r>
            <a:r>
              <a:rPr lang="en-IN" i="1" dirty="0" smtClean="0"/>
              <a:t>MVS</a:t>
            </a:r>
            <a:r>
              <a:rPr lang="en-IN" dirty="0" smtClean="0"/>
              <a:t>, </a:t>
            </a:r>
            <a:r>
              <a:rPr lang="en-US" dirty="0" smtClean="0"/>
              <a:t>Windows NT </a:t>
            </a:r>
            <a:r>
              <a:rPr lang="en-IN" dirty="0" smtClean="0"/>
              <a:t>are examples of multi-user operating systems.</a:t>
            </a:r>
          </a:p>
          <a:p>
            <a:endParaRPr lang="en-IN"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10000"/>
          </a:bodyPr>
          <a:lstStyle/>
          <a:p>
            <a:r>
              <a:rPr lang="en-US" dirty="0" smtClean="0"/>
              <a:t>Single user , single tasking OS is burdened by only having one unit of execution.</a:t>
            </a:r>
          </a:p>
          <a:p>
            <a:r>
              <a:rPr lang="en-US" dirty="0" smtClean="0"/>
              <a:t>DOS , for instance is a single tasking OS capable of only running one application at a time.</a:t>
            </a:r>
          </a:p>
          <a:p>
            <a:r>
              <a:rPr lang="en-US" dirty="0" smtClean="0"/>
              <a:t>Today , most operating systems used for server based applications are multi-tasking</a:t>
            </a:r>
          </a:p>
          <a:p>
            <a:r>
              <a:rPr lang="en-US" dirty="0" err="1" smtClean="0"/>
              <a:t>Eg</a:t>
            </a:r>
            <a:r>
              <a:rPr lang="en-US" dirty="0" smtClean="0"/>
              <a:t>: Novell Netware, UnixWare, Windows NT, IBM OS/2</a:t>
            </a:r>
          </a:p>
          <a:p>
            <a:r>
              <a:rPr lang="en-US" dirty="0" smtClean="0"/>
              <a:t>In addition to multi-programming, these platforms also provide a means by which each application can have multiple executing tasks , known as processes or threads.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Processes</a:t>
            </a:r>
            <a:endParaRPr lang="en-IN" dirty="0"/>
          </a:p>
        </p:txBody>
      </p:sp>
      <p:sp>
        <p:nvSpPr>
          <p:cNvPr id="3" name="Content Placeholder 2"/>
          <p:cNvSpPr>
            <a:spLocks noGrp="1"/>
          </p:cNvSpPr>
          <p:nvPr>
            <p:ph idx="1"/>
          </p:nvPr>
        </p:nvSpPr>
        <p:spPr/>
        <p:txBody>
          <a:bodyPr>
            <a:normAutofit fontScale="92500"/>
          </a:bodyPr>
          <a:lstStyle/>
          <a:p>
            <a:r>
              <a:rPr lang="en-IN" dirty="0" smtClean="0"/>
              <a:t>In computing, a process is an instance of a computer program that is being executed. </a:t>
            </a:r>
            <a:endParaRPr lang="en-US" dirty="0" smtClean="0"/>
          </a:p>
          <a:p>
            <a:r>
              <a:rPr lang="en-US" dirty="0" smtClean="0"/>
              <a:t>A process is made up of a code execution and resource ownership.</a:t>
            </a:r>
          </a:p>
          <a:p>
            <a:r>
              <a:rPr lang="en-US" dirty="0" smtClean="0"/>
              <a:t>A process has two main characteristics , code execution and resource ownership.</a:t>
            </a:r>
          </a:p>
          <a:p>
            <a:r>
              <a:rPr lang="en-US" dirty="0" smtClean="0"/>
              <a:t>Each application is loaded into memory is represented as a process that is the controlling mechanism  in a multitasking system.</a:t>
            </a:r>
            <a:endParaRPr lang="en-I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System becomes more responsive and fully utilized when processes are multitasked.</a:t>
            </a:r>
          </a:p>
          <a:p>
            <a:r>
              <a:rPr lang="en-US" dirty="0" smtClean="0"/>
              <a:t>Application efficiency is thus be enhanced because there will be multiple units of execution representing a program.</a:t>
            </a:r>
          </a:p>
          <a:p>
            <a:r>
              <a:rPr lang="en-US" dirty="0" smtClean="0"/>
              <a:t>When a new process is created , a copy of code and data are created and execution is initiated.</a:t>
            </a:r>
          </a:p>
          <a:p>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 and Parent processes</a:t>
            </a:r>
            <a:endParaRPr lang="en-IN" dirty="0"/>
          </a:p>
        </p:txBody>
      </p:sp>
      <p:sp>
        <p:nvSpPr>
          <p:cNvPr id="3" name="Content Placeholder 2"/>
          <p:cNvSpPr>
            <a:spLocks noGrp="1"/>
          </p:cNvSpPr>
          <p:nvPr>
            <p:ph idx="1"/>
          </p:nvPr>
        </p:nvSpPr>
        <p:spPr/>
        <p:txBody>
          <a:bodyPr>
            <a:normAutofit lnSpcReduction="10000"/>
          </a:bodyPr>
          <a:lstStyle/>
          <a:p>
            <a:r>
              <a:rPr lang="en-US" dirty="0" smtClean="0"/>
              <a:t>The  created process appear logically as child processes and may inherit access to variables ,  and other resources of the creating process.</a:t>
            </a:r>
          </a:p>
          <a:p>
            <a:r>
              <a:rPr lang="en-US" dirty="0" smtClean="0"/>
              <a:t>The creating process is known as the parent process and usually maintains common data and resources.</a:t>
            </a:r>
          </a:p>
          <a:p>
            <a:r>
              <a:rPr lang="en-US" dirty="0" smtClean="0"/>
              <a:t>The data may be private to the process , inherited by the child process , or shared as a system wide resource.</a:t>
            </a:r>
            <a:endParaRPr lang="en-I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and drawbacks of multiple processes</a:t>
            </a:r>
            <a:endParaRPr lang="en-IN" dirty="0"/>
          </a:p>
        </p:txBody>
      </p:sp>
      <p:sp>
        <p:nvSpPr>
          <p:cNvPr id="3" name="Content Placeholder 2"/>
          <p:cNvSpPr>
            <a:spLocks noGrp="1"/>
          </p:cNvSpPr>
          <p:nvPr>
            <p:ph idx="1"/>
          </p:nvPr>
        </p:nvSpPr>
        <p:spPr/>
        <p:txBody>
          <a:bodyPr/>
          <a:lstStyle/>
          <a:p>
            <a:r>
              <a:rPr lang="en-US" dirty="0" smtClean="0"/>
              <a:t>Features and functions may be distributed among multiple co-operating processes , thereby enhancing the execution.</a:t>
            </a:r>
          </a:p>
          <a:p>
            <a:r>
              <a:rPr lang="en-US" dirty="0" smtClean="0"/>
              <a:t>These processes would run concurrently in the system and share the use of the processor.</a:t>
            </a:r>
          </a:p>
          <a:p>
            <a:r>
              <a:rPr lang="en-US" dirty="0" smtClean="0"/>
              <a:t>The system would be very efficient because many processes would be executing concurrently.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Drawbacks</a:t>
            </a:r>
            <a:endParaRPr lang="en-IN" dirty="0"/>
          </a:p>
        </p:txBody>
      </p:sp>
      <p:sp>
        <p:nvSpPr>
          <p:cNvPr id="3" name="Content Placeholder 2"/>
          <p:cNvSpPr>
            <a:spLocks noGrp="1"/>
          </p:cNvSpPr>
          <p:nvPr>
            <p:ph idx="1"/>
          </p:nvPr>
        </p:nvSpPr>
        <p:spPr/>
        <p:txBody>
          <a:bodyPr>
            <a:normAutofit fontScale="85000" lnSpcReduction="10000"/>
          </a:bodyPr>
          <a:lstStyle/>
          <a:p>
            <a:r>
              <a:rPr lang="en-US" dirty="0" smtClean="0"/>
              <a:t>While the processes may increase the performance and efficiency, their use should be tempered by the amount of system resources available.</a:t>
            </a:r>
          </a:p>
          <a:p>
            <a:r>
              <a:rPr lang="en-US" dirty="0" smtClean="0"/>
              <a:t>A process may consume large amount of resources , as an entire code and data segment are created for each one.</a:t>
            </a:r>
          </a:p>
          <a:p>
            <a:r>
              <a:rPr lang="en-US" dirty="0" smtClean="0"/>
              <a:t>Processes are very useful for segments of applications that may be operated concurrently , but because processes own data and resources they may become large and inefficient if overused.</a:t>
            </a:r>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Multi-programming</a:t>
            </a:r>
            <a:endParaRPr lang="en-IN" dirty="0"/>
          </a:p>
        </p:txBody>
      </p:sp>
      <p:sp>
        <p:nvSpPr>
          <p:cNvPr id="3" name="Content Placeholder 2"/>
          <p:cNvSpPr>
            <a:spLocks noGrp="1"/>
          </p:cNvSpPr>
          <p:nvPr>
            <p:ph idx="1"/>
          </p:nvPr>
        </p:nvSpPr>
        <p:spPr/>
        <p:txBody>
          <a:bodyPr>
            <a:normAutofit fontScale="85000" lnSpcReduction="20000"/>
          </a:bodyPr>
          <a:lstStyle/>
          <a:p>
            <a:r>
              <a:rPr lang="en-US" dirty="0" smtClean="0"/>
              <a:t>Multiprogramming is the capability of an operating system to support multiple applications/programs running concurrently.</a:t>
            </a:r>
          </a:p>
          <a:p>
            <a:r>
              <a:rPr lang="en-US" dirty="0" smtClean="0"/>
              <a:t>It simply means that an operating system can run many applications at same time.</a:t>
            </a:r>
          </a:p>
          <a:p>
            <a:r>
              <a:rPr lang="en-US" dirty="0" smtClean="0"/>
              <a:t>Only one application can actually use a processor at a time ,but the multiprogramming OS is responsible for dividing the processor’s execution time and sharing the processor between many applications.</a:t>
            </a:r>
          </a:p>
          <a:p>
            <a:r>
              <a:rPr lang="en-US" dirty="0" smtClean="0"/>
              <a:t>The operating system may creatively schedule processes to maximize the efficiency of the available CPU’s.</a:t>
            </a:r>
          </a:p>
          <a:p>
            <a:pPr>
              <a:buNone/>
            </a:pPr>
            <a:endParaRPr lang="en-US" dirty="0" smtClean="0"/>
          </a:p>
          <a:p>
            <a:pPr>
              <a:buNone/>
            </a:pPr>
            <a:endParaRPr lang="en-IN"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for Processes</a:t>
            </a:r>
            <a:endParaRPr lang="en-IN" dirty="0"/>
          </a:p>
        </p:txBody>
      </p:sp>
      <p:sp>
        <p:nvSpPr>
          <p:cNvPr id="3" name="Content Placeholder 2"/>
          <p:cNvSpPr>
            <a:spLocks noGrp="1"/>
          </p:cNvSpPr>
          <p:nvPr>
            <p:ph idx="1"/>
          </p:nvPr>
        </p:nvSpPr>
        <p:spPr/>
        <p:txBody>
          <a:bodyPr/>
          <a:lstStyle/>
          <a:p>
            <a:r>
              <a:rPr lang="en-US" dirty="0" smtClean="0"/>
              <a:t>Processes are very important to the server application developer as they may be used to increase responsiveness, execution time, and turn around time for the user requests.</a:t>
            </a:r>
          </a:p>
          <a:p>
            <a:r>
              <a:rPr lang="en-US" dirty="0" smtClean="0"/>
              <a:t>Since server applications typically perform work on behalf of a remote user or application program , these logical units of work are well suited to the process model concept.</a:t>
            </a:r>
            <a:endParaRPr lang="en-IN"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a:bodyPr>
          <a:lstStyle/>
          <a:p>
            <a:r>
              <a:rPr lang="en-US" dirty="0" smtClean="0"/>
              <a:t>Each separate process must communicate via some form of Inter process communication(IPC).</a:t>
            </a:r>
          </a:p>
          <a:p>
            <a:r>
              <a:rPr lang="en-US" dirty="0" smtClean="0"/>
              <a:t>Each operating system has many methods for this  IPC communication .</a:t>
            </a:r>
          </a:p>
          <a:p>
            <a:pPr>
              <a:buNone/>
            </a:pPr>
            <a:r>
              <a:rPr lang="en-US" dirty="0" smtClean="0"/>
              <a:t>      </a:t>
            </a:r>
            <a:r>
              <a:rPr lang="en-US" dirty="0" err="1" smtClean="0"/>
              <a:t>eg</a:t>
            </a:r>
            <a:r>
              <a:rPr lang="en-US" dirty="0" smtClean="0"/>
              <a:t>: messages, pipes </a:t>
            </a:r>
          </a:p>
          <a:p>
            <a:r>
              <a:rPr lang="en-US" dirty="0" smtClean="0"/>
              <a:t>Developers must take important decisions when architecting for multiple process use because it is important to maximize efficiency without overloading or burdening the overall system.</a:t>
            </a:r>
            <a:endParaRPr lang="en-IN"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code using processes</a:t>
            </a:r>
            <a:endParaRPr lang="en-IN" dirty="0"/>
          </a:p>
        </p:txBody>
      </p:sp>
      <p:sp>
        <p:nvSpPr>
          <p:cNvPr id="3" name="Content Placeholder 2"/>
          <p:cNvSpPr>
            <a:spLocks noGrp="1"/>
          </p:cNvSpPr>
          <p:nvPr>
            <p:ph idx="1"/>
          </p:nvPr>
        </p:nvSpPr>
        <p:spPr/>
        <p:txBody>
          <a:bodyPr/>
          <a:lstStyle/>
          <a:p>
            <a:r>
              <a:rPr lang="en-US" dirty="0" smtClean="0"/>
              <a:t>Server application is better suited for concurrent execution (processes).</a:t>
            </a:r>
          </a:p>
          <a:p>
            <a:r>
              <a:rPr lang="en-US" dirty="0" smtClean="0"/>
              <a:t>Application program must logically distribute the server application functionality among different programs.</a:t>
            </a:r>
          </a:p>
          <a:p>
            <a:r>
              <a:rPr lang="en-US" dirty="0" smtClean="0"/>
              <a:t>These programs will be executed as loadable processes and will interact with each other to form server application.</a:t>
            </a:r>
          </a:p>
          <a:p>
            <a:pPr>
              <a:buNone/>
            </a:pPr>
            <a:endParaRPr lang="en-IN"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 pseudo code –server application</a:t>
            </a:r>
            <a:endParaRPr lang="en-IN" sz="3600" dirty="0"/>
          </a:p>
        </p:txBody>
      </p:sp>
      <p:pic>
        <p:nvPicPr>
          <p:cNvPr id="1027" name="Picture 3"/>
          <p:cNvPicPr>
            <a:picLocks noGrp="1" noChangeAspect="1" noChangeArrowheads="1"/>
          </p:cNvPicPr>
          <p:nvPr>
            <p:ph idx="1"/>
          </p:nvPr>
        </p:nvPicPr>
        <p:blipFill>
          <a:blip r:embed="rId2"/>
          <a:srcRect/>
          <a:stretch>
            <a:fillRect/>
          </a:stretch>
        </p:blipFill>
        <p:spPr bwMode="auto">
          <a:xfrm>
            <a:off x="609601" y="1295400"/>
            <a:ext cx="5791200"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2050" name="Picture 2"/>
          <p:cNvPicPr>
            <a:picLocks noGrp="1" noChangeAspect="1" noChangeArrowheads="1"/>
          </p:cNvPicPr>
          <p:nvPr>
            <p:ph idx="1"/>
          </p:nvPr>
        </p:nvPicPr>
        <p:blipFill>
          <a:blip r:embed="rId2"/>
          <a:srcRect/>
          <a:stretch>
            <a:fillRect/>
          </a:stretch>
        </p:blipFill>
        <p:spPr bwMode="auto">
          <a:xfrm>
            <a:off x="2057401" y="1447800"/>
            <a:ext cx="4443412"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r>
              <a:rPr lang="en-US" dirty="0" smtClean="0"/>
              <a:t>Process 1 is designed to be executed first and will in turn spawn process 2.</a:t>
            </a:r>
          </a:p>
          <a:p>
            <a:r>
              <a:rPr lang="en-US" dirty="0" smtClean="0"/>
              <a:t>Upon successful startup of process2 , process 1 will loop forever, waiting for incoming requests from client for either a register request or work request.</a:t>
            </a:r>
          </a:p>
          <a:p>
            <a:r>
              <a:rPr lang="en-US" dirty="0" smtClean="0"/>
              <a:t>The work  is then dispatched to process 2.</a:t>
            </a:r>
          </a:p>
          <a:p>
            <a:r>
              <a:rPr lang="en-US" dirty="0" smtClean="0"/>
              <a:t>Process 2 is designed to execute the work requests sent by process 1.</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Its first duties will be to establish IPC communications with process 1 and continue its execution loop.</a:t>
            </a:r>
            <a:endParaRPr lang="en-IN" dirty="0" smtClean="0"/>
          </a:p>
          <a:p>
            <a:r>
              <a:rPr lang="en-US" dirty="0" smtClean="0"/>
              <a:t>The only code (other than)  that changes between implementations of platform is :</a:t>
            </a:r>
          </a:p>
          <a:p>
            <a:pPr>
              <a:buFont typeface="Wingdings" pitchFamily="2" charset="2"/>
              <a:buChar char="Ø"/>
            </a:pPr>
            <a:r>
              <a:rPr lang="en-US" dirty="0" smtClean="0">
                <a:solidFill>
                  <a:srgbClr val="FF0000"/>
                </a:solidFill>
              </a:rPr>
              <a:t>The create process</a:t>
            </a:r>
          </a:p>
          <a:p>
            <a:pPr>
              <a:buFont typeface="Wingdings" pitchFamily="2" charset="2"/>
              <a:buChar char="Ø"/>
            </a:pPr>
            <a:r>
              <a:rPr lang="en-US" dirty="0" smtClean="0">
                <a:solidFill>
                  <a:srgbClr val="FF0000"/>
                </a:solidFill>
              </a:rPr>
              <a:t>Wait function</a:t>
            </a:r>
          </a:p>
          <a:p>
            <a:pPr>
              <a:buFont typeface="Wingdings" pitchFamily="2" charset="2"/>
              <a:buChar char="Ø"/>
            </a:pPr>
            <a:r>
              <a:rPr lang="en-US" dirty="0" smtClean="0">
                <a:solidFill>
                  <a:srgbClr val="FF0000"/>
                </a:solidFill>
              </a:rPr>
              <a:t>The leave process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IN" dirty="0"/>
          </a:p>
        </p:txBody>
      </p:sp>
      <p:sp>
        <p:nvSpPr>
          <p:cNvPr id="5" name="Content Placeholder 4"/>
          <p:cNvSpPr>
            <a:spLocks noGrp="1"/>
          </p:cNvSpPr>
          <p:nvPr>
            <p:ph idx="1"/>
          </p:nvPr>
        </p:nvSpPr>
        <p:spPr/>
        <p:txBody>
          <a:bodyPr>
            <a:normAutofit lnSpcReduction="10000"/>
          </a:bodyPr>
          <a:lstStyle/>
          <a:p>
            <a:pPr>
              <a:buNone/>
            </a:pPr>
            <a:endParaRPr lang="en-US" dirty="0" smtClean="0"/>
          </a:p>
          <a:p>
            <a:r>
              <a:rPr lang="en-US" dirty="0" smtClean="0"/>
              <a:t>Study server application development using processes in the following:</a:t>
            </a:r>
          </a:p>
          <a:p>
            <a:pPr>
              <a:buNone/>
            </a:pPr>
            <a:r>
              <a:rPr lang="en-US" dirty="0" smtClean="0"/>
              <a:t>    Case study</a:t>
            </a:r>
          </a:p>
          <a:p>
            <a:pPr>
              <a:buFont typeface="Wingdings" pitchFamily="2" charset="2"/>
              <a:buChar char="Ø"/>
            </a:pPr>
            <a:r>
              <a:rPr lang="en-US" dirty="0" smtClean="0"/>
              <a:t>Microsoft Windows NT</a:t>
            </a:r>
          </a:p>
          <a:p>
            <a:pPr>
              <a:buFont typeface="Wingdings" pitchFamily="2" charset="2"/>
              <a:buChar char="Ø"/>
            </a:pPr>
            <a:r>
              <a:rPr lang="en-US" dirty="0" smtClean="0"/>
              <a:t>Novell NetWare</a:t>
            </a:r>
          </a:p>
          <a:p>
            <a:pPr>
              <a:buFont typeface="Wingdings" pitchFamily="2" charset="2"/>
              <a:buChar char="Ø"/>
            </a:pPr>
            <a:r>
              <a:rPr lang="en-US" dirty="0" smtClean="0"/>
              <a:t>Novell UnixWare</a:t>
            </a:r>
          </a:p>
          <a:p>
            <a:pPr>
              <a:buNone/>
            </a:pPr>
            <a:r>
              <a:rPr lang="en-US" dirty="0" smtClean="0">
                <a:solidFill>
                  <a:srgbClr val="FF0000"/>
                </a:solidFill>
              </a:rPr>
              <a:t>Refer Text pg no: 146</a:t>
            </a:r>
            <a:endParaRPr lang="en-IN" dirty="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Functions used in the NT example</a:t>
            </a:r>
            <a:endParaRPr lang="en-IN" dirty="0"/>
          </a:p>
        </p:txBody>
      </p:sp>
      <p:sp>
        <p:nvSpPr>
          <p:cNvPr id="3" name="Content Placeholder 2"/>
          <p:cNvSpPr>
            <a:spLocks noGrp="1"/>
          </p:cNvSpPr>
          <p:nvPr>
            <p:ph idx="1"/>
          </p:nvPr>
        </p:nvSpPr>
        <p:spPr/>
        <p:txBody>
          <a:bodyPr>
            <a:normAutofit fontScale="85000" lnSpcReduction="20000"/>
          </a:bodyPr>
          <a:lstStyle/>
          <a:p>
            <a:r>
              <a:rPr lang="en-US" dirty="0" err="1" smtClean="0">
                <a:solidFill>
                  <a:srgbClr val="FF0000"/>
                </a:solidFill>
              </a:rPr>
              <a:t>CreateProcess</a:t>
            </a:r>
            <a:r>
              <a:rPr lang="en-US" dirty="0" smtClean="0">
                <a:solidFill>
                  <a:srgbClr val="FF0000"/>
                </a:solidFill>
              </a:rPr>
              <a:t> ( </a:t>
            </a:r>
            <a:r>
              <a:rPr lang="en-US" dirty="0" err="1" smtClean="0">
                <a:solidFill>
                  <a:srgbClr val="FF0000"/>
                </a:solidFill>
              </a:rPr>
              <a:t>execName</a:t>
            </a:r>
            <a:r>
              <a:rPr lang="en-US" dirty="0" smtClean="0">
                <a:solidFill>
                  <a:srgbClr val="FF0000"/>
                </a:solidFill>
              </a:rPr>
              <a:t>, </a:t>
            </a:r>
            <a:r>
              <a:rPr lang="en-US" dirty="0" err="1" smtClean="0">
                <a:solidFill>
                  <a:srgbClr val="FF0000"/>
                </a:solidFill>
              </a:rPr>
              <a:t>cmdLine</a:t>
            </a:r>
            <a:r>
              <a:rPr lang="en-US" dirty="0" smtClean="0">
                <a:solidFill>
                  <a:srgbClr val="FF0000"/>
                </a:solidFill>
              </a:rPr>
              <a:t>, </a:t>
            </a:r>
            <a:r>
              <a:rPr lang="en-US" dirty="0" err="1" smtClean="0">
                <a:solidFill>
                  <a:srgbClr val="FF0000"/>
                </a:solidFill>
              </a:rPr>
              <a:t>procSecurity</a:t>
            </a:r>
            <a:r>
              <a:rPr lang="en-US" dirty="0" smtClean="0">
                <a:solidFill>
                  <a:srgbClr val="FF0000"/>
                </a:solidFill>
              </a:rPr>
              <a:t>, </a:t>
            </a:r>
            <a:r>
              <a:rPr lang="en-US" dirty="0" err="1" smtClean="0">
                <a:solidFill>
                  <a:srgbClr val="FF0000"/>
                </a:solidFill>
              </a:rPr>
              <a:t>threadSecurity</a:t>
            </a:r>
            <a:r>
              <a:rPr lang="en-US" dirty="0" smtClean="0">
                <a:solidFill>
                  <a:srgbClr val="FF0000"/>
                </a:solidFill>
              </a:rPr>
              <a:t>, </a:t>
            </a:r>
            <a:r>
              <a:rPr lang="en-US" dirty="0" err="1" smtClean="0">
                <a:solidFill>
                  <a:srgbClr val="FF0000"/>
                </a:solidFill>
              </a:rPr>
              <a:t>inherit,flags</a:t>
            </a:r>
            <a:r>
              <a:rPr lang="en-US" dirty="0" smtClean="0">
                <a:solidFill>
                  <a:srgbClr val="FF0000"/>
                </a:solidFill>
              </a:rPr>
              <a:t>, </a:t>
            </a:r>
            <a:r>
              <a:rPr lang="en-US" dirty="0" err="1" smtClean="0">
                <a:solidFill>
                  <a:srgbClr val="FF0000"/>
                </a:solidFill>
              </a:rPr>
              <a:t>env</a:t>
            </a:r>
            <a:r>
              <a:rPr lang="en-US" dirty="0" smtClean="0">
                <a:solidFill>
                  <a:srgbClr val="FF0000"/>
                </a:solidFill>
              </a:rPr>
              <a:t>, </a:t>
            </a:r>
            <a:r>
              <a:rPr lang="en-US" dirty="0" err="1" smtClean="0">
                <a:solidFill>
                  <a:srgbClr val="FF0000"/>
                </a:solidFill>
              </a:rPr>
              <a:t>cwd</a:t>
            </a:r>
            <a:r>
              <a:rPr lang="en-US" dirty="0" smtClean="0">
                <a:solidFill>
                  <a:srgbClr val="FF0000"/>
                </a:solidFill>
              </a:rPr>
              <a:t>, </a:t>
            </a:r>
            <a:r>
              <a:rPr lang="en-US" dirty="0" err="1" smtClean="0">
                <a:solidFill>
                  <a:srgbClr val="FF0000"/>
                </a:solidFill>
              </a:rPr>
              <a:t>startInfo</a:t>
            </a:r>
            <a:r>
              <a:rPr lang="en-US" dirty="0" smtClean="0">
                <a:solidFill>
                  <a:srgbClr val="FF0000"/>
                </a:solidFill>
              </a:rPr>
              <a:t>, &amp;</a:t>
            </a:r>
            <a:r>
              <a:rPr lang="en-US" dirty="0" err="1" smtClean="0">
                <a:solidFill>
                  <a:srgbClr val="FF0000"/>
                </a:solidFill>
              </a:rPr>
              <a:t>procInfo</a:t>
            </a:r>
            <a:r>
              <a:rPr lang="en-US" dirty="0" smtClean="0">
                <a:solidFill>
                  <a:srgbClr val="FF0000"/>
                </a:solidFill>
              </a:rPr>
              <a:t>)</a:t>
            </a:r>
          </a:p>
          <a:p>
            <a:pPr>
              <a:buNone/>
            </a:pPr>
            <a:r>
              <a:rPr lang="en-US" dirty="0" smtClean="0">
                <a:solidFill>
                  <a:srgbClr val="FF0000"/>
                </a:solidFill>
              </a:rPr>
              <a:t>	</a:t>
            </a:r>
            <a:r>
              <a:rPr lang="en-US" dirty="0" smtClean="0"/>
              <a:t>This command is used to create a process under Windows NT</a:t>
            </a:r>
          </a:p>
          <a:p>
            <a:r>
              <a:rPr lang="en-US" dirty="0" err="1" smtClean="0">
                <a:solidFill>
                  <a:srgbClr val="FF0000"/>
                </a:solidFill>
              </a:rPr>
              <a:t>ExitProcess</a:t>
            </a:r>
            <a:r>
              <a:rPr lang="en-US" dirty="0" smtClean="0">
                <a:solidFill>
                  <a:srgbClr val="FF0000"/>
                </a:solidFill>
              </a:rPr>
              <a:t>(</a:t>
            </a:r>
            <a:r>
              <a:rPr lang="en-US" dirty="0" err="1" smtClean="0">
                <a:solidFill>
                  <a:srgbClr val="FF0000"/>
                </a:solidFill>
              </a:rPr>
              <a:t>ExitCode</a:t>
            </a:r>
            <a:r>
              <a:rPr lang="en-US" dirty="0" smtClean="0">
                <a:solidFill>
                  <a:srgbClr val="FF0000"/>
                </a:solidFill>
              </a:rPr>
              <a:t>):</a:t>
            </a:r>
          </a:p>
          <a:p>
            <a:pPr>
              <a:buNone/>
            </a:pPr>
            <a:r>
              <a:rPr lang="en-US" dirty="0" smtClean="0">
                <a:solidFill>
                  <a:srgbClr val="FF0000"/>
                </a:solidFill>
              </a:rPr>
              <a:t>	</a:t>
            </a:r>
            <a:r>
              <a:rPr lang="en-US" dirty="0" smtClean="0"/>
              <a:t>This function call is made to end the currently running process.</a:t>
            </a:r>
            <a:endParaRPr lang="en-US" dirty="0" smtClean="0">
              <a:solidFill>
                <a:srgbClr val="FF0000"/>
              </a:solidFill>
            </a:endParaRPr>
          </a:p>
          <a:p>
            <a:r>
              <a:rPr lang="en-US" dirty="0" smtClean="0">
                <a:solidFill>
                  <a:srgbClr val="FF0000"/>
                </a:solidFill>
              </a:rPr>
              <a:t>Sleep(ms):</a:t>
            </a:r>
          </a:p>
          <a:p>
            <a:pPr>
              <a:buNone/>
            </a:pPr>
            <a:r>
              <a:rPr lang="en-US" dirty="0" smtClean="0">
                <a:solidFill>
                  <a:srgbClr val="FF0000"/>
                </a:solidFill>
              </a:rPr>
              <a:t>     </a:t>
            </a:r>
            <a:r>
              <a:rPr lang="en-US" dirty="0" smtClean="0"/>
              <a:t>This call places the current thread of process in a suspended state for the number of milliseconds passed as the parameter </a:t>
            </a:r>
            <a:r>
              <a:rPr lang="en-US" dirty="0" err="1" smtClean="0"/>
              <a:t>ms.</a:t>
            </a:r>
            <a:endParaRPr lang="en-US" dirty="0" smtClean="0">
              <a:solidFill>
                <a:srgbClr val="FF0000"/>
              </a:solidFill>
            </a:endParaRPr>
          </a:p>
          <a:p>
            <a:pPr>
              <a:buNone/>
            </a:pPr>
            <a:endParaRPr lang="en-IN"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Functions used in the NetWare  example</a:t>
            </a:r>
            <a:endParaRPr lang="en-IN" dirty="0"/>
          </a:p>
        </p:txBody>
      </p:sp>
      <p:sp>
        <p:nvSpPr>
          <p:cNvPr id="3" name="Content Placeholder 2"/>
          <p:cNvSpPr>
            <a:spLocks noGrp="1"/>
          </p:cNvSpPr>
          <p:nvPr>
            <p:ph idx="1"/>
          </p:nvPr>
        </p:nvSpPr>
        <p:spPr/>
        <p:txBody>
          <a:bodyPr>
            <a:normAutofit lnSpcReduction="10000"/>
          </a:bodyPr>
          <a:lstStyle/>
          <a:p>
            <a:r>
              <a:rPr lang="en-US" dirty="0" err="1" smtClean="0">
                <a:solidFill>
                  <a:srgbClr val="FF0000"/>
                </a:solidFill>
              </a:rPr>
              <a:t>Spawnlp</a:t>
            </a:r>
            <a:r>
              <a:rPr lang="en-US" dirty="0" smtClean="0">
                <a:solidFill>
                  <a:srgbClr val="FF0000"/>
                </a:solidFill>
              </a:rPr>
              <a:t>(flags , execName,arg0….)</a:t>
            </a:r>
            <a:r>
              <a:rPr lang="en-IN" dirty="0" smtClean="0">
                <a:solidFill>
                  <a:srgbClr val="FF0000"/>
                </a:solidFill>
              </a:rPr>
              <a:t> : </a:t>
            </a:r>
            <a:r>
              <a:rPr lang="en-IN" dirty="0" smtClean="0"/>
              <a:t>used to load a NetWare Loadable module (NLM) specified by </a:t>
            </a:r>
            <a:r>
              <a:rPr lang="en-IN" dirty="0" err="1" smtClean="0"/>
              <a:t>execName</a:t>
            </a:r>
            <a:r>
              <a:rPr lang="en-IN" dirty="0" smtClean="0"/>
              <a:t> into memory and begin execution.</a:t>
            </a:r>
          </a:p>
          <a:p>
            <a:r>
              <a:rPr lang="en-US" dirty="0" smtClean="0">
                <a:solidFill>
                  <a:srgbClr val="FF0000"/>
                </a:solidFill>
              </a:rPr>
              <a:t>delay (ms) : </a:t>
            </a:r>
            <a:r>
              <a:rPr lang="en-US" dirty="0" smtClean="0"/>
              <a:t>This call simply places the current thread of the NLM in a suspended state for the milliseconds passed as the parameter ms</a:t>
            </a:r>
          </a:p>
          <a:p>
            <a:r>
              <a:rPr lang="en-US" dirty="0" err="1" smtClean="0">
                <a:solidFill>
                  <a:srgbClr val="FF0000"/>
                </a:solidFill>
              </a:rPr>
              <a:t>ExitThread</a:t>
            </a:r>
            <a:r>
              <a:rPr lang="en-US" dirty="0" smtClean="0">
                <a:solidFill>
                  <a:srgbClr val="FF0000"/>
                </a:solidFill>
              </a:rPr>
              <a:t>(</a:t>
            </a:r>
            <a:r>
              <a:rPr lang="en-US" dirty="0" err="1" smtClean="0">
                <a:solidFill>
                  <a:srgbClr val="FF0000"/>
                </a:solidFill>
              </a:rPr>
              <a:t>actionCode</a:t>
            </a:r>
            <a:r>
              <a:rPr lang="en-US" dirty="0" smtClean="0">
                <a:solidFill>
                  <a:srgbClr val="FF0000"/>
                </a:solidFill>
              </a:rPr>
              <a:t>, status) : </a:t>
            </a:r>
            <a:r>
              <a:rPr lang="en-US" dirty="0" smtClean="0"/>
              <a:t>This call gracefully ends thread or NLM execution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pPr fontAlgn="base">
              <a:buNone/>
            </a:pPr>
            <a:endParaRPr lang="en-IN" b="1" dirty="0" smtClean="0"/>
          </a:p>
          <a:p>
            <a:pPr fontAlgn="base"/>
            <a:r>
              <a:rPr lang="en-IN" dirty="0" smtClean="0"/>
              <a:t>Multiprogramming is also the ability of an operating system to execute more than one program on a single processor machine.</a:t>
            </a:r>
          </a:p>
          <a:p>
            <a:pPr fontAlgn="base"/>
            <a:r>
              <a:rPr lang="en-IN" dirty="0" smtClean="0"/>
              <a:t> More than one task/program/job/process can reside into the main memory at one point of time.</a:t>
            </a:r>
          </a:p>
          <a:p>
            <a:pPr fontAlgn="base"/>
            <a:r>
              <a:rPr lang="en-IN" dirty="0" smtClean="0"/>
              <a:t> A computer running excel and </a:t>
            </a:r>
            <a:r>
              <a:rPr lang="en-IN" dirty="0" err="1" smtClean="0"/>
              <a:t>firefox</a:t>
            </a:r>
            <a:r>
              <a:rPr lang="en-IN" dirty="0" smtClean="0"/>
              <a:t> browser simultaneously is an example of multiprogramming.</a:t>
            </a:r>
          </a:p>
          <a:p>
            <a:pPr>
              <a:buNone/>
            </a:pPr>
            <a:endParaRPr lang="en-IN"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Functions used in UnixWare example</a:t>
            </a:r>
            <a:endParaRPr lang="en-IN" dirty="0"/>
          </a:p>
        </p:txBody>
      </p:sp>
      <p:sp>
        <p:nvSpPr>
          <p:cNvPr id="3" name="Content Placeholder 2"/>
          <p:cNvSpPr>
            <a:spLocks noGrp="1"/>
          </p:cNvSpPr>
          <p:nvPr>
            <p:ph idx="1"/>
          </p:nvPr>
        </p:nvSpPr>
        <p:spPr/>
        <p:txBody>
          <a:bodyPr>
            <a:normAutofit fontScale="92500"/>
          </a:bodyPr>
          <a:lstStyle/>
          <a:p>
            <a:r>
              <a:rPr lang="en-US" dirty="0" smtClean="0">
                <a:solidFill>
                  <a:srgbClr val="FF0000"/>
                </a:solidFill>
              </a:rPr>
              <a:t>Fork() :</a:t>
            </a:r>
            <a:r>
              <a:rPr lang="en-US" dirty="0" smtClean="0"/>
              <a:t> This function causes a new process to be created.</a:t>
            </a:r>
          </a:p>
          <a:p>
            <a:r>
              <a:rPr lang="en-US" dirty="0" err="1" smtClean="0">
                <a:solidFill>
                  <a:srgbClr val="FF0000"/>
                </a:solidFill>
              </a:rPr>
              <a:t>Execl</a:t>
            </a:r>
            <a:r>
              <a:rPr lang="en-US" dirty="0" smtClean="0">
                <a:solidFill>
                  <a:srgbClr val="FF0000"/>
                </a:solidFill>
              </a:rPr>
              <a:t>(</a:t>
            </a:r>
            <a:r>
              <a:rPr lang="en-US" dirty="0" err="1" smtClean="0">
                <a:solidFill>
                  <a:srgbClr val="FF0000"/>
                </a:solidFill>
              </a:rPr>
              <a:t>execName</a:t>
            </a:r>
            <a:r>
              <a:rPr lang="en-US" dirty="0" smtClean="0">
                <a:solidFill>
                  <a:srgbClr val="FF0000"/>
                </a:solidFill>
              </a:rPr>
              <a:t>, arg0…) : </a:t>
            </a:r>
            <a:r>
              <a:rPr lang="en-US" dirty="0" smtClean="0"/>
              <a:t>It will replace the currently executing process with one specified by </a:t>
            </a:r>
            <a:r>
              <a:rPr lang="en-US" dirty="0" err="1" smtClean="0"/>
              <a:t>execName</a:t>
            </a:r>
            <a:r>
              <a:rPr lang="en-US" dirty="0" smtClean="0"/>
              <a:t>.</a:t>
            </a:r>
          </a:p>
          <a:p>
            <a:r>
              <a:rPr lang="en-US" dirty="0" smtClean="0">
                <a:solidFill>
                  <a:srgbClr val="FF0000"/>
                </a:solidFill>
              </a:rPr>
              <a:t>Sleep(sec) : </a:t>
            </a:r>
            <a:r>
              <a:rPr lang="en-US" dirty="0" smtClean="0"/>
              <a:t>This function suspends the execution of this process for sec number of seconds</a:t>
            </a:r>
          </a:p>
          <a:p>
            <a:r>
              <a:rPr lang="en-US" dirty="0" smtClean="0">
                <a:solidFill>
                  <a:srgbClr val="FF0000"/>
                </a:solidFill>
              </a:rPr>
              <a:t>Exit(status) :</a:t>
            </a:r>
            <a:r>
              <a:rPr lang="en-US" dirty="0" smtClean="0"/>
              <a:t> The function causes the calling process to be terminated.</a:t>
            </a:r>
            <a:endParaRPr lang="en-IN"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Threads-for concurrent execution</a:t>
            </a:r>
            <a:endParaRPr lang="en-IN" dirty="0"/>
          </a:p>
        </p:txBody>
      </p:sp>
      <p:sp>
        <p:nvSpPr>
          <p:cNvPr id="3" name="Content Placeholder 2"/>
          <p:cNvSpPr>
            <a:spLocks noGrp="1"/>
          </p:cNvSpPr>
          <p:nvPr>
            <p:ph idx="1"/>
          </p:nvPr>
        </p:nvSpPr>
        <p:spPr/>
        <p:txBody>
          <a:bodyPr>
            <a:normAutofit lnSpcReduction="10000"/>
          </a:bodyPr>
          <a:lstStyle/>
          <a:p>
            <a:r>
              <a:rPr lang="en-US" dirty="0" smtClean="0"/>
              <a:t>Threads has been introduced as an efficient mechanism for executing concurrent application code.</a:t>
            </a:r>
          </a:p>
          <a:p>
            <a:r>
              <a:rPr lang="en-US" dirty="0" smtClean="0"/>
              <a:t>Thread is defined as a light weight process.</a:t>
            </a:r>
          </a:p>
          <a:p>
            <a:r>
              <a:rPr lang="en-US" dirty="0" smtClean="0"/>
              <a:t>With a thread based system , it might be possible to assign  one thread per remote client.</a:t>
            </a:r>
          </a:p>
          <a:p>
            <a:r>
              <a:rPr lang="en-US" dirty="0" smtClean="0"/>
              <a:t>This model is known as Worker model and maximize all clients use of server processor.</a:t>
            </a:r>
            <a:endParaRPr lang="en-IN"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Threads can increase the ability to handle requests generated from client machines.</a:t>
            </a:r>
          </a:p>
          <a:p>
            <a:r>
              <a:rPr lang="en-US" dirty="0" smtClean="0"/>
              <a:t>Applications architected for thread use can see significant performance gains as well.</a:t>
            </a:r>
          </a:p>
          <a:p>
            <a:r>
              <a:rPr lang="en-US" dirty="0" smtClean="0"/>
              <a:t>The reason is operating system is much more efficient in creating , executing, and switching threads within the system .</a:t>
            </a:r>
            <a:endParaRPr lang="en-IN"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The developer is uniformly presented with a simple API to create and manipulate thread execution.</a:t>
            </a:r>
          </a:p>
          <a:p>
            <a:r>
              <a:rPr lang="en-US" dirty="0" smtClean="0"/>
              <a:t>Thread API allow the developer to specify an arbitrary function at which new thread is to be started.</a:t>
            </a:r>
            <a:endParaRPr lang="en-IN"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Architecting for Threads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In a multi-threaded system , each application program may have more than one thread executing.</a:t>
            </a:r>
          </a:p>
          <a:p>
            <a:r>
              <a:rPr lang="en-US" dirty="0" smtClean="0"/>
              <a:t>Multi-threading adds power to the developer by allowing the programmer  to dispatch multiple units of execution.</a:t>
            </a:r>
          </a:p>
          <a:p>
            <a:r>
              <a:rPr lang="en-US" dirty="0" smtClean="0"/>
              <a:t>Architecting code to fully utilize threads will maximize the efficiency by using available CPU cycles.</a:t>
            </a:r>
          </a:p>
          <a:p>
            <a:r>
              <a:rPr lang="en-US" dirty="0" smtClean="0"/>
              <a:t>A common mechanism for architecting server applications using threads is Worker model.</a:t>
            </a:r>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Worker Model</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It is an ideal design for server applications running with efficient thread scheduling operating system.</a:t>
            </a:r>
          </a:p>
          <a:p>
            <a:r>
              <a:rPr lang="en-US" dirty="0" smtClean="0"/>
              <a:t>In the worker model , a thread is established for each client connection to the server.</a:t>
            </a:r>
          </a:p>
          <a:p>
            <a:r>
              <a:rPr lang="en-US" dirty="0" smtClean="0"/>
              <a:t>All functions executed on behalf of the client are performed using this worker thread.</a:t>
            </a:r>
          </a:p>
          <a:p>
            <a:r>
              <a:rPr lang="en-US" dirty="0" smtClean="0"/>
              <a:t>The worker thread is responsible for accepting incoming requests from client , processing them , and responding back to client.</a:t>
            </a:r>
          </a:p>
          <a:p>
            <a:pPr>
              <a:buNone/>
            </a:pPr>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It is the responsibility of the operating system to provide API support for efficient scheduling and synchronization.</a:t>
            </a:r>
          </a:p>
          <a:p>
            <a:r>
              <a:rPr lang="en-US" dirty="0" smtClean="0"/>
              <a:t>There are three main sections of the Worker model</a:t>
            </a:r>
          </a:p>
          <a:p>
            <a:pPr>
              <a:buFont typeface="Wingdings" pitchFamily="2" charset="2"/>
              <a:buChar char="Ø"/>
            </a:pPr>
            <a:r>
              <a:rPr lang="en-US" dirty="0" smtClean="0">
                <a:solidFill>
                  <a:srgbClr val="FF0000"/>
                </a:solidFill>
              </a:rPr>
              <a:t>Server Communication Module( SCM)</a:t>
            </a:r>
          </a:p>
          <a:p>
            <a:pPr>
              <a:buFont typeface="Wingdings" pitchFamily="2" charset="2"/>
              <a:buChar char="Ø"/>
            </a:pPr>
            <a:r>
              <a:rPr lang="en-US" dirty="0" smtClean="0">
                <a:solidFill>
                  <a:srgbClr val="FF0000"/>
                </a:solidFill>
              </a:rPr>
              <a:t>Dispatcher</a:t>
            </a:r>
          </a:p>
          <a:p>
            <a:pPr>
              <a:buFont typeface="Wingdings" pitchFamily="2" charset="2"/>
              <a:buChar char="Ø"/>
            </a:pPr>
            <a:r>
              <a:rPr lang="en-US" dirty="0" smtClean="0">
                <a:solidFill>
                  <a:srgbClr val="FF0000"/>
                </a:solidFill>
              </a:rPr>
              <a:t>Executor Worker (Thread)</a:t>
            </a:r>
            <a:endParaRPr lang="en-IN" dirty="0">
              <a:solidFill>
                <a:srgbClr val="FF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Server Communication Module( SCM)</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SCM is responsible for establishing , maintaining, and destroying connections as well as providing interfaces to send and receive data on those connections.</a:t>
            </a:r>
          </a:p>
          <a:p>
            <a:r>
              <a:rPr lang="en-US" dirty="0" smtClean="0"/>
              <a:t>This module is responsible for calling the Worker Dispatcher for thread execution as well as providing interface to Executor for sending and receiving network transmissions.</a:t>
            </a:r>
          </a:p>
          <a:p>
            <a:r>
              <a:rPr lang="en-US" dirty="0" smtClean="0"/>
              <a:t>The SCM should also register and maintain communication data for each client. </a:t>
            </a:r>
            <a:endParaRPr lang="en-IN"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Dispatcher</a:t>
            </a:r>
            <a:br>
              <a:rPr lang="en-US" dirty="0" smtClean="0"/>
            </a:br>
            <a:endParaRPr lang="en-IN" dirty="0"/>
          </a:p>
        </p:txBody>
      </p:sp>
      <p:sp>
        <p:nvSpPr>
          <p:cNvPr id="3" name="Content Placeholder 2"/>
          <p:cNvSpPr>
            <a:spLocks noGrp="1"/>
          </p:cNvSpPr>
          <p:nvPr>
            <p:ph idx="1"/>
          </p:nvPr>
        </p:nvSpPr>
        <p:spPr/>
        <p:txBody>
          <a:bodyPr>
            <a:normAutofit fontScale="85000" lnSpcReduction="10000"/>
          </a:bodyPr>
          <a:lstStyle/>
          <a:p>
            <a:r>
              <a:rPr lang="en-US" dirty="0" smtClean="0"/>
              <a:t>It is the job of the Dispatcher to spawn a thread for each  client to server connection.</a:t>
            </a:r>
          </a:p>
          <a:p>
            <a:r>
              <a:rPr lang="en-US" dirty="0" smtClean="0"/>
              <a:t>The dispatcher acts as the go-between of the SCM and the Executor.</a:t>
            </a:r>
          </a:p>
          <a:p>
            <a:r>
              <a:rPr lang="en-US" dirty="0" smtClean="0"/>
              <a:t>Its main function is to provide initiation ( or dispatch) threads to execute on behalf of the client.</a:t>
            </a:r>
          </a:p>
          <a:p>
            <a:r>
              <a:rPr lang="en-US" dirty="0" smtClean="0"/>
              <a:t>The Dispatcher must also establish client data areas , as well as client registration before the spawn.</a:t>
            </a:r>
          </a:p>
          <a:p>
            <a:r>
              <a:rPr lang="en-US" dirty="0" smtClean="0"/>
              <a:t>After the dispatcher is finished , unique thread started for each client will execute concurrently with other threads  in the system.</a:t>
            </a:r>
          </a:p>
          <a:p>
            <a:endParaRPr lang="en-IN"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Executor (Worker Thread)</a:t>
            </a:r>
            <a:r>
              <a:rPr lang="en-IN" dirty="0" smtClean="0"/>
              <a:t/>
            </a:r>
            <a:br>
              <a:rPr lang="en-IN" dirty="0" smtClean="0"/>
            </a:br>
            <a:endParaRPr lang="en-IN" dirty="0"/>
          </a:p>
        </p:txBody>
      </p:sp>
      <p:sp>
        <p:nvSpPr>
          <p:cNvPr id="3" name="Content Placeholder 2"/>
          <p:cNvSpPr>
            <a:spLocks noGrp="1"/>
          </p:cNvSpPr>
          <p:nvPr>
            <p:ph idx="1"/>
          </p:nvPr>
        </p:nvSpPr>
        <p:spPr/>
        <p:txBody>
          <a:bodyPr>
            <a:normAutofit lnSpcReduction="10000"/>
          </a:bodyPr>
          <a:lstStyle/>
          <a:p>
            <a:r>
              <a:rPr lang="en-US" dirty="0" smtClean="0"/>
              <a:t>The responsibility of the Executor is to execute instructions on behalf of a client server connection .</a:t>
            </a:r>
          </a:p>
          <a:p>
            <a:r>
              <a:rPr lang="en-US" dirty="0" smtClean="0"/>
              <a:t>The Executor should be designed to process requests sent from client work stations.</a:t>
            </a:r>
          </a:p>
          <a:p>
            <a:r>
              <a:rPr lang="en-US" dirty="0" smtClean="0"/>
              <a:t>The Worker thread is responsible for executing instructions for client application .</a:t>
            </a:r>
          </a:p>
          <a:p>
            <a:r>
              <a:rPr lang="en-US" dirty="0" smtClean="0"/>
              <a:t>It is also responsible for sending and receiving data back and forth to client station.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layout multiprogramming</a:t>
            </a:r>
            <a:endParaRPr lang="en-IN" dirty="0"/>
          </a:p>
        </p:txBody>
      </p:sp>
      <p:pic>
        <p:nvPicPr>
          <p:cNvPr id="1026" name="Picture 2" descr="C:\Users\alphy\Desktop\Multiprogramming.jpg"/>
          <p:cNvPicPr>
            <a:picLocks noGrp="1" noChangeAspect="1" noChangeArrowheads="1"/>
          </p:cNvPicPr>
          <p:nvPr>
            <p:ph idx="1"/>
          </p:nvPr>
        </p:nvPicPr>
        <p:blipFill>
          <a:blip r:embed="rId2"/>
          <a:srcRect/>
          <a:stretch>
            <a:fillRect/>
          </a:stretch>
        </p:blipFill>
        <p:spPr bwMode="auto">
          <a:xfrm>
            <a:off x="3124200" y="2143919"/>
            <a:ext cx="2524125" cy="3875881"/>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pseudo code for the worker model</a:t>
            </a:r>
            <a:endParaRPr lang="en-IN" dirty="0"/>
          </a:p>
        </p:txBody>
      </p:sp>
      <p:pic>
        <p:nvPicPr>
          <p:cNvPr id="3074" name="Picture 2"/>
          <p:cNvPicPr>
            <a:picLocks noGrp="1" noChangeAspect="1" noChangeArrowheads="1"/>
          </p:cNvPicPr>
          <p:nvPr>
            <p:ph idx="1"/>
          </p:nvPr>
        </p:nvPicPr>
        <p:blipFill>
          <a:blip r:embed="rId2"/>
          <a:srcRect/>
          <a:stretch>
            <a:fillRect/>
          </a:stretch>
        </p:blipFill>
        <p:spPr bwMode="auto">
          <a:xfrm>
            <a:off x="914400" y="1905000"/>
            <a:ext cx="4257675" cy="3524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098" name="Picture 2"/>
          <p:cNvPicPr>
            <a:picLocks noGrp="1" noChangeAspect="1" noChangeArrowheads="1"/>
          </p:cNvPicPr>
          <p:nvPr>
            <p:ph idx="1"/>
          </p:nvPr>
        </p:nvPicPr>
        <p:blipFill>
          <a:blip r:embed="rId2"/>
          <a:srcRect/>
          <a:stretch>
            <a:fillRect/>
          </a:stretch>
        </p:blipFill>
        <p:spPr bwMode="auto">
          <a:xfrm>
            <a:off x="1676400" y="228600"/>
            <a:ext cx="5334000" cy="6019800"/>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pseudo code for Worker model</a:t>
            </a:r>
            <a:endParaRPr lang="en-IN" dirty="0"/>
          </a:p>
        </p:txBody>
      </p:sp>
      <p:sp>
        <p:nvSpPr>
          <p:cNvPr id="5" name="Content Placeholder 4"/>
          <p:cNvSpPr>
            <a:spLocks noGrp="1"/>
          </p:cNvSpPr>
          <p:nvPr>
            <p:ph idx="1"/>
          </p:nvPr>
        </p:nvSpPr>
        <p:spPr/>
        <p:txBody>
          <a:bodyPr/>
          <a:lstStyle/>
          <a:p>
            <a:r>
              <a:rPr lang="en-US" dirty="0" smtClean="0"/>
              <a:t>Study Developing code with Threads </a:t>
            </a:r>
          </a:p>
          <a:p>
            <a:pPr>
              <a:buFont typeface="Wingdings" pitchFamily="2" charset="2"/>
              <a:buChar char="Ø"/>
            </a:pPr>
            <a:r>
              <a:rPr lang="en-US" dirty="0" smtClean="0"/>
              <a:t>Microsoft Windows NT</a:t>
            </a:r>
          </a:p>
          <a:p>
            <a:pPr>
              <a:buFont typeface="Wingdings" pitchFamily="2" charset="2"/>
              <a:buChar char="Ø"/>
            </a:pPr>
            <a:r>
              <a:rPr lang="en-US" dirty="0" smtClean="0"/>
              <a:t>Novell NetWare</a:t>
            </a:r>
          </a:p>
          <a:p>
            <a:pPr>
              <a:buFont typeface="Wingdings" pitchFamily="2" charset="2"/>
              <a:buChar char="Ø"/>
            </a:pPr>
            <a:endParaRPr lang="en-US" dirty="0" smtClean="0"/>
          </a:p>
          <a:p>
            <a:pPr>
              <a:buFont typeface="Wingdings" pitchFamily="2" charset="2"/>
              <a:buChar char="Ø"/>
            </a:pPr>
            <a:r>
              <a:rPr lang="en-US" dirty="0" smtClean="0"/>
              <a:t>Refer Text pg no: 164</a:t>
            </a:r>
            <a:endParaRPr lang="en-IN"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Functions used in the NT example</a:t>
            </a:r>
            <a:endParaRPr lang="en-IN" dirty="0"/>
          </a:p>
        </p:txBody>
      </p:sp>
      <p:sp>
        <p:nvSpPr>
          <p:cNvPr id="3" name="Content Placeholder 2"/>
          <p:cNvSpPr>
            <a:spLocks noGrp="1"/>
          </p:cNvSpPr>
          <p:nvPr>
            <p:ph idx="1"/>
          </p:nvPr>
        </p:nvSpPr>
        <p:spPr/>
        <p:txBody>
          <a:bodyPr>
            <a:normAutofit/>
          </a:bodyPr>
          <a:lstStyle/>
          <a:p>
            <a:r>
              <a:rPr lang="en-US" dirty="0" err="1" smtClean="0">
                <a:solidFill>
                  <a:srgbClr val="FF0000"/>
                </a:solidFill>
              </a:rPr>
              <a:t>CreateThread</a:t>
            </a:r>
            <a:r>
              <a:rPr lang="en-US" dirty="0" smtClean="0">
                <a:solidFill>
                  <a:srgbClr val="FF0000"/>
                </a:solidFill>
              </a:rPr>
              <a:t>(</a:t>
            </a:r>
            <a:r>
              <a:rPr lang="en-US" dirty="0" err="1" smtClean="0">
                <a:solidFill>
                  <a:srgbClr val="FF0000"/>
                </a:solidFill>
              </a:rPr>
              <a:t>security,size,MyThreadFunction,arg,flags,&amp;tID</a:t>
            </a:r>
            <a:r>
              <a:rPr lang="en-US" dirty="0" smtClean="0">
                <a:solidFill>
                  <a:srgbClr val="FF0000"/>
                </a:solidFill>
              </a:rPr>
              <a:t>) : </a:t>
            </a:r>
            <a:r>
              <a:rPr lang="en-US" dirty="0" smtClean="0"/>
              <a:t>Used to start an instance of a thread and to begin its execution.</a:t>
            </a:r>
          </a:p>
          <a:p>
            <a:r>
              <a:rPr lang="en-US" dirty="0" err="1" smtClean="0">
                <a:solidFill>
                  <a:srgbClr val="FF0000"/>
                </a:solidFill>
              </a:rPr>
              <a:t>ExitThread</a:t>
            </a:r>
            <a:r>
              <a:rPr lang="en-US" dirty="0" smtClean="0">
                <a:solidFill>
                  <a:srgbClr val="FF0000"/>
                </a:solidFill>
              </a:rPr>
              <a:t>(</a:t>
            </a:r>
            <a:r>
              <a:rPr lang="en-US" dirty="0" err="1" smtClean="0">
                <a:solidFill>
                  <a:srgbClr val="FF0000"/>
                </a:solidFill>
              </a:rPr>
              <a:t>ExitCode</a:t>
            </a:r>
            <a:r>
              <a:rPr lang="en-US" dirty="0" smtClean="0">
                <a:solidFill>
                  <a:srgbClr val="FF0000"/>
                </a:solidFill>
              </a:rPr>
              <a:t>) :  </a:t>
            </a:r>
            <a:r>
              <a:rPr lang="en-US" dirty="0" smtClean="0"/>
              <a:t>used to end the currently running thread.</a:t>
            </a:r>
            <a:endParaRPr lang="en-US" dirty="0" smtClean="0">
              <a:solidFill>
                <a:srgbClr val="FF0000"/>
              </a:solidFill>
            </a:endParaRPr>
          </a:p>
          <a:p>
            <a:r>
              <a:rPr lang="en-US" dirty="0" smtClean="0">
                <a:solidFill>
                  <a:srgbClr val="FF0000"/>
                </a:solidFill>
              </a:rPr>
              <a:t>Sleep(ms) : </a:t>
            </a:r>
            <a:r>
              <a:rPr lang="en-US" dirty="0" smtClean="0"/>
              <a:t>This call places the current thread in a suspended state for the number of milliseconds passed as parameter (ms).</a:t>
            </a:r>
            <a:endParaRPr lang="en-IN"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Functions used in the NetWare example</a:t>
            </a:r>
            <a:endParaRPr lang="en-IN" dirty="0"/>
          </a:p>
        </p:txBody>
      </p:sp>
      <p:sp>
        <p:nvSpPr>
          <p:cNvPr id="3" name="Content Placeholder 2"/>
          <p:cNvSpPr>
            <a:spLocks noGrp="1"/>
          </p:cNvSpPr>
          <p:nvPr>
            <p:ph idx="1"/>
          </p:nvPr>
        </p:nvSpPr>
        <p:spPr/>
        <p:txBody>
          <a:bodyPr/>
          <a:lstStyle/>
          <a:p>
            <a:r>
              <a:rPr lang="en-US" dirty="0" err="1" smtClean="0">
                <a:solidFill>
                  <a:srgbClr val="FF0000"/>
                </a:solidFill>
              </a:rPr>
              <a:t>BeginThread</a:t>
            </a:r>
            <a:r>
              <a:rPr lang="en-US" dirty="0" smtClean="0">
                <a:solidFill>
                  <a:srgbClr val="FF0000"/>
                </a:solidFill>
              </a:rPr>
              <a:t>(</a:t>
            </a:r>
            <a:r>
              <a:rPr lang="en-US" dirty="0" err="1" smtClean="0">
                <a:solidFill>
                  <a:srgbClr val="FF0000"/>
                </a:solidFill>
              </a:rPr>
              <a:t>MyThreadFunction</a:t>
            </a:r>
            <a:r>
              <a:rPr lang="en-US" dirty="0" smtClean="0">
                <a:solidFill>
                  <a:srgbClr val="FF0000"/>
                </a:solidFill>
              </a:rPr>
              <a:t>, </a:t>
            </a:r>
            <a:r>
              <a:rPr lang="en-US" dirty="0" err="1" smtClean="0">
                <a:solidFill>
                  <a:srgbClr val="FF0000"/>
                </a:solidFill>
              </a:rPr>
              <a:t>stack,size,arg</a:t>
            </a:r>
            <a:r>
              <a:rPr lang="en-US" dirty="0" smtClean="0">
                <a:solidFill>
                  <a:srgbClr val="FF0000"/>
                </a:solidFill>
              </a:rPr>
              <a:t>)</a:t>
            </a:r>
            <a:r>
              <a:rPr lang="en-IN" dirty="0" smtClean="0">
                <a:solidFill>
                  <a:srgbClr val="FF0000"/>
                </a:solidFill>
              </a:rPr>
              <a:t> : </a:t>
            </a:r>
            <a:r>
              <a:rPr lang="en-IN" dirty="0" smtClean="0"/>
              <a:t>Creates a thread and places it on the Netware run queue.</a:t>
            </a:r>
          </a:p>
          <a:p>
            <a:r>
              <a:rPr lang="en-US" dirty="0" smtClean="0">
                <a:solidFill>
                  <a:srgbClr val="FF0000"/>
                </a:solidFill>
              </a:rPr>
              <a:t>Delay(ms)</a:t>
            </a:r>
            <a:r>
              <a:rPr lang="en-US" dirty="0" smtClean="0"/>
              <a:t> : This call simply places the current thread of the NLM in a suspended state for the milliseconds passed as the parameter </a:t>
            </a:r>
            <a:r>
              <a:rPr lang="en-US" dirty="0" err="1" smtClean="0"/>
              <a:t>ms.</a:t>
            </a:r>
            <a:endParaRPr lang="en-US" dirty="0" smtClean="0">
              <a:solidFill>
                <a:srgbClr val="FF0000"/>
              </a:solidFill>
            </a:endParaRPr>
          </a:p>
          <a:p>
            <a:r>
              <a:rPr lang="en-US" dirty="0" err="1" smtClean="0">
                <a:solidFill>
                  <a:srgbClr val="FF0000"/>
                </a:solidFill>
              </a:rPr>
              <a:t>ExitThread</a:t>
            </a:r>
            <a:r>
              <a:rPr lang="en-US" dirty="0" smtClean="0">
                <a:solidFill>
                  <a:srgbClr val="FF0000"/>
                </a:solidFill>
              </a:rPr>
              <a:t>(</a:t>
            </a:r>
            <a:r>
              <a:rPr lang="en-US" dirty="0" err="1" smtClean="0">
                <a:solidFill>
                  <a:srgbClr val="FF0000"/>
                </a:solidFill>
              </a:rPr>
              <a:t>actionCode</a:t>
            </a:r>
            <a:r>
              <a:rPr lang="en-US" dirty="0" smtClean="0">
                <a:solidFill>
                  <a:srgbClr val="FF0000"/>
                </a:solidFill>
              </a:rPr>
              <a:t>, status) : </a:t>
            </a:r>
            <a:r>
              <a:rPr lang="en-US" dirty="0" smtClean="0"/>
              <a:t>This call gracefully ends thread or NLM execution.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Annexure : System call</a:t>
            </a:r>
            <a:endParaRPr lang="en-IN" dirty="0"/>
          </a:p>
        </p:txBody>
      </p:sp>
      <p:sp>
        <p:nvSpPr>
          <p:cNvPr id="3" name="Content Placeholder 2"/>
          <p:cNvSpPr>
            <a:spLocks noGrp="1"/>
          </p:cNvSpPr>
          <p:nvPr>
            <p:ph idx="1"/>
          </p:nvPr>
        </p:nvSpPr>
        <p:spPr/>
        <p:txBody>
          <a:bodyPr>
            <a:normAutofit lnSpcReduction="10000"/>
          </a:bodyPr>
          <a:lstStyle/>
          <a:p>
            <a:r>
              <a:rPr lang="en-IN" dirty="0" smtClean="0"/>
              <a:t>In computing, a system call is how a program requests a service from an operating system's kernel. This may include hardware-related services (for example, accessing a hard disk drive), creation and execution of new processes, and communication with integral kernel services such as process scheduling. System calls provide an essential interface between a process and the operating system.</a:t>
            </a:r>
            <a:endParaRPr lang="en-IN"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Threads</a:t>
            </a: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In computer science, a thread of execution is the smallest sequence of programmed instructions that can be managed independently by a scheduler, which is typically a part of the operating system.</a:t>
            </a:r>
          </a:p>
          <a:p>
            <a:r>
              <a:rPr lang="en-IN" dirty="0" smtClean="0"/>
              <a:t>The implementation of threads and processes differs between operating systems, but in most cases a thread is a component of a process. </a:t>
            </a:r>
          </a:p>
          <a:p>
            <a:r>
              <a:rPr lang="en-IN" dirty="0" smtClean="0"/>
              <a:t>Multiple threads can exist within the same process, executing concurrently (one starting before others finish) and share resources such as memory, while different processes do not share these resources. In particular, the threads of a process share its instructions (executable code) and its context (the values of its variables at any given moment).</a:t>
            </a:r>
          </a:p>
          <a:p>
            <a:endParaRPr lang="en-IN"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Threads vs. processes</a:t>
            </a:r>
            <a:br>
              <a:rPr lang="en-IN" dirty="0" smtClean="0"/>
            </a:b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Threads differ from traditional multitasking operating system processes in that:</a:t>
            </a:r>
          </a:p>
          <a:p>
            <a:r>
              <a:rPr lang="en-IN" dirty="0" smtClean="0"/>
              <a:t>processes are typically independent, while threads exist as subsets of a process</a:t>
            </a:r>
          </a:p>
          <a:p>
            <a:r>
              <a:rPr lang="en-IN" dirty="0" smtClean="0"/>
              <a:t>processes carry considerably more state information than threads, whereas multiple threads within a process share process state as well as memory and other resources</a:t>
            </a:r>
          </a:p>
          <a:p>
            <a:r>
              <a:rPr lang="en-IN" dirty="0" smtClean="0"/>
              <a:t>processes have separate address spaces, whereas threads share their address space</a:t>
            </a:r>
          </a:p>
          <a:p>
            <a:r>
              <a:rPr lang="en-IN" dirty="0" smtClean="0"/>
              <a:t>processes interact only through system-provided inter-process communication mechanisms</a:t>
            </a:r>
          </a:p>
          <a:p>
            <a:r>
              <a:rPr lang="en-IN" dirty="0" smtClean="0"/>
              <a:t>context switching between threads in the same process is typically faster than context switching between processes.</a:t>
            </a:r>
          </a:p>
          <a:p>
            <a:endParaRPr lang="en-IN"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IPC</a:t>
            </a: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In computer science, inter-process communication (IPC) is the activity of sharing data across multiple and commonly specialized processes using communication protocols. </a:t>
            </a:r>
          </a:p>
          <a:p>
            <a:r>
              <a:rPr lang="en-IN" dirty="0" smtClean="0"/>
              <a:t>Typically, applications using IPC are categorized as clients and servers, where the client requests data and the server responds to client requests.</a:t>
            </a:r>
          </a:p>
          <a:p>
            <a:r>
              <a:rPr lang="en-IN" dirty="0" smtClean="0"/>
              <a:t> Many applications are both clients and servers, as commonly seen in distributed computing.</a:t>
            </a:r>
          </a:p>
          <a:p>
            <a:r>
              <a:rPr lang="en-IN" dirty="0" smtClean="0"/>
              <a:t> Methods for achieving IPC are divided into categories which vary based on software requirements, such as performance and modularity requirements, and system circumstances, such as network bandwidth and latency.</a:t>
            </a:r>
          </a:p>
          <a:p>
            <a:endParaRPr lang="en-IN"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 for IPC</a:t>
            </a:r>
            <a:endParaRPr lang="en-IN" dirty="0"/>
          </a:p>
        </p:txBody>
      </p:sp>
      <p:pic>
        <p:nvPicPr>
          <p:cNvPr id="1026" name="Picture 2"/>
          <p:cNvPicPr>
            <a:picLocks noGrp="1" noChangeAspect="1" noChangeArrowheads="1"/>
          </p:cNvPicPr>
          <p:nvPr>
            <p:ph idx="1"/>
          </p:nvPr>
        </p:nvPicPr>
        <p:blipFill>
          <a:blip r:embed="rId2"/>
          <a:srcRect/>
          <a:stretch>
            <a:fillRect/>
          </a:stretch>
        </p:blipFill>
        <p:spPr bwMode="auto">
          <a:xfrm>
            <a:off x="304800" y="1295400"/>
            <a:ext cx="8077200" cy="53340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Multitasking</a:t>
            </a:r>
            <a:br>
              <a:rPr lang="en-IN" dirty="0" smtClean="0"/>
            </a:br>
            <a:endParaRPr lang="en-IN" dirty="0"/>
          </a:p>
        </p:txBody>
      </p:sp>
      <p:sp>
        <p:nvSpPr>
          <p:cNvPr id="3" name="Content Placeholder 2"/>
          <p:cNvSpPr>
            <a:spLocks noGrp="1"/>
          </p:cNvSpPr>
          <p:nvPr>
            <p:ph idx="1"/>
          </p:nvPr>
        </p:nvSpPr>
        <p:spPr/>
        <p:txBody>
          <a:bodyPr>
            <a:normAutofit fontScale="85000" lnSpcReduction="20000"/>
          </a:bodyPr>
          <a:lstStyle/>
          <a:p>
            <a:pPr fontAlgn="base">
              <a:buNone/>
            </a:pPr>
            <a:endParaRPr lang="en-IN" b="1" dirty="0" smtClean="0"/>
          </a:p>
          <a:p>
            <a:pPr fontAlgn="base"/>
            <a:r>
              <a:rPr lang="en-IN" dirty="0" smtClean="0"/>
              <a:t>Multitasking is the ability of an operating system to execute more than one task simultaneously on a single processor machine. </a:t>
            </a:r>
          </a:p>
          <a:p>
            <a:pPr fontAlgn="base"/>
            <a:r>
              <a:rPr lang="en-IN" dirty="0" smtClean="0"/>
              <a:t>Though we say so, but in reality no two tasks on a single processor machine can be executed at the same time. </a:t>
            </a:r>
          </a:p>
          <a:p>
            <a:pPr fontAlgn="base"/>
            <a:r>
              <a:rPr lang="en-IN" dirty="0" smtClean="0"/>
              <a:t>Actually CPU switches from one task to the next task so quickly that appears as if all the tasks are executing at the same time.</a:t>
            </a:r>
          </a:p>
          <a:p>
            <a:pPr fontAlgn="base"/>
            <a:r>
              <a:rPr lang="en-IN" dirty="0" smtClean="0"/>
              <a:t> More than one task/program/job/process can reside into the same CPU at one point of time.</a:t>
            </a:r>
          </a:p>
          <a:p>
            <a:endParaRPr lang="en-IN"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line arguments</a:t>
            </a:r>
            <a:endParaRPr lang="en-IN" dirty="0"/>
          </a:p>
        </p:txBody>
      </p:sp>
      <p:sp>
        <p:nvSpPr>
          <p:cNvPr id="3" name="Content Placeholder 2"/>
          <p:cNvSpPr>
            <a:spLocks noGrp="1"/>
          </p:cNvSpPr>
          <p:nvPr>
            <p:ph idx="1"/>
          </p:nvPr>
        </p:nvSpPr>
        <p:spPr/>
        <p:txBody>
          <a:bodyPr>
            <a:normAutofit fontScale="70000" lnSpcReduction="20000"/>
          </a:bodyPr>
          <a:lstStyle/>
          <a:p>
            <a:r>
              <a:rPr lang="en-IN" dirty="0" smtClean="0"/>
              <a:t/>
            </a:r>
            <a:br>
              <a:rPr lang="en-IN" dirty="0" smtClean="0"/>
            </a:br>
            <a:r>
              <a:rPr lang="en-IN" dirty="0" smtClean="0"/>
              <a:t>The full declaration of main looks like this</a:t>
            </a:r>
          </a:p>
          <a:p>
            <a:r>
              <a:rPr lang="en-IN" dirty="0" err="1" smtClean="0"/>
              <a:t>int</a:t>
            </a:r>
            <a:r>
              <a:rPr lang="en-IN" dirty="0" smtClean="0"/>
              <a:t> main ( </a:t>
            </a:r>
            <a:r>
              <a:rPr lang="en-IN" dirty="0" err="1" smtClean="0"/>
              <a:t>int</a:t>
            </a:r>
            <a:r>
              <a:rPr lang="en-IN" dirty="0" smtClean="0"/>
              <a:t> </a:t>
            </a:r>
            <a:r>
              <a:rPr lang="en-IN" dirty="0" err="1" smtClean="0"/>
              <a:t>argc</a:t>
            </a:r>
            <a:r>
              <a:rPr lang="en-IN" dirty="0" smtClean="0"/>
              <a:t>, char *</a:t>
            </a:r>
            <a:r>
              <a:rPr lang="en-IN" dirty="0" err="1" smtClean="0"/>
              <a:t>argv</a:t>
            </a:r>
            <a:r>
              <a:rPr lang="en-IN" dirty="0" smtClean="0"/>
              <a:t>[] ) The integer, </a:t>
            </a:r>
            <a:r>
              <a:rPr lang="en-IN" dirty="0" err="1" smtClean="0"/>
              <a:t>argc</a:t>
            </a:r>
            <a:r>
              <a:rPr lang="en-IN" dirty="0" smtClean="0"/>
              <a:t> is the </a:t>
            </a:r>
            <a:r>
              <a:rPr lang="en-IN" b="1" dirty="0" smtClean="0"/>
              <a:t>arg</a:t>
            </a:r>
            <a:r>
              <a:rPr lang="en-IN" dirty="0" smtClean="0"/>
              <a:t>ument </a:t>
            </a:r>
            <a:r>
              <a:rPr lang="en-IN" b="1" dirty="0" smtClean="0"/>
              <a:t>c</a:t>
            </a:r>
            <a:r>
              <a:rPr lang="en-IN" dirty="0" smtClean="0"/>
              <a:t>ount. It is the number of arguments passed into the program from the command line, including the name of the program. </a:t>
            </a:r>
            <a:br>
              <a:rPr lang="en-IN" dirty="0" smtClean="0"/>
            </a:br>
            <a:r>
              <a:rPr lang="en-IN" dirty="0" smtClean="0"/>
              <a:t/>
            </a:r>
            <a:br>
              <a:rPr lang="en-IN" dirty="0" smtClean="0"/>
            </a:br>
            <a:r>
              <a:rPr lang="en-IN" dirty="0" smtClean="0"/>
              <a:t>The array of character pointers is the listing of all the arguments. </a:t>
            </a:r>
            <a:r>
              <a:rPr lang="en-IN" dirty="0" err="1" smtClean="0"/>
              <a:t>argv</a:t>
            </a:r>
            <a:r>
              <a:rPr lang="en-IN" dirty="0" smtClean="0"/>
              <a:t>[0] is the name of the program, or an empty string if the name is not available. After that, every element number less than </a:t>
            </a:r>
            <a:r>
              <a:rPr lang="en-IN" dirty="0" err="1" smtClean="0"/>
              <a:t>argc</a:t>
            </a:r>
            <a:r>
              <a:rPr lang="en-IN" dirty="0" smtClean="0"/>
              <a:t> is a command line argument. You can use each </a:t>
            </a:r>
            <a:r>
              <a:rPr lang="en-IN" dirty="0" err="1" smtClean="0"/>
              <a:t>argv</a:t>
            </a:r>
            <a:r>
              <a:rPr lang="en-IN" dirty="0" smtClean="0"/>
              <a:t> element just like a string, or use </a:t>
            </a:r>
            <a:r>
              <a:rPr lang="en-IN" dirty="0" err="1" smtClean="0"/>
              <a:t>argv</a:t>
            </a:r>
            <a:r>
              <a:rPr lang="en-IN" dirty="0" smtClean="0"/>
              <a:t> as a two dimensional array. </a:t>
            </a:r>
            <a:r>
              <a:rPr lang="en-IN" dirty="0" err="1" smtClean="0"/>
              <a:t>argv</a:t>
            </a:r>
            <a:r>
              <a:rPr lang="en-IN" dirty="0" smtClean="0"/>
              <a:t>[</a:t>
            </a:r>
            <a:r>
              <a:rPr lang="en-IN" dirty="0" err="1" smtClean="0"/>
              <a:t>argc</a:t>
            </a:r>
            <a:r>
              <a:rPr lang="en-IN" dirty="0" smtClean="0"/>
              <a:t>] is a null pointer. </a:t>
            </a:r>
            <a:br>
              <a:rPr lang="en-IN" dirty="0" smtClean="0"/>
            </a:br>
            <a:endParaRPr lang="en-IN"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7500" lnSpcReduction="20000"/>
          </a:bodyPr>
          <a:lstStyle/>
          <a:p>
            <a:r>
              <a:rPr lang="en-IN" dirty="0" smtClean="0"/>
              <a:t>On a single processor, multithreading is generally implemented by time slicing (as in multitasking), and the central processing unit (CPU) switches between different software threads. </a:t>
            </a:r>
          </a:p>
          <a:p>
            <a:r>
              <a:rPr lang="en-IN" dirty="0" smtClean="0"/>
              <a:t>This context switching generally happens frequently enough that the user perceives the threads or tasks as running at the same time (in parallel).</a:t>
            </a:r>
          </a:p>
          <a:p>
            <a:r>
              <a:rPr lang="en-IN" dirty="0" smtClean="0"/>
              <a:t> On a multiprocessor or multi-core system, multiple threads can be executed in parallel (at the same instant), with every processor or core executing a separate thread simultaneously; on a processor or core with hardware threads, separate software threads can also be executed concurrently by separate hardware threads.</a:t>
            </a:r>
          </a:p>
          <a:p>
            <a:endParaRPr lang="en-IN"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NT</a:t>
            </a: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Windows NT is a family of operating systems produced by Microsoft, the first version of which was released in July 1993. It is a processor-independent, multiprocessing, multi-user operating system.</a:t>
            </a:r>
          </a:p>
          <a:p>
            <a:r>
              <a:rPr lang="en-IN" dirty="0" smtClean="0"/>
              <a:t>The first version of Windows NT was Windows NT 3.1 and was produced for workstations and server computers. It was intended to complement consumer versions of Windows (including Windows 1.0 through Windows 3.1x) that were based on MS-DOS.</a:t>
            </a:r>
          </a:p>
          <a:p>
            <a:r>
              <a:rPr lang="en-IN" dirty="0" smtClean="0"/>
              <a:t> Gradually, the Windows NT family was expanded into Microsoft's general-purpose operating system product line for all personal computers, deprecating the Windows 9x family.</a:t>
            </a:r>
          </a:p>
          <a:p>
            <a:endParaRPr lang="en-IN"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Novell NetWare</a:t>
            </a:r>
            <a:endParaRPr lang="en-IN" dirty="0"/>
          </a:p>
        </p:txBody>
      </p:sp>
      <p:sp>
        <p:nvSpPr>
          <p:cNvPr id="3" name="Content Placeholder 2"/>
          <p:cNvSpPr>
            <a:spLocks noGrp="1"/>
          </p:cNvSpPr>
          <p:nvPr>
            <p:ph idx="1"/>
          </p:nvPr>
        </p:nvSpPr>
        <p:spPr/>
        <p:txBody>
          <a:bodyPr/>
          <a:lstStyle/>
          <a:p>
            <a:r>
              <a:rPr lang="en-IN" dirty="0" smtClean="0"/>
              <a:t>NetWare is a computer network operating system developed by Novell, Inc. </a:t>
            </a:r>
          </a:p>
          <a:p>
            <a:r>
              <a:rPr lang="en-IN" dirty="0" smtClean="0"/>
              <a:t>It initially used cooperative multitasking to run various services on a personal computer, using the IPX network protocol.</a:t>
            </a:r>
            <a:endParaRPr lang="en-IN"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Multi-core processor</a:t>
            </a: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A multi-core processor is a single computing component with two or more independent actual processing units (called "cores"), which are the units that read and execute program instructions.</a:t>
            </a:r>
          </a:p>
          <a:p>
            <a:r>
              <a:rPr lang="en-IN" dirty="0" smtClean="0"/>
              <a:t> The instructions are ordinary CPU instructions such as add, move data, and branch, but the multiple cores can run multiple instructions at the same time, increasing overall speed for programs amenable to parallel computing.</a:t>
            </a:r>
          </a:p>
          <a:p>
            <a:r>
              <a:rPr lang="en-IN" dirty="0" smtClean="0"/>
              <a:t>Manufacturers typically integrate the cores onto a single integrated circuit die (known as a chip multiprocessor or CMP), or onto multiple dies in a single chip package.</a:t>
            </a:r>
            <a:endParaRPr lang="en-IN"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MS-DOS</a:t>
            </a:r>
            <a:endParaRPr lang="en-IN" dirty="0"/>
          </a:p>
        </p:txBody>
      </p:sp>
      <p:sp>
        <p:nvSpPr>
          <p:cNvPr id="3" name="Content Placeholder 2"/>
          <p:cNvSpPr>
            <a:spLocks noGrp="1"/>
          </p:cNvSpPr>
          <p:nvPr>
            <p:ph idx="1"/>
          </p:nvPr>
        </p:nvSpPr>
        <p:spPr/>
        <p:txBody>
          <a:bodyPr>
            <a:normAutofit fontScale="92500"/>
          </a:bodyPr>
          <a:lstStyle/>
          <a:p>
            <a:r>
              <a:rPr lang="en-IN" dirty="0" smtClean="0"/>
              <a:t>A single-user, single-tasking operating system that uses a command line (i.e., text only) user interface.</a:t>
            </a:r>
          </a:p>
          <a:p>
            <a:r>
              <a:rPr lang="en-IN" dirty="0" smtClean="0"/>
              <a:t> It was launched by Microsoft in 1981 and used on the first personal computers, which were introduced by IBM in the same year. In spite of its very small size and relative simplicity, MS-DOS is one of the most successful operating systems that has been developed to date.</a:t>
            </a: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Multitasking</a:t>
            </a: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This term is used in modern operating systems when multiple tasks share a common processing resource (e.g., CPU and Memory)</a:t>
            </a:r>
            <a:endParaRPr lang="en-US" dirty="0" smtClean="0"/>
          </a:p>
          <a:p>
            <a:r>
              <a:rPr lang="en-US" dirty="0" smtClean="0"/>
              <a:t>The applications are loaded into memory and appear to the user to be running at the same time.</a:t>
            </a:r>
          </a:p>
          <a:p>
            <a:r>
              <a:rPr lang="en-US" dirty="0" smtClean="0"/>
              <a:t>For  the developer , the overall system becomes more efficient because the applications are running concurrently and the processor is kept more active.</a:t>
            </a:r>
          </a:p>
          <a:p>
            <a:pPr>
              <a:buNone/>
            </a:pP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 tasking</a:t>
            </a:r>
            <a:endParaRPr lang="en-IN" dirty="0"/>
          </a:p>
        </p:txBody>
      </p:sp>
      <p:pic>
        <p:nvPicPr>
          <p:cNvPr id="2050" name="Picture 2" descr="C:\Users\alphy\Desktop\Multitasking.jpg"/>
          <p:cNvPicPr>
            <a:picLocks noGrp="1" noChangeAspect="1" noChangeArrowheads="1"/>
          </p:cNvPicPr>
          <p:nvPr>
            <p:ph idx="1"/>
          </p:nvPr>
        </p:nvPicPr>
        <p:blipFill>
          <a:blip r:embed="rId2"/>
          <a:srcRect/>
          <a:stretch>
            <a:fillRect/>
          </a:stretch>
        </p:blipFill>
        <p:spPr bwMode="auto">
          <a:xfrm>
            <a:off x="990600" y="2133600"/>
            <a:ext cx="7467600" cy="3352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Multi-programming Vs Multi tasking</a:t>
            </a:r>
            <a:endParaRPr lang="en-IN" dirty="0"/>
          </a:p>
        </p:txBody>
      </p:sp>
      <p:sp>
        <p:nvSpPr>
          <p:cNvPr id="3" name="Content Placeholder 2"/>
          <p:cNvSpPr>
            <a:spLocks noGrp="1"/>
          </p:cNvSpPr>
          <p:nvPr>
            <p:ph idx="1"/>
          </p:nvPr>
        </p:nvSpPr>
        <p:spPr/>
        <p:txBody>
          <a:bodyPr>
            <a:normAutofit fontScale="77500" lnSpcReduction="20000"/>
          </a:bodyPr>
          <a:lstStyle/>
          <a:p>
            <a:r>
              <a:rPr lang="en-IN" dirty="0" smtClean="0"/>
              <a:t>A </a:t>
            </a:r>
            <a:r>
              <a:rPr lang="en-IN" i="1" dirty="0" smtClean="0"/>
              <a:t>task</a:t>
            </a:r>
            <a:r>
              <a:rPr lang="en-IN" dirty="0" smtClean="0"/>
              <a:t> in a multitasking operating system is not a whole application program but it can also refer to a “thread of execution” when one process is divided into sub-tasks.</a:t>
            </a:r>
          </a:p>
          <a:p>
            <a:r>
              <a:rPr lang="en-IN" dirty="0" smtClean="0"/>
              <a:t> Each smaller task does not hijack the CPU until it finishes like in the older multiprogramming but rather a fair share amount of the CPU time called quantum.</a:t>
            </a:r>
          </a:p>
          <a:p>
            <a:r>
              <a:rPr lang="en-IN" dirty="0" smtClean="0"/>
              <a:t>Both multiprogramming and multitasking operating systems are </a:t>
            </a:r>
            <a:r>
              <a:rPr lang="en-IN" b="1" dirty="0" smtClean="0"/>
              <a:t>(CPU) time sharing</a:t>
            </a:r>
            <a:r>
              <a:rPr lang="en-IN" dirty="0" smtClean="0"/>
              <a:t> systems. </a:t>
            </a:r>
          </a:p>
          <a:p>
            <a:r>
              <a:rPr lang="en-IN" dirty="0" smtClean="0"/>
              <a:t>However, while in multiprogramming (older OSs) one program as a whole keeps running until it blocks, in multitasking (modern OSs) time sharing is best manifested because each running process takes only a fair quantum of the CPU time.</a:t>
            </a:r>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 and CPU bursts</a:t>
            </a:r>
            <a:endParaRPr lang="en-IN" dirty="0"/>
          </a:p>
        </p:txBody>
      </p:sp>
      <p:sp>
        <p:nvSpPr>
          <p:cNvPr id="3" name="Content Placeholder 2"/>
          <p:cNvSpPr>
            <a:spLocks noGrp="1"/>
          </p:cNvSpPr>
          <p:nvPr>
            <p:ph idx="1"/>
          </p:nvPr>
        </p:nvSpPr>
        <p:spPr/>
        <p:txBody>
          <a:bodyPr>
            <a:normAutofit fontScale="92500"/>
          </a:bodyPr>
          <a:lstStyle/>
          <a:p>
            <a:r>
              <a:rPr lang="en-US" dirty="0" smtClean="0"/>
              <a:t>Applications typically go through cycles of CPU bursts and I/O bursts.</a:t>
            </a:r>
          </a:p>
          <a:p>
            <a:r>
              <a:rPr lang="en-US" dirty="0" smtClean="0"/>
              <a:t>Since the CPU sits idle during I/O operations , efficiency is increased if some work is performed during those I/O operations .</a:t>
            </a:r>
          </a:p>
          <a:p>
            <a:r>
              <a:rPr lang="en-US" dirty="0" smtClean="0"/>
              <a:t>With multitasking system , OS reschedules waiting programs  to run during I/O operations.</a:t>
            </a:r>
          </a:p>
          <a:p>
            <a:r>
              <a:rPr lang="en-US" dirty="0" smtClean="0"/>
              <a:t>Overall throughput of the system is thus increased.</a:t>
            </a:r>
            <a:endParaRPr lang="en-I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1742</TotalTime>
  <Words>2186</Words>
  <Application>Microsoft Office PowerPoint</Application>
  <PresentationFormat>On-screen Show (4:3)</PresentationFormat>
  <Paragraphs>211</Paragraphs>
  <Slides>55</Slides>
  <Notes>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MULTI -TASKING </vt:lpstr>
      <vt:lpstr>Multi-programming</vt:lpstr>
      <vt:lpstr>Slide 3</vt:lpstr>
      <vt:lpstr>Memory layout multiprogramming</vt:lpstr>
      <vt:lpstr>Multitasking </vt:lpstr>
      <vt:lpstr>Multitasking</vt:lpstr>
      <vt:lpstr>Multi tasking</vt:lpstr>
      <vt:lpstr>Multi-programming Vs Multi tasking</vt:lpstr>
      <vt:lpstr>I/O and CPU bursts</vt:lpstr>
      <vt:lpstr>Single-Tasking Vs Multi-Tasking systems</vt:lpstr>
      <vt:lpstr>Single-user, single-task  OS</vt:lpstr>
      <vt:lpstr> Single-user, multi-tasking  </vt:lpstr>
      <vt:lpstr>Multi-user OS</vt:lpstr>
      <vt:lpstr>Slide 14</vt:lpstr>
      <vt:lpstr>Processes</vt:lpstr>
      <vt:lpstr>Slide 16</vt:lpstr>
      <vt:lpstr>Child and Parent processes</vt:lpstr>
      <vt:lpstr>Advantages and drawbacks of multiple processes</vt:lpstr>
      <vt:lpstr>Drawbacks</vt:lpstr>
      <vt:lpstr>Architecting for Processes</vt:lpstr>
      <vt:lpstr>Slide 21</vt:lpstr>
      <vt:lpstr>Developing code using processes</vt:lpstr>
      <vt:lpstr>Example pseudo code –server application</vt:lpstr>
      <vt:lpstr>Slide 24</vt:lpstr>
      <vt:lpstr>Slide 25</vt:lpstr>
      <vt:lpstr>Slide 26</vt:lpstr>
      <vt:lpstr>Slide 27</vt:lpstr>
      <vt:lpstr>Functions used in the NT example</vt:lpstr>
      <vt:lpstr>Functions used in the NetWare  example</vt:lpstr>
      <vt:lpstr>Functions used in UnixWare example</vt:lpstr>
      <vt:lpstr>Threads-for concurrent execution</vt:lpstr>
      <vt:lpstr>Slide 32</vt:lpstr>
      <vt:lpstr>Slide 33</vt:lpstr>
      <vt:lpstr>Architecting for Threads</vt:lpstr>
      <vt:lpstr>Worker Model</vt:lpstr>
      <vt:lpstr>Slide 36</vt:lpstr>
      <vt:lpstr>Server Communication Module( SCM)</vt:lpstr>
      <vt:lpstr>Dispatcher </vt:lpstr>
      <vt:lpstr>The Executor (Worker Thread) </vt:lpstr>
      <vt:lpstr>Sample pseudo code for the worker model</vt:lpstr>
      <vt:lpstr>Slide 41</vt:lpstr>
      <vt:lpstr>Sample pseudo code for Worker model</vt:lpstr>
      <vt:lpstr>Functions used in the NT example</vt:lpstr>
      <vt:lpstr>Functions used in the NetWare example</vt:lpstr>
      <vt:lpstr>Annexure : System call</vt:lpstr>
      <vt:lpstr>Threads</vt:lpstr>
      <vt:lpstr>Threads vs. processes </vt:lpstr>
      <vt:lpstr>IPC</vt:lpstr>
      <vt:lpstr>Approaches for IPC</vt:lpstr>
      <vt:lpstr>Command line arguments</vt:lpstr>
      <vt:lpstr>Slide 51</vt:lpstr>
      <vt:lpstr>Windows NT</vt:lpstr>
      <vt:lpstr>Novell NetWare</vt:lpstr>
      <vt:lpstr> Multi-core processor</vt:lpstr>
      <vt:lpstr>MS-DOS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 TASKING </dc:title>
  <dc:creator>Alphy</dc:creator>
  <cp:lastModifiedBy>Alphy</cp:lastModifiedBy>
  <cp:revision>150</cp:revision>
  <dcterms:created xsi:type="dcterms:W3CDTF">2006-08-16T00:00:00Z</dcterms:created>
  <dcterms:modified xsi:type="dcterms:W3CDTF">2015-10-09T10:28:28Z</dcterms:modified>
</cp:coreProperties>
</file>